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gif" ContentType="image/gif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56"/>
  </p:notesMasterIdLst>
  <p:handoutMasterIdLst>
    <p:handoutMasterId r:id="rId57"/>
  </p:handoutMasterIdLst>
  <p:sldIdLst>
    <p:sldId id="561" r:id="rId2"/>
    <p:sldId id="717" r:id="rId3"/>
    <p:sldId id="616" r:id="rId4"/>
    <p:sldId id="637" r:id="rId5"/>
    <p:sldId id="713" r:id="rId6"/>
    <p:sldId id="715" r:id="rId7"/>
    <p:sldId id="718" r:id="rId8"/>
    <p:sldId id="719" r:id="rId9"/>
    <p:sldId id="720" r:id="rId10"/>
    <p:sldId id="721" r:id="rId11"/>
    <p:sldId id="722" r:id="rId12"/>
    <p:sldId id="723" r:id="rId13"/>
    <p:sldId id="669" r:id="rId14"/>
    <p:sldId id="663" r:id="rId15"/>
    <p:sldId id="664" r:id="rId16"/>
    <p:sldId id="670" r:id="rId17"/>
    <p:sldId id="662" r:id="rId18"/>
    <p:sldId id="666" r:id="rId19"/>
    <p:sldId id="675" r:id="rId20"/>
    <p:sldId id="672" r:id="rId21"/>
    <p:sldId id="689" r:id="rId22"/>
    <p:sldId id="728" r:id="rId23"/>
    <p:sldId id="733" r:id="rId24"/>
    <p:sldId id="678" r:id="rId25"/>
    <p:sldId id="657" r:id="rId26"/>
    <p:sldId id="694" r:id="rId27"/>
    <p:sldId id="698" r:id="rId28"/>
    <p:sldId id="699" r:id="rId29"/>
    <p:sldId id="700" r:id="rId30"/>
    <p:sldId id="690" r:id="rId31"/>
    <p:sldId id="691" r:id="rId32"/>
    <p:sldId id="725" r:id="rId33"/>
    <p:sldId id="726" r:id="rId34"/>
    <p:sldId id="692" r:id="rId35"/>
    <p:sldId id="704" r:id="rId36"/>
    <p:sldId id="705" r:id="rId37"/>
    <p:sldId id="680" r:id="rId38"/>
    <p:sldId id="697" r:id="rId39"/>
    <p:sldId id="734" r:id="rId40"/>
    <p:sldId id="724" r:id="rId41"/>
    <p:sldId id="604" r:id="rId42"/>
    <p:sldId id="679" r:id="rId43"/>
    <p:sldId id="647" r:id="rId44"/>
    <p:sldId id="648" r:id="rId45"/>
    <p:sldId id="693" r:id="rId46"/>
    <p:sldId id="730" r:id="rId47"/>
    <p:sldId id="729" r:id="rId48"/>
    <p:sldId id="731" r:id="rId49"/>
    <p:sldId id="732" r:id="rId50"/>
    <p:sldId id="703" r:id="rId51"/>
    <p:sldId id="702" r:id="rId52"/>
    <p:sldId id="711" r:id="rId53"/>
    <p:sldId id="687" r:id="rId54"/>
    <p:sldId id="716" r:id="rId5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46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orient="horz" pos="1026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695" userDrawn="1">
          <p15:clr>
            <a:srgbClr val="A4A3A4"/>
          </p15:clr>
        </p15:guide>
        <p15:guide id="7" pos="69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F91"/>
    <a:srgbClr val="474747"/>
    <a:srgbClr val="000090"/>
    <a:srgbClr val="AD2A23"/>
    <a:srgbClr val="791F1A"/>
    <a:srgbClr val="E0A138"/>
    <a:srgbClr val="008080"/>
    <a:srgbClr val="FFFFFF"/>
    <a:srgbClr val="0099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066" autoAdjust="0"/>
    <p:restoredTop sz="91492" autoAdjust="0"/>
  </p:normalViewPr>
  <p:slideViewPr>
    <p:cSldViewPr showGuides="1">
      <p:cViewPr varScale="1">
        <p:scale>
          <a:sx n="55" d="100"/>
          <a:sy n="55" d="100"/>
        </p:scale>
        <p:origin x="36" y="212"/>
      </p:cViewPr>
      <p:guideLst>
        <p:guide orient="horz" pos="2160"/>
        <p:guide orient="horz" pos="346"/>
        <p:guide orient="horz" pos="3974"/>
        <p:guide orient="horz" pos="1026"/>
        <p:guide pos="3840"/>
        <p:guide pos="695"/>
        <p:guide pos="69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CFCA8-C527-764D-AB1A-F45B782B75A2}" type="datetimeFigureOut">
              <a:rPr lang="en-US" smtClean="0"/>
              <a:pPr/>
              <a:t>12/5/2017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75C69-837C-B149-8256-8B7BCF2F6E5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7042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05/12/2017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84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 is a </a:t>
            </a:r>
            <a:r>
              <a:rPr lang="en-US" dirty="0" err="1" smtClean="0"/>
              <a:t>spectroscopist</a:t>
            </a:r>
            <a:r>
              <a:rPr lang="en-US" dirty="0" smtClean="0"/>
              <a:t>,</a:t>
            </a:r>
            <a:r>
              <a:rPr lang="en-US" baseline="0" dirty="0" smtClean="0"/>
              <a:t> diffraction ? Material scientist ? Good at QM 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922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r>
              <a:rPr lang="en-US" dirty="0" err="1" smtClean="0"/>
              <a:t>mins</a:t>
            </a:r>
            <a:r>
              <a:rPr lang="en-US" dirty="0" smtClean="0"/>
              <a:t> at the</a:t>
            </a:r>
            <a:r>
              <a:rPr lang="en-US" baseline="0" dirty="0" smtClean="0"/>
              <a:t> end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834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r>
              <a:rPr lang="en-US" dirty="0" err="1" smtClean="0"/>
              <a:t>mins</a:t>
            </a:r>
            <a:r>
              <a:rPr lang="en-US" dirty="0" smtClean="0"/>
              <a:t> at the</a:t>
            </a:r>
            <a:r>
              <a:rPr lang="en-US" baseline="0" dirty="0" smtClean="0"/>
              <a:t> end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187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2409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229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2"/>
          <p:cNvSpPr txBox="1">
            <a:spLocks noGrp="1"/>
          </p:cNvSpPr>
          <p:nvPr>
            <p:ph type="dt" idx="1"/>
          </p:nvPr>
        </p:nvSpPr>
        <p:spPr>
          <a:ln/>
        </p:spPr>
        <p:txBody>
          <a:bodyPr wrap="square" lIns="99000" tIns="49680" rIns="99000" bIns="49680" anchor="t" anchorCtr="0"/>
          <a:lstStyle/>
          <a:p>
            <a:pPr lvl="0"/>
            <a:fld id="{72C94D40-ED9B-4F5E-8D45-95C9CC67AC50}" type="datetime1">
              <a:rPr lang="fr-FR"/>
              <a:pPr lvl="0"/>
              <a:t>05/12/2017</a:t>
            </a:fld>
            <a:endParaRPr lang="fr-FR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132577"/>
          </a:solidFill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920" y="4861440"/>
            <a:ext cx="5679360" cy="4605840"/>
          </a:xfrm>
        </p:spPr>
        <p:txBody>
          <a:bodyPr lIns="0" tIns="0" rIns="0" bIns="0"/>
          <a:lstStyle/>
          <a:p>
            <a:pPr marL="216000" indent="-216000" hangingPunct="0"/>
            <a:endParaRPr lang="en-US" sz="2000">
              <a:latin typeface="Nimbus Sans 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89514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2"/>
          <p:cNvSpPr txBox="1">
            <a:spLocks noGrp="1"/>
          </p:cNvSpPr>
          <p:nvPr>
            <p:ph type="dt" idx="1"/>
          </p:nvPr>
        </p:nvSpPr>
        <p:spPr>
          <a:ln/>
        </p:spPr>
        <p:txBody>
          <a:bodyPr wrap="square" lIns="99000" tIns="49680" rIns="99000" bIns="49680" anchor="t" anchorCtr="0"/>
          <a:lstStyle/>
          <a:p>
            <a:pPr lvl="0"/>
            <a:fld id="{72C94D40-ED9B-4F5E-8D45-95C9CC67AC50}" type="datetime1">
              <a:rPr lang="fr-FR"/>
              <a:pPr lvl="0"/>
              <a:t>05/12/2017</a:t>
            </a:fld>
            <a:endParaRPr lang="fr-FR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132577"/>
          </a:solidFill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920" y="4861440"/>
            <a:ext cx="5679360" cy="4605840"/>
          </a:xfrm>
        </p:spPr>
        <p:txBody>
          <a:bodyPr lIns="0" tIns="0" rIns="0" bIns="0"/>
          <a:lstStyle/>
          <a:p>
            <a:pPr marL="216000" indent="-216000" hangingPunct="0"/>
            <a:endParaRPr lang="en-US" sz="2000">
              <a:latin typeface="Nimbus Sans 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97689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2"/>
          <p:cNvSpPr txBox="1">
            <a:spLocks noGrp="1"/>
          </p:cNvSpPr>
          <p:nvPr>
            <p:ph type="dt" idx="1"/>
          </p:nvPr>
        </p:nvSpPr>
        <p:spPr>
          <a:ln/>
        </p:spPr>
        <p:txBody>
          <a:bodyPr wrap="square" lIns="99000" tIns="49680" rIns="99000" bIns="49680" anchor="t" anchorCtr="0"/>
          <a:lstStyle/>
          <a:p>
            <a:pPr lvl="0"/>
            <a:fld id="{72C94D40-ED9B-4F5E-8D45-95C9CC67AC50}" type="datetime1">
              <a:rPr lang="fr-FR"/>
              <a:pPr lvl="0"/>
              <a:t>05/12/2017</a:t>
            </a:fld>
            <a:endParaRPr lang="fr-FR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solidFill>
            <a:srgbClr val="132577"/>
          </a:solidFill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lIns="0" tIns="0" rIns="0" bIns="0"/>
          <a:lstStyle/>
          <a:p>
            <a:pPr marL="216000" indent="-216000" hangingPunct="0"/>
            <a:endParaRPr lang="en-US" sz="2000" dirty="0">
              <a:latin typeface="Nimbus Sans 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800550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2"/>
          <p:cNvSpPr txBox="1">
            <a:spLocks noGrp="1"/>
          </p:cNvSpPr>
          <p:nvPr>
            <p:ph type="dt" idx="1"/>
          </p:nvPr>
        </p:nvSpPr>
        <p:spPr>
          <a:ln/>
        </p:spPr>
        <p:txBody>
          <a:bodyPr wrap="square" lIns="99000" tIns="49680" rIns="99000" bIns="49680" anchor="t" anchorCtr="0"/>
          <a:lstStyle/>
          <a:p>
            <a:pPr lvl="0"/>
            <a:fld id="{72C94D40-ED9B-4F5E-8D45-95C9CC67AC50}" type="datetime1">
              <a:rPr lang="fr-FR"/>
              <a:pPr lvl="0"/>
              <a:t>05/12/2017</a:t>
            </a:fld>
            <a:endParaRPr lang="fr-FR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solidFill>
            <a:srgbClr val="132577"/>
          </a:solidFill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lIns="0" tIns="0" rIns="0" bIns="0"/>
          <a:lstStyle/>
          <a:p>
            <a:pPr marL="216000" indent="-216000" hangingPunct="0"/>
            <a:endParaRPr lang="en-US" sz="2000">
              <a:latin typeface="Nimbus Sans 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941380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1051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74" y="4343365"/>
            <a:ext cx="5030255" cy="4115448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496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Burning what we eat can only be a temporary solution… Technologies</a:t>
            </a:r>
            <a:r>
              <a:rPr lang="en-US" baseline="0" dirty="0" smtClean="0"/>
              <a:t> have to overcome the other problems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773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1483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Displacements can be measured in </a:t>
            </a:r>
            <a:r>
              <a:rPr lang="en-US" dirty="0" err="1" smtClean="0"/>
              <a:t>picometers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652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Nucl</a:t>
            </a:r>
            <a:r>
              <a:rPr lang="en-US" dirty="0" smtClean="0"/>
              <a:t>.&amp; trans.</a:t>
            </a:r>
            <a:r>
              <a:rPr lang="en-US" baseline="0" dirty="0" smtClean="0"/>
              <a:t> Layers, sounds easy but that’s where all the miracles have to happen.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0704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386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r>
              <a:rPr lang="en-US" dirty="0" err="1" smtClean="0"/>
              <a:t>mins</a:t>
            </a:r>
            <a:r>
              <a:rPr lang="en-US" dirty="0" smtClean="0"/>
              <a:t> at the</a:t>
            </a:r>
            <a:r>
              <a:rPr lang="en-US" baseline="0" dirty="0" smtClean="0"/>
              <a:t> end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3108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r>
              <a:rPr lang="en-US" dirty="0" err="1" smtClean="0"/>
              <a:t>mins</a:t>
            </a:r>
            <a:r>
              <a:rPr lang="en-US" dirty="0" smtClean="0"/>
              <a:t> at the</a:t>
            </a:r>
            <a:r>
              <a:rPr lang="en-US" baseline="0" dirty="0" smtClean="0"/>
              <a:t> end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6454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r>
              <a:rPr lang="en-US" dirty="0" err="1" smtClean="0"/>
              <a:t>mins</a:t>
            </a:r>
            <a:r>
              <a:rPr lang="en-US" dirty="0" smtClean="0"/>
              <a:t> at the</a:t>
            </a:r>
            <a:r>
              <a:rPr lang="en-US" baseline="0" dirty="0" smtClean="0"/>
              <a:t> end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457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r>
              <a:rPr lang="en-US" dirty="0" err="1" smtClean="0"/>
              <a:t>mins</a:t>
            </a:r>
            <a:r>
              <a:rPr lang="en-US" dirty="0" smtClean="0"/>
              <a:t> at the</a:t>
            </a:r>
            <a:r>
              <a:rPr lang="en-US" baseline="0" dirty="0" smtClean="0"/>
              <a:t> end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8781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r>
              <a:rPr lang="en-US" dirty="0" err="1" smtClean="0"/>
              <a:t>mins</a:t>
            </a:r>
            <a:r>
              <a:rPr lang="en-US" dirty="0" smtClean="0"/>
              <a:t> at the</a:t>
            </a:r>
            <a:r>
              <a:rPr lang="en-US" baseline="0" dirty="0" smtClean="0"/>
              <a:t> end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913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r>
              <a:rPr lang="en-US" dirty="0" err="1" smtClean="0"/>
              <a:t>mins</a:t>
            </a:r>
            <a:r>
              <a:rPr lang="en-US" dirty="0" smtClean="0"/>
              <a:t> at the</a:t>
            </a:r>
            <a:r>
              <a:rPr lang="en-US" baseline="0" dirty="0" smtClean="0"/>
              <a:t> end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7516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logo_cou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6000" y="1990800"/>
            <a:ext cx="9600000" cy="2880000"/>
          </a:xfrm>
          <a:prstGeom prst="rect">
            <a:avLst/>
          </a:prstGeom>
        </p:spPr>
      </p:pic>
      <p:pic>
        <p:nvPicPr>
          <p:cNvPr id="3" name="Image 14" descr="logo_couv.jpg"/>
          <p:cNvPicPr preferRelativeResize="0"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96000" y="1537970"/>
            <a:ext cx="9600000" cy="3782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969600" y="126000"/>
            <a:ext cx="109824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4468800" y="1098000"/>
            <a:ext cx="7483200" cy="3564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969600" y="1098000"/>
            <a:ext cx="3432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VISIT OF THE CHAIRMAN OF STCSM l ESRF 5 JULY 2017 l  Francesco Sette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970251" y="764704"/>
            <a:ext cx="10982400" cy="5400000"/>
          </a:xfrm>
        </p:spPr>
        <p:txBody>
          <a:bodyPr/>
          <a:lstStyle>
            <a:lvl1pPr>
              <a:defRPr baseline="0"/>
            </a:lvl1pPr>
            <a:lvl2pPr>
              <a:defRPr>
                <a:solidFill>
                  <a:schemeClr val="tx1"/>
                </a:solidFill>
              </a:defRPr>
            </a:lvl2pPr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VISIT OF THE CHAIRMAN OF STCSM l ESRF 5 JULY 2017 l  Francesco Sette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VISIT OF THE CHAIRMAN OF STCSM l ESRF 5 JULY 2017 l  Francesco Sette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959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ESRF COLOUR PALETTE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VISIT OF THE CHAIRMAN OF STCSM l ESRF 5 JULY 2017 l  Francesco Sette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2334970" y="1016741"/>
            <a:ext cx="8561569" cy="4780955"/>
            <a:chOff x="977503" y="761588"/>
            <a:chExt cx="6421177" cy="4780955"/>
          </a:xfrm>
        </p:grpSpPr>
        <p:sp>
          <p:nvSpPr>
            <p:cNvPr id="6" name="Oval 5"/>
            <p:cNvSpPr/>
            <p:nvPr/>
          </p:nvSpPr>
          <p:spPr>
            <a:xfrm>
              <a:off x="2803893" y="1812730"/>
              <a:ext cx="2628292" cy="26282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7" name="Oval 6"/>
            <p:cNvSpPr/>
            <p:nvPr/>
          </p:nvSpPr>
          <p:spPr>
            <a:xfrm>
              <a:off x="4175956" y="1016392"/>
              <a:ext cx="576404" cy="576404"/>
            </a:xfrm>
            <a:prstGeom prst="ellipse">
              <a:avLst/>
            </a:prstGeom>
            <a:solidFill>
              <a:srgbClr val="ED77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8" name="Oval 7"/>
            <p:cNvSpPr/>
            <p:nvPr/>
          </p:nvSpPr>
          <p:spPr>
            <a:xfrm>
              <a:off x="5003708" y="1393465"/>
              <a:ext cx="576404" cy="576404"/>
            </a:xfrm>
            <a:prstGeom prst="ellipse">
              <a:avLst/>
            </a:prstGeom>
            <a:solidFill>
              <a:srgbClr val="F4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5507764" y="1980062"/>
              <a:ext cx="576404" cy="57640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0" name="Oval 9"/>
            <p:cNvSpPr/>
            <p:nvPr/>
          </p:nvSpPr>
          <p:spPr>
            <a:xfrm>
              <a:off x="5688124" y="2740535"/>
              <a:ext cx="576404" cy="576404"/>
            </a:xfrm>
            <a:prstGeom prst="ellipse">
              <a:avLst/>
            </a:prstGeom>
            <a:solidFill>
              <a:srgbClr val="51A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1" name="Oval 10"/>
            <p:cNvSpPr/>
            <p:nvPr/>
          </p:nvSpPr>
          <p:spPr>
            <a:xfrm>
              <a:off x="5580282" y="3501008"/>
              <a:ext cx="576404" cy="576404"/>
            </a:xfrm>
            <a:prstGeom prst="ellipse">
              <a:avLst/>
            </a:prstGeom>
            <a:solidFill>
              <a:srgbClr val="0098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2" name="Oval 11"/>
            <p:cNvSpPr/>
            <p:nvPr/>
          </p:nvSpPr>
          <p:spPr>
            <a:xfrm>
              <a:off x="5148064" y="4169035"/>
              <a:ext cx="576404" cy="576404"/>
            </a:xfrm>
            <a:prstGeom prst="ellipse">
              <a:avLst/>
            </a:prstGeom>
            <a:solidFill>
              <a:srgbClr val="AF00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3" name="Oval 12"/>
            <p:cNvSpPr/>
            <p:nvPr/>
          </p:nvSpPr>
          <p:spPr>
            <a:xfrm>
              <a:off x="2367594" y="1709154"/>
              <a:ext cx="576404" cy="576404"/>
            </a:xfrm>
            <a:prstGeom prst="ellipse">
              <a:avLst/>
            </a:prstGeom>
            <a:solidFill>
              <a:srgbClr val="13257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4" name="Oval 13"/>
            <p:cNvSpPr/>
            <p:nvPr/>
          </p:nvSpPr>
          <p:spPr>
            <a:xfrm>
              <a:off x="2079392" y="2433493"/>
              <a:ext cx="576404" cy="576404"/>
            </a:xfrm>
            <a:prstGeom prst="ellipse">
              <a:avLst/>
            </a:prstGeom>
            <a:solidFill>
              <a:srgbClr val="13257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5" name="Oval 14"/>
            <p:cNvSpPr/>
            <p:nvPr/>
          </p:nvSpPr>
          <p:spPr>
            <a:xfrm>
              <a:off x="3491370" y="4689140"/>
              <a:ext cx="576404" cy="576404"/>
            </a:xfrm>
            <a:prstGeom prst="ellipse">
              <a:avLst/>
            </a:prstGeom>
            <a:solidFill>
              <a:srgbClr val="B7B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6" name="Oval 15"/>
            <p:cNvSpPr/>
            <p:nvPr/>
          </p:nvSpPr>
          <p:spPr>
            <a:xfrm>
              <a:off x="2706262" y="4329100"/>
              <a:ext cx="576404" cy="576404"/>
            </a:xfrm>
            <a:prstGeom prst="ellipse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7" name="Oval 16"/>
            <p:cNvSpPr/>
            <p:nvPr/>
          </p:nvSpPr>
          <p:spPr>
            <a:xfrm>
              <a:off x="2113415" y="3746995"/>
              <a:ext cx="576404" cy="576404"/>
            </a:xfrm>
            <a:prstGeom prst="ellipse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45461" y="3053707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chemeClr val="bg1"/>
                  </a:solidFill>
                </a:rPr>
                <a:t>R019G037B119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39537" y="761588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R237G119B003</a:t>
              </a:r>
              <a:endParaRPr lang="en-GB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73712" y="116293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R244G163B000</a:t>
              </a:r>
              <a:endParaRPr lang="en-GB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95966" y="1756869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R255G221B000</a:t>
              </a:r>
              <a:endParaRPr lang="en-GB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84168" y="257054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R081G160B038</a:t>
              </a:r>
              <a:endParaRPr lang="en-GB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84168" y="3409385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R000G152B212</a:t>
              </a:r>
              <a:endParaRPr lang="en-GB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77172" y="4159448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R175G000B124</a:t>
              </a:r>
              <a:endParaRPr lang="en-GB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12568" y="1497250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ESRF </a:t>
              </a:r>
              <a:r>
                <a:rPr lang="fr-FR" sz="1200" dirty="0" err="1" smtClean="0"/>
                <a:t>blue</a:t>
              </a:r>
              <a:r>
                <a:rPr lang="fr-FR" sz="1200" dirty="0" smtClean="0"/>
                <a:t> 75%</a:t>
              </a:r>
              <a:endParaRPr lang="en-GB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77503" y="227946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ESRF </a:t>
              </a:r>
              <a:r>
                <a:rPr lang="fr-FR" sz="1200" dirty="0" err="1" smtClean="0"/>
                <a:t>blue</a:t>
              </a:r>
              <a:r>
                <a:rPr lang="fr-FR" sz="1200" dirty="0" smtClean="0"/>
                <a:t> 50%</a:t>
              </a:r>
              <a:endParaRPr lang="en-GB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78263" y="5265544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R183G185B186</a:t>
              </a:r>
              <a:endParaRPr lang="en-GB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68154" y="4899336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R209G210B212</a:t>
              </a:r>
              <a:endParaRPr lang="en-GB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38010" y="431192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R244G244B244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7485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56314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01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6" y="836622"/>
            <a:ext cx="11523133" cy="566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34436" y="1974850"/>
            <a:ext cx="11523133" cy="4262438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20558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VISIT OF THE CHAIRMAN OF STCSM l ESRF 5 JULY 2017 l  Francesco Sette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432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type="title" idx="4294967295"/>
          </p:nvPr>
        </p:nvSpPr>
        <p:spPr>
          <a:xfrm>
            <a:off x="970080" y="764640"/>
            <a:ext cx="10982400" cy="5400000"/>
          </a:xfrm>
          <a:noFill/>
        </p:spPr>
        <p:txBody>
          <a:bodyPr lIns="0" rIns="0" anchor="t"/>
          <a:lstStyle>
            <a:lvl1pPr>
              <a:spcAft>
                <a:spcPts val="1001"/>
              </a:spcAft>
              <a:defRPr lang="en-US" sz="1800" cap="none">
                <a:solidFill>
                  <a:srgbClr val="0098D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4" name="Espace réservé du numéro de diapositive 7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Page </a:t>
            </a:r>
            <a:fld id="{F88ABDF0-B988-41D1-8B93-A6D05F3E5D57}" type="slidenum">
              <a:t>‹#›</a:t>
            </a:fld>
            <a:endParaRPr lang="fr-FR"/>
          </a:p>
        </p:txBody>
      </p:sp>
      <p:sp>
        <p:nvSpPr>
          <p:cNvPr id="5" name="Espace réservé du pied de page 8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l Title of Presentation l Date of Presentation l Author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1"/>
          </p:nvPr>
        </p:nvSpPr>
        <p:spPr>
          <a:xfrm>
            <a:off x="609600" y="1604521"/>
            <a:ext cx="10972320" cy="3977279"/>
          </a:xfrm>
        </p:spPr>
        <p:txBody>
          <a:bodyPr/>
          <a:lstStyle>
            <a:lvl1pPr hangingPunct="0">
              <a:spcAft>
                <a:spcPts val="1417"/>
              </a:spcAft>
              <a:defRPr lang="en-US" sz="3200" b="0">
                <a:ln>
                  <a:noFill/>
                </a:ln>
                <a:latin typeface="Nimbus Sans L" pitchFamily="18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60562"/>
      </p:ext>
    </p:extLst>
  </p:cSld>
  <p:clrMapOvr>
    <a:masterClrMapping/>
  </p:clrMapOvr>
  <p:transition/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ogo_texte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552000" y="6210000"/>
            <a:ext cx="2634592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fr-FR" dirty="0" smtClean="0"/>
              <a:t>CLICK TO MODIFY THE STYLE OF THE TITLE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69600" y="764704"/>
            <a:ext cx="10982400" cy="54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modify</a:t>
            </a:r>
            <a:r>
              <a:rPr lang="fr-FR" dirty="0" smtClean="0"/>
              <a:t> </a:t>
            </a:r>
            <a:r>
              <a:rPr lang="fr-FR" dirty="0" err="1" smtClean="0"/>
              <a:t>attributes</a:t>
            </a:r>
            <a:endParaRPr lang="fr-FR" dirty="0" smtClean="0"/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4"/>
            <a:r>
              <a:rPr lang="fr-FR" dirty="0" err="1" smtClean="0"/>
              <a:t>Fifth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959429" y="6483358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VISIT OF THE CHAIRMAN OF STCSM l ESRF 5 JULY 2017 l  Francesco Sette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39351" y="6483438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240000" y="126000"/>
            <a:ext cx="6624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0" name="Image 8" descr="logo_texte.jp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9804415" y="6150662"/>
            <a:ext cx="2387588" cy="70453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40000" y="126000"/>
            <a:ext cx="6624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1" r:id="rId5"/>
    <p:sldLayoutId id="2147483663" r:id="rId6"/>
    <p:sldLayoutId id="2147483664" r:id="rId7"/>
    <p:sldLayoutId id="2147483666" r:id="rId8"/>
    <p:sldLayoutId id="2147483668" r:id="rId9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 baseline="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Clr>
          <a:schemeClr val="accent6"/>
        </a:buClr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84" userDrawn="1">
          <p15:clr>
            <a:srgbClr val="F26B43"/>
          </p15:clr>
        </p15:guide>
        <p15:guide id="2" pos="151" userDrawn="1">
          <p15:clr>
            <a:srgbClr val="F26B43"/>
          </p15:clr>
        </p15:guide>
        <p15:guide id="3" orient="horz" pos="482" userDrawn="1">
          <p15:clr>
            <a:srgbClr val="F26B43"/>
          </p15:clr>
        </p15:guide>
        <p15:guide id="4" pos="604" userDrawn="1">
          <p15:clr>
            <a:srgbClr val="F26B43"/>
          </p15:clr>
        </p15:guide>
        <p15:guide id="5" pos="75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jp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0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image" Target="../media/image41.png"/><Relationship Id="rId7" Type="http://schemas.openxmlformats.org/officeDocument/2006/relationships/image" Target="../media/image4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50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png"/><Relationship Id="rId5" Type="http://schemas.openxmlformats.org/officeDocument/2006/relationships/image" Target="../media/image47.wmf"/><Relationship Id="rId10" Type="http://schemas.openxmlformats.org/officeDocument/2006/relationships/image" Target="../media/image49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gif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png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tif"/><Relationship Id="rId4" Type="http://schemas.openxmlformats.org/officeDocument/2006/relationships/image" Target="../media/image12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jpeg"/><Relationship Id="rId7" Type="http://schemas.openxmlformats.org/officeDocument/2006/relationships/image" Target="../media/image128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emf"/><Relationship Id="rId5" Type="http://schemas.openxmlformats.org/officeDocument/2006/relationships/image" Target="../media/image126.emf"/><Relationship Id="rId4" Type="http://schemas.openxmlformats.org/officeDocument/2006/relationships/image" Target="../media/image125.jpeg"/><Relationship Id="rId9" Type="http://schemas.openxmlformats.org/officeDocument/2006/relationships/image" Target="../media/image13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7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microsoft.com/office/2007/relationships/media" Target="../media/media2.mp4"/><Relationship Id="rId7" Type="http://schemas.openxmlformats.org/officeDocument/2006/relationships/image" Target="../media/image1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8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1.jpeg"/><Relationship Id="rId7" Type="http://schemas.openxmlformats.org/officeDocument/2006/relationships/image" Target="../media/image154.jpeg"/><Relationship Id="rId2" Type="http://schemas.openxmlformats.org/officeDocument/2006/relationships/hyperlink" Target="http://fr.wikipedia.org/wiki/Fichier:Ferdinand_Foch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10" Type="http://schemas.openxmlformats.org/officeDocument/2006/relationships/image" Target="../media/image157.jpeg"/><Relationship Id="rId4" Type="http://schemas.openxmlformats.org/officeDocument/2006/relationships/hyperlink" Target="http://fr.wikipedia.org/wiki/Fichier:Ernest_Rutherford_1908.jpg" TargetMode="External"/><Relationship Id="rId9" Type="http://schemas.openxmlformats.org/officeDocument/2006/relationships/image" Target="../media/image15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Espace réservé du pied de page 4"/>
          <p:cNvSpPr>
            <a:spLocks noGrp="1"/>
          </p:cNvSpPr>
          <p:nvPr>
            <p:ph type="ftr" sz="quarter" idx="4294967295"/>
          </p:nvPr>
        </p:nvSpPr>
        <p:spPr>
          <a:xfrm>
            <a:off x="1365890" y="6482716"/>
            <a:ext cx="7343775" cy="213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buFont typeface="Arial" panose="020B0604020202020204" pitchFamily="34" charset="0"/>
              <a:defRPr b="1">
                <a:solidFill>
                  <a:srgbClr val="0098D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91540" indent="-342900">
              <a:spcAft>
                <a:spcPts val="1800"/>
              </a:spcAft>
              <a:buFont typeface="Arial" panose="020B0604020202020204" pitchFamily="34" charset="0"/>
              <a:defRPr sz="2040">
                <a:solidFill>
                  <a:srgbClr val="0098D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371600" indent="-27432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920240" indent="-274320">
              <a:lnSpc>
                <a:spcPct val="110000"/>
              </a:lnSpc>
              <a:spcAft>
                <a:spcPts val="360"/>
              </a:spcAft>
              <a:buClr>
                <a:srgbClr val="0098D4"/>
              </a:buClr>
              <a:buSzPct val="80000"/>
              <a:buFont typeface="Wingdings" panose="05000000000000000000" pitchFamily="2" charset="2"/>
              <a:buChar char="l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468880" indent="-274320">
              <a:spcAft>
                <a:spcPts val="720"/>
              </a:spcAft>
              <a:buClr>
                <a:srgbClr val="0098D4"/>
              </a:buClr>
              <a:buFont typeface="ITCOfficinaSans LT Book" charset="0"/>
              <a:buChar char="&gt;"/>
              <a:defRPr sz="144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3017520" indent="-274320" eaLnBrk="0" fontAlgn="base" hangingPunct="0">
              <a:spcBef>
                <a:spcPct val="0"/>
              </a:spcBef>
              <a:spcAft>
                <a:spcPts val="720"/>
              </a:spcAft>
              <a:buClr>
                <a:srgbClr val="0098D4"/>
              </a:buClr>
              <a:buFont typeface="ITCOfficinaSans LT Book" charset="0"/>
              <a:buChar char="&gt;"/>
              <a:defRPr sz="144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566160" indent="-274320" eaLnBrk="0" fontAlgn="base" hangingPunct="0">
              <a:spcBef>
                <a:spcPct val="0"/>
              </a:spcBef>
              <a:spcAft>
                <a:spcPts val="720"/>
              </a:spcAft>
              <a:buClr>
                <a:srgbClr val="0098D4"/>
              </a:buClr>
              <a:buFont typeface="ITCOfficinaSans LT Book" charset="0"/>
              <a:buChar char="&gt;"/>
              <a:defRPr sz="144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4114800" indent="-274320" eaLnBrk="0" fontAlgn="base" hangingPunct="0">
              <a:spcBef>
                <a:spcPct val="0"/>
              </a:spcBef>
              <a:spcAft>
                <a:spcPts val="720"/>
              </a:spcAft>
              <a:buClr>
                <a:srgbClr val="0098D4"/>
              </a:buClr>
              <a:buFont typeface="ITCOfficinaSans LT Book" charset="0"/>
              <a:buChar char="&gt;"/>
              <a:defRPr sz="144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663440" indent="-274320" eaLnBrk="0" fontAlgn="base" hangingPunct="0">
              <a:spcBef>
                <a:spcPct val="0"/>
              </a:spcBef>
              <a:spcAft>
                <a:spcPts val="720"/>
              </a:spcAft>
              <a:buClr>
                <a:srgbClr val="0098D4"/>
              </a:buClr>
              <a:buFont typeface="ITCOfficinaSans LT Book" charset="0"/>
              <a:buChar char="&gt;"/>
              <a:defRPr sz="144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VISIT OF THE CHAIRMAN OF STCSM l ESRF 5 JULY 2017 l  Francesco Sette</a:t>
            </a:r>
            <a:endParaRPr lang="fr-FR" altLang="en-US" smtClean="0">
              <a:solidFill>
                <a:schemeClr val="bg1"/>
              </a:solidFill>
            </a:endParaRPr>
          </a:p>
        </p:txBody>
      </p:sp>
      <p:sp>
        <p:nvSpPr>
          <p:cNvPr id="7172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47727" y="6482716"/>
            <a:ext cx="495300" cy="213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Font typeface="Arial" panose="020B0604020202020204" pitchFamily="34" charset="0"/>
              <a:defRPr b="1">
                <a:solidFill>
                  <a:srgbClr val="0098D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91540" indent="-342900">
              <a:spcAft>
                <a:spcPts val="1800"/>
              </a:spcAft>
              <a:buFont typeface="Arial" panose="020B0604020202020204" pitchFamily="34" charset="0"/>
              <a:defRPr sz="2040">
                <a:solidFill>
                  <a:srgbClr val="0098D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371600" indent="-27432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920240" indent="-274320">
              <a:lnSpc>
                <a:spcPct val="110000"/>
              </a:lnSpc>
              <a:spcAft>
                <a:spcPts val="360"/>
              </a:spcAft>
              <a:buClr>
                <a:srgbClr val="0098D4"/>
              </a:buClr>
              <a:buSzPct val="80000"/>
              <a:buFont typeface="Wingdings" panose="05000000000000000000" pitchFamily="2" charset="2"/>
              <a:buChar char="l"/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468880" indent="-274320">
              <a:spcAft>
                <a:spcPts val="720"/>
              </a:spcAft>
              <a:buClr>
                <a:srgbClr val="0098D4"/>
              </a:buClr>
              <a:buFont typeface="ITCOfficinaSans LT Book" charset="0"/>
              <a:buChar char="&gt;"/>
              <a:defRPr sz="144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3017520" indent="-274320" eaLnBrk="0" fontAlgn="base" hangingPunct="0">
              <a:spcBef>
                <a:spcPct val="0"/>
              </a:spcBef>
              <a:spcAft>
                <a:spcPts val="720"/>
              </a:spcAft>
              <a:buClr>
                <a:srgbClr val="0098D4"/>
              </a:buClr>
              <a:buFont typeface="ITCOfficinaSans LT Book" charset="0"/>
              <a:buChar char="&gt;"/>
              <a:defRPr sz="144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566160" indent="-274320" eaLnBrk="0" fontAlgn="base" hangingPunct="0">
              <a:spcBef>
                <a:spcPct val="0"/>
              </a:spcBef>
              <a:spcAft>
                <a:spcPts val="720"/>
              </a:spcAft>
              <a:buClr>
                <a:srgbClr val="0098D4"/>
              </a:buClr>
              <a:buFont typeface="ITCOfficinaSans LT Book" charset="0"/>
              <a:buChar char="&gt;"/>
              <a:defRPr sz="144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4114800" indent="-274320" eaLnBrk="0" fontAlgn="base" hangingPunct="0">
              <a:spcBef>
                <a:spcPct val="0"/>
              </a:spcBef>
              <a:spcAft>
                <a:spcPts val="720"/>
              </a:spcAft>
              <a:buClr>
                <a:srgbClr val="0098D4"/>
              </a:buClr>
              <a:buFont typeface="ITCOfficinaSans LT Book" charset="0"/>
              <a:buChar char="&gt;"/>
              <a:defRPr sz="144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663440" indent="-274320" eaLnBrk="0" fontAlgn="base" hangingPunct="0">
              <a:spcBef>
                <a:spcPct val="0"/>
              </a:spcBef>
              <a:spcAft>
                <a:spcPts val="720"/>
              </a:spcAft>
              <a:buClr>
                <a:srgbClr val="0098D4"/>
              </a:buClr>
              <a:buFont typeface="ITCOfficinaSans LT Book" charset="0"/>
              <a:buChar char="&gt;"/>
              <a:defRPr sz="144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fld id="{2795BD92-80B4-450D-A0B6-502A9CBCE1C3}" type="slidenum">
              <a:rPr lang="fr-FR" altLang="en-US">
                <a:solidFill>
                  <a:schemeClr val="bg1"/>
                </a:solidFill>
              </a:rPr>
              <a:pPr>
                <a:spcAft>
                  <a:spcPct val="0"/>
                </a:spcAft>
                <a:buFontTx/>
                <a:buNone/>
              </a:pPr>
              <a:t>1</a:t>
            </a:fld>
            <a:endParaRPr lang="fr-FR" altLang="en-US">
              <a:solidFill>
                <a:schemeClr val="bg1"/>
              </a:solidFill>
            </a:endParaRPr>
          </a:p>
        </p:txBody>
      </p:sp>
      <p:grpSp>
        <p:nvGrpSpPr>
          <p:cNvPr id="7175" name="Group 2"/>
          <p:cNvGrpSpPr>
            <a:grpSpLocks/>
          </p:cNvGrpSpPr>
          <p:nvPr/>
        </p:nvGrpSpPr>
        <p:grpSpPr bwMode="auto">
          <a:xfrm>
            <a:off x="824870" y="6193156"/>
            <a:ext cx="10542271" cy="274320"/>
            <a:chOff x="215516" y="728700"/>
            <a:chExt cx="10047166" cy="314562"/>
          </a:xfrm>
        </p:grpSpPr>
        <p:grpSp>
          <p:nvGrpSpPr>
            <p:cNvPr id="22" name="Group 8"/>
            <p:cNvGrpSpPr/>
            <p:nvPr/>
          </p:nvGrpSpPr>
          <p:grpSpPr>
            <a:xfrm>
              <a:off x="215516" y="728700"/>
              <a:ext cx="6228692" cy="314326"/>
              <a:chOff x="755576" y="800708"/>
              <a:chExt cx="6228692" cy="314326"/>
            </a:xfrm>
            <a:solidFill>
              <a:schemeClr val="bg1"/>
            </a:solidFill>
          </p:grpSpPr>
          <p:pic>
            <p:nvPicPr>
              <p:cNvPr id="32" name="Picture 2" descr="flag of Belgium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55576" y="800708"/>
                <a:ext cx="457200" cy="314326"/>
              </a:xfrm>
              <a:prstGeom prst="rect">
                <a:avLst/>
              </a:prstGeom>
              <a:grpFill/>
            </p:spPr>
          </p:pic>
          <p:pic>
            <p:nvPicPr>
              <p:cNvPr id="33" name="Picture 4" descr="flag of Denmark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36534" y="800708"/>
                <a:ext cx="457200" cy="314326"/>
              </a:xfrm>
              <a:prstGeom prst="rect">
                <a:avLst/>
              </a:prstGeom>
              <a:grpFill/>
            </p:spPr>
          </p:pic>
          <p:pic>
            <p:nvPicPr>
              <p:cNvPr id="34" name="Picture 6" descr="flag of Finland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17492" y="800708"/>
                <a:ext cx="457200" cy="314326"/>
              </a:xfrm>
              <a:prstGeom prst="rect">
                <a:avLst/>
              </a:prstGeom>
              <a:grpFill/>
            </p:spPr>
          </p:pic>
          <p:pic>
            <p:nvPicPr>
              <p:cNvPr id="35" name="Picture 8" descr="flag of France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198450" y="800708"/>
                <a:ext cx="457200" cy="314326"/>
              </a:xfrm>
              <a:prstGeom prst="rect">
                <a:avLst/>
              </a:prstGeom>
              <a:grpFill/>
            </p:spPr>
          </p:pic>
          <p:pic>
            <p:nvPicPr>
              <p:cNvPr id="36" name="Picture 10" descr="flag of Germany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679408" y="800708"/>
                <a:ext cx="457200" cy="314326"/>
              </a:xfrm>
              <a:prstGeom prst="rect">
                <a:avLst/>
              </a:prstGeom>
              <a:grpFill/>
            </p:spPr>
          </p:pic>
          <p:pic>
            <p:nvPicPr>
              <p:cNvPr id="37" name="Picture 12" descr="flag of Italy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160366" y="800708"/>
                <a:ext cx="457200" cy="314326"/>
              </a:xfrm>
              <a:prstGeom prst="rect">
                <a:avLst/>
              </a:prstGeom>
              <a:grpFill/>
            </p:spPr>
          </p:pic>
          <p:pic>
            <p:nvPicPr>
              <p:cNvPr id="38" name="Picture 14" descr="flag of Netherlands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641324" y="800708"/>
                <a:ext cx="457200" cy="314326"/>
              </a:xfrm>
              <a:prstGeom prst="rect">
                <a:avLst/>
              </a:prstGeom>
              <a:grpFill/>
            </p:spPr>
          </p:pic>
          <p:pic>
            <p:nvPicPr>
              <p:cNvPr id="39" name="Picture 16" descr="flag of Norway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122282" y="800708"/>
                <a:ext cx="457200" cy="314326"/>
              </a:xfrm>
              <a:prstGeom prst="rect">
                <a:avLst/>
              </a:prstGeom>
              <a:grpFill/>
            </p:spPr>
          </p:pic>
          <p:pic>
            <p:nvPicPr>
              <p:cNvPr id="40" name="Picture 18" descr="flag of Russia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603240" y="800708"/>
                <a:ext cx="457200" cy="314326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41" name="Picture 40" descr="flag of Spain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084198" y="800708"/>
                <a:ext cx="457200" cy="314326"/>
              </a:xfrm>
              <a:prstGeom prst="rect">
                <a:avLst/>
              </a:prstGeom>
              <a:grpFill/>
            </p:spPr>
          </p:pic>
          <p:pic>
            <p:nvPicPr>
              <p:cNvPr id="42" name="Picture 22" descr="flag of Sweden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565156" y="800708"/>
                <a:ext cx="457200" cy="314326"/>
              </a:xfrm>
              <a:prstGeom prst="rect">
                <a:avLst/>
              </a:prstGeom>
              <a:grpFill/>
            </p:spPr>
          </p:pic>
          <p:pic>
            <p:nvPicPr>
              <p:cNvPr id="43" name="Picture 33" descr="flag of Switzerland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6046114" y="800708"/>
                <a:ext cx="457200" cy="314326"/>
              </a:xfrm>
              <a:prstGeom prst="rect">
                <a:avLst/>
              </a:prstGeom>
              <a:grpFill/>
            </p:spPr>
          </p:pic>
          <p:pic>
            <p:nvPicPr>
              <p:cNvPr id="44" name="Picture 26" descr="flag of United Kingdom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6527068" y="800708"/>
                <a:ext cx="457200" cy="314326"/>
              </a:xfrm>
              <a:prstGeom prst="rect">
                <a:avLst/>
              </a:prstGeom>
              <a:grpFill/>
            </p:spPr>
          </p:pic>
        </p:grpSp>
        <p:grpSp>
          <p:nvGrpSpPr>
            <p:cNvPr id="7177" name="Group 41"/>
            <p:cNvGrpSpPr>
              <a:grpSpLocks/>
            </p:cNvGrpSpPr>
            <p:nvPr/>
          </p:nvGrpSpPr>
          <p:grpSpPr bwMode="auto">
            <a:xfrm>
              <a:off x="6467962" y="728936"/>
              <a:ext cx="3794720" cy="314326"/>
              <a:chOff x="4150804" y="620688"/>
              <a:chExt cx="3794720" cy="314326"/>
            </a:xfrm>
          </p:grpSpPr>
          <p:pic>
            <p:nvPicPr>
              <p:cNvPr id="7178" name="Picture 2" descr="flag of Austria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0804" y="620688"/>
                <a:ext cx="457200" cy="314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9" name="Picture 4" descr="flag of Czech Republic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7593" y="620688"/>
                <a:ext cx="457200" cy="314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0" name="Picture 6" descr="flag of Hungary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4382" y="620688"/>
                <a:ext cx="457200" cy="314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1" name="Picture 8" descr="flag of Israel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1171" y="620688"/>
                <a:ext cx="457200" cy="314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2" name="Picture 10" descr="flag of Poland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7960" y="620688"/>
                <a:ext cx="457200" cy="314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3" name="Picture 12" descr="flag of Portugal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4749" y="620688"/>
                <a:ext cx="457200" cy="314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4" name="Picture 14" descr="flag of Slovakia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1538" y="620688"/>
                <a:ext cx="457200" cy="314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5" name="Picture 16" descr="flag of South Africa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8324" y="620688"/>
                <a:ext cx="457200" cy="314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1" name="TextBox 19"/>
          <p:cNvSpPr txBox="1">
            <a:spLocks noChangeArrowheads="1"/>
          </p:cNvSpPr>
          <p:nvPr/>
        </p:nvSpPr>
        <p:spPr bwMode="auto">
          <a:xfrm>
            <a:off x="595434" y="944724"/>
            <a:ext cx="11031775" cy="362560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ts val="1000"/>
              </a:spcAft>
              <a:buFont typeface="Arial" panose="020B0604020202020204" pitchFamily="34" charset="0"/>
              <a:defRPr b="1">
                <a:solidFill>
                  <a:srgbClr val="0098D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1500"/>
              </a:spcAft>
              <a:buFont typeface="Arial" panose="020B0604020202020204" pitchFamily="34" charset="0"/>
              <a:defRPr sz="1700">
                <a:solidFill>
                  <a:srgbClr val="0098D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05000"/>
              </a:lnSpc>
              <a:spcAft>
                <a:spcPts val="50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Aft>
                <a:spcPts val="300"/>
              </a:spcAft>
              <a:buClr>
                <a:srgbClr val="0098D4"/>
              </a:buClr>
              <a:buSzPct val="80000"/>
              <a:buFont typeface="Wingdings" panose="05000000000000000000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98D4"/>
              </a:buClr>
              <a:buFont typeface="ITCOfficinaSans LT Book" charset="0"/>
              <a:buChar char="&gt;"/>
              <a:defRPr sz="12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8D4"/>
              </a:buClr>
              <a:buFont typeface="ITCOfficinaSans LT Book" charset="0"/>
              <a:buChar char="&gt;"/>
              <a:defRPr sz="12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8D4"/>
              </a:buClr>
              <a:buFont typeface="ITCOfficinaSans LT Book" charset="0"/>
              <a:buChar char="&gt;"/>
              <a:defRPr sz="12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8D4"/>
              </a:buClr>
              <a:buFont typeface="ITCOfficinaSans LT Book" charset="0"/>
              <a:buChar char="&gt;"/>
              <a:defRPr sz="12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8D4"/>
              </a:buClr>
              <a:buFont typeface="ITCOfficinaSans LT Book" charset="0"/>
              <a:buChar char="&gt;"/>
              <a:defRPr sz="12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US" sz="2800" dirty="0" smtClean="0"/>
              <a:t>Bragg Diffraction Based Imaging Techniques</a:t>
            </a:r>
          </a:p>
          <a:p>
            <a:pPr algn="ctr">
              <a:spcAft>
                <a:spcPct val="0"/>
              </a:spcAft>
              <a:buFontTx/>
              <a:buNone/>
            </a:pPr>
            <a:endParaRPr lang="en-US" altLang="en-US" sz="2400" dirty="0" smtClean="0">
              <a:solidFill>
                <a:srgbClr val="13257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ct val="0"/>
              </a:spcAft>
            </a:pPr>
            <a:endParaRPr lang="en-US" altLang="en-US" sz="2400" dirty="0" smtClean="0">
              <a:solidFill>
                <a:srgbClr val="13257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ct val="0"/>
              </a:spcAft>
            </a:pPr>
            <a:r>
              <a:rPr lang="en-US" altLang="en-US" sz="2400" dirty="0" smtClean="0">
                <a:solidFill>
                  <a:srgbClr val="1325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Dec 5</a:t>
            </a:r>
            <a:r>
              <a:rPr lang="en-US" altLang="en-US" sz="2400" baseline="30000" dirty="0" smtClean="0">
                <a:solidFill>
                  <a:srgbClr val="1325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en-US" sz="2400" dirty="0" smtClean="0">
                <a:solidFill>
                  <a:srgbClr val="1325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2017, Annecy</a:t>
            </a:r>
            <a:endParaRPr lang="en-US" sz="2000" dirty="0">
              <a:solidFill>
                <a:schemeClr val="accent1"/>
              </a:solidFill>
            </a:endParaRPr>
          </a:p>
          <a:p>
            <a:pPr algn="ctr">
              <a:spcAft>
                <a:spcPct val="0"/>
              </a:spcAft>
              <a:buFontTx/>
              <a:buNone/>
            </a:pPr>
            <a:endParaRPr lang="en-US" altLang="en-US" sz="2400" dirty="0">
              <a:solidFill>
                <a:srgbClr val="13257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spcAft>
                <a:spcPct val="0"/>
              </a:spcAft>
              <a:buFontTx/>
              <a:buNone/>
            </a:pPr>
            <a:endParaRPr lang="en-US" altLang="en-US" sz="2160" dirty="0" smtClean="0">
              <a:solidFill>
                <a:srgbClr val="13257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spcAft>
                <a:spcPct val="0"/>
              </a:spcAft>
              <a:buFontTx/>
              <a:buNone/>
            </a:pPr>
            <a:endParaRPr lang="en-US" dirty="0" smtClean="0">
              <a:solidFill>
                <a:srgbClr val="122F91"/>
              </a:solidFill>
            </a:endParaRPr>
          </a:p>
          <a:p>
            <a:pPr algn="r">
              <a:spcAft>
                <a:spcPct val="0"/>
              </a:spcAft>
              <a:buFontTx/>
              <a:buNone/>
            </a:pPr>
            <a:r>
              <a:rPr lang="en-US" dirty="0" smtClean="0">
                <a:solidFill>
                  <a:srgbClr val="122F91"/>
                </a:solidFill>
              </a:rPr>
              <a:t>Tobias </a:t>
            </a:r>
            <a:r>
              <a:rPr lang="en-US" dirty="0" err="1" smtClean="0">
                <a:solidFill>
                  <a:srgbClr val="122F91"/>
                </a:solidFill>
              </a:rPr>
              <a:t>Schülli</a:t>
            </a:r>
            <a:r>
              <a:rPr lang="en-US" dirty="0" smtClean="0">
                <a:solidFill>
                  <a:srgbClr val="122F91"/>
                </a:solidFill>
              </a:rPr>
              <a:t>, </a:t>
            </a:r>
          </a:p>
          <a:p>
            <a:pPr algn="r">
              <a:spcAft>
                <a:spcPct val="0"/>
              </a:spcAft>
              <a:buFontTx/>
              <a:buNone/>
            </a:pPr>
            <a:r>
              <a:rPr lang="en-US" sz="1600" dirty="0" smtClean="0">
                <a:solidFill>
                  <a:srgbClr val="122F91"/>
                </a:solidFill>
              </a:rPr>
              <a:t>ESRF </a:t>
            </a:r>
            <a:r>
              <a:rPr lang="en-US" sz="1600" dirty="0" smtClean="0">
                <a:solidFill>
                  <a:srgbClr val="122F91"/>
                </a:solidFill>
                <a:latin typeface="+mn-lt"/>
              </a:rPr>
              <a:t>Head of the X-ray </a:t>
            </a:r>
            <a:r>
              <a:rPr lang="en-US" sz="1600" dirty="0" err="1" smtClean="0">
                <a:solidFill>
                  <a:srgbClr val="122F91"/>
                </a:solidFill>
                <a:latin typeface="+mn-lt"/>
              </a:rPr>
              <a:t>Nanoprobe</a:t>
            </a:r>
            <a:r>
              <a:rPr lang="en-US" sz="1600" dirty="0" smtClean="0">
                <a:solidFill>
                  <a:srgbClr val="122F91"/>
                </a:solidFill>
                <a:latin typeface="+mn-lt"/>
              </a:rPr>
              <a:t> group</a:t>
            </a:r>
          </a:p>
          <a:p>
            <a:pPr algn="r"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122F91"/>
                </a:solidFill>
                <a:latin typeface="+mn-lt"/>
                <a:cs typeface="Calibri" panose="020F0502020204030204" pitchFamily="34" charset="0"/>
              </a:rPr>
              <a:t>Scientist in charge of Beamline ID01</a:t>
            </a:r>
          </a:p>
          <a:p>
            <a:pPr algn="r"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122F91"/>
                </a:solidFill>
                <a:latin typeface="+mn-lt"/>
                <a:cs typeface="Calibri" panose="020F0502020204030204" pitchFamily="34" charset="0"/>
              </a:rPr>
              <a:t>The European Synchrotron ESRF</a:t>
            </a:r>
            <a:endParaRPr lang="en-US" altLang="en-US" sz="1600" dirty="0">
              <a:solidFill>
                <a:srgbClr val="132577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30" y="4761945"/>
            <a:ext cx="1442057" cy="114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7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7448" y="822066"/>
            <a:ext cx="451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Highly relativistic case &amp; circular motion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emission in a Synchrotron: circular motion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985500" y="1242488"/>
            <a:ext cx="973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“Flash” every time an electron is passing by: </a:t>
            </a:r>
          </a:p>
          <a:p>
            <a:r>
              <a:rPr lang="en-US" dirty="0" smtClean="0"/>
              <a:t>“ Bending magnet radiation 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550915" y="2747350"/>
            <a:ext cx="8073477" cy="1419770"/>
            <a:chOff x="1550915" y="2747350"/>
            <a:chExt cx="8073477" cy="1419770"/>
          </a:xfrm>
        </p:grpSpPr>
        <p:sp>
          <p:nvSpPr>
            <p:cNvPr id="10" name="Rectangle 9"/>
            <p:cNvSpPr/>
            <p:nvPr/>
          </p:nvSpPr>
          <p:spPr>
            <a:xfrm>
              <a:off x="3863752" y="3176972"/>
              <a:ext cx="180020" cy="605750"/>
            </a:xfrm>
            <a:prstGeom prst="rect">
              <a:avLst/>
            </a:prstGeom>
            <a:noFill/>
            <a:ln w="19050">
              <a:solidFill>
                <a:srgbClr val="122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2531604" y="2747350"/>
              <a:ext cx="7092788" cy="732497"/>
            </a:xfrm>
            <a:prstGeom prst="straightConnector1">
              <a:avLst/>
            </a:prstGeom>
            <a:ln w="28575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2531604" y="2747350"/>
              <a:ext cx="7092788" cy="1036135"/>
            </a:xfrm>
            <a:prstGeom prst="straightConnector1">
              <a:avLst/>
            </a:prstGeom>
            <a:ln w="28575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0915" y="3301600"/>
              <a:ext cx="917263" cy="865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364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772" y="882133"/>
            <a:ext cx="7130566" cy="57044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9600" y="829246"/>
            <a:ext cx="4514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Wigglers: sum of  N bending magnets: gain = 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Wigglers: magnetic multipoles: “many bending magnets”</a:t>
            </a:r>
            <a:endParaRPr lang="en-GB" dirty="0"/>
          </a:p>
        </p:txBody>
      </p:sp>
      <p:grpSp>
        <p:nvGrpSpPr>
          <p:cNvPr id="20" name="Group 19"/>
          <p:cNvGrpSpPr/>
          <p:nvPr/>
        </p:nvGrpSpPr>
        <p:grpSpPr>
          <a:xfrm>
            <a:off x="1155710" y="3301599"/>
            <a:ext cx="8693090" cy="865520"/>
            <a:chOff x="1155710" y="3301599"/>
            <a:chExt cx="8693090" cy="86552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5710" y="3301599"/>
              <a:ext cx="917263" cy="865520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2094193" y="3431484"/>
              <a:ext cx="7754607" cy="605750"/>
              <a:chOff x="2094193" y="3431484"/>
              <a:chExt cx="7754607" cy="60575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747628" y="3431484"/>
                <a:ext cx="180020" cy="605750"/>
              </a:xfrm>
              <a:prstGeom prst="rect">
                <a:avLst/>
              </a:prstGeom>
              <a:noFill/>
              <a:ln w="19050">
                <a:solidFill>
                  <a:srgbClr val="122F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 flipH="1" flipV="1">
                <a:off x="2402372" y="3665766"/>
                <a:ext cx="7137374" cy="178814"/>
              </a:xfrm>
              <a:prstGeom prst="straightConnector1">
                <a:avLst/>
              </a:prstGeom>
              <a:ln w="28575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2423592" y="3782722"/>
                <a:ext cx="7272808" cy="86909"/>
              </a:xfrm>
              <a:prstGeom prst="straightConnector1">
                <a:avLst/>
              </a:prstGeom>
              <a:ln w="28575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2554772" y="3615119"/>
                <a:ext cx="7141628" cy="203047"/>
              </a:xfrm>
              <a:prstGeom prst="straightConnector1">
                <a:avLst/>
              </a:prstGeom>
              <a:ln w="28575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H="1" flipV="1">
                <a:off x="2094193" y="3563654"/>
                <a:ext cx="7754607" cy="203865"/>
              </a:xfrm>
              <a:prstGeom prst="straightConnector1">
                <a:avLst/>
              </a:prstGeom>
              <a:ln w="28575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3060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4448">
            <a:off x="3731812" y="222110"/>
            <a:ext cx="85725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58932" y="722569"/>
                <a:ext cx="10993068" cy="1570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Undulators: stimulated emission, N magnetic pairs</a:t>
                </a:r>
              </a:p>
              <a:p>
                <a:r>
                  <a:rPr lang="en-US" sz="2400" dirty="0" smtClean="0"/>
                  <a:t>Adapt Magnetic field (or periodicity) that angular variation of the electron beam smaller than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</m:t>
                    </m:r>
                  </m:oMath>
                </a14:m>
                <a:endParaRPr lang="en-US" sz="2400" dirty="0" smtClean="0"/>
              </a:p>
              <a:p>
                <a:r>
                  <a:rPr lang="en-US" sz="2400" dirty="0" smtClean="0"/>
                  <a:t>Gain = N</a:t>
                </a:r>
                <a:r>
                  <a:rPr lang="en-US" sz="2400" baseline="30000" dirty="0" smtClean="0"/>
                  <a:t>2                 </a:t>
                </a:r>
                <a:r>
                  <a:rPr lang="en-US" sz="2400" dirty="0" smtClean="0"/>
                  <a:t>11 orders of magnitude more brilliance than from anodes</a:t>
                </a:r>
                <a:endParaRPr lang="en-US" sz="2400" baseline="30000" dirty="0" smtClean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932" y="722569"/>
                <a:ext cx="10993068" cy="1570430"/>
              </a:xfrm>
              <a:prstGeom prst="rect">
                <a:avLst/>
              </a:prstGeom>
              <a:blipFill>
                <a:blip r:embed="rId4"/>
                <a:stretch>
                  <a:fillRect l="-831" t="-2724" b="-334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Undulators</a:t>
            </a:r>
            <a:r>
              <a:rPr lang="en-US" dirty="0" smtClean="0"/>
              <a:t>: ”Resonators”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34479" y="2310739"/>
            <a:ext cx="428447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Supplies a self collimated line spectrum</a:t>
            </a:r>
            <a:endParaRPr lang="en-GB" sz="2400" dirty="0"/>
          </a:p>
        </p:txBody>
      </p:sp>
      <p:pic>
        <p:nvPicPr>
          <p:cNvPr id="15" name="Picture 13" descr="Insertion devi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0800" y="2528900"/>
            <a:ext cx="4896544" cy="329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4479" y="4207363"/>
            <a:ext cx="2056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Wavelength ?</a:t>
            </a:r>
            <a:endParaRPr lang="en-GB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329954" y="4885537"/>
            <a:ext cx="8438529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1 cm (10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 m), Lorentz contraction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 = 10</a:t>
            </a:r>
            <a:r>
              <a:rPr lang="en-US" sz="2400" baseline="30000" dirty="0" smtClean="0"/>
              <a:t>4</a:t>
            </a:r>
          </a:p>
          <a:p>
            <a:r>
              <a:rPr lang="en-US" sz="2400" dirty="0" smtClean="0"/>
              <a:t>For the electrons it becomes 1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/>
              <a:t>m (10</a:t>
            </a:r>
            <a:r>
              <a:rPr lang="en-US" sz="2400" baseline="30000" dirty="0" smtClean="0"/>
              <a:t>-6</a:t>
            </a:r>
            <a:r>
              <a:rPr lang="en-US" sz="2400" dirty="0" smtClean="0"/>
              <a:t> </a:t>
            </a:r>
            <a:r>
              <a:rPr lang="en-US" sz="2400" dirty="0"/>
              <a:t>m)</a:t>
            </a:r>
            <a:r>
              <a:rPr lang="en-US" sz="2400" dirty="0" smtClean="0"/>
              <a:t> -&gt; Infrared</a:t>
            </a:r>
          </a:p>
          <a:p>
            <a:r>
              <a:rPr lang="en-US" sz="2400" dirty="0" smtClean="0"/>
              <a:t>Sample is standing still with respect to electrons </a:t>
            </a:r>
          </a:p>
          <a:p>
            <a:r>
              <a:rPr lang="en-US" sz="2400" dirty="0" smtClean="0"/>
              <a:t>-&gt; Lorentz contraction (“blue shift”) 10</a:t>
            </a:r>
            <a:r>
              <a:rPr lang="en-US" sz="2400" baseline="30000" dirty="0" smtClean="0"/>
              <a:t>-6</a:t>
            </a:r>
            <a:r>
              <a:rPr lang="en-US" sz="2400" dirty="0" smtClean="0"/>
              <a:t> m -&gt;10</a:t>
            </a:r>
            <a:r>
              <a:rPr lang="en-US" sz="2400" baseline="30000" dirty="0" smtClean="0"/>
              <a:t>-10</a:t>
            </a:r>
            <a:r>
              <a:rPr lang="en-US" sz="2400" dirty="0" smtClean="0"/>
              <a:t> m = X-rays</a:t>
            </a:r>
            <a:endParaRPr lang="en-US" sz="2400" baseline="300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915" y="3301600"/>
            <a:ext cx="917263" cy="8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6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662" y="2824005"/>
            <a:ext cx="1943029" cy="26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Synchrotrons supply new experimental tools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918820" y="6494231"/>
            <a:ext cx="8160000" cy="212489"/>
          </a:xfrm>
        </p:spPr>
        <p:txBody>
          <a:bodyPr/>
          <a:lstStyle/>
          <a:p>
            <a:r>
              <a:rPr lang="en-US" dirty="0" smtClean="0"/>
              <a:t>Synchrotrons and Nanoscience l </a:t>
            </a:r>
            <a:r>
              <a:rPr lang="en-US" dirty="0">
                <a:solidFill>
                  <a:srgbClr val="122F91"/>
                </a:solidFill>
              </a:rPr>
              <a:t>Tobias </a:t>
            </a:r>
            <a:r>
              <a:rPr lang="en-US" dirty="0" err="1">
                <a:solidFill>
                  <a:srgbClr val="122F91"/>
                </a:solidFill>
              </a:rPr>
              <a:t>Schülli</a:t>
            </a:r>
            <a:r>
              <a:rPr lang="en-US" dirty="0" smtClean="0"/>
              <a:t> </a:t>
            </a:r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3343335" y="2524135"/>
            <a:ext cx="5253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Where are new metrology tools needed ? </a:t>
            </a:r>
            <a:endParaRPr lang="en-GB" sz="2000" b="1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407368" y="1072487"/>
            <a:ext cx="2078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“Easy” to study systems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155340" y="4438853"/>
            <a:ext cx="2078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Challenging systems: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956819" y="735648"/>
            <a:ext cx="573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Crystals, systems in their ground state, static systems 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849513" y="2872974"/>
            <a:ext cx="84946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Systems far from equilibrium (dynamic systems, metastable and transient states)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pSp>
        <p:nvGrpSpPr>
          <p:cNvPr id="26" name="Group 25"/>
          <p:cNvGrpSpPr/>
          <p:nvPr/>
        </p:nvGrpSpPr>
        <p:grpSpPr>
          <a:xfrm>
            <a:off x="9764781" y="2941590"/>
            <a:ext cx="2187219" cy="3571362"/>
            <a:chOff x="9764781" y="2941590"/>
            <a:chExt cx="2187219" cy="3571362"/>
          </a:xfrm>
        </p:grpSpPr>
        <p:sp>
          <p:nvSpPr>
            <p:cNvPr id="14" name="Right Brace 13"/>
            <p:cNvSpPr/>
            <p:nvPr/>
          </p:nvSpPr>
          <p:spPr>
            <a:xfrm>
              <a:off x="10075255" y="2941590"/>
              <a:ext cx="323385" cy="1883935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464512" y="3611638"/>
              <a:ext cx="14874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Time resolution</a:t>
              </a:r>
              <a:endParaRPr lang="en-GB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62982" y="5682008"/>
              <a:ext cx="14874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Spatial resolution</a:t>
              </a:r>
              <a:endParaRPr lang="en-GB" dirty="0"/>
            </a:p>
          </p:txBody>
        </p:sp>
        <p:sp>
          <p:nvSpPr>
            <p:cNvPr id="17" name="Right Brace 16"/>
            <p:cNvSpPr/>
            <p:nvPr/>
          </p:nvSpPr>
          <p:spPr>
            <a:xfrm>
              <a:off x="9764781" y="5242219"/>
              <a:ext cx="310474" cy="1270733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0016" y="1154017"/>
            <a:ext cx="2340260" cy="13066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44" y="1160965"/>
            <a:ext cx="1476164" cy="11157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25553" y="3246315"/>
            <a:ext cx="2384793" cy="165078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804266" y="5114452"/>
            <a:ext cx="8696698" cy="1527941"/>
            <a:chOff x="1804266" y="5114452"/>
            <a:chExt cx="8696698" cy="1527941"/>
          </a:xfrm>
        </p:grpSpPr>
        <p:sp>
          <p:nvSpPr>
            <p:cNvPr id="21" name="Rectangle 20"/>
            <p:cNvSpPr/>
            <p:nvPr/>
          </p:nvSpPr>
          <p:spPr>
            <a:xfrm>
              <a:off x="1804266" y="5114452"/>
              <a:ext cx="86966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Complex systems </a:t>
              </a:r>
              <a:r>
                <a:rPr lang="en-US" dirty="0" smtClean="0"/>
                <a:t>as fully </a:t>
              </a:r>
              <a:r>
                <a:rPr lang="en-US" dirty="0"/>
                <a:t>processed microelectronic devices, functional </a:t>
              </a:r>
              <a:r>
                <a:rPr lang="en-US" dirty="0" err="1" smtClean="0"/>
                <a:t>nano</a:t>
              </a:r>
              <a:r>
                <a:rPr lang="en-US" dirty="0" smtClean="0"/>
                <a:t>-materials, life</a:t>
              </a:r>
              <a:endParaRPr lang="en-US" dirty="0"/>
            </a:p>
          </p:txBody>
        </p:sp>
        <p:pic>
          <p:nvPicPr>
            <p:cNvPr id="23" name="Image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76162" y="5436575"/>
              <a:ext cx="3312368" cy="1205818"/>
            </a:xfrm>
            <a:prstGeom prst="rect">
              <a:avLst/>
            </a:prstGeom>
          </p:spPr>
        </p:pic>
        <p:pic>
          <p:nvPicPr>
            <p:cNvPr id="24" name="Picture 23" descr="Dr_WT_CTR_2H_P_Mn_2_V2.ti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56560" y="5494106"/>
              <a:ext cx="1106597" cy="11112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838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dilemma of x-ray optics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2252" y="2060849"/>
            <a:ext cx="4839257" cy="452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919536" y="982470"/>
            <a:ext cx="5628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Polarized electron clouds=driven harmonic oscillators</a:t>
            </a:r>
            <a:endParaRPr lang="en-GB" dirty="0"/>
          </a:p>
        </p:txBody>
      </p:sp>
      <p:grpSp>
        <p:nvGrpSpPr>
          <p:cNvPr id="3" name="Group 12"/>
          <p:cNvGrpSpPr/>
          <p:nvPr/>
        </p:nvGrpSpPr>
        <p:grpSpPr>
          <a:xfrm>
            <a:off x="1703513" y="1628801"/>
            <a:ext cx="4402137" cy="1367135"/>
            <a:chOff x="350838" y="1988840"/>
            <a:chExt cx="4402137" cy="1367135"/>
          </a:xfrm>
        </p:grpSpPr>
        <p:sp>
          <p:nvSpPr>
            <p:cNvPr id="14" name="TextBox 13"/>
            <p:cNvSpPr txBox="1"/>
            <p:nvPr/>
          </p:nvSpPr>
          <p:spPr>
            <a:xfrm>
              <a:off x="539552" y="1988840"/>
              <a:ext cx="127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Amplitude </a:t>
              </a:r>
              <a:endParaRPr lang="en-GB" dirty="0"/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/>
          </p:nvGraphicFramePr>
          <p:xfrm>
            <a:off x="350838" y="2205038"/>
            <a:ext cx="4402137" cy="1150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29" name="Equation" r:id="rId4" imgW="1892160" imgH="495000" progId="Equation.3">
                    <p:embed/>
                  </p:oleObj>
                </mc:Choice>
                <mc:Fallback>
                  <p:oleObj name="Equation" r:id="rId4" imgW="1892160" imgH="495000" progId="Equation.3">
                    <p:embed/>
                    <p:pic>
                      <p:nvPicPr>
                        <p:cNvPr id="15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838" y="2205038"/>
                          <a:ext cx="4402137" cy="1150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TextBox 15"/>
          <p:cNvSpPr txBox="1"/>
          <p:nvPr/>
        </p:nvSpPr>
        <p:spPr>
          <a:xfrm>
            <a:off x="1847528" y="3573017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 </a:t>
            </a:r>
            <a:r>
              <a:rPr lang="en-US" b="1" dirty="0">
                <a:latin typeface="Symbol" pitchFamily="18" charset="2"/>
              </a:rPr>
              <a:t>w&lt;&lt;w</a:t>
            </a:r>
            <a:r>
              <a:rPr lang="en-US" b="1" baseline="-25000" dirty="0"/>
              <a:t>0</a:t>
            </a:r>
            <a:r>
              <a:rPr lang="en-US" dirty="0"/>
              <a:t>: P=const. (does hardly vary with </a:t>
            </a:r>
            <a:r>
              <a:rPr lang="en-US" dirty="0">
                <a:latin typeface="Symbol" pitchFamily="18" charset="2"/>
              </a:rPr>
              <a:t>w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17" name="Arc 16"/>
          <p:cNvSpPr/>
          <p:nvPr/>
        </p:nvSpPr>
        <p:spPr>
          <a:xfrm rot="17472410">
            <a:off x="6446449" y="5517232"/>
            <a:ext cx="914400" cy="914400"/>
          </a:xfrm>
          <a:prstGeom prst="arc">
            <a:avLst>
              <a:gd name="adj1" fmla="val 19449275"/>
              <a:gd name="adj2" fmla="val 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17"/>
          <p:cNvGrpSpPr/>
          <p:nvPr/>
        </p:nvGrpSpPr>
        <p:grpSpPr>
          <a:xfrm>
            <a:off x="6600057" y="5229200"/>
            <a:ext cx="897101" cy="482352"/>
            <a:chOff x="5076056" y="5229200"/>
            <a:chExt cx="897101" cy="482352"/>
          </a:xfrm>
        </p:grpSpPr>
        <p:sp>
          <p:nvSpPr>
            <p:cNvPr id="19" name="Oval 18"/>
            <p:cNvSpPr/>
            <p:nvPr/>
          </p:nvSpPr>
          <p:spPr>
            <a:xfrm>
              <a:off x="5076056" y="5445224"/>
              <a:ext cx="266328" cy="2663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5436096" y="5445224"/>
              <a:ext cx="266328" cy="2663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" name="Straight Connector 20"/>
            <p:cNvCxnSpPr>
              <a:stCxn id="19" idx="1"/>
            </p:cNvCxnSpPr>
            <p:nvPr/>
          </p:nvCxnSpPr>
          <p:spPr>
            <a:xfrm flipV="1">
              <a:off x="5115059" y="5229200"/>
              <a:ext cx="321037" cy="25502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5652120" y="5262205"/>
              <a:ext cx="321037" cy="25502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919537" y="4149081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eyeglasses work for all </a:t>
            </a:r>
            <a:r>
              <a:rPr lang="en-US" dirty="0" err="1"/>
              <a:t>colours</a:t>
            </a:r>
            <a:r>
              <a:rPr lang="en-US" dirty="0"/>
              <a:t>, </a:t>
            </a:r>
          </a:p>
          <a:p>
            <a:r>
              <a:rPr lang="en-US" dirty="0"/>
              <a:t>In this regime, refraction is almost achromatic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1775520" y="536392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 </a:t>
            </a:r>
            <a:r>
              <a:rPr lang="en-US" b="1" dirty="0">
                <a:latin typeface="Symbol" pitchFamily="18" charset="2"/>
              </a:rPr>
              <a:t>w&gt;&gt;w</a:t>
            </a:r>
            <a:r>
              <a:rPr lang="en-US" b="1" baseline="-25000" dirty="0"/>
              <a:t>0</a:t>
            </a:r>
            <a:r>
              <a:rPr lang="en-US" dirty="0"/>
              <a:t>: P~1/</a:t>
            </a:r>
            <a:r>
              <a:rPr lang="en-US" dirty="0">
                <a:latin typeface="Symbol" pitchFamily="18" charset="2"/>
              </a:rPr>
              <a:t>w</a:t>
            </a:r>
            <a:r>
              <a:rPr lang="en-US" baseline="30000" dirty="0"/>
              <a:t>2</a:t>
            </a:r>
            <a:r>
              <a:rPr lang="en-US" dirty="0"/>
              <a:t>, thus P-&gt; 0 </a:t>
            </a:r>
            <a:endParaRPr lang="en-GB" dirty="0"/>
          </a:p>
        </p:txBody>
      </p:sp>
      <p:grpSp>
        <p:nvGrpSpPr>
          <p:cNvPr id="9" name="Group 26"/>
          <p:cNvGrpSpPr/>
          <p:nvPr/>
        </p:nvGrpSpPr>
        <p:grpSpPr>
          <a:xfrm>
            <a:off x="9264352" y="4293096"/>
            <a:ext cx="1152128" cy="1368152"/>
            <a:chOff x="7740352" y="4293096"/>
            <a:chExt cx="1152128" cy="1368152"/>
          </a:xfrm>
        </p:grpSpPr>
        <p:pic>
          <p:nvPicPr>
            <p:cNvPr id="28" name="Picture 7" descr="Berth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740352" y="4293096"/>
              <a:ext cx="720080" cy="1296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9" name="Straight Arrow Connector 28"/>
            <p:cNvCxnSpPr/>
            <p:nvPr/>
          </p:nvCxnSpPr>
          <p:spPr>
            <a:xfrm>
              <a:off x="8532440" y="5589240"/>
              <a:ext cx="360040" cy="7200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35"/>
          <p:cNvGrpSpPr/>
          <p:nvPr/>
        </p:nvGrpSpPr>
        <p:grpSpPr>
          <a:xfrm>
            <a:off x="1703512" y="5807005"/>
            <a:ext cx="4648244" cy="923330"/>
            <a:chOff x="179512" y="5807005"/>
            <a:chExt cx="4648244" cy="923330"/>
          </a:xfrm>
        </p:grpSpPr>
        <p:sp>
          <p:nvSpPr>
            <p:cNvPr id="26" name="TextBox 25"/>
            <p:cNvSpPr txBox="1"/>
            <p:nvPr/>
          </p:nvSpPr>
          <p:spPr>
            <a:xfrm>
              <a:off x="179512" y="5807005"/>
              <a:ext cx="41764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Refraction in the x-ray regime is very weak and highly chromatic!!, 	</a:t>
              </a:r>
              <a:endParaRPr lang="en-GB" dirty="0"/>
            </a:p>
          </p:txBody>
        </p:sp>
        <p:graphicFrame>
          <p:nvGraphicFramePr>
            <p:cNvPr id="45061" name="Object 5"/>
            <p:cNvGraphicFramePr>
              <a:graphicFrameLocks noChangeAspect="1"/>
            </p:cNvGraphicFramePr>
            <p:nvPr/>
          </p:nvGraphicFramePr>
          <p:xfrm>
            <a:off x="3563888" y="6418004"/>
            <a:ext cx="227013" cy="2021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0" name="Equation" r:id="rId7" imgW="126720" imgH="126720" progId="Equation.3">
                    <p:embed/>
                  </p:oleObj>
                </mc:Choice>
                <mc:Fallback>
                  <p:oleObj name="Equation" r:id="rId7" imgW="126720" imgH="126720" progId="Equation.3">
                    <p:embed/>
                    <p:pic>
                      <p:nvPicPr>
                        <p:cNvPr id="45061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63888" y="6418004"/>
                          <a:ext cx="227013" cy="20215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/>
            <p:cNvSpPr/>
            <p:nvPr/>
          </p:nvSpPr>
          <p:spPr>
            <a:xfrm>
              <a:off x="3347864" y="6309320"/>
              <a:ext cx="14798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n   0.99999..</a:t>
              </a:r>
              <a:endParaRPr lang="en-GB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919536" y="653787"/>
            <a:ext cx="561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refractive index is expressed as n</a:t>
            </a:r>
            <a:endParaRPr lang="en-GB" sz="2000" dirty="0"/>
          </a:p>
        </p:txBody>
      </p:sp>
      <p:graphicFrame>
        <p:nvGraphicFramePr>
          <p:cNvPr id="38" name="Object 6"/>
          <p:cNvGraphicFramePr>
            <a:graphicFrameLocks noChangeAspect="1"/>
          </p:cNvGraphicFramePr>
          <p:nvPr/>
        </p:nvGraphicFramePr>
        <p:xfrm>
          <a:off x="6303120" y="607241"/>
          <a:ext cx="1017017" cy="46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1" name="Equation" r:id="rId9" imgW="571320" imgH="253800" progId="Equation.3">
                  <p:embed/>
                </p:oleObj>
              </mc:Choice>
              <mc:Fallback>
                <p:oleObj name="Equation" r:id="rId9" imgW="571320" imgH="253800" progId="Equation.3">
                  <p:embed/>
                  <p:pic>
                    <p:nvPicPr>
                      <p:cNvPr id="3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3120" y="607241"/>
                        <a:ext cx="1017017" cy="4631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Oval 38"/>
          <p:cNvSpPr/>
          <p:nvPr/>
        </p:nvSpPr>
        <p:spPr>
          <a:xfrm>
            <a:off x="6096000" y="548680"/>
            <a:ext cx="1440160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/>
          <p:cNvSpPr txBox="1"/>
          <p:nvPr/>
        </p:nvSpPr>
        <p:spPr>
          <a:xfrm>
            <a:off x="7608168" y="692696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 pitchFamily="18" charset="2"/>
              </a:rPr>
              <a:t>c</a:t>
            </a:r>
            <a:r>
              <a:rPr lang="en-US" dirty="0"/>
              <a:t>=</a:t>
            </a:r>
            <a:r>
              <a:rPr lang="en-US" dirty="0" err="1"/>
              <a:t>polarizability</a:t>
            </a:r>
            <a:endParaRPr lang="en-GB" dirty="0"/>
          </a:p>
        </p:txBody>
      </p:sp>
      <p:sp>
        <p:nvSpPr>
          <p:cNvPr id="42" name="TextBox 41"/>
          <p:cNvSpPr txBox="1"/>
          <p:nvPr/>
        </p:nvSpPr>
        <p:spPr>
          <a:xfrm>
            <a:off x="7752184" y="1268761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Polarization P=</a:t>
            </a:r>
            <a:r>
              <a:rPr lang="en-US" i="1" dirty="0">
                <a:latin typeface="Symbol" pitchFamily="18" charset="2"/>
              </a:rPr>
              <a:t>c*</a:t>
            </a:r>
            <a:r>
              <a:rPr lang="en-US" i="1" dirty="0"/>
              <a:t>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383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3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10" name="Picture 6" descr="http://www.birikina.it/k/wp-content/uploads/2015/12/2016.01.09.JOAN-BAE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12324" y="1095630"/>
            <a:ext cx="2160240" cy="144138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Development of x-ray optics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24001" y="1196752"/>
            <a:ext cx="3979761" cy="3382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www.xradia.com/images/technology/kb-mirrors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40024" y="764704"/>
            <a:ext cx="3563888" cy="141025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879976" y="764705"/>
            <a:ext cx="3236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Mirrors: </a:t>
            </a:r>
          </a:p>
          <a:p>
            <a:r>
              <a:rPr lang="en-US" dirty="0"/>
              <a:t>P. Kirkpatrick (1894-1992)</a:t>
            </a:r>
          </a:p>
          <a:p>
            <a:pPr marL="342900" indent="-342900">
              <a:buAutoNum type="alphaUcPeriod"/>
            </a:pPr>
            <a:r>
              <a:rPr lang="en-US" dirty="0"/>
              <a:t>Baez (1912-2007)</a:t>
            </a:r>
          </a:p>
          <a:p>
            <a:pPr marL="342900" indent="-342900"/>
            <a:r>
              <a:rPr lang="en-US" dirty="0"/>
              <a:t>Can only be used for focusing</a:t>
            </a:r>
            <a:endParaRPr lang="en-GB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4871864" y="2636912"/>
            <a:ext cx="475252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indent="-1793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kern="0" dirty="0"/>
              <a:t>Refractive lenses: </a:t>
            </a:r>
          </a:p>
          <a:p>
            <a:pPr marL="179388" indent="-1793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kern="0" dirty="0"/>
              <a:t>Excellent imaging devices</a:t>
            </a:r>
            <a:endParaRPr lang="en-GB" kern="0" dirty="0"/>
          </a:p>
        </p:txBody>
      </p:sp>
      <p:pic>
        <p:nvPicPr>
          <p:cNvPr id="125954" name="Picture 2" descr="http://www.esco.co.kr/xradia/images/Zone_Plate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524000" y="3573016"/>
            <a:ext cx="4457700" cy="2152650"/>
          </a:xfrm>
          <a:prstGeom prst="rect">
            <a:avLst/>
          </a:prstGeom>
          <a:noFill/>
        </p:spPr>
      </p:pic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5915474" y="4149080"/>
            <a:ext cx="3348879" cy="116047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indent="-1793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kern="0" dirty="0"/>
              <a:t>Diffractive optics: Fresnel zone plates</a:t>
            </a:r>
          </a:p>
          <a:p>
            <a:pPr marL="179388" indent="-1793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kern="0" dirty="0"/>
              <a:t>Excellent focusing devices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919536" y="5940930"/>
            <a:ext cx="8604072" cy="116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indent="-1793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kern="0" dirty="0"/>
              <a:t>Resolution limit of typical x-ray optics hardly better than 5</a:t>
            </a:r>
            <a:r>
              <a:rPr lang="en-US" kern="0" dirty="0" smtClean="0"/>
              <a:t>0 </a:t>
            </a:r>
            <a:r>
              <a:rPr lang="en-US" kern="0" dirty="0"/>
              <a:t>nm, </a:t>
            </a:r>
          </a:p>
          <a:p>
            <a:pPr marL="179388" indent="-1793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kern="0" dirty="0"/>
              <a:t>Much worse than the potential offered by the x-ray wavelength of &lt;0.1 nm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61502" y="5517232"/>
            <a:ext cx="500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x-ray optics have poor numerical apertures 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681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X-rays and spatial resolution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959429" y="6483358"/>
            <a:ext cx="8160000" cy="212489"/>
          </a:xfrm>
        </p:spPr>
        <p:txBody>
          <a:bodyPr/>
          <a:lstStyle/>
          <a:p>
            <a:r>
              <a:rPr lang="en-US" dirty="0" smtClean="0"/>
              <a:t>Synchrotrons and Nanoscience l </a:t>
            </a:r>
            <a:r>
              <a:rPr lang="en-US" dirty="0">
                <a:solidFill>
                  <a:srgbClr val="122F91"/>
                </a:solidFill>
              </a:rPr>
              <a:t>Tobias </a:t>
            </a:r>
            <a:r>
              <a:rPr lang="en-US" dirty="0" err="1">
                <a:solidFill>
                  <a:srgbClr val="122F91"/>
                </a:solidFill>
              </a:rPr>
              <a:t>Schülli</a:t>
            </a:r>
            <a:r>
              <a:rPr lang="en-US" dirty="0" smtClean="0"/>
              <a:t> </a:t>
            </a:r>
            <a:endParaRPr lang="fr-FR" dirty="0"/>
          </a:p>
        </p:txBody>
      </p:sp>
      <p:sp>
        <p:nvSpPr>
          <p:cNvPr id="3" name="Isosceles Triangle 2"/>
          <p:cNvSpPr/>
          <p:nvPr/>
        </p:nvSpPr>
        <p:spPr>
          <a:xfrm rot="5400000">
            <a:off x="1611161" y="2131981"/>
            <a:ext cx="900100" cy="2556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098497" y="984546"/>
            <a:ext cx="8283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Straightforward approach: focused X-ray beams (~ 20 nm to  few 100 nm today)</a:t>
            </a:r>
          </a:p>
          <a:p>
            <a:r>
              <a:rPr lang="en-US" dirty="0" smtClean="0"/>
              <a:t>Powerful scanning probe techniques.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915957" y="2361964"/>
            <a:ext cx="195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Focussed</a:t>
            </a:r>
            <a:r>
              <a:rPr lang="en-US" dirty="0" smtClean="0"/>
              <a:t> X-ray beam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168008" y="3490841"/>
            <a:ext cx="483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Absorbtion</a:t>
            </a:r>
            <a:r>
              <a:rPr lang="en-US" dirty="0" smtClean="0"/>
              <a:t> contrast, phase contrast (imaging)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871966" y="2735923"/>
            <a:ext cx="617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Spectroscopic information (fluorescence, photoemission,..)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5771964" y="2013028"/>
            <a:ext cx="4591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Diffraction and scattering (atomic structure)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045680" y="4177536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EXAFS spectrum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8504" y="2439576"/>
            <a:ext cx="2014532" cy="1900892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 rot="19775325">
            <a:off x="4894309" y="2397795"/>
            <a:ext cx="815637" cy="25507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Arrow 17"/>
          <p:cNvSpPr/>
          <p:nvPr/>
        </p:nvSpPr>
        <p:spPr>
          <a:xfrm>
            <a:off x="5242666" y="2841760"/>
            <a:ext cx="552515" cy="22396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 rot="1037854">
            <a:off x="5383857" y="3377212"/>
            <a:ext cx="840963" cy="23013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 rot="1969540">
            <a:off x="5192714" y="3914737"/>
            <a:ext cx="840963" cy="23013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5718395" y="1822542"/>
            <a:ext cx="4816709" cy="76124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31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1785" y="1988840"/>
            <a:ext cx="3249425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(and) imaging techniques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5400000">
            <a:off x="6374689" y="2744203"/>
            <a:ext cx="505924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hpplc.indiana.edu/ohp/images/ohp_ra0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03512" y="2348880"/>
            <a:ext cx="2627784" cy="426702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524000" y="5934670"/>
            <a:ext cx="297833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Imaging: spatial resolution ~sub mm (traditional sources)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559496" y="620689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X-ray imaging: 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application of x-rays, applied in hospitals less than one year after their discovery 1896. 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err="1"/>
              <a:t>nobel</a:t>
            </a:r>
            <a:r>
              <a:rPr lang="en-US" dirty="0"/>
              <a:t> price in physics (</a:t>
            </a:r>
            <a:r>
              <a:rPr lang="en-US" dirty="0" err="1"/>
              <a:t>Röntgen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600056" y="620689"/>
            <a:ext cx="4067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Diffraction</a:t>
            </a:r>
            <a:r>
              <a:rPr lang="en-US" dirty="0"/>
              <a:t> </a:t>
            </a:r>
          </a:p>
          <a:p>
            <a:r>
              <a:rPr lang="en-US" dirty="0"/>
              <a:t>Proof of the wave nature of x-rays and the atomic structure of matter: Nobel prices 1914 (Laue) &amp;1915 (Bragg)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511824" y="4581128"/>
            <a:ext cx="25955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….seeing is believing…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744072" y="6021289"/>
            <a:ext cx="39239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Diffraction : spatial </a:t>
            </a:r>
            <a:r>
              <a:rPr lang="en-US" b="1" dirty="0"/>
              <a:t>resolution</a:t>
            </a:r>
            <a:r>
              <a:rPr lang="en-US" dirty="0"/>
              <a:t> traded in for angular resolutions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38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766" y="2991500"/>
            <a:ext cx="5534710" cy="382187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dirty="0" smtClean="0"/>
              <a:t>Scanning Probe techniques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991544" y="764704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</a:t>
            </a:r>
            <a:r>
              <a:rPr lang="en-US" dirty="0"/>
              <a:t>: a flat two dimensional powder…</a:t>
            </a:r>
            <a:endParaRPr lang="en-GB" dirty="0"/>
          </a:p>
        </p:txBody>
      </p:sp>
      <p:pic>
        <p:nvPicPr>
          <p:cNvPr id="9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052736"/>
            <a:ext cx="4923963" cy="2846270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4005064"/>
            <a:ext cx="3517911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6473270" y="1268761"/>
            <a:ext cx="4375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courtesy: W. De </a:t>
            </a:r>
            <a:r>
              <a:rPr lang="en-US" dirty="0" err="1"/>
              <a:t>Nolf</a:t>
            </a:r>
            <a:r>
              <a:rPr lang="en-US" dirty="0"/>
              <a:t>, M. </a:t>
            </a:r>
            <a:r>
              <a:rPr lang="en-US" dirty="0" err="1"/>
              <a:t>Cotte</a:t>
            </a:r>
            <a:r>
              <a:rPr lang="en-US" dirty="0"/>
              <a:t> (ESRF, ID21)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335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02970" y="634912"/>
            <a:ext cx="9165031" cy="62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 dirty="0" err="1" smtClean="0"/>
              <a:t>thor</a:t>
            </a:r>
            <a:endParaRPr lang="fr-FR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0217" y="908720"/>
            <a:ext cx="182417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See original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8248" y="2852936"/>
            <a:ext cx="720080" cy="1440160"/>
          </a:xfrm>
          <a:prstGeom prst="rect">
            <a:avLst/>
          </a:prstGeom>
          <a:noFill/>
        </p:spPr>
      </p:pic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51784" y="4694436"/>
            <a:ext cx="2232248" cy="216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4577690"/>
            <a:ext cx="3188112" cy="228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8184232" y="4787860"/>
            <a:ext cx="2223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Full field techniques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1837264" y="4355812"/>
            <a:ext cx="38266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Coherent reconstruction techniques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452" y="102108"/>
            <a:ext cx="9390336" cy="496800"/>
          </a:xfrm>
          <a:solidFill>
            <a:srgbClr val="1B3381"/>
          </a:solidFill>
        </p:spPr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Bragg Diffraction imaging (ID01 beamline ESRF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built 2013-2015)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21" name="Picture 3" descr="C:\JansFiles\presentations\conferences\14-09 XTOP microscopy\ID-01 fullfield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12224" y="2207250"/>
            <a:ext cx="2411760" cy="2589902"/>
          </a:xfrm>
          <a:prstGeom prst="rect">
            <a:avLst/>
          </a:prstGeom>
          <a:noFill/>
        </p:spPr>
      </p:pic>
      <p:grpSp>
        <p:nvGrpSpPr>
          <p:cNvPr id="3" name="Group 23"/>
          <p:cNvGrpSpPr/>
          <p:nvPr/>
        </p:nvGrpSpPr>
        <p:grpSpPr>
          <a:xfrm>
            <a:off x="855964" y="620688"/>
            <a:ext cx="6680196" cy="2160240"/>
            <a:chOff x="-668036" y="548680"/>
            <a:chExt cx="6680196" cy="2160240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-668036" y="764704"/>
              <a:ext cx="5012056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Box 13"/>
            <p:cNvSpPr txBox="1"/>
            <p:nvPr/>
          </p:nvSpPr>
          <p:spPr>
            <a:xfrm>
              <a:off x="1691680" y="2204864"/>
              <a:ext cx="232627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Scanning techniques</a:t>
              </a:r>
              <a:endParaRPr lang="en-GB" dirty="0"/>
            </a:p>
          </p:txBody>
        </p:sp>
        <p:pic>
          <p:nvPicPr>
            <p:cNvPr id="228358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63688" y="620688"/>
              <a:ext cx="2962275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5" descr="C:\JansFiles\presentations\conferences\14-09 XTOP microscopy\ID-01-scanning.gif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548680"/>
              <a:ext cx="2736304" cy="1600178"/>
            </a:xfrm>
            <a:prstGeom prst="rect">
              <a:avLst/>
            </a:prstGeom>
            <a:noFill/>
          </p:spPr>
        </p:pic>
        <p:sp>
          <p:nvSpPr>
            <p:cNvPr id="22" name="Hexagon 21"/>
            <p:cNvSpPr/>
            <p:nvPr/>
          </p:nvSpPr>
          <p:spPr>
            <a:xfrm>
              <a:off x="0" y="548680"/>
              <a:ext cx="6012160" cy="2160240"/>
            </a:xfrm>
            <a:prstGeom prst="hexagon">
              <a:avLst>
                <a:gd name="adj" fmla="val 11976"/>
                <a:gd name="vf" fmla="val 115470"/>
              </a:avLst>
            </a:prstGeom>
            <a:noFill/>
            <a:ln w="38100">
              <a:solidFill>
                <a:srgbClr val="AF00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Hexagon 24"/>
          <p:cNvSpPr/>
          <p:nvPr/>
        </p:nvSpPr>
        <p:spPr>
          <a:xfrm rot="5400000">
            <a:off x="6719616" y="1827076"/>
            <a:ext cx="5040560" cy="2627784"/>
          </a:xfrm>
          <a:prstGeom prst="hexagon">
            <a:avLst>
              <a:gd name="adj" fmla="val 9299"/>
              <a:gd name="vf" fmla="val 115470"/>
            </a:avLst>
          </a:prstGeom>
          <a:noFill/>
          <a:ln w="38100">
            <a:solidFill>
              <a:srgbClr val="AF00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Hexagon 25"/>
          <p:cNvSpPr/>
          <p:nvPr/>
        </p:nvSpPr>
        <p:spPr>
          <a:xfrm>
            <a:off x="1559496" y="4149080"/>
            <a:ext cx="6336704" cy="2627784"/>
          </a:xfrm>
          <a:prstGeom prst="hexagon">
            <a:avLst>
              <a:gd name="adj" fmla="val 9299"/>
              <a:gd name="vf" fmla="val 115470"/>
            </a:avLst>
          </a:prstGeom>
          <a:noFill/>
          <a:ln w="38100">
            <a:solidFill>
              <a:srgbClr val="AF00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8359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68009" y="5229201"/>
            <a:ext cx="1548379" cy="142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>
          <a:xfrm>
            <a:off x="7896201" y="908720"/>
            <a:ext cx="2569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100 nm</a:t>
            </a:r>
            <a:endParaRPr lang="en-GB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768079" y="908720"/>
            <a:ext cx="2185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60 nm</a:t>
            </a:r>
            <a:endParaRPr lang="en-GB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304258" y="5818038"/>
            <a:ext cx="18004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5 nm</a:t>
            </a:r>
            <a:endParaRPr lang="en-GB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690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8816" y="-1683568"/>
            <a:ext cx="13015448" cy="86769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820" y="296652"/>
            <a:ext cx="299953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ESRF/ ID01 </a:t>
            </a:r>
            <a:r>
              <a:rPr lang="en-US" sz="2800" dirty="0"/>
              <a:t>team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14540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Nanodiffraction</a:t>
            </a:r>
            <a:r>
              <a:rPr lang="en-US" dirty="0"/>
              <a:t>  (</a:t>
            </a:r>
            <a:r>
              <a:rPr lang="en-US" dirty="0" smtClean="0"/>
              <a:t>K-MAPPING)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202" y="2941051"/>
            <a:ext cx="2540508" cy="2540508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85386" y="5337757"/>
            <a:ext cx="8235950" cy="10570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marL="431800" indent="-323850" hangingPunct="1">
              <a:lnSpc>
                <a:spcPct val="100000"/>
              </a:lnSpc>
              <a:spcAft>
                <a:spcPts val="1425"/>
              </a:spcAft>
              <a:buSzPct val="70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fr-FR" b="1" dirty="0" smtClean="0"/>
              <a:t>3D </a:t>
            </a:r>
            <a:r>
              <a:rPr lang="fr-FR" b="1" dirty="0" err="1" smtClean="0"/>
              <a:t>reciprocal</a:t>
            </a:r>
            <a:r>
              <a:rPr lang="fr-FR" b="1" dirty="0" smtClean="0"/>
              <a:t> </a:t>
            </a:r>
            <a:r>
              <a:rPr lang="fr-FR" b="1" dirty="0" err="1" smtClean="0"/>
              <a:t>space</a:t>
            </a:r>
            <a:r>
              <a:rPr lang="fr-FR" b="1" dirty="0" smtClean="0"/>
              <a:t> information </a:t>
            </a:r>
            <a:r>
              <a:rPr lang="fr-FR" b="1" dirty="0" err="1" smtClean="0"/>
              <a:t>from</a:t>
            </a:r>
            <a:r>
              <a:rPr lang="fr-FR" b="1" dirty="0"/>
              <a:t> </a:t>
            </a:r>
            <a:r>
              <a:rPr lang="fr-FR" b="1" dirty="0" smtClean="0"/>
              <a:t>2D surface</a:t>
            </a:r>
          </a:p>
          <a:p>
            <a:pPr marL="431800" indent="-323850" hangingPunct="1">
              <a:lnSpc>
                <a:spcPct val="100000"/>
              </a:lnSpc>
              <a:spcAft>
                <a:spcPts val="1425"/>
              </a:spcAft>
              <a:buSzPct val="70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fr-FR" b="1" dirty="0" err="1" smtClean="0"/>
              <a:t>Big</a:t>
            </a:r>
            <a:r>
              <a:rPr lang="fr-FR" b="1" dirty="0" smtClean="0"/>
              <a:t> data  (few 100 images/s, TB in </a:t>
            </a:r>
            <a:r>
              <a:rPr lang="fr-FR" b="1" dirty="0" err="1" smtClean="0"/>
              <a:t>hours</a:t>
            </a:r>
            <a:r>
              <a:rPr lang="fr-FR" b="1" dirty="0" smtClean="0"/>
              <a:t>)</a:t>
            </a:r>
          </a:p>
          <a:p>
            <a:pPr marL="431800" indent="-323850" hangingPunct="1">
              <a:lnSpc>
                <a:spcPct val="100000"/>
              </a:lnSpc>
              <a:spcAft>
                <a:spcPts val="1425"/>
              </a:spcAft>
              <a:buSzPct val="7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fr-FR" b="1" dirty="0">
              <a:solidFill>
                <a:srgbClr val="004586"/>
              </a:solidFill>
            </a:endParaRPr>
          </a:p>
        </p:txBody>
      </p:sp>
      <p:pic>
        <p:nvPicPr>
          <p:cNvPr id="13" name="Picture 12" descr="Untitled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936" y="3291706"/>
            <a:ext cx="3810000" cy="1271016"/>
          </a:xfrm>
          <a:prstGeom prst="rect">
            <a:avLst/>
          </a:prstGeom>
        </p:spPr>
      </p:pic>
      <p:pic>
        <p:nvPicPr>
          <p:cNvPr id="14" name="Picture 13" descr="ID01nanodiff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56" y="2022215"/>
            <a:ext cx="3810000" cy="3810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2200291">
            <a:off x="3792942" y="1504039"/>
            <a:ext cx="2021789" cy="7353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Area Detector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51492" y="3768276"/>
            <a:ext cx="5556633" cy="2565407"/>
            <a:chOff x="2967947" y="3500884"/>
            <a:chExt cx="5556633" cy="2565407"/>
          </a:xfrm>
        </p:grpSpPr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66488" y="3500884"/>
              <a:ext cx="2458092" cy="25654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8" name="Arc 17"/>
            <p:cNvSpPr/>
            <p:nvPr/>
          </p:nvSpPr>
          <p:spPr>
            <a:xfrm rot="8972234">
              <a:off x="2967947" y="4127789"/>
              <a:ext cx="488729" cy="583770"/>
            </a:xfrm>
            <a:prstGeom prst="arc">
              <a:avLst>
                <a:gd name="adj1" fmla="val 10924046"/>
                <a:gd name="adj2" fmla="val 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25345" y="4562252"/>
              <a:ext cx="774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rotate</a:t>
              </a:r>
              <a:endParaRPr lang="en-US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401564" y="804149"/>
            <a:ext cx="2021789" cy="3322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Area Detector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99547" y="1119673"/>
            <a:ext cx="2021789" cy="21390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251706" y="1838270"/>
            <a:ext cx="284053" cy="3175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5480552" y="2439886"/>
            <a:ext cx="126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δ2θ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115494" y="1253366"/>
            <a:ext cx="0" cy="14539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01566" y="3310882"/>
            <a:ext cx="126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δtilt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7010043" y="3509424"/>
            <a:ext cx="1361166" cy="103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959429" y="6483358"/>
            <a:ext cx="8160000" cy="212489"/>
          </a:xfrm>
        </p:spPr>
        <p:txBody>
          <a:bodyPr/>
          <a:lstStyle/>
          <a:p>
            <a:r>
              <a:rPr lang="en-US" sz="900" dirty="0" smtClean="0"/>
              <a:t>Synchrotrons and Nanoscience l </a:t>
            </a:r>
            <a:r>
              <a:rPr lang="en-US" sz="900" dirty="0">
                <a:solidFill>
                  <a:srgbClr val="122F91"/>
                </a:solidFill>
              </a:rPr>
              <a:t>Tobias </a:t>
            </a:r>
            <a:r>
              <a:rPr lang="en-US" sz="900" dirty="0" err="1">
                <a:solidFill>
                  <a:srgbClr val="122F91"/>
                </a:solidFill>
              </a:rPr>
              <a:t>Schülli</a:t>
            </a:r>
            <a:r>
              <a:rPr lang="en-US" sz="900" dirty="0" smtClean="0"/>
              <a:t> 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95594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1497E-6 -1.70528E-6 C 0.04151 0.00858 0.08303 0.01715 0.08216 0.01947 C 0.08129 0.02178 -0.00348 0.01251 -0.00556 0.0146 C -0.00764 0.01669 0.07104 0.02943 0.06948 0.03175 C 0.06792 0.03406 -0.0139 0.02688 -0.01477 0.0292 C -0.01563 0.03151 0.06444 0.04379 0.06392 0.04634 C 0.0634 0.04889 -0.01754 0.0424 -0.01841 0.04403 C -0.01928 0.04565 0.05993 0.05399 0.05836 0.05607 C 0.0568 0.05816 -0.02797 0.05561 -0.02745 0.05607 " pathEditMode="relative" ptsTypes="aaaaaaaaA">
                                      <p:cBhvr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1225E-6 -3.58665E-6 L 0.06948 -3.58665E-6 L -0.06409 -0.00231 L 0.0073 -0.08039 L 0.00365 0.0855 L -3.51225E-6 -3.58665E-6 Z " pathEditMode="relative" rAng="0" ptsTypes="AAAAAA">
                                      <p:cBhvr>
                                        <p:cTn id="3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 animBg="1"/>
      <p:bldP spid="22" grpId="0" animBg="1"/>
      <p:bldP spid="22" grpId="1" animBg="1"/>
      <p:bldP spid="23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of orientation and strain in functional layers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443372" y="6483438"/>
            <a:ext cx="551412" cy="212400"/>
          </a:xfrm>
        </p:spPr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1163450" y="6483358"/>
            <a:ext cx="8160000" cy="212489"/>
          </a:xfrm>
        </p:spPr>
        <p:txBody>
          <a:bodyPr/>
          <a:lstStyle/>
          <a:p>
            <a:r>
              <a:rPr lang="en-US" dirty="0" smtClean="0"/>
              <a:t>Synchrotrons and Nanoscience l </a:t>
            </a:r>
            <a:r>
              <a:rPr lang="en-US" dirty="0">
                <a:solidFill>
                  <a:srgbClr val="122F91"/>
                </a:solidFill>
              </a:rPr>
              <a:t>Tobias </a:t>
            </a:r>
            <a:r>
              <a:rPr lang="en-US" dirty="0" err="1">
                <a:solidFill>
                  <a:srgbClr val="122F91"/>
                </a:solidFill>
              </a:rPr>
              <a:t>Schülli</a:t>
            </a:r>
            <a:r>
              <a:rPr lang="en-US" dirty="0" smtClean="0"/>
              <a:t> </a:t>
            </a:r>
            <a:endParaRPr lang="fr-FR" dirty="0"/>
          </a:p>
        </p:txBody>
      </p:sp>
      <p:pic>
        <p:nvPicPr>
          <p:cNvPr id="9" name="Picture 8" descr="C:\Gocuments\ESRF\publications\K-Mapping\tilt_ESRF_logo.pn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11424" y="678981"/>
            <a:ext cx="8235436" cy="383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00464" y="688072"/>
            <a:ext cx="4572000" cy="374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296899" y="5016140"/>
            <a:ext cx="69625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Relative strain levels of </a:t>
            </a:r>
            <a:r>
              <a:rPr lang="en-US" sz="2000" dirty="0" err="1" smtClean="0">
                <a:latin typeface="Symbol" pitchFamily="18" charset="2"/>
              </a:rPr>
              <a:t>D</a:t>
            </a:r>
            <a:r>
              <a:rPr lang="en-US" sz="2000" dirty="0" err="1" smtClean="0"/>
              <a:t>a</a:t>
            </a:r>
            <a:r>
              <a:rPr lang="en-US" sz="2000" dirty="0" smtClean="0"/>
              <a:t>/a 10</a:t>
            </a:r>
            <a:r>
              <a:rPr lang="en-US" sz="2000" baseline="30000" dirty="0" smtClean="0"/>
              <a:t>-6</a:t>
            </a:r>
            <a:r>
              <a:rPr lang="en-US" sz="2000" dirty="0" smtClean="0"/>
              <a:t> can trace a landscape</a:t>
            </a:r>
          </a:p>
          <a:p>
            <a:r>
              <a:rPr lang="en-US" sz="2000" dirty="0" smtClean="0"/>
              <a:t>= we can “see” a 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/>
              <a:t>T of a few K potentially in buried systems (working devices)</a:t>
            </a:r>
          </a:p>
          <a:p>
            <a:r>
              <a:rPr lang="en-US" sz="2000" dirty="0" smtClean="0"/>
              <a:t>Spatial resolution: 50-100 nm (today)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51908" y="6483349"/>
            <a:ext cx="3561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G. A. </a:t>
            </a:r>
            <a:r>
              <a:rPr lang="en-US" sz="1400" dirty="0" err="1" smtClean="0"/>
              <a:t>Chahine</a:t>
            </a:r>
            <a:r>
              <a:rPr lang="en-US" sz="1400" dirty="0" smtClean="0"/>
              <a:t>, et al., </a:t>
            </a:r>
            <a:r>
              <a:rPr lang="en-GB" sz="1400" i="1" dirty="0" smtClean="0"/>
              <a:t>J. Appl. </a:t>
            </a:r>
            <a:r>
              <a:rPr lang="en-GB" sz="1400" i="1" dirty="0" err="1" smtClean="0"/>
              <a:t>Cryst</a:t>
            </a:r>
            <a:r>
              <a:rPr lang="en-GB" sz="1400" i="1" dirty="0" smtClean="0"/>
              <a:t>.</a:t>
            </a:r>
            <a:r>
              <a:rPr lang="en-GB" sz="1400" dirty="0" smtClean="0"/>
              <a:t> (2014)</a:t>
            </a:r>
            <a:endParaRPr lang="en-GB" sz="1400" dirty="0"/>
          </a:p>
        </p:txBody>
      </p:sp>
      <p:sp>
        <p:nvSpPr>
          <p:cNvPr id="14" name="Rectangle 13"/>
          <p:cNvSpPr/>
          <p:nvPr/>
        </p:nvSpPr>
        <p:spPr>
          <a:xfrm rot="1026429">
            <a:off x="8229513" y="4377943"/>
            <a:ext cx="1951911" cy="523220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latin typeface="Calibri" pitchFamily="34" charset="0"/>
              </a:rPr>
              <a:t>Δ</a:t>
            </a:r>
            <a:r>
              <a:rPr lang="en-US" sz="2800" b="1" i="1" dirty="0" smtClean="0">
                <a:latin typeface="Calibri" pitchFamily="34" charset="0"/>
              </a:rPr>
              <a:t>d/d</a:t>
            </a:r>
            <a:r>
              <a:rPr lang="en-US" sz="2800" b="1" dirty="0" smtClean="0"/>
              <a:t> &lt; 10</a:t>
            </a:r>
            <a:r>
              <a:rPr lang="en-US" sz="2800" b="1" baseline="30000" dirty="0" smtClean="0"/>
              <a:t>-5</a:t>
            </a:r>
            <a:r>
              <a:rPr lang="en-US" sz="2800" b="1" dirty="0" smtClean="0"/>
              <a:t> 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 rot="1026429">
            <a:off x="3686161" y="4216303"/>
            <a:ext cx="1930337" cy="523220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2800" b="1" i="1" dirty="0" smtClean="0">
                <a:latin typeface="Calibri" pitchFamily="34" charset="0"/>
              </a:rPr>
              <a:t>Tilt </a:t>
            </a:r>
            <a:r>
              <a:rPr lang="en-US" sz="2800" b="1" dirty="0" smtClean="0"/>
              <a:t>&lt; 10</a:t>
            </a:r>
            <a:r>
              <a:rPr lang="en-US" sz="2800" b="1" baseline="30000" dirty="0" smtClean="0"/>
              <a:t>-3 °</a:t>
            </a:r>
            <a:r>
              <a:rPr lang="en-US" sz="2800" b="1" dirty="0" smtClean="0"/>
              <a:t> </a:t>
            </a:r>
            <a:endParaRPr lang="en-GB" sz="2800" b="1" dirty="0"/>
          </a:p>
        </p:txBody>
      </p:sp>
      <p:grpSp>
        <p:nvGrpSpPr>
          <p:cNvPr id="16" name="Group 47"/>
          <p:cNvGrpSpPr>
            <a:grpSpLocks/>
          </p:cNvGrpSpPr>
          <p:nvPr/>
        </p:nvGrpSpPr>
        <p:grpSpPr bwMode="auto">
          <a:xfrm>
            <a:off x="786745" y="3303947"/>
            <a:ext cx="2090059" cy="3179398"/>
            <a:chOff x="6683934" y="1331314"/>
            <a:chExt cx="2089755" cy="3179354"/>
          </a:xfrm>
        </p:grpSpPr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6982471" y="2437380"/>
              <a:ext cx="1791218" cy="1651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" name="Straight Connector 17"/>
            <p:cNvCxnSpPr/>
            <p:nvPr/>
          </p:nvCxnSpPr>
          <p:spPr>
            <a:xfrm flipV="1">
              <a:off x="6984337" y="1331314"/>
              <a:ext cx="1358340" cy="111032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407981" y="1357440"/>
              <a:ext cx="339584" cy="109726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45"/>
            <p:cNvSpPr txBox="1">
              <a:spLocks noChangeArrowheads="1"/>
            </p:cNvSpPr>
            <p:nvPr/>
          </p:nvSpPr>
          <p:spPr bwMode="auto">
            <a:xfrm>
              <a:off x="6683934" y="3802792"/>
              <a:ext cx="2015832" cy="7078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3D Reciprocal Map in each pixel </a:t>
              </a:r>
              <a:endParaRPr lang="en-GB" sz="2000" dirty="0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508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imaging: cross hatches in graded buffers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9416" y="1268760"/>
            <a:ext cx="6680720" cy="465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663952" y="1268760"/>
            <a:ext cx="14285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After growth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591945" y="3717032"/>
            <a:ext cx="16466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After polishing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583833" y="755412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 interference microscopy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752184" y="620689"/>
            <a:ext cx="291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Scanning x-ray diffraction microscopy: Tilt maps</a:t>
            </a:r>
            <a:endParaRPr lang="en-GB" dirty="0"/>
          </a:p>
        </p:txBody>
      </p:sp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2144" y="1196753"/>
            <a:ext cx="2699792" cy="2604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52184" y="3645024"/>
            <a:ext cx="2915816" cy="2764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159897" y="594928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 roughness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7804156" y="630002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Lattice undulations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2903642" y="6095038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Zöllner</a:t>
            </a:r>
            <a:r>
              <a:rPr lang="en-US" dirty="0"/>
              <a:t>, et al.: </a:t>
            </a:r>
          </a:p>
          <a:p>
            <a:r>
              <a:rPr lang="en-US" dirty="0"/>
              <a:t>Appl. </a:t>
            </a:r>
            <a:r>
              <a:rPr lang="en-US" dirty="0" err="1"/>
              <a:t>Mat.&amp;Interf</a:t>
            </a:r>
            <a:r>
              <a:rPr lang="en-US" dirty="0"/>
              <a:t>. 2015</a:t>
            </a:r>
            <a:endParaRPr lang="en-GB" dirty="0"/>
          </a:p>
        </p:txBody>
      </p:sp>
      <p:pic>
        <p:nvPicPr>
          <p:cNvPr id="16" name="Picture 2" descr="Originalbild anzeig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6008" y="5287914"/>
            <a:ext cx="1331640" cy="2533575"/>
          </a:xfrm>
          <a:prstGeom prst="rect">
            <a:avLst/>
          </a:prstGeom>
          <a:noFill/>
        </p:spPr>
      </p:pic>
      <p:pic>
        <p:nvPicPr>
          <p:cNvPr id="193542" name="Picture 6" descr="https://media.glassdoor.com/sqll/35024/siltronic-square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8012" y="4279404"/>
            <a:ext cx="1525860" cy="1525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100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8FB5D-B310-4D78-8469-9FFA0C058267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grpSp>
        <p:nvGrpSpPr>
          <p:cNvPr id="3" name="Group 8"/>
          <p:cNvGrpSpPr/>
          <p:nvPr/>
        </p:nvGrpSpPr>
        <p:grpSpPr>
          <a:xfrm>
            <a:off x="6285413" y="3912344"/>
            <a:ext cx="1319348" cy="1593669"/>
            <a:chOff x="4735287" y="3180806"/>
            <a:chExt cx="1319348" cy="1593669"/>
          </a:xfrm>
        </p:grpSpPr>
        <p:sp>
          <p:nvSpPr>
            <p:cNvPr id="6" name="Rectangle 5"/>
            <p:cNvSpPr/>
            <p:nvPr/>
          </p:nvSpPr>
          <p:spPr>
            <a:xfrm rot="18320376">
              <a:off x="4598126" y="3317967"/>
              <a:ext cx="1593669" cy="1319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 6"/>
            <p:cNvSpPr/>
            <p:nvPr/>
          </p:nvSpPr>
          <p:spPr>
            <a:xfrm>
              <a:off x="5185954" y="3696788"/>
              <a:ext cx="313509" cy="365760"/>
            </a:xfrm>
            <a:custGeom>
              <a:avLst/>
              <a:gdLst>
                <a:gd name="connsiteX0" fmla="*/ 0 w 313509"/>
                <a:gd name="connsiteY0" fmla="*/ 209006 h 365760"/>
                <a:gd name="connsiteX1" fmla="*/ 313509 w 313509"/>
                <a:gd name="connsiteY1" fmla="*/ 365760 h 365760"/>
                <a:gd name="connsiteX2" fmla="*/ 143692 w 313509"/>
                <a:gd name="connsiteY2" fmla="*/ 0 h 365760"/>
                <a:gd name="connsiteX3" fmla="*/ 0 w 313509"/>
                <a:gd name="connsiteY3" fmla="*/ 209006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509" h="365760">
                  <a:moveTo>
                    <a:pt x="0" y="209006"/>
                  </a:moveTo>
                  <a:lnTo>
                    <a:pt x="313509" y="365760"/>
                  </a:lnTo>
                  <a:lnTo>
                    <a:pt x="143692" y="0"/>
                  </a:lnTo>
                  <a:lnTo>
                    <a:pt x="0" y="209006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680755" y="1083217"/>
            <a:ext cx="4343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Full field technique</a:t>
            </a:r>
          </a:p>
          <a:p>
            <a:endParaRPr lang="en-US" sz="2400" dirty="0"/>
          </a:p>
          <a:p>
            <a:r>
              <a:rPr lang="en-US" sz="2400" dirty="0"/>
              <a:t>Resolution ultimately limited by numerical aperture of the </a:t>
            </a:r>
          </a:p>
          <a:p>
            <a:r>
              <a:rPr lang="en-US" sz="2400" dirty="0"/>
              <a:t>Imaging optics</a:t>
            </a:r>
          </a:p>
          <a:p>
            <a:r>
              <a:rPr lang="en-US" sz="2400" dirty="0"/>
              <a:t>Sub 100 nm within reach</a:t>
            </a:r>
            <a:endParaRPr lang="en-GB" sz="2400" dirty="0"/>
          </a:p>
        </p:txBody>
      </p:sp>
      <p:sp>
        <p:nvSpPr>
          <p:cNvPr id="11" name="Oval 10"/>
          <p:cNvSpPr/>
          <p:nvPr/>
        </p:nvSpPr>
        <p:spPr>
          <a:xfrm>
            <a:off x="5808619" y="901338"/>
            <a:ext cx="2194559" cy="8360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847114" y="1711234"/>
            <a:ext cx="280852" cy="2919566"/>
          </a:xfrm>
          <a:prstGeom prst="straightConnector1">
            <a:avLst/>
          </a:prstGeom>
          <a:ln w="28575">
            <a:solidFill>
              <a:srgbClr val="CC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801395" y="1645919"/>
            <a:ext cx="132805" cy="3045840"/>
          </a:xfrm>
          <a:prstGeom prst="straightConnector1">
            <a:avLst/>
          </a:prstGeom>
          <a:ln w="28575">
            <a:solidFill>
              <a:srgbClr val="CC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60096" y="3645025"/>
            <a:ext cx="2388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Diffracted signal</a:t>
            </a:r>
            <a:endParaRPr lang="en-GB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7985759" y="1052737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Detector</a:t>
            </a:r>
            <a:endParaRPr lang="en-GB" sz="2400" dirty="0"/>
          </a:p>
        </p:txBody>
      </p:sp>
      <p:sp>
        <p:nvSpPr>
          <p:cNvPr id="15" name="Rectangle 14"/>
          <p:cNvSpPr/>
          <p:nvPr/>
        </p:nvSpPr>
        <p:spPr>
          <a:xfrm>
            <a:off x="3509554" y="4376058"/>
            <a:ext cx="3553097" cy="522514"/>
          </a:xfrm>
          <a:prstGeom prst="rect">
            <a:avLst/>
          </a:prstGeom>
          <a:solidFill>
            <a:srgbClr val="CC33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/>
          <p:cNvSpPr/>
          <p:nvPr/>
        </p:nvSpPr>
        <p:spPr>
          <a:xfrm flipH="1" flipV="1">
            <a:off x="6396447" y="1123404"/>
            <a:ext cx="1158240" cy="457200"/>
          </a:xfrm>
          <a:custGeom>
            <a:avLst/>
            <a:gdLst>
              <a:gd name="connsiteX0" fmla="*/ 0 w 313509"/>
              <a:gd name="connsiteY0" fmla="*/ 209006 h 365760"/>
              <a:gd name="connsiteX1" fmla="*/ 313509 w 313509"/>
              <a:gd name="connsiteY1" fmla="*/ 365760 h 365760"/>
              <a:gd name="connsiteX2" fmla="*/ 143692 w 313509"/>
              <a:gd name="connsiteY2" fmla="*/ 0 h 365760"/>
              <a:gd name="connsiteX3" fmla="*/ 0 w 313509"/>
              <a:gd name="connsiteY3" fmla="*/ 209006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509" h="365760">
                <a:moveTo>
                  <a:pt x="0" y="209006"/>
                </a:moveTo>
                <a:lnTo>
                  <a:pt x="313509" y="365760"/>
                </a:lnTo>
                <a:lnTo>
                  <a:pt x="143692" y="0"/>
                </a:lnTo>
                <a:lnTo>
                  <a:pt x="0" y="209006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6816080" y="3501008"/>
            <a:ext cx="216024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27701" y="6613526"/>
            <a:ext cx="4168775" cy="227013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T. U. </a:t>
            </a:r>
            <a:r>
              <a:rPr lang="en-GB" dirty="0" err="1" smtClean="0"/>
              <a:t>Schulli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dirty="0" smtClean="0"/>
              <a:t>Diffraction imaging: full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852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2986303"/>
            <a:ext cx="2863131" cy="3646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 rot="2400000">
            <a:off x="3347527" y="3142606"/>
            <a:ext cx="1392563" cy="3646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Isosceles Triangle 13"/>
          <p:cNvSpPr/>
          <p:nvPr/>
        </p:nvSpPr>
        <p:spPr>
          <a:xfrm rot="7800000">
            <a:off x="4675966" y="3642352"/>
            <a:ext cx="367752" cy="731520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Isosceles Triangle 14"/>
          <p:cNvSpPr/>
          <p:nvPr/>
        </p:nvSpPr>
        <p:spPr>
          <a:xfrm rot="-3000000">
            <a:off x="5507633" y="3718059"/>
            <a:ext cx="1455504" cy="2895240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7716" y="3404365"/>
            <a:ext cx="642172" cy="685188"/>
          </a:xfrm>
          <a:prstGeom prst="rect">
            <a:avLst/>
          </a:prstGeom>
        </p:spPr>
      </p:pic>
      <p:cxnSp>
        <p:nvCxnSpPr>
          <p:cNvPr id="21" name="Straight Connector 20"/>
          <p:cNvCxnSpPr>
            <a:cxnSpLocks noChangeAspect="1"/>
          </p:cNvCxnSpPr>
          <p:nvPr/>
        </p:nvCxnSpPr>
        <p:spPr>
          <a:xfrm>
            <a:off x="3544203" y="3069532"/>
            <a:ext cx="936859" cy="786116"/>
          </a:xfrm>
          <a:prstGeom prst="line">
            <a:avLst/>
          </a:prstGeom>
          <a:ln w="254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 noChangeAspect="1"/>
          </p:cNvCxnSpPr>
          <p:nvPr/>
        </p:nvCxnSpPr>
        <p:spPr>
          <a:xfrm>
            <a:off x="4477205" y="3856304"/>
            <a:ext cx="3206268" cy="1865376"/>
          </a:xfrm>
          <a:prstGeom prst="line">
            <a:avLst/>
          </a:prstGeom>
          <a:ln w="254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 noChangeAspect="1"/>
          </p:cNvCxnSpPr>
          <p:nvPr/>
        </p:nvCxnSpPr>
        <p:spPr>
          <a:xfrm>
            <a:off x="4227235" y="3315388"/>
            <a:ext cx="417579" cy="350381"/>
          </a:xfrm>
          <a:prstGeom prst="line">
            <a:avLst/>
          </a:prstGeom>
          <a:ln w="25400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200000">
            <a:off x="3202305" y="2691933"/>
            <a:ext cx="1478280" cy="52850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5000">
                <a:schemeClr val="bg1"/>
              </a:gs>
              <a:gs pos="75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Connector 29"/>
          <p:cNvCxnSpPr>
            <a:cxnSpLocks/>
          </p:cNvCxnSpPr>
          <p:nvPr/>
        </p:nvCxnSpPr>
        <p:spPr>
          <a:xfrm>
            <a:off x="4644814" y="3667800"/>
            <a:ext cx="2421687" cy="2860001"/>
          </a:xfrm>
          <a:prstGeom prst="line">
            <a:avLst/>
          </a:prstGeom>
          <a:ln w="25400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8682697" y="609293"/>
            <a:ext cx="1813240" cy="201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 rot="2400000">
            <a:off x="7322120" y="5356546"/>
            <a:ext cx="129889" cy="15697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30" y="540524"/>
            <a:ext cx="5359719" cy="230286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4790572" y="3430463"/>
            <a:ext cx="4631352" cy="1345799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1235460" y="144489"/>
            <a:ext cx="10045116" cy="474637"/>
          </a:xfrm>
          <a:prstGeom prst="rect">
            <a:avLst/>
          </a:prstGeom>
          <a:solidFill>
            <a:srgbClr val="1B3381"/>
          </a:solidFill>
        </p:spPr>
        <p:txBody>
          <a:bodyPr anchor="ctr">
            <a:normAutofit fontScale="97500"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a typeface="+mj-ea"/>
                <a:cs typeface="+mj-cs"/>
              </a:rPr>
              <a:t>FULL FIELD DIFFRACTION MICROSCOPY (USERS SINCE APRIL 2017)</a:t>
            </a:r>
          </a:p>
        </p:txBody>
      </p:sp>
      <p:sp>
        <p:nvSpPr>
          <p:cNvPr id="2" name="Oval 1"/>
          <p:cNvSpPr/>
          <p:nvPr/>
        </p:nvSpPr>
        <p:spPr>
          <a:xfrm>
            <a:off x="4062783" y="3264359"/>
            <a:ext cx="965200" cy="965200"/>
          </a:xfrm>
          <a:prstGeom prst="ellipse">
            <a:avLst/>
          </a:prstGeom>
          <a:solidFill>
            <a:srgbClr val="00B050">
              <a:alpha val="34000"/>
            </a:srgb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0" t="44297" r="30169" b="32124"/>
          <a:stretch/>
        </p:blipFill>
        <p:spPr>
          <a:xfrm>
            <a:off x="5754201" y="728789"/>
            <a:ext cx="1532454" cy="1532454"/>
          </a:xfrm>
          <a:prstGeom prst="ellipse">
            <a:avLst/>
          </a:prstGeom>
          <a:ln w="25400">
            <a:solidFill>
              <a:srgbClr val="00B050"/>
            </a:solidFill>
          </a:ln>
        </p:spPr>
      </p:pic>
      <p:sp>
        <p:nvSpPr>
          <p:cNvPr id="26" name="Oval 25"/>
          <p:cNvSpPr/>
          <p:nvPr/>
        </p:nvSpPr>
        <p:spPr>
          <a:xfrm>
            <a:off x="4040721" y="1575241"/>
            <a:ext cx="483384" cy="483384"/>
          </a:xfrm>
          <a:prstGeom prst="ellipse">
            <a:avLst/>
          </a:prstGeom>
          <a:solidFill>
            <a:srgbClr val="00B050">
              <a:alpha val="34000"/>
            </a:srgb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117" y="968901"/>
            <a:ext cx="2562254" cy="20505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473" y="2986302"/>
            <a:ext cx="3031988" cy="151347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947960" y="617176"/>
            <a:ext cx="246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1"/>
                </a:solidFill>
              </a:rPr>
              <a:t>Source: Felix </a:t>
            </a:r>
            <a:r>
              <a:rPr lang="en-GB" sz="1400" b="1" dirty="0" err="1">
                <a:solidFill>
                  <a:schemeClr val="accent1"/>
                </a:solidFill>
              </a:rPr>
              <a:t>Marschall</a:t>
            </a:r>
            <a:r>
              <a:rPr lang="en-GB" sz="1400" b="1" dirty="0">
                <a:solidFill>
                  <a:schemeClr val="accent1"/>
                </a:solidFill>
              </a:rPr>
              <a:t> (2014)</a:t>
            </a:r>
            <a:endParaRPr lang="en-GB" sz="1400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27654" y="3622061"/>
            <a:ext cx="1426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Calibri" panose="020F0502020204030204" pitchFamily="34" charset="0"/>
              </a:rPr>
              <a:t>FFXDM: </a:t>
            </a:r>
            <a:endParaRPr lang="en-GB" sz="2400" b="1" u="sng" dirty="0">
              <a:latin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761249" y="3641697"/>
            <a:ext cx="1426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in situ</a:t>
            </a:r>
            <a:endParaRPr lang="en-GB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010871" y="4173331"/>
            <a:ext cx="4543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</a:rPr>
              <a:t>sample-detector distance: 6.5 m</a:t>
            </a:r>
            <a:endParaRPr lang="en-GB" sz="2400" b="1" dirty="0">
              <a:latin typeface="Calibri" panose="020F0502020204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524000" y="2843387"/>
            <a:ext cx="12372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15480" y="2965732"/>
            <a:ext cx="2023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Incoming X-rays</a:t>
            </a:r>
            <a:endParaRPr lang="en-GB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1347738" y="5721680"/>
            <a:ext cx="151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Zhou et al.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214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Operando cycling of a Si-Li battery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959429" y="6483358"/>
            <a:ext cx="8160000" cy="212489"/>
          </a:xfrm>
        </p:spPr>
        <p:txBody>
          <a:bodyPr/>
          <a:lstStyle/>
          <a:p>
            <a:r>
              <a:rPr lang="en-US" dirty="0" smtClean="0"/>
              <a:t>Synchrotrons and Nanoscience l </a:t>
            </a:r>
            <a:r>
              <a:rPr lang="en-US" dirty="0">
                <a:solidFill>
                  <a:srgbClr val="122F91"/>
                </a:solidFill>
              </a:rPr>
              <a:t>Tobias </a:t>
            </a:r>
            <a:r>
              <a:rPr lang="en-US" dirty="0" err="1">
                <a:solidFill>
                  <a:srgbClr val="122F91"/>
                </a:solidFill>
              </a:rPr>
              <a:t>Schülli</a:t>
            </a:r>
            <a:r>
              <a:rPr lang="en-US" dirty="0" smtClean="0"/>
              <a:t>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-1" y="3129851"/>
            <a:ext cx="2863131" cy="3646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 rot="2400000">
            <a:off x="1823526" y="3286154"/>
            <a:ext cx="1392563" cy="3646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/>
          <p:cNvSpPr/>
          <p:nvPr/>
        </p:nvSpPr>
        <p:spPr>
          <a:xfrm rot="7800000">
            <a:off x="3151966" y="3785901"/>
            <a:ext cx="367752" cy="731520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Isosceles Triangle 10"/>
          <p:cNvSpPr/>
          <p:nvPr/>
        </p:nvSpPr>
        <p:spPr>
          <a:xfrm rot="-3000000">
            <a:off x="3983633" y="3861608"/>
            <a:ext cx="1455504" cy="2895240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3716" y="3547914"/>
            <a:ext cx="642172" cy="685188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 noChangeAspect="1"/>
          </p:cNvCxnSpPr>
          <p:nvPr/>
        </p:nvCxnSpPr>
        <p:spPr>
          <a:xfrm>
            <a:off x="2020202" y="3213081"/>
            <a:ext cx="936859" cy="786116"/>
          </a:xfrm>
          <a:prstGeom prst="line">
            <a:avLst/>
          </a:prstGeom>
          <a:ln w="254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 noChangeAspect="1"/>
          </p:cNvCxnSpPr>
          <p:nvPr/>
        </p:nvCxnSpPr>
        <p:spPr>
          <a:xfrm>
            <a:off x="2953205" y="3999853"/>
            <a:ext cx="3206268" cy="1865376"/>
          </a:xfrm>
          <a:prstGeom prst="line">
            <a:avLst/>
          </a:prstGeom>
          <a:ln w="254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 noChangeAspect="1"/>
          </p:cNvCxnSpPr>
          <p:nvPr/>
        </p:nvCxnSpPr>
        <p:spPr>
          <a:xfrm>
            <a:off x="2703234" y="3458936"/>
            <a:ext cx="417579" cy="350381"/>
          </a:xfrm>
          <a:prstGeom prst="line">
            <a:avLst/>
          </a:prstGeom>
          <a:ln w="25400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 rot="1200000">
            <a:off x="1678305" y="2835481"/>
            <a:ext cx="1478280" cy="5285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3120813" y="3811348"/>
            <a:ext cx="2421687" cy="2860001"/>
          </a:xfrm>
          <a:prstGeom prst="line">
            <a:avLst/>
          </a:prstGeom>
          <a:ln w="25400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158697" y="752842"/>
            <a:ext cx="1813240" cy="201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-12866" y="3634650"/>
            <a:ext cx="1426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latin typeface="Calibri" panose="020F0502020204030204" pitchFamily="34" charset="0"/>
              </a:rPr>
              <a:t>FFXDM: </a:t>
            </a:r>
            <a:endParaRPr lang="en-GB" sz="1600" b="1" u="sng" dirty="0">
              <a:latin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 rot="2400000">
            <a:off x="5798119" y="5500095"/>
            <a:ext cx="129889" cy="15697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882125" y="3632761"/>
            <a:ext cx="1426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i</a:t>
            </a:r>
            <a:r>
              <a:rPr lang="en-US" sz="20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n situ</a:t>
            </a:r>
            <a:endParaRPr lang="en-GB" sz="20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4031549"/>
            <a:ext cx="3953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</a:rPr>
              <a:t>sample-detector distance: 6.5 m</a:t>
            </a:r>
            <a:endParaRPr lang="en-GB" sz="1600" b="1" dirty="0"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200000">
            <a:off x="2239919" y="2904399"/>
            <a:ext cx="456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Si</a:t>
            </a:r>
            <a:endParaRPr lang="en-GB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rot="1200000">
            <a:off x="1734976" y="3674250"/>
            <a:ext cx="852870" cy="21938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 rot="1200000">
            <a:off x="1981487" y="3597829"/>
            <a:ext cx="456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Li</a:t>
            </a:r>
            <a:endParaRPr lang="en-GB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rot="1200000" flipH="1">
            <a:off x="1050849" y="3517157"/>
            <a:ext cx="73338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1313926" y="2685433"/>
            <a:ext cx="409248" cy="14895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30" idx="4"/>
          </p:cNvCxnSpPr>
          <p:nvPr/>
        </p:nvCxnSpPr>
        <p:spPr>
          <a:xfrm flipH="1">
            <a:off x="1072963" y="3192885"/>
            <a:ext cx="86488" cy="21145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247616" y="2685054"/>
            <a:ext cx="70172" cy="1927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 rot="1200000">
            <a:off x="1056266" y="2888703"/>
            <a:ext cx="313639" cy="31363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400" y="762674"/>
            <a:ext cx="3891600" cy="36059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114" y="4368582"/>
            <a:ext cx="1710989" cy="269682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48064" y="4580661"/>
            <a:ext cx="151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Zhou et al.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252178" y="5753572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resolution today: sub second</a:t>
            </a:r>
          </a:p>
          <a:p>
            <a:r>
              <a:rPr lang="en-US" dirty="0" smtClean="0"/>
              <a:t>Spatial resolution: 100nm (30 nm tested)</a:t>
            </a:r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971600" y="1268293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Stress evolution on the electrode during </a:t>
            </a:r>
            <a:r>
              <a:rPr lang="en-US" dirty="0" err="1" smtClean="0"/>
              <a:t>lithiation</a:t>
            </a:r>
            <a:r>
              <a:rPr lang="en-US" dirty="0" smtClean="0"/>
              <a:t>:</a:t>
            </a:r>
            <a:endParaRPr lang="en-GB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5076056" y="1196285"/>
            <a:ext cx="0" cy="266429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16200000">
            <a:off x="4193531" y="2294834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</a:t>
            </a:r>
            <a:r>
              <a:rPr lang="en-US" sz="2400" dirty="0" smtClean="0">
                <a:latin typeface="Symbol" pitchFamily="18" charset="2"/>
                <a:cs typeface="Aharoni" pitchFamily="2" charset="-79"/>
              </a:rPr>
              <a:t>m</a:t>
            </a:r>
            <a:r>
              <a:rPr lang="en-US" sz="2400" dirty="0" smtClean="0"/>
              <a:t>m</a:t>
            </a:r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9256973" y="1414660"/>
            <a:ext cx="2810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contrast produced</a:t>
            </a:r>
          </a:p>
          <a:p>
            <a:r>
              <a:rPr lang="en-US" dirty="0"/>
              <a:t>b</a:t>
            </a:r>
            <a:r>
              <a:rPr lang="en-US" dirty="0" smtClean="0"/>
              <a:t>y lattice strain on the </a:t>
            </a:r>
          </a:p>
          <a:p>
            <a:r>
              <a:rPr lang="en-US" dirty="0" smtClean="0"/>
              <a:t>Si electrode</a:t>
            </a:r>
          </a:p>
        </p:txBody>
      </p:sp>
    </p:spTree>
    <p:extLst>
      <p:ext uri="{BB962C8B-B14F-4D97-AF65-F5344CB8AC3E}">
        <p14:creationId xmlns:p14="http://schemas.microsoft.com/office/powerpoint/2010/main" val="13425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field strain imaging</a:t>
            </a:r>
            <a:endParaRPr lang="en-GB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959429" y="6483358"/>
            <a:ext cx="8160000" cy="212489"/>
          </a:xfrm>
        </p:spPr>
        <p:txBody>
          <a:bodyPr/>
          <a:lstStyle/>
          <a:p>
            <a:r>
              <a:rPr lang="en-US" dirty="0" smtClean="0"/>
              <a:t>Synchrotrons and Nanoscience l </a:t>
            </a:r>
            <a:r>
              <a:rPr lang="en-US" dirty="0">
                <a:solidFill>
                  <a:srgbClr val="122F91"/>
                </a:solidFill>
              </a:rPr>
              <a:t>Tobias </a:t>
            </a:r>
            <a:r>
              <a:rPr lang="en-US" dirty="0" err="1">
                <a:solidFill>
                  <a:srgbClr val="122F91"/>
                </a:solidFill>
              </a:rPr>
              <a:t>Schülli</a:t>
            </a:r>
            <a:r>
              <a:rPr lang="en-US" dirty="0" smtClean="0"/>
              <a:t> </a:t>
            </a:r>
            <a:endParaRPr lang="fr-FR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66" y="571833"/>
            <a:ext cx="6350566" cy="436169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84" y="570351"/>
            <a:ext cx="3276364" cy="5965456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 flipH="1">
            <a:off x="5771964" y="5625244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Strain in Si device (caused by Cu/Si interfaces) :</a:t>
            </a:r>
            <a:endParaRPr lang="en-GB" dirty="0"/>
          </a:p>
        </p:txBody>
      </p:sp>
      <p:sp>
        <p:nvSpPr>
          <p:cNvPr id="46" name="TextBox 45"/>
          <p:cNvSpPr txBox="1"/>
          <p:nvPr/>
        </p:nvSpPr>
        <p:spPr>
          <a:xfrm>
            <a:off x="659396" y="5271152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Strain pattern in a “homogenous”  thin film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97475" y="5877255"/>
            <a:ext cx="5404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examples in the Talks of T. Zhou and P. Reiss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644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5808619" y="901338"/>
            <a:ext cx="2194559" cy="8360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6023992" y="1484784"/>
            <a:ext cx="1512168" cy="2016224"/>
          </a:xfrm>
          <a:prstGeom prst="straightConnector1">
            <a:avLst/>
          </a:prstGeom>
          <a:ln w="28575">
            <a:solidFill>
              <a:srgbClr val="CC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 rot="18320376">
            <a:off x="6148253" y="4049504"/>
            <a:ext cx="1593669" cy="13193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680755" y="1083216"/>
            <a:ext cx="43432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Full field technique</a:t>
            </a:r>
          </a:p>
          <a:p>
            <a:endParaRPr lang="en-US" sz="2400" dirty="0"/>
          </a:p>
          <a:p>
            <a:r>
              <a:rPr lang="en-US" sz="2400" dirty="0"/>
              <a:t>Resolution ultimately limited by numerical aperture of the imaging optics: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Sub 100 nm within reach</a:t>
            </a:r>
            <a:endParaRPr lang="en-GB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847114" y="1628800"/>
            <a:ext cx="329006" cy="3002000"/>
          </a:xfrm>
          <a:prstGeom prst="straightConnector1">
            <a:avLst/>
          </a:prstGeom>
          <a:ln w="28575">
            <a:solidFill>
              <a:srgbClr val="CC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801395" y="1645919"/>
            <a:ext cx="132805" cy="3045840"/>
          </a:xfrm>
          <a:prstGeom prst="straightConnector1">
            <a:avLst/>
          </a:prstGeom>
          <a:ln w="28575">
            <a:solidFill>
              <a:srgbClr val="CC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12024" y="1052737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Detector</a:t>
            </a:r>
            <a:endParaRPr lang="en-GB" sz="2400" dirty="0"/>
          </a:p>
        </p:txBody>
      </p:sp>
      <p:sp>
        <p:nvSpPr>
          <p:cNvPr id="15" name="Rectangle 14"/>
          <p:cNvSpPr/>
          <p:nvPr/>
        </p:nvSpPr>
        <p:spPr>
          <a:xfrm>
            <a:off x="2927648" y="4365104"/>
            <a:ext cx="4176464" cy="522514"/>
          </a:xfrm>
          <a:prstGeom prst="rect">
            <a:avLst/>
          </a:prstGeom>
          <a:solidFill>
            <a:srgbClr val="CC33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6816080" y="3501008"/>
            <a:ext cx="216024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/>
          <p:cNvCxnSpPr>
            <a:endCxn id="32" idx="1"/>
          </p:cNvCxnSpPr>
          <p:nvPr/>
        </p:nvCxnSpPr>
        <p:spPr>
          <a:xfrm flipH="1" flipV="1">
            <a:off x="6400006" y="3460636"/>
            <a:ext cx="620889" cy="1286012"/>
          </a:xfrm>
          <a:prstGeom prst="straightConnector1">
            <a:avLst/>
          </a:prstGeom>
          <a:ln w="28575">
            <a:solidFill>
              <a:srgbClr val="CC339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384032" y="1412776"/>
            <a:ext cx="1368152" cy="2074280"/>
          </a:xfrm>
          <a:prstGeom prst="straightConnector1">
            <a:avLst/>
          </a:prstGeom>
          <a:ln w="28575">
            <a:solidFill>
              <a:srgbClr val="CC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0534" y="1340768"/>
            <a:ext cx="1343040" cy="110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64354" y="1340769"/>
            <a:ext cx="905717" cy="110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Right Arrow 29"/>
          <p:cNvSpPr/>
          <p:nvPr/>
        </p:nvSpPr>
        <p:spPr>
          <a:xfrm rot="19207392">
            <a:off x="6810332" y="2620686"/>
            <a:ext cx="1653647" cy="581934"/>
          </a:xfrm>
          <a:prstGeom prst="right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What we have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168008" y="3429000"/>
            <a:ext cx="1584176" cy="216024"/>
          </a:xfrm>
          <a:prstGeom prst="ellipse">
            <a:avLst/>
          </a:pr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1481" y="4581128"/>
            <a:ext cx="216024" cy="17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5" name="Straight Connector 34"/>
          <p:cNvCxnSpPr/>
          <p:nvPr/>
        </p:nvCxnSpPr>
        <p:spPr>
          <a:xfrm>
            <a:off x="7032104" y="908720"/>
            <a:ext cx="216024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888088" y="1700808"/>
            <a:ext cx="1224136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ight Arrow 37"/>
          <p:cNvSpPr/>
          <p:nvPr/>
        </p:nvSpPr>
        <p:spPr>
          <a:xfrm rot="20115574">
            <a:off x="7632095" y="2787673"/>
            <a:ext cx="2132045" cy="581934"/>
          </a:xfrm>
          <a:prstGeom prst="right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What we want</a:t>
            </a:r>
            <a:endParaRPr lang="en-GB" sz="1400" dirty="0">
              <a:solidFill>
                <a:schemeClr val="tx1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6932914" y="3501008"/>
            <a:ext cx="603246" cy="1214004"/>
          </a:xfrm>
          <a:prstGeom prst="straightConnector1">
            <a:avLst/>
          </a:prstGeom>
          <a:ln w="28575">
            <a:solidFill>
              <a:srgbClr val="CC339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itle 5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From full field to coherent diffraction imaging (CDI)</a:t>
            </a:r>
            <a:endParaRPr lang="en-GB" sz="2000" dirty="0"/>
          </a:p>
        </p:txBody>
      </p:sp>
      <p:graphicFrame>
        <p:nvGraphicFramePr>
          <p:cNvPr id="26" name="Object 3"/>
          <p:cNvGraphicFramePr>
            <a:graphicFrameLocks noChangeAspect="1"/>
          </p:cNvGraphicFramePr>
          <p:nvPr>
            <p:extLst/>
          </p:nvPr>
        </p:nvGraphicFramePr>
        <p:xfrm>
          <a:off x="3143970" y="3015482"/>
          <a:ext cx="1439862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name="Equation" r:id="rId5" imgW="723600" imgH="393480" progId="Equation.3">
                  <p:embed/>
                </p:oleObj>
              </mc:Choice>
              <mc:Fallback>
                <p:oleObj name="Equation" r:id="rId5" imgW="723600" imgH="393480" progId="Equation.3">
                  <p:embed/>
                  <p:pic>
                    <p:nvPicPr>
                      <p:cNvPr id="2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970" y="3015482"/>
                        <a:ext cx="1439862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/>
          <p:cNvSpPr/>
          <p:nvPr/>
        </p:nvSpPr>
        <p:spPr>
          <a:xfrm>
            <a:off x="2555348" y="3294221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latin typeface="Symbol" pitchFamily="18" charset="2"/>
              </a:rPr>
              <a:t>D</a:t>
            </a:r>
            <a:r>
              <a:rPr lang="en-GB" b="1" dirty="0" err="1"/>
              <a:t>x</a:t>
            </a:r>
            <a:r>
              <a:rPr lang="en-GB" dirty="0"/>
              <a:t>=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168276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8320376">
            <a:off x="6148253" y="4049504"/>
            <a:ext cx="1593669" cy="13193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524001" y="836713"/>
            <a:ext cx="4343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Coherent Diffraction Imaging:</a:t>
            </a:r>
            <a:endParaRPr lang="en-GB" sz="2400" dirty="0"/>
          </a:p>
        </p:txBody>
      </p:sp>
      <p:grpSp>
        <p:nvGrpSpPr>
          <p:cNvPr id="2" name="Group 24"/>
          <p:cNvGrpSpPr/>
          <p:nvPr/>
        </p:nvGrpSpPr>
        <p:grpSpPr>
          <a:xfrm>
            <a:off x="5808619" y="901338"/>
            <a:ext cx="2194559" cy="836024"/>
            <a:chOff x="4284618" y="901338"/>
            <a:chExt cx="2194559" cy="836024"/>
          </a:xfrm>
        </p:grpSpPr>
        <p:sp>
          <p:nvSpPr>
            <p:cNvPr id="11" name="Oval 10"/>
            <p:cNvSpPr/>
            <p:nvPr/>
          </p:nvSpPr>
          <p:spPr>
            <a:xfrm>
              <a:off x="4284618" y="901338"/>
              <a:ext cx="2194559" cy="83602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8024" y="1052736"/>
              <a:ext cx="13484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Detector</a:t>
              </a:r>
              <a:endParaRPr lang="en-GB" sz="2400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2855640" y="4401108"/>
            <a:ext cx="4176464" cy="522514"/>
          </a:xfrm>
          <a:prstGeom prst="rect">
            <a:avLst/>
          </a:prstGeom>
          <a:solidFill>
            <a:srgbClr val="CC33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6816080" y="3501008"/>
            <a:ext cx="216024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/>
          <p:cNvCxnSpPr>
            <a:endCxn id="32" idx="1"/>
          </p:cNvCxnSpPr>
          <p:nvPr/>
        </p:nvCxnSpPr>
        <p:spPr>
          <a:xfrm flipH="1" flipV="1">
            <a:off x="6400006" y="3460636"/>
            <a:ext cx="620889" cy="1286012"/>
          </a:xfrm>
          <a:prstGeom prst="straightConnector1">
            <a:avLst/>
          </a:prstGeom>
          <a:ln w="28575">
            <a:solidFill>
              <a:srgbClr val="CC339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6168008" y="3429000"/>
            <a:ext cx="1584176" cy="216024"/>
          </a:xfrm>
          <a:prstGeom prst="ellipse">
            <a:avLst/>
          </a:pr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1481" y="4581128"/>
            <a:ext cx="216024" cy="17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Right Arrow 37"/>
          <p:cNvSpPr/>
          <p:nvPr/>
        </p:nvSpPr>
        <p:spPr>
          <a:xfrm>
            <a:off x="8040217" y="1484784"/>
            <a:ext cx="2132045" cy="581934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What we can do</a:t>
            </a:r>
            <a:endParaRPr lang="en-GB" sz="1400" dirty="0">
              <a:solidFill>
                <a:schemeClr val="tx1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6932914" y="3501008"/>
            <a:ext cx="603246" cy="1214004"/>
          </a:xfrm>
          <a:prstGeom prst="straightConnector1">
            <a:avLst/>
          </a:prstGeom>
          <a:ln w="28575">
            <a:solidFill>
              <a:srgbClr val="CC339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6023992" y="1484784"/>
            <a:ext cx="1512168" cy="2016224"/>
          </a:xfrm>
          <a:prstGeom prst="straightConnector1">
            <a:avLst/>
          </a:prstGeom>
          <a:ln w="28575">
            <a:solidFill>
              <a:srgbClr val="CC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847114" y="1628800"/>
            <a:ext cx="329006" cy="3002000"/>
          </a:xfrm>
          <a:prstGeom prst="straightConnector1">
            <a:avLst/>
          </a:prstGeom>
          <a:ln w="28575">
            <a:solidFill>
              <a:srgbClr val="CC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801395" y="1645919"/>
            <a:ext cx="132805" cy="3045840"/>
          </a:xfrm>
          <a:prstGeom prst="straightConnector1">
            <a:avLst/>
          </a:prstGeom>
          <a:ln w="28575">
            <a:solidFill>
              <a:srgbClr val="CC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384032" y="1412776"/>
            <a:ext cx="1368152" cy="2074280"/>
          </a:xfrm>
          <a:prstGeom prst="straightConnector1">
            <a:avLst/>
          </a:prstGeom>
          <a:ln w="28575">
            <a:solidFill>
              <a:srgbClr val="CC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5"/>
          <p:cNvSpPr/>
          <p:nvPr/>
        </p:nvSpPr>
        <p:spPr>
          <a:xfrm>
            <a:off x="1631504" y="1484784"/>
            <a:ext cx="4104456" cy="581934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Theory of optics is very well known. </a:t>
            </a:r>
          </a:p>
          <a:p>
            <a:r>
              <a:rPr lang="en-US" dirty="0">
                <a:solidFill>
                  <a:schemeClr val="tx1"/>
                </a:solidFill>
              </a:rPr>
              <a:t>-&gt; Measure all emitted rays from the sample and replace the lens by a computer to calculate the image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3" name="Group 30"/>
          <p:cNvGrpSpPr/>
          <p:nvPr/>
        </p:nvGrpSpPr>
        <p:grpSpPr>
          <a:xfrm>
            <a:off x="7608168" y="2996953"/>
            <a:ext cx="3188618" cy="2540547"/>
            <a:chOff x="6084168" y="2996952"/>
            <a:chExt cx="3188618" cy="2540547"/>
          </a:xfrm>
        </p:grpSpPr>
        <p:sp>
          <p:nvSpPr>
            <p:cNvPr id="29" name="Freeform 28"/>
            <p:cNvSpPr/>
            <p:nvPr/>
          </p:nvSpPr>
          <p:spPr>
            <a:xfrm>
              <a:off x="6084168" y="3501008"/>
              <a:ext cx="1286934" cy="1141589"/>
            </a:xfrm>
            <a:custGeom>
              <a:avLst/>
              <a:gdLst>
                <a:gd name="connsiteX0" fmla="*/ 0 w 1286934"/>
                <a:gd name="connsiteY0" fmla="*/ 0 h 1141589"/>
                <a:gd name="connsiteX1" fmla="*/ 863600 w 1286934"/>
                <a:gd name="connsiteY1" fmla="*/ 237067 h 1141589"/>
                <a:gd name="connsiteX2" fmla="*/ 609600 w 1286934"/>
                <a:gd name="connsiteY2" fmla="*/ 999067 h 1141589"/>
                <a:gd name="connsiteX3" fmla="*/ 1286934 w 1286934"/>
                <a:gd name="connsiteY3" fmla="*/ 1092200 h 1141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6934" h="1141589">
                  <a:moveTo>
                    <a:pt x="0" y="0"/>
                  </a:moveTo>
                  <a:cubicBezTo>
                    <a:pt x="381000" y="35278"/>
                    <a:pt x="762000" y="70556"/>
                    <a:pt x="863600" y="237067"/>
                  </a:cubicBezTo>
                  <a:cubicBezTo>
                    <a:pt x="965200" y="403578"/>
                    <a:pt x="539044" y="856545"/>
                    <a:pt x="609600" y="999067"/>
                  </a:cubicBezTo>
                  <a:cubicBezTo>
                    <a:pt x="680156" y="1141589"/>
                    <a:pt x="983545" y="1116894"/>
                    <a:pt x="1286934" y="109220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6978" name="Picture 2" descr="http://upload.wikimedia.org/wikipedia/commons/thumb/c/c1/Computer-aj_aj_ashton_01.svg/2000px-Computer-aj_aj_ashton_01.svg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32240" y="2996952"/>
              <a:ext cx="2540546" cy="2540547"/>
            </a:xfrm>
            <a:prstGeom prst="rect">
              <a:avLst/>
            </a:prstGeom>
            <a:noFill/>
          </p:spPr>
        </p:pic>
      </p:grpSp>
      <p:sp>
        <p:nvSpPr>
          <p:cNvPr id="37" name="TextBox 36"/>
          <p:cNvSpPr txBox="1"/>
          <p:nvPr/>
        </p:nvSpPr>
        <p:spPr>
          <a:xfrm>
            <a:off x="1524000" y="2636912"/>
            <a:ext cx="463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physics of resolution remains the same</a:t>
            </a:r>
            <a:endParaRPr lang="en-GB" dirty="0"/>
          </a:p>
        </p:txBody>
      </p:sp>
      <p:graphicFrame>
        <p:nvGraphicFramePr>
          <p:cNvPr id="126979" name="Object 3"/>
          <p:cNvGraphicFramePr>
            <a:graphicFrameLocks noChangeAspect="1"/>
          </p:cNvGraphicFramePr>
          <p:nvPr/>
        </p:nvGraphicFramePr>
        <p:xfrm>
          <a:off x="2999656" y="3068961"/>
          <a:ext cx="1439862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" name="Equation" r:id="rId5" imgW="723600" imgH="393480" progId="Equation.3">
                  <p:embed/>
                </p:oleObj>
              </mc:Choice>
              <mc:Fallback>
                <p:oleObj name="Equation" r:id="rId5" imgW="723600" imgH="393480" progId="Equation.3">
                  <p:embed/>
                  <p:pic>
                    <p:nvPicPr>
                      <p:cNvPr id="1269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9656" y="3068961"/>
                        <a:ext cx="1439862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Straight Connector 39"/>
          <p:cNvCxnSpPr>
            <a:stCxn id="32" idx="2"/>
            <a:endCxn id="33" idx="0"/>
          </p:cNvCxnSpPr>
          <p:nvPr/>
        </p:nvCxnSpPr>
        <p:spPr>
          <a:xfrm>
            <a:off x="6168009" y="3537012"/>
            <a:ext cx="781485" cy="10441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32" idx="6"/>
            <a:endCxn id="33" idx="0"/>
          </p:cNvCxnSpPr>
          <p:nvPr/>
        </p:nvCxnSpPr>
        <p:spPr>
          <a:xfrm flipH="1">
            <a:off x="6949494" y="3537012"/>
            <a:ext cx="802691" cy="10441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1343472" y="3347700"/>
            <a:ext cx="1768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 smtClean="0"/>
              <a:t>Abb</a:t>
            </a:r>
            <a:r>
              <a:rPr lang="en-GB" b="1" dirty="0" err="1"/>
              <a:t>é</a:t>
            </a:r>
            <a:r>
              <a:rPr lang="en-GB" b="1" dirty="0" smtClean="0"/>
              <a:t> limit </a:t>
            </a:r>
            <a:r>
              <a:rPr lang="en-GB" b="1" dirty="0" err="1" smtClean="0">
                <a:latin typeface="Symbol" pitchFamily="18" charset="2"/>
              </a:rPr>
              <a:t>D</a:t>
            </a:r>
            <a:r>
              <a:rPr lang="en-GB" b="1" dirty="0" err="1" smtClean="0"/>
              <a:t>x</a:t>
            </a:r>
            <a:r>
              <a:rPr lang="en-GB" dirty="0"/>
              <a:t>=</a:t>
            </a:r>
            <a:endParaRPr lang="en-GB" b="1" u="sng" dirty="0"/>
          </a:p>
        </p:txBody>
      </p:sp>
      <p:sp>
        <p:nvSpPr>
          <p:cNvPr id="45" name="Rectangle 44"/>
          <p:cNvSpPr/>
          <p:nvPr/>
        </p:nvSpPr>
        <p:spPr>
          <a:xfrm>
            <a:off x="5303912" y="3645024"/>
            <a:ext cx="4459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ymbol" pitchFamily="18" charset="2"/>
              </a:rPr>
              <a:t>2a</a:t>
            </a:r>
            <a:endParaRPr lang="en-GB" dirty="0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5735960" y="3717032"/>
            <a:ext cx="648072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775520" y="4149081"/>
            <a:ext cx="43924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Instead of the lens we need a detector with a large opening angle. </a:t>
            </a:r>
          </a:p>
        </p:txBody>
      </p:sp>
      <p:sp>
        <p:nvSpPr>
          <p:cNvPr id="35" name="Title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000" dirty="0" smtClean="0"/>
              <a:t>Coherent Diffraction imaging (CDI)</a:t>
            </a:r>
            <a:endParaRPr lang="en-GB" sz="2000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5519936" y="1160748"/>
            <a:ext cx="2772958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30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0.0059 0.2972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14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26" grpId="0"/>
      <p:bldP spid="37" grpId="0"/>
      <p:bldP spid="44" grpId="0"/>
      <p:bldP spid="45" grpId="0"/>
      <p:bldP spid="4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5" name="Picture 9" descr="http://spiff.rit.edu/classes/phys200/lectures/mm_results/waves_in_phas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9656" y="4005065"/>
            <a:ext cx="2232248" cy="821235"/>
          </a:xfrm>
          <a:prstGeom prst="rect">
            <a:avLst/>
          </a:prstGeom>
          <a:noFill/>
        </p:spPr>
      </p:pic>
      <p:pic>
        <p:nvPicPr>
          <p:cNvPr id="126983" name="Picture 7" descr="http://spiff.rit.edu/classes/phys200/lectures/mm_results/waves_out_phase_labe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04313" y="836712"/>
            <a:ext cx="1809193" cy="94891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484" y="152636"/>
            <a:ext cx="8229600" cy="504056"/>
          </a:xfrm>
          <a:ln>
            <a:noFill/>
          </a:ln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Coherent Diffraction imaging (CDI)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243572" y="6483350"/>
            <a:ext cx="6120000" cy="2124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548FB5D-B310-4D78-8469-9FFA0C058267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 rot="18320376">
            <a:off x="6148253" y="4330036"/>
            <a:ext cx="1593669" cy="13193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4"/>
          <p:cNvGrpSpPr/>
          <p:nvPr/>
        </p:nvGrpSpPr>
        <p:grpSpPr>
          <a:xfrm>
            <a:off x="5807969" y="3277484"/>
            <a:ext cx="2194559" cy="836024"/>
            <a:chOff x="4284618" y="901338"/>
            <a:chExt cx="2194559" cy="836024"/>
          </a:xfrm>
        </p:grpSpPr>
        <p:sp>
          <p:nvSpPr>
            <p:cNvPr id="11" name="Oval 10"/>
            <p:cNvSpPr/>
            <p:nvPr/>
          </p:nvSpPr>
          <p:spPr>
            <a:xfrm>
              <a:off x="4284618" y="901338"/>
              <a:ext cx="2194559" cy="83602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8024" y="1052736"/>
              <a:ext cx="13484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Detector</a:t>
              </a:r>
              <a:endParaRPr lang="en-GB" sz="2400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2855640" y="4771194"/>
            <a:ext cx="4176464" cy="522514"/>
          </a:xfrm>
          <a:prstGeom prst="rect">
            <a:avLst/>
          </a:prstGeom>
          <a:solidFill>
            <a:srgbClr val="CC33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1481" y="4861660"/>
            <a:ext cx="216024" cy="17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30"/>
          <p:cNvGrpSpPr/>
          <p:nvPr/>
        </p:nvGrpSpPr>
        <p:grpSpPr>
          <a:xfrm>
            <a:off x="7608168" y="3277485"/>
            <a:ext cx="3188618" cy="2540547"/>
            <a:chOff x="6084168" y="2996952"/>
            <a:chExt cx="3188618" cy="2540547"/>
          </a:xfrm>
        </p:grpSpPr>
        <p:sp>
          <p:nvSpPr>
            <p:cNvPr id="29" name="Freeform 28"/>
            <p:cNvSpPr/>
            <p:nvPr/>
          </p:nvSpPr>
          <p:spPr>
            <a:xfrm>
              <a:off x="6084168" y="3501008"/>
              <a:ext cx="1286934" cy="1141589"/>
            </a:xfrm>
            <a:custGeom>
              <a:avLst/>
              <a:gdLst>
                <a:gd name="connsiteX0" fmla="*/ 0 w 1286934"/>
                <a:gd name="connsiteY0" fmla="*/ 0 h 1141589"/>
                <a:gd name="connsiteX1" fmla="*/ 863600 w 1286934"/>
                <a:gd name="connsiteY1" fmla="*/ 237067 h 1141589"/>
                <a:gd name="connsiteX2" fmla="*/ 609600 w 1286934"/>
                <a:gd name="connsiteY2" fmla="*/ 999067 h 1141589"/>
                <a:gd name="connsiteX3" fmla="*/ 1286934 w 1286934"/>
                <a:gd name="connsiteY3" fmla="*/ 1092200 h 1141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6934" h="1141589">
                  <a:moveTo>
                    <a:pt x="0" y="0"/>
                  </a:moveTo>
                  <a:cubicBezTo>
                    <a:pt x="381000" y="35278"/>
                    <a:pt x="762000" y="70556"/>
                    <a:pt x="863600" y="237067"/>
                  </a:cubicBezTo>
                  <a:cubicBezTo>
                    <a:pt x="965200" y="403578"/>
                    <a:pt x="539044" y="856545"/>
                    <a:pt x="609600" y="999067"/>
                  </a:cubicBezTo>
                  <a:cubicBezTo>
                    <a:pt x="680156" y="1141589"/>
                    <a:pt x="983545" y="1116894"/>
                    <a:pt x="1286934" y="109220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6978" name="Picture 2" descr="http://upload.wikimedia.org/wikipedia/commons/thumb/c/c1/Computer-aj_aj_ashton_01.svg/2000px-Computer-aj_aj_ashton_01.svg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32240" y="2996952"/>
              <a:ext cx="2540546" cy="2540547"/>
            </a:xfrm>
            <a:prstGeom prst="rect">
              <a:avLst/>
            </a:prstGeom>
            <a:noFill/>
          </p:spPr>
        </p:pic>
      </p:grpSp>
      <p:cxnSp>
        <p:nvCxnSpPr>
          <p:cNvPr id="40" name="Straight Connector 39"/>
          <p:cNvCxnSpPr>
            <a:endCxn id="33" idx="0"/>
          </p:cNvCxnSpPr>
          <p:nvPr/>
        </p:nvCxnSpPr>
        <p:spPr>
          <a:xfrm>
            <a:off x="6168009" y="3817544"/>
            <a:ext cx="781485" cy="10441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33" idx="0"/>
          </p:cNvCxnSpPr>
          <p:nvPr/>
        </p:nvCxnSpPr>
        <p:spPr>
          <a:xfrm flipH="1">
            <a:off x="6949494" y="3817544"/>
            <a:ext cx="802691" cy="10441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524000" y="764704"/>
            <a:ext cx="86774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Another Problem : Waves have amplitudes and phases: they interfere to form an image;</a:t>
            </a:r>
          </a:p>
          <a:p>
            <a:r>
              <a:rPr lang="en-US" dirty="0"/>
              <a:t> </a:t>
            </a:r>
          </a:p>
          <a:p>
            <a:r>
              <a:rPr lang="en-US" b="1" dirty="0"/>
              <a:t>Refraction</a:t>
            </a:r>
            <a:r>
              <a:rPr lang="en-US" dirty="0"/>
              <a:t> (as in a real lens) preserves the phase information, crucial for the image</a:t>
            </a:r>
          </a:p>
          <a:p>
            <a:r>
              <a:rPr lang="en-US" b="1" dirty="0"/>
              <a:t>Detection</a:t>
            </a:r>
            <a:r>
              <a:rPr lang="en-US" dirty="0"/>
              <a:t> measures only the intensity (number of photons) and not their phase</a:t>
            </a:r>
          </a:p>
          <a:p>
            <a:endParaRPr lang="en-US" dirty="0"/>
          </a:p>
          <a:p>
            <a:r>
              <a:rPr lang="en-US" dirty="0"/>
              <a:t>From a quantum mechanical point of view, refraction (preserves </a:t>
            </a:r>
            <a:r>
              <a:rPr lang="en-US" dirty="0" err="1">
                <a:latin typeface="Symbol" pitchFamily="18" charset="2"/>
              </a:rPr>
              <a:t>D</a:t>
            </a:r>
            <a:r>
              <a:rPr lang="en-US" dirty="0" err="1"/>
              <a:t>p</a:t>
            </a:r>
            <a:r>
              <a:rPr lang="en-US" dirty="0"/>
              <a:t>) by a lens cannot be replaced by detection (destroys </a:t>
            </a:r>
            <a:r>
              <a:rPr lang="en-US" dirty="0" err="1">
                <a:latin typeface="Symbol" pitchFamily="18" charset="2"/>
              </a:rPr>
              <a:t>D</a:t>
            </a:r>
            <a:r>
              <a:rPr lang="en-US" dirty="0" err="1"/>
              <a:t>p</a:t>
            </a:r>
            <a:r>
              <a:rPr lang="en-US" dirty="0"/>
              <a:t>): Equivalence between </a:t>
            </a:r>
            <a:r>
              <a:rPr lang="en-US" dirty="0" err="1"/>
              <a:t>Abbé</a:t>
            </a:r>
            <a:r>
              <a:rPr lang="en-US" dirty="0"/>
              <a:t> and Heisenberg.</a:t>
            </a:r>
          </a:p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524000" y="5445225"/>
            <a:ext cx="932452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The loss of phase information cannot be recovered by a computer.</a:t>
            </a:r>
          </a:p>
          <a:p>
            <a:r>
              <a:rPr lang="en-US" dirty="0"/>
              <a:t>We have thus to know the phase beforehand. </a:t>
            </a:r>
          </a:p>
          <a:p>
            <a:r>
              <a:rPr lang="en-US" dirty="0"/>
              <a:t>The sample has to be illuminated with photons that are all in phase with each other </a:t>
            </a:r>
          </a:p>
          <a:p>
            <a:r>
              <a:rPr lang="en-US" dirty="0"/>
              <a:t>This is the definition of a coherent beam</a:t>
            </a:r>
            <a:endParaRPr lang="en-GB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519936" y="1160748"/>
            <a:ext cx="2772958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65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YNCHROTRON_DEPUIS_NERON_PIERRE_JAYET-1 - copi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" t="-247" r="18873" b="247"/>
          <a:stretch/>
        </p:blipFill>
        <p:spPr>
          <a:xfrm>
            <a:off x="0" y="0"/>
            <a:ext cx="12192000" cy="6949091"/>
          </a:xfrm>
          <a:prstGeom prst="rect">
            <a:avLst/>
          </a:prstGeom>
        </p:spPr>
      </p:pic>
      <p:sp>
        <p:nvSpPr>
          <p:cNvPr id="3" name="Title 35"/>
          <p:cNvSpPr txBox="1">
            <a:spLocks/>
          </p:cNvSpPr>
          <p:nvPr/>
        </p:nvSpPr>
        <p:spPr bwMode="gray">
          <a:xfrm>
            <a:off x="2711624" y="6309320"/>
            <a:ext cx="9278813" cy="412039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dirty="0" smtClean="0">
                <a:latin typeface="Calibri" panose="020F0502020204030204" pitchFamily="34" charset="0"/>
              </a:rPr>
              <a:t>Science with x-rays at the heart of the French Alps, at the </a:t>
            </a:r>
            <a:r>
              <a:rPr lang="en-GB" sz="1800" dirty="0" err="1" smtClean="0">
                <a:latin typeface="Calibri" panose="020F0502020204030204" pitchFamily="34" charset="0"/>
              </a:rPr>
              <a:t>eSRF</a:t>
            </a:r>
            <a:r>
              <a:rPr lang="en-GB" sz="1800" dirty="0" smtClean="0">
                <a:latin typeface="Calibri" panose="020F0502020204030204" pitchFamily="34" charset="0"/>
              </a:rPr>
              <a:t> in Grenoble, France</a:t>
            </a:r>
            <a:endParaRPr lang="en-GB" sz="180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2618" y="1196752"/>
            <a:ext cx="11211724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ESRF Upgrade phase I: 2009-2015: construction of new beamlines</a:t>
            </a:r>
          </a:p>
          <a:p>
            <a:r>
              <a:rPr lang="en-US" sz="2000" dirty="0" smtClean="0"/>
              <a:t>ESRF Upgrade phase II (EBS): Extremely Brilliant Source upgrade (40-100 times more brilliance)</a:t>
            </a:r>
          </a:p>
          <a:p>
            <a:r>
              <a:rPr lang="en-US" sz="2000" dirty="0"/>
              <a:t>o</a:t>
            </a:r>
            <a:r>
              <a:rPr lang="en-US" sz="2000" dirty="0" smtClean="0"/>
              <a:t>perational in 2020</a:t>
            </a:r>
            <a:endParaRPr lang="en-GB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69600" y="126000"/>
            <a:ext cx="10982400" cy="4968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The European Synchrotron ESRF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163452" y="3621861"/>
            <a:ext cx="5976957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Things you should know after this lecture:</a:t>
            </a:r>
          </a:p>
          <a:p>
            <a:r>
              <a:rPr lang="en-US" dirty="0" smtClean="0"/>
              <a:t>-What a Lorentz contraction is</a:t>
            </a:r>
          </a:p>
          <a:p>
            <a:r>
              <a:rPr lang="en-US" dirty="0" smtClean="0"/>
              <a:t>-Why lenses cannot simply be replaced by computers</a:t>
            </a:r>
          </a:p>
          <a:p>
            <a:r>
              <a:rPr lang="en-US" dirty="0" smtClean="0"/>
              <a:t>-Why there are no good x-ray optics</a:t>
            </a:r>
          </a:p>
          <a:p>
            <a:r>
              <a:rPr lang="en-US" dirty="0" smtClean="0"/>
              <a:t>-What Joan Baez’ ties to x-ray science are</a:t>
            </a:r>
          </a:p>
          <a:p>
            <a:r>
              <a:rPr lang="en-US" dirty="0" smtClean="0"/>
              <a:t>-That continents are drifting</a:t>
            </a:r>
          </a:p>
          <a:p>
            <a:r>
              <a:rPr lang="en-US" dirty="0" smtClean="0"/>
              <a:t>-The age of the universe</a:t>
            </a:r>
          </a:p>
          <a:p>
            <a:r>
              <a:rPr lang="en-US" dirty="0" smtClean="0"/>
              <a:t>-How to make the difference between a star and a planet</a:t>
            </a:r>
          </a:p>
        </p:txBody>
      </p:sp>
    </p:spTree>
    <p:extLst>
      <p:ext uri="{BB962C8B-B14F-4D97-AF65-F5344CB8AC3E}">
        <p14:creationId xmlns:p14="http://schemas.microsoft.com/office/powerpoint/2010/main" val="295085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10622" y="980728"/>
            <a:ext cx="841863" cy="116359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sz="2000" dirty="0"/>
              <a:t>Coherence length of a source</a:t>
            </a:r>
            <a:endParaRPr lang="en-GB" sz="2000" dirty="0"/>
          </a:p>
        </p:txBody>
      </p:sp>
      <p:sp>
        <p:nvSpPr>
          <p:cNvPr id="16" name="Oval 15"/>
          <p:cNvSpPr/>
          <p:nvPr/>
        </p:nvSpPr>
        <p:spPr>
          <a:xfrm>
            <a:off x="2053838" y="980728"/>
            <a:ext cx="117727" cy="118813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" name="Group 248"/>
          <p:cNvGrpSpPr/>
          <p:nvPr/>
        </p:nvGrpSpPr>
        <p:grpSpPr>
          <a:xfrm>
            <a:off x="2099557" y="836713"/>
            <a:ext cx="7506789" cy="592691"/>
            <a:chOff x="1367225" y="5156925"/>
            <a:chExt cx="7506789" cy="592691"/>
          </a:xfrm>
        </p:grpSpPr>
        <p:grpSp>
          <p:nvGrpSpPr>
            <p:cNvPr id="4" name="Group 246"/>
            <p:cNvGrpSpPr/>
            <p:nvPr/>
          </p:nvGrpSpPr>
          <p:grpSpPr>
            <a:xfrm>
              <a:off x="1367225" y="5156925"/>
              <a:ext cx="7506789" cy="592691"/>
              <a:chOff x="1367225" y="5156925"/>
              <a:chExt cx="7506789" cy="592691"/>
            </a:xfrm>
          </p:grpSpPr>
          <p:grpSp>
            <p:nvGrpSpPr>
              <p:cNvPr id="5" name="Group 47"/>
              <p:cNvGrpSpPr>
                <a:grpSpLocks/>
              </p:cNvGrpSpPr>
              <p:nvPr/>
            </p:nvGrpSpPr>
            <p:grpSpPr bwMode="auto">
              <a:xfrm rot="47222">
                <a:off x="1367225" y="5156925"/>
                <a:ext cx="1254881" cy="478303"/>
                <a:chOff x="536" y="1200"/>
                <a:chExt cx="664" cy="2544"/>
              </a:xfrm>
            </p:grpSpPr>
            <p:sp>
              <p:nvSpPr>
                <p:cNvPr id="197" name="Line 8"/>
                <p:cNvSpPr>
                  <a:spLocks noChangeShapeType="1"/>
                </p:cNvSpPr>
                <p:nvPr/>
              </p:nvSpPr>
              <p:spPr bwMode="auto">
                <a:xfrm>
                  <a:off x="536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98" name="Line 9"/>
                <p:cNvSpPr>
                  <a:spLocks noChangeShapeType="1"/>
                </p:cNvSpPr>
                <p:nvPr/>
              </p:nvSpPr>
              <p:spPr bwMode="auto">
                <a:xfrm>
                  <a:off x="640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99" name="Line 10"/>
                <p:cNvSpPr>
                  <a:spLocks noChangeShapeType="1"/>
                </p:cNvSpPr>
                <p:nvPr/>
              </p:nvSpPr>
              <p:spPr bwMode="auto">
                <a:xfrm>
                  <a:off x="752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00" name="Line 11"/>
                <p:cNvSpPr>
                  <a:spLocks noChangeShapeType="1"/>
                </p:cNvSpPr>
                <p:nvPr/>
              </p:nvSpPr>
              <p:spPr bwMode="auto">
                <a:xfrm>
                  <a:off x="864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01" name="Line 12"/>
                <p:cNvSpPr>
                  <a:spLocks noChangeShapeType="1"/>
                </p:cNvSpPr>
                <p:nvPr/>
              </p:nvSpPr>
              <p:spPr bwMode="auto">
                <a:xfrm>
                  <a:off x="976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02" name="Line 13"/>
                <p:cNvSpPr>
                  <a:spLocks noChangeShapeType="1"/>
                </p:cNvSpPr>
                <p:nvPr/>
              </p:nvSpPr>
              <p:spPr bwMode="auto">
                <a:xfrm>
                  <a:off x="1088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03" name="Line 14"/>
                <p:cNvSpPr>
                  <a:spLocks noChangeShapeType="1"/>
                </p:cNvSpPr>
                <p:nvPr/>
              </p:nvSpPr>
              <p:spPr bwMode="auto">
                <a:xfrm>
                  <a:off x="1200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6" name="Group 47"/>
              <p:cNvGrpSpPr>
                <a:grpSpLocks/>
              </p:cNvGrpSpPr>
              <p:nvPr/>
            </p:nvGrpSpPr>
            <p:grpSpPr bwMode="auto">
              <a:xfrm rot="47222">
                <a:off x="2614577" y="5179873"/>
                <a:ext cx="1254881" cy="478303"/>
                <a:chOff x="536" y="1200"/>
                <a:chExt cx="664" cy="2544"/>
              </a:xfrm>
            </p:grpSpPr>
            <p:sp>
              <p:nvSpPr>
                <p:cNvPr id="208" name="Line 8"/>
                <p:cNvSpPr>
                  <a:spLocks noChangeShapeType="1"/>
                </p:cNvSpPr>
                <p:nvPr/>
              </p:nvSpPr>
              <p:spPr bwMode="auto">
                <a:xfrm>
                  <a:off x="536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09" name="Line 9"/>
                <p:cNvSpPr>
                  <a:spLocks noChangeShapeType="1"/>
                </p:cNvSpPr>
                <p:nvPr/>
              </p:nvSpPr>
              <p:spPr bwMode="auto">
                <a:xfrm>
                  <a:off x="640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0" name="Line 10"/>
                <p:cNvSpPr>
                  <a:spLocks noChangeShapeType="1"/>
                </p:cNvSpPr>
                <p:nvPr/>
              </p:nvSpPr>
              <p:spPr bwMode="auto">
                <a:xfrm>
                  <a:off x="752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1" name="Line 11"/>
                <p:cNvSpPr>
                  <a:spLocks noChangeShapeType="1"/>
                </p:cNvSpPr>
                <p:nvPr/>
              </p:nvSpPr>
              <p:spPr bwMode="auto">
                <a:xfrm>
                  <a:off x="864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2" name="Line 12"/>
                <p:cNvSpPr>
                  <a:spLocks noChangeShapeType="1"/>
                </p:cNvSpPr>
                <p:nvPr/>
              </p:nvSpPr>
              <p:spPr bwMode="auto">
                <a:xfrm>
                  <a:off x="976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3" name="Line 13"/>
                <p:cNvSpPr>
                  <a:spLocks noChangeShapeType="1"/>
                </p:cNvSpPr>
                <p:nvPr/>
              </p:nvSpPr>
              <p:spPr bwMode="auto">
                <a:xfrm>
                  <a:off x="1088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4" name="Line 14"/>
                <p:cNvSpPr>
                  <a:spLocks noChangeShapeType="1"/>
                </p:cNvSpPr>
                <p:nvPr/>
              </p:nvSpPr>
              <p:spPr bwMode="auto">
                <a:xfrm>
                  <a:off x="1200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7" name="Group 47"/>
              <p:cNvGrpSpPr>
                <a:grpSpLocks/>
              </p:cNvGrpSpPr>
              <p:nvPr/>
            </p:nvGrpSpPr>
            <p:grpSpPr bwMode="auto">
              <a:xfrm rot="47222">
                <a:off x="3866741" y="5201792"/>
                <a:ext cx="1254881" cy="478303"/>
                <a:chOff x="536" y="1200"/>
                <a:chExt cx="664" cy="2544"/>
              </a:xfrm>
            </p:grpSpPr>
            <p:sp>
              <p:nvSpPr>
                <p:cNvPr id="216" name="Line 8"/>
                <p:cNvSpPr>
                  <a:spLocks noChangeShapeType="1"/>
                </p:cNvSpPr>
                <p:nvPr/>
              </p:nvSpPr>
              <p:spPr bwMode="auto">
                <a:xfrm>
                  <a:off x="536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7" name="Line 9"/>
                <p:cNvSpPr>
                  <a:spLocks noChangeShapeType="1"/>
                </p:cNvSpPr>
                <p:nvPr/>
              </p:nvSpPr>
              <p:spPr bwMode="auto">
                <a:xfrm>
                  <a:off x="640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8" name="Line 10"/>
                <p:cNvSpPr>
                  <a:spLocks noChangeShapeType="1"/>
                </p:cNvSpPr>
                <p:nvPr/>
              </p:nvSpPr>
              <p:spPr bwMode="auto">
                <a:xfrm>
                  <a:off x="752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9" name="Line 11"/>
                <p:cNvSpPr>
                  <a:spLocks noChangeShapeType="1"/>
                </p:cNvSpPr>
                <p:nvPr/>
              </p:nvSpPr>
              <p:spPr bwMode="auto">
                <a:xfrm>
                  <a:off x="864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0" name="Line 12"/>
                <p:cNvSpPr>
                  <a:spLocks noChangeShapeType="1"/>
                </p:cNvSpPr>
                <p:nvPr/>
              </p:nvSpPr>
              <p:spPr bwMode="auto">
                <a:xfrm>
                  <a:off x="976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1" name="Line 13"/>
                <p:cNvSpPr>
                  <a:spLocks noChangeShapeType="1"/>
                </p:cNvSpPr>
                <p:nvPr/>
              </p:nvSpPr>
              <p:spPr bwMode="auto">
                <a:xfrm>
                  <a:off x="1088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2" name="Line 14"/>
                <p:cNvSpPr>
                  <a:spLocks noChangeShapeType="1"/>
                </p:cNvSpPr>
                <p:nvPr/>
              </p:nvSpPr>
              <p:spPr bwMode="auto">
                <a:xfrm>
                  <a:off x="1200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8" name="Group 47"/>
              <p:cNvGrpSpPr>
                <a:grpSpLocks/>
              </p:cNvGrpSpPr>
              <p:nvPr/>
            </p:nvGrpSpPr>
            <p:grpSpPr bwMode="auto">
              <a:xfrm rot="47222">
                <a:off x="5114093" y="5224740"/>
                <a:ext cx="1254881" cy="478303"/>
                <a:chOff x="536" y="1200"/>
                <a:chExt cx="664" cy="2544"/>
              </a:xfrm>
            </p:grpSpPr>
            <p:sp>
              <p:nvSpPr>
                <p:cNvPr id="224" name="Line 8"/>
                <p:cNvSpPr>
                  <a:spLocks noChangeShapeType="1"/>
                </p:cNvSpPr>
                <p:nvPr/>
              </p:nvSpPr>
              <p:spPr bwMode="auto">
                <a:xfrm>
                  <a:off x="536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5" name="Line 9"/>
                <p:cNvSpPr>
                  <a:spLocks noChangeShapeType="1"/>
                </p:cNvSpPr>
                <p:nvPr/>
              </p:nvSpPr>
              <p:spPr bwMode="auto">
                <a:xfrm>
                  <a:off x="640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6" name="Line 10"/>
                <p:cNvSpPr>
                  <a:spLocks noChangeShapeType="1"/>
                </p:cNvSpPr>
                <p:nvPr/>
              </p:nvSpPr>
              <p:spPr bwMode="auto">
                <a:xfrm>
                  <a:off x="752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7" name="Line 11"/>
                <p:cNvSpPr>
                  <a:spLocks noChangeShapeType="1"/>
                </p:cNvSpPr>
                <p:nvPr/>
              </p:nvSpPr>
              <p:spPr bwMode="auto">
                <a:xfrm>
                  <a:off x="864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8" name="Line 12"/>
                <p:cNvSpPr>
                  <a:spLocks noChangeShapeType="1"/>
                </p:cNvSpPr>
                <p:nvPr/>
              </p:nvSpPr>
              <p:spPr bwMode="auto">
                <a:xfrm>
                  <a:off x="976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9" name="Line 13"/>
                <p:cNvSpPr>
                  <a:spLocks noChangeShapeType="1"/>
                </p:cNvSpPr>
                <p:nvPr/>
              </p:nvSpPr>
              <p:spPr bwMode="auto">
                <a:xfrm>
                  <a:off x="1088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0" name="Line 14"/>
                <p:cNvSpPr>
                  <a:spLocks noChangeShapeType="1"/>
                </p:cNvSpPr>
                <p:nvPr/>
              </p:nvSpPr>
              <p:spPr bwMode="auto">
                <a:xfrm>
                  <a:off x="1200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9" name="Group 47"/>
              <p:cNvGrpSpPr>
                <a:grpSpLocks/>
              </p:cNvGrpSpPr>
              <p:nvPr/>
            </p:nvGrpSpPr>
            <p:grpSpPr bwMode="auto">
              <a:xfrm rot="47222">
                <a:off x="6371781" y="5248365"/>
                <a:ext cx="1254881" cy="478303"/>
                <a:chOff x="536" y="1200"/>
                <a:chExt cx="664" cy="2544"/>
              </a:xfrm>
            </p:grpSpPr>
            <p:sp>
              <p:nvSpPr>
                <p:cNvPr id="232" name="Line 8"/>
                <p:cNvSpPr>
                  <a:spLocks noChangeShapeType="1"/>
                </p:cNvSpPr>
                <p:nvPr/>
              </p:nvSpPr>
              <p:spPr bwMode="auto">
                <a:xfrm>
                  <a:off x="536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3" name="Line 9"/>
                <p:cNvSpPr>
                  <a:spLocks noChangeShapeType="1"/>
                </p:cNvSpPr>
                <p:nvPr/>
              </p:nvSpPr>
              <p:spPr bwMode="auto">
                <a:xfrm>
                  <a:off x="640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4" name="Line 10"/>
                <p:cNvSpPr>
                  <a:spLocks noChangeShapeType="1"/>
                </p:cNvSpPr>
                <p:nvPr/>
              </p:nvSpPr>
              <p:spPr bwMode="auto">
                <a:xfrm>
                  <a:off x="752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5" name="Line 11"/>
                <p:cNvSpPr>
                  <a:spLocks noChangeShapeType="1"/>
                </p:cNvSpPr>
                <p:nvPr/>
              </p:nvSpPr>
              <p:spPr bwMode="auto">
                <a:xfrm>
                  <a:off x="864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6" name="Line 12"/>
                <p:cNvSpPr>
                  <a:spLocks noChangeShapeType="1"/>
                </p:cNvSpPr>
                <p:nvPr/>
              </p:nvSpPr>
              <p:spPr bwMode="auto">
                <a:xfrm>
                  <a:off x="976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" name="Line 13"/>
                <p:cNvSpPr>
                  <a:spLocks noChangeShapeType="1"/>
                </p:cNvSpPr>
                <p:nvPr/>
              </p:nvSpPr>
              <p:spPr bwMode="auto">
                <a:xfrm>
                  <a:off x="1088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8" name="Line 14"/>
                <p:cNvSpPr>
                  <a:spLocks noChangeShapeType="1"/>
                </p:cNvSpPr>
                <p:nvPr/>
              </p:nvSpPr>
              <p:spPr bwMode="auto">
                <a:xfrm>
                  <a:off x="1200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0" name="Group 47"/>
              <p:cNvGrpSpPr>
                <a:grpSpLocks/>
              </p:cNvGrpSpPr>
              <p:nvPr/>
            </p:nvGrpSpPr>
            <p:grpSpPr bwMode="auto">
              <a:xfrm rot="47222">
                <a:off x="7619133" y="5271313"/>
                <a:ext cx="1254881" cy="478303"/>
                <a:chOff x="536" y="1200"/>
                <a:chExt cx="664" cy="2544"/>
              </a:xfrm>
            </p:grpSpPr>
            <p:sp>
              <p:nvSpPr>
                <p:cNvPr id="240" name="Line 8"/>
                <p:cNvSpPr>
                  <a:spLocks noChangeShapeType="1"/>
                </p:cNvSpPr>
                <p:nvPr/>
              </p:nvSpPr>
              <p:spPr bwMode="auto">
                <a:xfrm>
                  <a:off x="536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1" name="Line 9"/>
                <p:cNvSpPr>
                  <a:spLocks noChangeShapeType="1"/>
                </p:cNvSpPr>
                <p:nvPr/>
              </p:nvSpPr>
              <p:spPr bwMode="auto">
                <a:xfrm>
                  <a:off x="640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2" name="Line 10"/>
                <p:cNvSpPr>
                  <a:spLocks noChangeShapeType="1"/>
                </p:cNvSpPr>
                <p:nvPr/>
              </p:nvSpPr>
              <p:spPr bwMode="auto">
                <a:xfrm>
                  <a:off x="752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3" name="Line 11"/>
                <p:cNvSpPr>
                  <a:spLocks noChangeShapeType="1"/>
                </p:cNvSpPr>
                <p:nvPr/>
              </p:nvSpPr>
              <p:spPr bwMode="auto">
                <a:xfrm>
                  <a:off x="864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4" name="Line 12"/>
                <p:cNvSpPr>
                  <a:spLocks noChangeShapeType="1"/>
                </p:cNvSpPr>
                <p:nvPr/>
              </p:nvSpPr>
              <p:spPr bwMode="auto">
                <a:xfrm>
                  <a:off x="976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5" name="Line 13"/>
                <p:cNvSpPr>
                  <a:spLocks noChangeShapeType="1"/>
                </p:cNvSpPr>
                <p:nvPr/>
              </p:nvSpPr>
              <p:spPr bwMode="auto">
                <a:xfrm>
                  <a:off x="1088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6" name="Line 14"/>
                <p:cNvSpPr>
                  <a:spLocks noChangeShapeType="1"/>
                </p:cNvSpPr>
                <p:nvPr/>
              </p:nvSpPr>
              <p:spPr bwMode="auto">
                <a:xfrm>
                  <a:off x="1200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248" name="Line 15"/>
            <p:cNvSpPr>
              <a:spLocks noChangeShapeType="1"/>
            </p:cNvSpPr>
            <p:nvPr/>
          </p:nvSpPr>
          <p:spPr bwMode="auto">
            <a:xfrm rot="47222">
              <a:off x="1510457" y="5426796"/>
              <a:ext cx="7022024" cy="4221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249"/>
          <p:cNvGrpSpPr/>
          <p:nvPr/>
        </p:nvGrpSpPr>
        <p:grpSpPr>
          <a:xfrm rot="21293038">
            <a:off x="2111031" y="1386665"/>
            <a:ext cx="7506789" cy="592691"/>
            <a:chOff x="1367225" y="5156925"/>
            <a:chExt cx="7506789" cy="592691"/>
          </a:xfrm>
        </p:grpSpPr>
        <p:grpSp>
          <p:nvGrpSpPr>
            <p:cNvPr id="12" name="Group 246"/>
            <p:cNvGrpSpPr/>
            <p:nvPr/>
          </p:nvGrpSpPr>
          <p:grpSpPr>
            <a:xfrm>
              <a:off x="1367225" y="5156925"/>
              <a:ext cx="7506789" cy="592691"/>
              <a:chOff x="1367225" y="5156925"/>
              <a:chExt cx="7506789" cy="592691"/>
            </a:xfrm>
          </p:grpSpPr>
          <p:grpSp>
            <p:nvGrpSpPr>
              <p:cNvPr id="13" name="Group 47"/>
              <p:cNvGrpSpPr>
                <a:grpSpLocks/>
              </p:cNvGrpSpPr>
              <p:nvPr/>
            </p:nvGrpSpPr>
            <p:grpSpPr bwMode="auto">
              <a:xfrm rot="47222">
                <a:off x="1367225" y="5156925"/>
                <a:ext cx="1254881" cy="478303"/>
                <a:chOff x="536" y="1200"/>
                <a:chExt cx="664" cy="2544"/>
              </a:xfrm>
            </p:grpSpPr>
            <p:sp>
              <p:nvSpPr>
                <p:cNvPr id="294" name="Line 8"/>
                <p:cNvSpPr>
                  <a:spLocks noChangeShapeType="1"/>
                </p:cNvSpPr>
                <p:nvPr/>
              </p:nvSpPr>
              <p:spPr bwMode="auto">
                <a:xfrm>
                  <a:off x="536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95" name="Line 9"/>
                <p:cNvSpPr>
                  <a:spLocks noChangeShapeType="1"/>
                </p:cNvSpPr>
                <p:nvPr/>
              </p:nvSpPr>
              <p:spPr bwMode="auto">
                <a:xfrm>
                  <a:off x="640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96" name="Line 10"/>
                <p:cNvSpPr>
                  <a:spLocks noChangeShapeType="1"/>
                </p:cNvSpPr>
                <p:nvPr/>
              </p:nvSpPr>
              <p:spPr bwMode="auto">
                <a:xfrm>
                  <a:off x="752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97" name="Line 11"/>
                <p:cNvSpPr>
                  <a:spLocks noChangeShapeType="1"/>
                </p:cNvSpPr>
                <p:nvPr/>
              </p:nvSpPr>
              <p:spPr bwMode="auto">
                <a:xfrm>
                  <a:off x="864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98" name="Line 12"/>
                <p:cNvSpPr>
                  <a:spLocks noChangeShapeType="1"/>
                </p:cNvSpPr>
                <p:nvPr/>
              </p:nvSpPr>
              <p:spPr bwMode="auto">
                <a:xfrm>
                  <a:off x="976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99" name="Line 13"/>
                <p:cNvSpPr>
                  <a:spLocks noChangeShapeType="1"/>
                </p:cNvSpPr>
                <p:nvPr/>
              </p:nvSpPr>
              <p:spPr bwMode="auto">
                <a:xfrm>
                  <a:off x="1088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00" name="Line 14"/>
                <p:cNvSpPr>
                  <a:spLocks noChangeShapeType="1"/>
                </p:cNvSpPr>
                <p:nvPr/>
              </p:nvSpPr>
              <p:spPr bwMode="auto">
                <a:xfrm>
                  <a:off x="1200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4" name="Group 47"/>
              <p:cNvGrpSpPr>
                <a:grpSpLocks/>
              </p:cNvGrpSpPr>
              <p:nvPr/>
            </p:nvGrpSpPr>
            <p:grpSpPr bwMode="auto">
              <a:xfrm rot="47222">
                <a:off x="2614577" y="5179873"/>
                <a:ext cx="1254881" cy="478303"/>
                <a:chOff x="536" y="1200"/>
                <a:chExt cx="664" cy="2544"/>
              </a:xfrm>
            </p:grpSpPr>
            <p:sp>
              <p:nvSpPr>
                <p:cNvPr id="287" name="Line 8"/>
                <p:cNvSpPr>
                  <a:spLocks noChangeShapeType="1"/>
                </p:cNvSpPr>
                <p:nvPr/>
              </p:nvSpPr>
              <p:spPr bwMode="auto">
                <a:xfrm>
                  <a:off x="536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88" name="Line 9"/>
                <p:cNvSpPr>
                  <a:spLocks noChangeShapeType="1"/>
                </p:cNvSpPr>
                <p:nvPr/>
              </p:nvSpPr>
              <p:spPr bwMode="auto">
                <a:xfrm>
                  <a:off x="640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89" name="Line 10"/>
                <p:cNvSpPr>
                  <a:spLocks noChangeShapeType="1"/>
                </p:cNvSpPr>
                <p:nvPr/>
              </p:nvSpPr>
              <p:spPr bwMode="auto">
                <a:xfrm>
                  <a:off x="752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90" name="Line 11"/>
                <p:cNvSpPr>
                  <a:spLocks noChangeShapeType="1"/>
                </p:cNvSpPr>
                <p:nvPr/>
              </p:nvSpPr>
              <p:spPr bwMode="auto">
                <a:xfrm>
                  <a:off x="864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91" name="Line 12"/>
                <p:cNvSpPr>
                  <a:spLocks noChangeShapeType="1"/>
                </p:cNvSpPr>
                <p:nvPr/>
              </p:nvSpPr>
              <p:spPr bwMode="auto">
                <a:xfrm>
                  <a:off x="976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92" name="Line 13"/>
                <p:cNvSpPr>
                  <a:spLocks noChangeShapeType="1"/>
                </p:cNvSpPr>
                <p:nvPr/>
              </p:nvSpPr>
              <p:spPr bwMode="auto">
                <a:xfrm>
                  <a:off x="1088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93" name="Line 14"/>
                <p:cNvSpPr>
                  <a:spLocks noChangeShapeType="1"/>
                </p:cNvSpPr>
                <p:nvPr/>
              </p:nvSpPr>
              <p:spPr bwMode="auto">
                <a:xfrm>
                  <a:off x="1200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5" name="Group 47"/>
              <p:cNvGrpSpPr>
                <a:grpSpLocks/>
              </p:cNvGrpSpPr>
              <p:nvPr/>
            </p:nvGrpSpPr>
            <p:grpSpPr bwMode="auto">
              <a:xfrm rot="47222">
                <a:off x="3866741" y="5201792"/>
                <a:ext cx="1254881" cy="478303"/>
                <a:chOff x="536" y="1200"/>
                <a:chExt cx="664" cy="2544"/>
              </a:xfrm>
            </p:grpSpPr>
            <p:sp>
              <p:nvSpPr>
                <p:cNvPr id="280" name="Line 8"/>
                <p:cNvSpPr>
                  <a:spLocks noChangeShapeType="1"/>
                </p:cNvSpPr>
                <p:nvPr/>
              </p:nvSpPr>
              <p:spPr bwMode="auto">
                <a:xfrm>
                  <a:off x="536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81" name="Line 9"/>
                <p:cNvSpPr>
                  <a:spLocks noChangeShapeType="1"/>
                </p:cNvSpPr>
                <p:nvPr/>
              </p:nvSpPr>
              <p:spPr bwMode="auto">
                <a:xfrm>
                  <a:off x="640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82" name="Line 10"/>
                <p:cNvSpPr>
                  <a:spLocks noChangeShapeType="1"/>
                </p:cNvSpPr>
                <p:nvPr/>
              </p:nvSpPr>
              <p:spPr bwMode="auto">
                <a:xfrm>
                  <a:off x="752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83" name="Line 11"/>
                <p:cNvSpPr>
                  <a:spLocks noChangeShapeType="1"/>
                </p:cNvSpPr>
                <p:nvPr/>
              </p:nvSpPr>
              <p:spPr bwMode="auto">
                <a:xfrm>
                  <a:off x="864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84" name="Line 12"/>
                <p:cNvSpPr>
                  <a:spLocks noChangeShapeType="1"/>
                </p:cNvSpPr>
                <p:nvPr/>
              </p:nvSpPr>
              <p:spPr bwMode="auto">
                <a:xfrm>
                  <a:off x="976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85" name="Line 13"/>
                <p:cNvSpPr>
                  <a:spLocks noChangeShapeType="1"/>
                </p:cNvSpPr>
                <p:nvPr/>
              </p:nvSpPr>
              <p:spPr bwMode="auto">
                <a:xfrm>
                  <a:off x="1088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86" name="Line 14"/>
                <p:cNvSpPr>
                  <a:spLocks noChangeShapeType="1"/>
                </p:cNvSpPr>
                <p:nvPr/>
              </p:nvSpPr>
              <p:spPr bwMode="auto">
                <a:xfrm>
                  <a:off x="1200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" name="Group 47"/>
              <p:cNvGrpSpPr>
                <a:grpSpLocks/>
              </p:cNvGrpSpPr>
              <p:nvPr/>
            </p:nvGrpSpPr>
            <p:grpSpPr bwMode="auto">
              <a:xfrm rot="47222">
                <a:off x="5114093" y="5224740"/>
                <a:ext cx="1254881" cy="478303"/>
                <a:chOff x="536" y="1200"/>
                <a:chExt cx="664" cy="2544"/>
              </a:xfrm>
            </p:grpSpPr>
            <p:sp>
              <p:nvSpPr>
                <p:cNvPr id="273" name="Line 8"/>
                <p:cNvSpPr>
                  <a:spLocks noChangeShapeType="1"/>
                </p:cNvSpPr>
                <p:nvPr/>
              </p:nvSpPr>
              <p:spPr bwMode="auto">
                <a:xfrm>
                  <a:off x="536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4" name="Line 9"/>
                <p:cNvSpPr>
                  <a:spLocks noChangeShapeType="1"/>
                </p:cNvSpPr>
                <p:nvPr/>
              </p:nvSpPr>
              <p:spPr bwMode="auto">
                <a:xfrm>
                  <a:off x="640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5" name="Line 10"/>
                <p:cNvSpPr>
                  <a:spLocks noChangeShapeType="1"/>
                </p:cNvSpPr>
                <p:nvPr/>
              </p:nvSpPr>
              <p:spPr bwMode="auto">
                <a:xfrm>
                  <a:off x="752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6" name="Line 11"/>
                <p:cNvSpPr>
                  <a:spLocks noChangeShapeType="1"/>
                </p:cNvSpPr>
                <p:nvPr/>
              </p:nvSpPr>
              <p:spPr bwMode="auto">
                <a:xfrm>
                  <a:off x="864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7" name="Line 12"/>
                <p:cNvSpPr>
                  <a:spLocks noChangeShapeType="1"/>
                </p:cNvSpPr>
                <p:nvPr/>
              </p:nvSpPr>
              <p:spPr bwMode="auto">
                <a:xfrm>
                  <a:off x="976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8" name="Line 13"/>
                <p:cNvSpPr>
                  <a:spLocks noChangeShapeType="1"/>
                </p:cNvSpPr>
                <p:nvPr/>
              </p:nvSpPr>
              <p:spPr bwMode="auto">
                <a:xfrm>
                  <a:off x="1088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9" name="Line 14"/>
                <p:cNvSpPr>
                  <a:spLocks noChangeShapeType="1"/>
                </p:cNvSpPr>
                <p:nvPr/>
              </p:nvSpPr>
              <p:spPr bwMode="auto">
                <a:xfrm>
                  <a:off x="1200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8" name="Group 47"/>
              <p:cNvGrpSpPr>
                <a:grpSpLocks/>
              </p:cNvGrpSpPr>
              <p:nvPr/>
            </p:nvGrpSpPr>
            <p:grpSpPr bwMode="auto">
              <a:xfrm rot="47222">
                <a:off x="6371781" y="5248365"/>
                <a:ext cx="1254881" cy="478303"/>
                <a:chOff x="536" y="1200"/>
                <a:chExt cx="664" cy="2544"/>
              </a:xfrm>
            </p:grpSpPr>
            <p:sp>
              <p:nvSpPr>
                <p:cNvPr id="266" name="Line 8"/>
                <p:cNvSpPr>
                  <a:spLocks noChangeShapeType="1"/>
                </p:cNvSpPr>
                <p:nvPr/>
              </p:nvSpPr>
              <p:spPr bwMode="auto">
                <a:xfrm>
                  <a:off x="536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67" name="Line 9"/>
                <p:cNvSpPr>
                  <a:spLocks noChangeShapeType="1"/>
                </p:cNvSpPr>
                <p:nvPr/>
              </p:nvSpPr>
              <p:spPr bwMode="auto">
                <a:xfrm>
                  <a:off x="640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68" name="Line 10"/>
                <p:cNvSpPr>
                  <a:spLocks noChangeShapeType="1"/>
                </p:cNvSpPr>
                <p:nvPr/>
              </p:nvSpPr>
              <p:spPr bwMode="auto">
                <a:xfrm>
                  <a:off x="752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69" name="Line 11"/>
                <p:cNvSpPr>
                  <a:spLocks noChangeShapeType="1"/>
                </p:cNvSpPr>
                <p:nvPr/>
              </p:nvSpPr>
              <p:spPr bwMode="auto">
                <a:xfrm>
                  <a:off x="864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0" name="Line 12"/>
                <p:cNvSpPr>
                  <a:spLocks noChangeShapeType="1"/>
                </p:cNvSpPr>
                <p:nvPr/>
              </p:nvSpPr>
              <p:spPr bwMode="auto">
                <a:xfrm>
                  <a:off x="976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1" name="Line 13"/>
                <p:cNvSpPr>
                  <a:spLocks noChangeShapeType="1"/>
                </p:cNvSpPr>
                <p:nvPr/>
              </p:nvSpPr>
              <p:spPr bwMode="auto">
                <a:xfrm>
                  <a:off x="1088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2" name="Line 14"/>
                <p:cNvSpPr>
                  <a:spLocks noChangeShapeType="1"/>
                </p:cNvSpPr>
                <p:nvPr/>
              </p:nvSpPr>
              <p:spPr bwMode="auto">
                <a:xfrm>
                  <a:off x="1200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47"/>
              <p:cNvGrpSpPr>
                <a:grpSpLocks/>
              </p:cNvGrpSpPr>
              <p:nvPr/>
            </p:nvGrpSpPr>
            <p:grpSpPr bwMode="auto">
              <a:xfrm rot="47222">
                <a:off x="7619133" y="5271313"/>
                <a:ext cx="1254881" cy="478303"/>
                <a:chOff x="536" y="1200"/>
                <a:chExt cx="664" cy="2544"/>
              </a:xfrm>
            </p:grpSpPr>
            <p:sp>
              <p:nvSpPr>
                <p:cNvPr id="259" name="Line 8"/>
                <p:cNvSpPr>
                  <a:spLocks noChangeShapeType="1"/>
                </p:cNvSpPr>
                <p:nvPr/>
              </p:nvSpPr>
              <p:spPr bwMode="auto">
                <a:xfrm>
                  <a:off x="536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60" name="Line 9"/>
                <p:cNvSpPr>
                  <a:spLocks noChangeShapeType="1"/>
                </p:cNvSpPr>
                <p:nvPr/>
              </p:nvSpPr>
              <p:spPr bwMode="auto">
                <a:xfrm>
                  <a:off x="640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61" name="Line 10"/>
                <p:cNvSpPr>
                  <a:spLocks noChangeShapeType="1"/>
                </p:cNvSpPr>
                <p:nvPr/>
              </p:nvSpPr>
              <p:spPr bwMode="auto">
                <a:xfrm>
                  <a:off x="752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62" name="Line 11"/>
                <p:cNvSpPr>
                  <a:spLocks noChangeShapeType="1"/>
                </p:cNvSpPr>
                <p:nvPr/>
              </p:nvSpPr>
              <p:spPr bwMode="auto">
                <a:xfrm>
                  <a:off x="864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63" name="Line 12"/>
                <p:cNvSpPr>
                  <a:spLocks noChangeShapeType="1"/>
                </p:cNvSpPr>
                <p:nvPr/>
              </p:nvSpPr>
              <p:spPr bwMode="auto">
                <a:xfrm>
                  <a:off x="976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64" name="Line 13"/>
                <p:cNvSpPr>
                  <a:spLocks noChangeShapeType="1"/>
                </p:cNvSpPr>
                <p:nvPr/>
              </p:nvSpPr>
              <p:spPr bwMode="auto">
                <a:xfrm>
                  <a:off x="1088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65" name="Line 14"/>
                <p:cNvSpPr>
                  <a:spLocks noChangeShapeType="1"/>
                </p:cNvSpPr>
                <p:nvPr/>
              </p:nvSpPr>
              <p:spPr bwMode="auto">
                <a:xfrm>
                  <a:off x="1200" y="1200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252" name="Line 15"/>
            <p:cNvSpPr>
              <a:spLocks noChangeShapeType="1"/>
            </p:cNvSpPr>
            <p:nvPr/>
          </p:nvSpPr>
          <p:spPr bwMode="auto">
            <a:xfrm rot="47222">
              <a:off x="1510457" y="5426796"/>
              <a:ext cx="7022024" cy="4221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1" name="TextBox 300"/>
          <p:cNvSpPr txBox="1"/>
          <p:nvPr/>
        </p:nvSpPr>
        <p:spPr>
          <a:xfrm>
            <a:off x="1524001" y="54868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 size S</a:t>
            </a:r>
            <a:endParaRPr lang="en-GB" dirty="0"/>
          </a:p>
        </p:txBody>
      </p:sp>
      <p:sp>
        <p:nvSpPr>
          <p:cNvPr id="302" name="Left Brace 301"/>
          <p:cNvSpPr/>
          <p:nvPr/>
        </p:nvSpPr>
        <p:spPr>
          <a:xfrm>
            <a:off x="1837814" y="980728"/>
            <a:ext cx="297239" cy="115212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3" name="Rectangle 302"/>
          <p:cNvSpPr/>
          <p:nvPr/>
        </p:nvSpPr>
        <p:spPr>
          <a:xfrm>
            <a:off x="1585785" y="1376772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</a:t>
            </a:r>
            <a:endParaRPr lang="en-GB" dirty="0"/>
          </a:p>
        </p:txBody>
      </p:sp>
      <p:sp>
        <p:nvSpPr>
          <p:cNvPr id="413" name="Left Brace 412"/>
          <p:cNvSpPr/>
          <p:nvPr/>
        </p:nvSpPr>
        <p:spPr>
          <a:xfrm rot="16200000">
            <a:off x="5717958" y="-1413538"/>
            <a:ext cx="324036" cy="756084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4" name="TextBox 413"/>
          <p:cNvSpPr txBox="1"/>
          <p:nvPr/>
        </p:nvSpPr>
        <p:spPr>
          <a:xfrm>
            <a:off x="4655840" y="2528900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Distance D of observer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586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6138" y="5694406"/>
            <a:ext cx="841863" cy="1163594"/>
          </a:xfrm>
          <a:prstGeom prst="rect">
            <a:avLst/>
          </a:prstGeom>
          <a:noFill/>
        </p:spPr>
      </p:pic>
      <p:sp>
        <p:nvSpPr>
          <p:cNvPr id="16" name="Oval 15"/>
          <p:cNvSpPr/>
          <p:nvPr/>
        </p:nvSpPr>
        <p:spPr>
          <a:xfrm>
            <a:off x="2053838" y="980728"/>
            <a:ext cx="117727" cy="118813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1" name="TextBox 300"/>
          <p:cNvSpPr txBox="1"/>
          <p:nvPr/>
        </p:nvSpPr>
        <p:spPr>
          <a:xfrm>
            <a:off x="1524001" y="54868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 size S</a:t>
            </a:r>
            <a:endParaRPr lang="en-GB" dirty="0"/>
          </a:p>
        </p:txBody>
      </p:sp>
      <p:sp>
        <p:nvSpPr>
          <p:cNvPr id="302" name="Left Brace 301"/>
          <p:cNvSpPr/>
          <p:nvPr/>
        </p:nvSpPr>
        <p:spPr>
          <a:xfrm>
            <a:off x="1837814" y="980728"/>
            <a:ext cx="297239" cy="115212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3" name="Rectangle 302"/>
          <p:cNvSpPr/>
          <p:nvPr/>
        </p:nvSpPr>
        <p:spPr>
          <a:xfrm>
            <a:off x="1585785" y="1376772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</a:t>
            </a:r>
            <a:endParaRPr lang="en-GB" dirty="0"/>
          </a:p>
        </p:txBody>
      </p:sp>
      <p:grpSp>
        <p:nvGrpSpPr>
          <p:cNvPr id="3" name="Group 314"/>
          <p:cNvGrpSpPr/>
          <p:nvPr/>
        </p:nvGrpSpPr>
        <p:grpSpPr>
          <a:xfrm rot="1931958">
            <a:off x="1174514" y="3386034"/>
            <a:ext cx="10022753" cy="638004"/>
            <a:chOff x="-197454" y="3055249"/>
            <a:chExt cx="10022753" cy="638004"/>
          </a:xfrm>
        </p:grpSpPr>
        <p:sp>
          <p:nvSpPr>
            <p:cNvPr id="294" name="Line 8"/>
            <p:cNvSpPr>
              <a:spLocks noChangeShapeType="1"/>
            </p:cNvSpPr>
            <p:nvPr/>
          </p:nvSpPr>
          <p:spPr bwMode="auto">
            <a:xfrm rot="47222">
              <a:off x="-197454" y="3055249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95" name="Line 9"/>
            <p:cNvSpPr>
              <a:spLocks noChangeShapeType="1"/>
            </p:cNvSpPr>
            <p:nvPr/>
          </p:nvSpPr>
          <p:spPr bwMode="auto">
            <a:xfrm rot="47222">
              <a:off x="-925" y="3057948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96" name="Line 10"/>
            <p:cNvSpPr>
              <a:spLocks noChangeShapeType="1"/>
            </p:cNvSpPr>
            <p:nvPr/>
          </p:nvSpPr>
          <p:spPr bwMode="auto">
            <a:xfrm rot="47222">
              <a:off x="210722" y="3060856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97" name="Line 11"/>
            <p:cNvSpPr>
              <a:spLocks noChangeShapeType="1"/>
            </p:cNvSpPr>
            <p:nvPr/>
          </p:nvSpPr>
          <p:spPr bwMode="auto">
            <a:xfrm rot="47222">
              <a:off x="422369" y="3063763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98" name="Line 12"/>
            <p:cNvSpPr>
              <a:spLocks noChangeShapeType="1"/>
            </p:cNvSpPr>
            <p:nvPr/>
          </p:nvSpPr>
          <p:spPr bwMode="auto">
            <a:xfrm rot="47222">
              <a:off x="634015" y="3066671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99" name="Line 13"/>
            <p:cNvSpPr>
              <a:spLocks noChangeShapeType="1"/>
            </p:cNvSpPr>
            <p:nvPr/>
          </p:nvSpPr>
          <p:spPr bwMode="auto">
            <a:xfrm rot="47222">
              <a:off x="845662" y="3069578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00" name="Line 14"/>
            <p:cNvSpPr>
              <a:spLocks noChangeShapeType="1"/>
            </p:cNvSpPr>
            <p:nvPr/>
          </p:nvSpPr>
          <p:spPr bwMode="auto">
            <a:xfrm rot="47222">
              <a:off x="1057309" y="3072485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87" name="Line 8"/>
            <p:cNvSpPr>
              <a:spLocks noChangeShapeType="1"/>
            </p:cNvSpPr>
            <p:nvPr/>
          </p:nvSpPr>
          <p:spPr bwMode="auto">
            <a:xfrm rot="47222">
              <a:off x="1049898" y="3078197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88" name="Line 9"/>
            <p:cNvSpPr>
              <a:spLocks noChangeShapeType="1"/>
            </p:cNvSpPr>
            <p:nvPr/>
          </p:nvSpPr>
          <p:spPr bwMode="auto">
            <a:xfrm rot="47222">
              <a:off x="1246427" y="3080896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89" name="Line 10"/>
            <p:cNvSpPr>
              <a:spLocks noChangeShapeType="1"/>
            </p:cNvSpPr>
            <p:nvPr/>
          </p:nvSpPr>
          <p:spPr bwMode="auto">
            <a:xfrm rot="47222">
              <a:off x="1458074" y="3083804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90" name="Line 11"/>
            <p:cNvSpPr>
              <a:spLocks noChangeShapeType="1"/>
            </p:cNvSpPr>
            <p:nvPr/>
          </p:nvSpPr>
          <p:spPr bwMode="auto">
            <a:xfrm rot="47222">
              <a:off x="1669721" y="3086711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91" name="Line 12"/>
            <p:cNvSpPr>
              <a:spLocks noChangeShapeType="1"/>
            </p:cNvSpPr>
            <p:nvPr/>
          </p:nvSpPr>
          <p:spPr bwMode="auto">
            <a:xfrm rot="47222">
              <a:off x="1881367" y="3089619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92" name="Line 13"/>
            <p:cNvSpPr>
              <a:spLocks noChangeShapeType="1"/>
            </p:cNvSpPr>
            <p:nvPr/>
          </p:nvSpPr>
          <p:spPr bwMode="auto">
            <a:xfrm rot="47222">
              <a:off x="2093014" y="3092526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93" name="Line 14"/>
            <p:cNvSpPr>
              <a:spLocks noChangeShapeType="1"/>
            </p:cNvSpPr>
            <p:nvPr/>
          </p:nvSpPr>
          <p:spPr bwMode="auto">
            <a:xfrm rot="47222">
              <a:off x="2304661" y="3095433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80" name="Line 8"/>
            <p:cNvSpPr>
              <a:spLocks noChangeShapeType="1"/>
            </p:cNvSpPr>
            <p:nvPr/>
          </p:nvSpPr>
          <p:spPr bwMode="auto">
            <a:xfrm rot="47222">
              <a:off x="2302062" y="3100116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81" name="Line 9"/>
            <p:cNvSpPr>
              <a:spLocks noChangeShapeType="1"/>
            </p:cNvSpPr>
            <p:nvPr/>
          </p:nvSpPr>
          <p:spPr bwMode="auto">
            <a:xfrm rot="47222">
              <a:off x="2498591" y="3102815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82" name="Line 10"/>
            <p:cNvSpPr>
              <a:spLocks noChangeShapeType="1"/>
            </p:cNvSpPr>
            <p:nvPr/>
          </p:nvSpPr>
          <p:spPr bwMode="auto">
            <a:xfrm rot="47222">
              <a:off x="2710238" y="3105723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83" name="Line 11"/>
            <p:cNvSpPr>
              <a:spLocks noChangeShapeType="1"/>
            </p:cNvSpPr>
            <p:nvPr/>
          </p:nvSpPr>
          <p:spPr bwMode="auto">
            <a:xfrm rot="47222">
              <a:off x="2921885" y="3108630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84" name="Line 12"/>
            <p:cNvSpPr>
              <a:spLocks noChangeShapeType="1"/>
            </p:cNvSpPr>
            <p:nvPr/>
          </p:nvSpPr>
          <p:spPr bwMode="auto">
            <a:xfrm rot="47222">
              <a:off x="3133531" y="3111538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85" name="Line 13"/>
            <p:cNvSpPr>
              <a:spLocks noChangeShapeType="1"/>
            </p:cNvSpPr>
            <p:nvPr/>
          </p:nvSpPr>
          <p:spPr bwMode="auto">
            <a:xfrm rot="47222">
              <a:off x="3345178" y="3114445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86" name="Line 14"/>
            <p:cNvSpPr>
              <a:spLocks noChangeShapeType="1"/>
            </p:cNvSpPr>
            <p:nvPr/>
          </p:nvSpPr>
          <p:spPr bwMode="auto">
            <a:xfrm rot="47222">
              <a:off x="3556825" y="3117352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73" name="Line 8"/>
            <p:cNvSpPr>
              <a:spLocks noChangeShapeType="1"/>
            </p:cNvSpPr>
            <p:nvPr/>
          </p:nvSpPr>
          <p:spPr bwMode="auto">
            <a:xfrm rot="47222">
              <a:off x="3549414" y="3123064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74" name="Line 9"/>
            <p:cNvSpPr>
              <a:spLocks noChangeShapeType="1"/>
            </p:cNvSpPr>
            <p:nvPr/>
          </p:nvSpPr>
          <p:spPr bwMode="auto">
            <a:xfrm rot="47222">
              <a:off x="3745943" y="3125763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75" name="Line 10"/>
            <p:cNvSpPr>
              <a:spLocks noChangeShapeType="1"/>
            </p:cNvSpPr>
            <p:nvPr/>
          </p:nvSpPr>
          <p:spPr bwMode="auto">
            <a:xfrm rot="47222">
              <a:off x="3957590" y="3128671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76" name="Line 11"/>
            <p:cNvSpPr>
              <a:spLocks noChangeShapeType="1"/>
            </p:cNvSpPr>
            <p:nvPr/>
          </p:nvSpPr>
          <p:spPr bwMode="auto">
            <a:xfrm rot="47222">
              <a:off x="4169237" y="3131578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77" name="Line 12"/>
            <p:cNvSpPr>
              <a:spLocks noChangeShapeType="1"/>
            </p:cNvSpPr>
            <p:nvPr/>
          </p:nvSpPr>
          <p:spPr bwMode="auto">
            <a:xfrm rot="47222">
              <a:off x="4380883" y="3134486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78" name="Line 13"/>
            <p:cNvSpPr>
              <a:spLocks noChangeShapeType="1"/>
            </p:cNvSpPr>
            <p:nvPr/>
          </p:nvSpPr>
          <p:spPr bwMode="auto">
            <a:xfrm rot="47222">
              <a:off x="4592530" y="3137393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79" name="Line 14"/>
            <p:cNvSpPr>
              <a:spLocks noChangeShapeType="1"/>
            </p:cNvSpPr>
            <p:nvPr/>
          </p:nvSpPr>
          <p:spPr bwMode="auto">
            <a:xfrm rot="47222">
              <a:off x="4804177" y="3140300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6" name="Line 8"/>
            <p:cNvSpPr>
              <a:spLocks noChangeShapeType="1"/>
            </p:cNvSpPr>
            <p:nvPr/>
          </p:nvSpPr>
          <p:spPr bwMode="auto">
            <a:xfrm rot="47222">
              <a:off x="4807102" y="3146689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7" name="Line 9"/>
            <p:cNvSpPr>
              <a:spLocks noChangeShapeType="1"/>
            </p:cNvSpPr>
            <p:nvPr/>
          </p:nvSpPr>
          <p:spPr bwMode="auto">
            <a:xfrm rot="47222">
              <a:off x="5003631" y="3149388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8" name="Line 10"/>
            <p:cNvSpPr>
              <a:spLocks noChangeShapeType="1"/>
            </p:cNvSpPr>
            <p:nvPr/>
          </p:nvSpPr>
          <p:spPr bwMode="auto">
            <a:xfrm rot="47222">
              <a:off x="5215278" y="3152296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9" name="Line 11"/>
            <p:cNvSpPr>
              <a:spLocks noChangeShapeType="1"/>
            </p:cNvSpPr>
            <p:nvPr/>
          </p:nvSpPr>
          <p:spPr bwMode="auto">
            <a:xfrm rot="47222">
              <a:off x="5426925" y="3155203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70" name="Line 12"/>
            <p:cNvSpPr>
              <a:spLocks noChangeShapeType="1"/>
            </p:cNvSpPr>
            <p:nvPr/>
          </p:nvSpPr>
          <p:spPr bwMode="auto">
            <a:xfrm rot="47222">
              <a:off x="5638571" y="3158111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71" name="Line 13"/>
            <p:cNvSpPr>
              <a:spLocks noChangeShapeType="1"/>
            </p:cNvSpPr>
            <p:nvPr/>
          </p:nvSpPr>
          <p:spPr bwMode="auto">
            <a:xfrm rot="47222">
              <a:off x="5850218" y="3161018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72" name="Line 14"/>
            <p:cNvSpPr>
              <a:spLocks noChangeShapeType="1"/>
            </p:cNvSpPr>
            <p:nvPr/>
          </p:nvSpPr>
          <p:spPr bwMode="auto">
            <a:xfrm rot="47222">
              <a:off x="6061865" y="3163925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59" name="Line 8"/>
            <p:cNvSpPr>
              <a:spLocks noChangeShapeType="1"/>
            </p:cNvSpPr>
            <p:nvPr/>
          </p:nvSpPr>
          <p:spPr bwMode="auto">
            <a:xfrm rot="47222">
              <a:off x="6054454" y="3169637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0" name="Line 9"/>
            <p:cNvSpPr>
              <a:spLocks noChangeShapeType="1"/>
            </p:cNvSpPr>
            <p:nvPr/>
          </p:nvSpPr>
          <p:spPr bwMode="auto">
            <a:xfrm rot="47222">
              <a:off x="6250983" y="3172336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1" name="Line 10"/>
            <p:cNvSpPr>
              <a:spLocks noChangeShapeType="1"/>
            </p:cNvSpPr>
            <p:nvPr/>
          </p:nvSpPr>
          <p:spPr bwMode="auto">
            <a:xfrm rot="47222">
              <a:off x="6462630" y="3175244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2" name="Line 11"/>
            <p:cNvSpPr>
              <a:spLocks noChangeShapeType="1"/>
            </p:cNvSpPr>
            <p:nvPr/>
          </p:nvSpPr>
          <p:spPr bwMode="auto">
            <a:xfrm rot="47222">
              <a:off x="6674277" y="3178151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3" name="Line 12"/>
            <p:cNvSpPr>
              <a:spLocks noChangeShapeType="1"/>
            </p:cNvSpPr>
            <p:nvPr/>
          </p:nvSpPr>
          <p:spPr bwMode="auto">
            <a:xfrm rot="47222">
              <a:off x="6885923" y="3181059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4" name="Line 13"/>
            <p:cNvSpPr>
              <a:spLocks noChangeShapeType="1"/>
            </p:cNvSpPr>
            <p:nvPr/>
          </p:nvSpPr>
          <p:spPr bwMode="auto">
            <a:xfrm rot="47222">
              <a:off x="7097570" y="3183966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5" name="Line 14"/>
            <p:cNvSpPr>
              <a:spLocks noChangeShapeType="1"/>
            </p:cNvSpPr>
            <p:nvPr/>
          </p:nvSpPr>
          <p:spPr bwMode="auto">
            <a:xfrm rot="47222">
              <a:off x="7309217" y="3186873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52" name="Line 15"/>
            <p:cNvSpPr>
              <a:spLocks noChangeShapeType="1"/>
            </p:cNvSpPr>
            <p:nvPr/>
          </p:nvSpPr>
          <p:spPr bwMode="auto">
            <a:xfrm rot="47222">
              <a:off x="-54437" y="3351909"/>
              <a:ext cx="9667773" cy="467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51" name="Line 8"/>
            <p:cNvSpPr>
              <a:spLocks noChangeShapeType="1"/>
            </p:cNvSpPr>
            <p:nvPr/>
          </p:nvSpPr>
          <p:spPr bwMode="auto">
            <a:xfrm rot="47222">
              <a:off x="7310396" y="3176950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53" name="Line 9"/>
            <p:cNvSpPr>
              <a:spLocks noChangeShapeType="1"/>
            </p:cNvSpPr>
            <p:nvPr/>
          </p:nvSpPr>
          <p:spPr bwMode="auto">
            <a:xfrm rot="47222">
              <a:off x="7506925" y="3179649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54" name="Line 10"/>
            <p:cNvSpPr>
              <a:spLocks noChangeShapeType="1"/>
            </p:cNvSpPr>
            <p:nvPr/>
          </p:nvSpPr>
          <p:spPr bwMode="auto">
            <a:xfrm rot="47222">
              <a:off x="7718572" y="3182557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55" name="Line 11"/>
            <p:cNvSpPr>
              <a:spLocks noChangeShapeType="1"/>
            </p:cNvSpPr>
            <p:nvPr/>
          </p:nvSpPr>
          <p:spPr bwMode="auto">
            <a:xfrm rot="47222">
              <a:off x="7930219" y="3185464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56" name="Line 12"/>
            <p:cNvSpPr>
              <a:spLocks noChangeShapeType="1"/>
            </p:cNvSpPr>
            <p:nvPr/>
          </p:nvSpPr>
          <p:spPr bwMode="auto">
            <a:xfrm rot="47222">
              <a:off x="8141865" y="3188372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57" name="Line 13"/>
            <p:cNvSpPr>
              <a:spLocks noChangeShapeType="1"/>
            </p:cNvSpPr>
            <p:nvPr/>
          </p:nvSpPr>
          <p:spPr bwMode="auto">
            <a:xfrm rot="47222">
              <a:off x="8353512" y="3191279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58" name="Line 14"/>
            <p:cNvSpPr>
              <a:spLocks noChangeShapeType="1"/>
            </p:cNvSpPr>
            <p:nvPr/>
          </p:nvSpPr>
          <p:spPr bwMode="auto">
            <a:xfrm rot="47222">
              <a:off x="8565159" y="3194186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05" name="Line 8"/>
            <p:cNvSpPr>
              <a:spLocks noChangeShapeType="1"/>
            </p:cNvSpPr>
            <p:nvPr/>
          </p:nvSpPr>
          <p:spPr bwMode="auto">
            <a:xfrm rot="47222">
              <a:off x="8570536" y="3197714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08" name="Line 9"/>
            <p:cNvSpPr>
              <a:spLocks noChangeShapeType="1"/>
            </p:cNvSpPr>
            <p:nvPr/>
          </p:nvSpPr>
          <p:spPr bwMode="auto">
            <a:xfrm rot="47222">
              <a:off x="8767065" y="3200413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09" name="Line 10"/>
            <p:cNvSpPr>
              <a:spLocks noChangeShapeType="1"/>
            </p:cNvSpPr>
            <p:nvPr/>
          </p:nvSpPr>
          <p:spPr bwMode="auto">
            <a:xfrm rot="47222">
              <a:off x="8978712" y="3203321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11" name="Line 11"/>
            <p:cNvSpPr>
              <a:spLocks noChangeShapeType="1"/>
            </p:cNvSpPr>
            <p:nvPr/>
          </p:nvSpPr>
          <p:spPr bwMode="auto">
            <a:xfrm rot="47222">
              <a:off x="9190359" y="3206228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12" name="Line 12"/>
            <p:cNvSpPr>
              <a:spLocks noChangeShapeType="1"/>
            </p:cNvSpPr>
            <p:nvPr/>
          </p:nvSpPr>
          <p:spPr bwMode="auto">
            <a:xfrm rot="47222">
              <a:off x="9402005" y="3209136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13" name="Line 13"/>
            <p:cNvSpPr>
              <a:spLocks noChangeShapeType="1"/>
            </p:cNvSpPr>
            <p:nvPr/>
          </p:nvSpPr>
          <p:spPr bwMode="auto">
            <a:xfrm rot="47222">
              <a:off x="9613652" y="3212043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14" name="Line 14"/>
            <p:cNvSpPr>
              <a:spLocks noChangeShapeType="1"/>
            </p:cNvSpPr>
            <p:nvPr/>
          </p:nvSpPr>
          <p:spPr bwMode="auto">
            <a:xfrm rot="47222">
              <a:off x="9825299" y="3214950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315"/>
          <p:cNvGrpSpPr/>
          <p:nvPr/>
        </p:nvGrpSpPr>
        <p:grpSpPr>
          <a:xfrm rot="1615041">
            <a:off x="1413009" y="4049270"/>
            <a:ext cx="10022753" cy="638004"/>
            <a:chOff x="-197454" y="3055249"/>
            <a:chExt cx="10022753" cy="638004"/>
          </a:xfrm>
        </p:grpSpPr>
        <p:sp>
          <p:nvSpPr>
            <p:cNvPr id="359" name="Line 8"/>
            <p:cNvSpPr>
              <a:spLocks noChangeShapeType="1"/>
            </p:cNvSpPr>
            <p:nvPr/>
          </p:nvSpPr>
          <p:spPr bwMode="auto">
            <a:xfrm rot="47222">
              <a:off x="-197454" y="3055249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60" name="Line 9"/>
            <p:cNvSpPr>
              <a:spLocks noChangeShapeType="1"/>
            </p:cNvSpPr>
            <p:nvPr/>
          </p:nvSpPr>
          <p:spPr bwMode="auto">
            <a:xfrm rot="47222">
              <a:off x="-925" y="3057948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62" name="Line 10"/>
            <p:cNvSpPr>
              <a:spLocks noChangeShapeType="1"/>
            </p:cNvSpPr>
            <p:nvPr/>
          </p:nvSpPr>
          <p:spPr bwMode="auto">
            <a:xfrm rot="47222">
              <a:off x="210722" y="3060856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63" name="Line 11"/>
            <p:cNvSpPr>
              <a:spLocks noChangeShapeType="1"/>
            </p:cNvSpPr>
            <p:nvPr/>
          </p:nvSpPr>
          <p:spPr bwMode="auto">
            <a:xfrm rot="47222">
              <a:off x="422369" y="3063763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64" name="Line 12"/>
            <p:cNvSpPr>
              <a:spLocks noChangeShapeType="1"/>
            </p:cNvSpPr>
            <p:nvPr/>
          </p:nvSpPr>
          <p:spPr bwMode="auto">
            <a:xfrm rot="47222">
              <a:off x="634015" y="3066671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65" name="Line 13"/>
            <p:cNvSpPr>
              <a:spLocks noChangeShapeType="1"/>
            </p:cNvSpPr>
            <p:nvPr/>
          </p:nvSpPr>
          <p:spPr bwMode="auto">
            <a:xfrm rot="47222">
              <a:off x="845662" y="3069578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66" name="Line 14"/>
            <p:cNvSpPr>
              <a:spLocks noChangeShapeType="1"/>
            </p:cNvSpPr>
            <p:nvPr/>
          </p:nvSpPr>
          <p:spPr bwMode="auto">
            <a:xfrm rot="47222">
              <a:off x="1057309" y="3072485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67" name="Line 8"/>
            <p:cNvSpPr>
              <a:spLocks noChangeShapeType="1"/>
            </p:cNvSpPr>
            <p:nvPr/>
          </p:nvSpPr>
          <p:spPr bwMode="auto">
            <a:xfrm rot="47222">
              <a:off x="1049898" y="3078197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10" name="Line 9"/>
            <p:cNvSpPr>
              <a:spLocks noChangeShapeType="1"/>
            </p:cNvSpPr>
            <p:nvPr/>
          </p:nvSpPr>
          <p:spPr bwMode="auto">
            <a:xfrm rot="47222">
              <a:off x="1246427" y="3080896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15" name="Line 10"/>
            <p:cNvSpPr>
              <a:spLocks noChangeShapeType="1"/>
            </p:cNvSpPr>
            <p:nvPr/>
          </p:nvSpPr>
          <p:spPr bwMode="auto">
            <a:xfrm rot="47222">
              <a:off x="1458074" y="3083804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16" name="Line 11"/>
            <p:cNvSpPr>
              <a:spLocks noChangeShapeType="1"/>
            </p:cNvSpPr>
            <p:nvPr/>
          </p:nvSpPr>
          <p:spPr bwMode="auto">
            <a:xfrm rot="47222">
              <a:off x="1669721" y="3086711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17" name="Line 12"/>
            <p:cNvSpPr>
              <a:spLocks noChangeShapeType="1"/>
            </p:cNvSpPr>
            <p:nvPr/>
          </p:nvSpPr>
          <p:spPr bwMode="auto">
            <a:xfrm rot="47222">
              <a:off x="1881367" y="3089619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18" name="Line 13"/>
            <p:cNvSpPr>
              <a:spLocks noChangeShapeType="1"/>
            </p:cNvSpPr>
            <p:nvPr/>
          </p:nvSpPr>
          <p:spPr bwMode="auto">
            <a:xfrm rot="47222">
              <a:off x="2093014" y="3092526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19" name="Line 14"/>
            <p:cNvSpPr>
              <a:spLocks noChangeShapeType="1"/>
            </p:cNvSpPr>
            <p:nvPr/>
          </p:nvSpPr>
          <p:spPr bwMode="auto">
            <a:xfrm rot="47222">
              <a:off x="2304661" y="3095433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20" name="Line 8"/>
            <p:cNvSpPr>
              <a:spLocks noChangeShapeType="1"/>
            </p:cNvSpPr>
            <p:nvPr/>
          </p:nvSpPr>
          <p:spPr bwMode="auto">
            <a:xfrm rot="47222">
              <a:off x="2302062" y="3100116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21" name="Line 9"/>
            <p:cNvSpPr>
              <a:spLocks noChangeShapeType="1"/>
            </p:cNvSpPr>
            <p:nvPr/>
          </p:nvSpPr>
          <p:spPr bwMode="auto">
            <a:xfrm rot="47222">
              <a:off x="2498591" y="3102815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22" name="Line 10"/>
            <p:cNvSpPr>
              <a:spLocks noChangeShapeType="1"/>
            </p:cNvSpPr>
            <p:nvPr/>
          </p:nvSpPr>
          <p:spPr bwMode="auto">
            <a:xfrm rot="47222">
              <a:off x="2710238" y="3105723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23" name="Line 11"/>
            <p:cNvSpPr>
              <a:spLocks noChangeShapeType="1"/>
            </p:cNvSpPr>
            <p:nvPr/>
          </p:nvSpPr>
          <p:spPr bwMode="auto">
            <a:xfrm rot="47222">
              <a:off x="2921885" y="3108630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24" name="Line 12"/>
            <p:cNvSpPr>
              <a:spLocks noChangeShapeType="1"/>
            </p:cNvSpPr>
            <p:nvPr/>
          </p:nvSpPr>
          <p:spPr bwMode="auto">
            <a:xfrm rot="47222">
              <a:off x="3133531" y="3111538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25" name="Line 13"/>
            <p:cNvSpPr>
              <a:spLocks noChangeShapeType="1"/>
            </p:cNvSpPr>
            <p:nvPr/>
          </p:nvSpPr>
          <p:spPr bwMode="auto">
            <a:xfrm rot="47222">
              <a:off x="3345178" y="3114445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26" name="Line 14"/>
            <p:cNvSpPr>
              <a:spLocks noChangeShapeType="1"/>
            </p:cNvSpPr>
            <p:nvPr/>
          </p:nvSpPr>
          <p:spPr bwMode="auto">
            <a:xfrm rot="47222">
              <a:off x="3556825" y="3117352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27" name="Line 8"/>
            <p:cNvSpPr>
              <a:spLocks noChangeShapeType="1"/>
            </p:cNvSpPr>
            <p:nvPr/>
          </p:nvSpPr>
          <p:spPr bwMode="auto">
            <a:xfrm rot="47222">
              <a:off x="3549414" y="3123064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28" name="Line 9"/>
            <p:cNvSpPr>
              <a:spLocks noChangeShapeType="1"/>
            </p:cNvSpPr>
            <p:nvPr/>
          </p:nvSpPr>
          <p:spPr bwMode="auto">
            <a:xfrm rot="47222">
              <a:off x="3745943" y="3125763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29" name="Line 10"/>
            <p:cNvSpPr>
              <a:spLocks noChangeShapeType="1"/>
            </p:cNvSpPr>
            <p:nvPr/>
          </p:nvSpPr>
          <p:spPr bwMode="auto">
            <a:xfrm rot="47222">
              <a:off x="3957590" y="3128671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30" name="Line 11"/>
            <p:cNvSpPr>
              <a:spLocks noChangeShapeType="1"/>
            </p:cNvSpPr>
            <p:nvPr/>
          </p:nvSpPr>
          <p:spPr bwMode="auto">
            <a:xfrm rot="47222">
              <a:off x="4169237" y="3131578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31" name="Line 12"/>
            <p:cNvSpPr>
              <a:spLocks noChangeShapeType="1"/>
            </p:cNvSpPr>
            <p:nvPr/>
          </p:nvSpPr>
          <p:spPr bwMode="auto">
            <a:xfrm rot="47222">
              <a:off x="4380883" y="3134486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32" name="Line 13"/>
            <p:cNvSpPr>
              <a:spLocks noChangeShapeType="1"/>
            </p:cNvSpPr>
            <p:nvPr/>
          </p:nvSpPr>
          <p:spPr bwMode="auto">
            <a:xfrm rot="47222">
              <a:off x="4592530" y="3137393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33" name="Line 14"/>
            <p:cNvSpPr>
              <a:spLocks noChangeShapeType="1"/>
            </p:cNvSpPr>
            <p:nvPr/>
          </p:nvSpPr>
          <p:spPr bwMode="auto">
            <a:xfrm rot="47222">
              <a:off x="4804177" y="3140300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34" name="Line 8"/>
            <p:cNvSpPr>
              <a:spLocks noChangeShapeType="1"/>
            </p:cNvSpPr>
            <p:nvPr/>
          </p:nvSpPr>
          <p:spPr bwMode="auto">
            <a:xfrm rot="47222">
              <a:off x="4807102" y="3146689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35" name="Line 9"/>
            <p:cNvSpPr>
              <a:spLocks noChangeShapeType="1"/>
            </p:cNvSpPr>
            <p:nvPr/>
          </p:nvSpPr>
          <p:spPr bwMode="auto">
            <a:xfrm rot="47222">
              <a:off x="5003631" y="3149388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36" name="Line 10"/>
            <p:cNvSpPr>
              <a:spLocks noChangeShapeType="1"/>
            </p:cNvSpPr>
            <p:nvPr/>
          </p:nvSpPr>
          <p:spPr bwMode="auto">
            <a:xfrm rot="47222">
              <a:off x="5215278" y="3152296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37" name="Line 11"/>
            <p:cNvSpPr>
              <a:spLocks noChangeShapeType="1"/>
            </p:cNvSpPr>
            <p:nvPr/>
          </p:nvSpPr>
          <p:spPr bwMode="auto">
            <a:xfrm rot="47222">
              <a:off x="5426925" y="3155203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38" name="Line 12"/>
            <p:cNvSpPr>
              <a:spLocks noChangeShapeType="1"/>
            </p:cNvSpPr>
            <p:nvPr/>
          </p:nvSpPr>
          <p:spPr bwMode="auto">
            <a:xfrm rot="47222">
              <a:off x="5638571" y="3158111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39" name="Line 13"/>
            <p:cNvSpPr>
              <a:spLocks noChangeShapeType="1"/>
            </p:cNvSpPr>
            <p:nvPr/>
          </p:nvSpPr>
          <p:spPr bwMode="auto">
            <a:xfrm rot="47222">
              <a:off x="5850218" y="3161018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40" name="Line 14"/>
            <p:cNvSpPr>
              <a:spLocks noChangeShapeType="1"/>
            </p:cNvSpPr>
            <p:nvPr/>
          </p:nvSpPr>
          <p:spPr bwMode="auto">
            <a:xfrm rot="47222">
              <a:off x="6061865" y="3163925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41" name="Line 8"/>
            <p:cNvSpPr>
              <a:spLocks noChangeShapeType="1"/>
            </p:cNvSpPr>
            <p:nvPr/>
          </p:nvSpPr>
          <p:spPr bwMode="auto">
            <a:xfrm rot="47222">
              <a:off x="6054454" y="3169637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42" name="Line 9"/>
            <p:cNvSpPr>
              <a:spLocks noChangeShapeType="1"/>
            </p:cNvSpPr>
            <p:nvPr/>
          </p:nvSpPr>
          <p:spPr bwMode="auto">
            <a:xfrm rot="47222">
              <a:off x="6250983" y="3172336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43" name="Line 10"/>
            <p:cNvSpPr>
              <a:spLocks noChangeShapeType="1"/>
            </p:cNvSpPr>
            <p:nvPr/>
          </p:nvSpPr>
          <p:spPr bwMode="auto">
            <a:xfrm rot="47222">
              <a:off x="6462630" y="3175244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44" name="Line 11"/>
            <p:cNvSpPr>
              <a:spLocks noChangeShapeType="1"/>
            </p:cNvSpPr>
            <p:nvPr/>
          </p:nvSpPr>
          <p:spPr bwMode="auto">
            <a:xfrm rot="47222">
              <a:off x="6674277" y="3178151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45" name="Line 12"/>
            <p:cNvSpPr>
              <a:spLocks noChangeShapeType="1"/>
            </p:cNvSpPr>
            <p:nvPr/>
          </p:nvSpPr>
          <p:spPr bwMode="auto">
            <a:xfrm rot="47222">
              <a:off x="6885923" y="3181059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46" name="Line 13"/>
            <p:cNvSpPr>
              <a:spLocks noChangeShapeType="1"/>
            </p:cNvSpPr>
            <p:nvPr/>
          </p:nvSpPr>
          <p:spPr bwMode="auto">
            <a:xfrm rot="47222">
              <a:off x="7097570" y="3183966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47" name="Line 14"/>
            <p:cNvSpPr>
              <a:spLocks noChangeShapeType="1"/>
            </p:cNvSpPr>
            <p:nvPr/>
          </p:nvSpPr>
          <p:spPr bwMode="auto">
            <a:xfrm rot="47222">
              <a:off x="7309217" y="3186873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48" name="Line 15"/>
            <p:cNvSpPr>
              <a:spLocks noChangeShapeType="1"/>
            </p:cNvSpPr>
            <p:nvPr/>
          </p:nvSpPr>
          <p:spPr bwMode="auto">
            <a:xfrm rot="47222">
              <a:off x="-54437" y="3351909"/>
              <a:ext cx="9667773" cy="467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49" name="Line 8"/>
            <p:cNvSpPr>
              <a:spLocks noChangeShapeType="1"/>
            </p:cNvSpPr>
            <p:nvPr/>
          </p:nvSpPr>
          <p:spPr bwMode="auto">
            <a:xfrm rot="47222">
              <a:off x="7310396" y="3176950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50" name="Line 9"/>
            <p:cNvSpPr>
              <a:spLocks noChangeShapeType="1"/>
            </p:cNvSpPr>
            <p:nvPr/>
          </p:nvSpPr>
          <p:spPr bwMode="auto">
            <a:xfrm rot="47222">
              <a:off x="7506925" y="3179649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51" name="Line 10"/>
            <p:cNvSpPr>
              <a:spLocks noChangeShapeType="1"/>
            </p:cNvSpPr>
            <p:nvPr/>
          </p:nvSpPr>
          <p:spPr bwMode="auto">
            <a:xfrm rot="47222">
              <a:off x="7718572" y="3182557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52" name="Line 11"/>
            <p:cNvSpPr>
              <a:spLocks noChangeShapeType="1"/>
            </p:cNvSpPr>
            <p:nvPr/>
          </p:nvSpPr>
          <p:spPr bwMode="auto">
            <a:xfrm rot="47222">
              <a:off x="7930219" y="3185464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53" name="Line 12"/>
            <p:cNvSpPr>
              <a:spLocks noChangeShapeType="1"/>
            </p:cNvSpPr>
            <p:nvPr/>
          </p:nvSpPr>
          <p:spPr bwMode="auto">
            <a:xfrm rot="47222">
              <a:off x="8141865" y="3188372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54" name="Line 13"/>
            <p:cNvSpPr>
              <a:spLocks noChangeShapeType="1"/>
            </p:cNvSpPr>
            <p:nvPr/>
          </p:nvSpPr>
          <p:spPr bwMode="auto">
            <a:xfrm rot="47222">
              <a:off x="8353512" y="3191279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55" name="Line 14"/>
            <p:cNvSpPr>
              <a:spLocks noChangeShapeType="1"/>
            </p:cNvSpPr>
            <p:nvPr/>
          </p:nvSpPr>
          <p:spPr bwMode="auto">
            <a:xfrm rot="47222">
              <a:off x="8565159" y="3194186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56" name="Line 8"/>
            <p:cNvSpPr>
              <a:spLocks noChangeShapeType="1"/>
            </p:cNvSpPr>
            <p:nvPr/>
          </p:nvSpPr>
          <p:spPr bwMode="auto">
            <a:xfrm rot="47222">
              <a:off x="8570536" y="3197714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57" name="Line 9"/>
            <p:cNvSpPr>
              <a:spLocks noChangeShapeType="1"/>
            </p:cNvSpPr>
            <p:nvPr/>
          </p:nvSpPr>
          <p:spPr bwMode="auto">
            <a:xfrm rot="47222">
              <a:off x="8767065" y="3200413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58" name="Line 10"/>
            <p:cNvSpPr>
              <a:spLocks noChangeShapeType="1"/>
            </p:cNvSpPr>
            <p:nvPr/>
          </p:nvSpPr>
          <p:spPr bwMode="auto">
            <a:xfrm rot="47222">
              <a:off x="8978712" y="3203321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59" name="Line 11"/>
            <p:cNvSpPr>
              <a:spLocks noChangeShapeType="1"/>
            </p:cNvSpPr>
            <p:nvPr/>
          </p:nvSpPr>
          <p:spPr bwMode="auto">
            <a:xfrm rot="47222">
              <a:off x="9190359" y="3206228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60" name="Line 12"/>
            <p:cNvSpPr>
              <a:spLocks noChangeShapeType="1"/>
            </p:cNvSpPr>
            <p:nvPr/>
          </p:nvSpPr>
          <p:spPr bwMode="auto">
            <a:xfrm rot="47222">
              <a:off x="9402005" y="3209136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61" name="Line 13"/>
            <p:cNvSpPr>
              <a:spLocks noChangeShapeType="1"/>
            </p:cNvSpPr>
            <p:nvPr/>
          </p:nvSpPr>
          <p:spPr bwMode="auto">
            <a:xfrm rot="47222">
              <a:off x="9613652" y="3212043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62" name="Line 14"/>
            <p:cNvSpPr>
              <a:spLocks noChangeShapeType="1"/>
            </p:cNvSpPr>
            <p:nvPr/>
          </p:nvSpPr>
          <p:spPr bwMode="auto">
            <a:xfrm rot="47222">
              <a:off x="9825299" y="3214950"/>
              <a:ext cx="0" cy="47830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cxnSp>
        <p:nvCxnSpPr>
          <p:cNvPr id="464" name="Straight Arrow Connector 463"/>
          <p:cNvCxnSpPr/>
          <p:nvPr/>
        </p:nvCxnSpPr>
        <p:spPr>
          <a:xfrm>
            <a:off x="10308468" y="1556792"/>
            <a:ext cx="72008" cy="4644516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6" name="TextBox 465"/>
          <p:cNvSpPr txBox="1"/>
          <p:nvPr/>
        </p:nvSpPr>
        <p:spPr>
          <a:xfrm>
            <a:off x="6708068" y="2528900"/>
            <a:ext cx="340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Transverse Coherence length L</a:t>
            </a:r>
            <a:endParaRPr lang="en-GB" dirty="0"/>
          </a:p>
        </p:txBody>
      </p:sp>
      <p:sp>
        <p:nvSpPr>
          <p:cNvPr id="467" name="Left Brace 466"/>
          <p:cNvSpPr/>
          <p:nvPr/>
        </p:nvSpPr>
        <p:spPr>
          <a:xfrm rot="16200000">
            <a:off x="6005990" y="-2277634"/>
            <a:ext cx="324036" cy="79928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8" name="TextBox 467"/>
          <p:cNvSpPr txBox="1"/>
          <p:nvPr/>
        </p:nvSpPr>
        <p:spPr>
          <a:xfrm>
            <a:off x="4871865" y="1916832"/>
            <a:ext cx="2676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Distance D of observer</a:t>
            </a:r>
            <a:endParaRPr lang="en-GB" dirty="0"/>
          </a:p>
        </p:txBody>
      </p:sp>
      <p:sp>
        <p:nvSpPr>
          <p:cNvPr id="469" name="Left Brace 468"/>
          <p:cNvSpPr/>
          <p:nvPr/>
        </p:nvSpPr>
        <p:spPr>
          <a:xfrm rot="-3600000">
            <a:off x="3952794" y="3326694"/>
            <a:ext cx="145135" cy="37257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0" name="TextBox 469"/>
          <p:cNvSpPr txBox="1"/>
          <p:nvPr/>
        </p:nvSpPr>
        <p:spPr>
          <a:xfrm rot="1427227">
            <a:off x="3150828" y="3552963"/>
            <a:ext cx="158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Wavelength </a:t>
            </a:r>
            <a:r>
              <a:rPr lang="en-US" dirty="0">
                <a:latin typeface="Symbol" pitchFamily="18" charset="2"/>
              </a:rPr>
              <a:t>l</a:t>
            </a:r>
            <a:endParaRPr lang="en-GB" dirty="0">
              <a:latin typeface="Symbol" pitchFamily="18" charset="2"/>
            </a:endParaRPr>
          </a:p>
        </p:txBody>
      </p:sp>
      <p:sp>
        <p:nvSpPr>
          <p:cNvPr id="471" name="TextBox 470"/>
          <p:cNvSpPr txBox="1"/>
          <p:nvPr/>
        </p:nvSpPr>
        <p:spPr>
          <a:xfrm>
            <a:off x="2027549" y="4653136"/>
            <a:ext cx="4437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Coherence length: </a:t>
            </a:r>
            <a:r>
              <a:rPr lang="en-US" sz="2400" dirty="0" err="1"/>
              <a:t>L~</a:t>
            </a:r>
            <a:r>
              <a:rPr lang="en-US" sz="2400" dirty="0" err="1">
                <a:latin typeface="Symbol" pitchFamily="18" charset="2"/>
              </a:rPr>
              <a:t>l</a:t>
            </a:r>
            <a:r>
              <a:rPr lang="en-US" sz="2400" dirty="0"/>
              <a:t>*D/(2*S)</a:t>
            </a:r>
            <a:endParaRPr lang="en-GB" sz="2400" dirty="0"/>
          </a:p>
        </p:txBody>
      </p:sp>
      <p:sp>
        <p:nvSpPr>
          <p:cNvPr id="131" name="Title 1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kern="0" dirty="0"/>
              <a:t>Coherence length of a </a:t>
            </a:r>
            <a:r>
              <a:rPr lang="en-US" sz="2000" kern="0" dirty="0" smtClean="0"/>
              <a:t>source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2074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e 8"/>
          <p:cNvSpPr/>
          <p:nvPr/>
        </p:nvSpPr>
        <p:spPr>
          <a:xfrm rot="9748421">
            <a:off x="7381492" y="2129604"/>
            <a:ext cx="6155713" cy="5910299"/>
          </a:xfrm>
          <a:prstGeom prst="pie">
            <a:avLst>
              <a:gd name="adj1" fmla="val 0"/>
              <a:gd name="adj2" fmla="val 6773056"/>
            </a:avLst>
          </a:prstGeom>
          <a:solidFill>
            <a:srgbClr val="88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Coherence length </a:t>
            </a:r>
            <a:r>
              <a:rPr lang="en-US" dirty="0"/>
              <a:t>of a source</a:t>
            </a:r>
          </a:p>
        </p:txBody>
      </p:sp>
      <p:sp>
        <p:nvSpPr>
          <p:cNvPr id="4" name="TextBox 8"/>
          <p:cNvSpPr txBox="1"/>
          <p:nvPr/>
        </p:nvSpPr>
        <p:spPr>
          <a:xfrm>
            <a:off x="1527832" y="715340"/>
            <a:ext cx="7772523" cy="8233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Transverse coherence length of a source: </a:t>
            </a:r>
            <a:r>
              <a:rPr lang="en-US" sz="2400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L~D</a:t>
            </a:r>
            <a:r>
              <a:rPr lang="en-US" sz="2400" dirty="0" err="1">
                <a:solidFill>
                  <a:srgbClr val="000000"/>
                </a:solidFill>
                <a:latin typeface="Symbol" pitchFamily="18"/>
                <a:ea typeface="DejaVu Sans" pitchFamily="2"/>
                <a:cs typeface="FreeSans" pitchFamily="2"/>
              </a:rPr>
              <a:t>l</a:t>
            </a:r>
            <a:r>
              <a:rPr lang="en-US" sz="2400" dirty="0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/S, with S= source size, D=distance from the source,</a:t>
            </a:r>
          </a:p>
        </p:txBody>
      </p:sp>
      <p:sp>
        <p:nvSpPr>
          <p:cNvPr id="5" name="TextBox 8"/>
          <p:cNvSpPr txBox="1"/>
          <p:nvPr/>
        </p:nvSpPr>
        <p:spPr>
          <a:xfrm>
            <a:off x="983432" y="1983100"/>
            <a:ext cx="6858000" cy="25926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endParaRPr lang="en-US" sz="2400" dirty="0">
              <a:solidFill>
                <a:srgbClr val="000000"/>
              </a:solidFill>
              <a:ea typeface="DejaVu Sans" pitchFamily="2"/>
              <a:cs typeface="FreeSans" pitchFamily="2"/>
            </a:endParaRPr>
          </a:p>
          <a:p>
            <a:pPr>
              <a:buNone/>
            </a:pPr>
            <a:r>
              <a:rPr lang="en-US" sz="2400" dirty="0">
                <a:solidFill>
                  <a:srgbClr val="000000"/>
                </a:solidFill>
                <a:ea typeface="DejaVu Sans" pitchFamily="2"/>
                <a:cs typeface="FreeSans" pitchFamily="2"/>
              </a:rPr>
              <a:t>Distance Planet Mars: 4exp12 m</a:t>
            </a:r>
          </a:p>
          <a:p>
            <a:pPr lvl="0">
              <a:buNone/>
            </a:pPr>
            <a:r>
              <a:rPr lang="en-US" sz="2400" dirty="0">
                <a:solidFill>
                  <a:srgbClr val="000000"/>
                </a:solidFill>
                <a:latin typeface="Symbol" pitchFamily="18" charset="2"/>
                <a:ea typeface="DejaVu Sans" pitchFamily="2"/>
                <a:cs typeface="FreeSans" pitchFamily="2"/>
              </a:rPr>
              <a:t>l</a:t>
            </a:r>
            <a:r>
              <a:rPr lang="en-US" sz="2400" dirty="0">
                <a:solidFill>
                  <a:srgbClr val="000000"/>
                </a:solidFill>
                <a:ea typeface="DejaVu Sans" pitchFamily="2"/>
                <a:cs typeface="FreeSans" pitchFamily="2"/>
              </a:rPr>
              <a:t> light: 5exp-7m</a:t>
            </a:r>
          </a:p>
          <a:p>
            <a:pPr>
              <a:buNone/>
            </a:pPr>
            <a:r>
              <a:rPr lang="en-US" sz="2400" dirty="0">
                <a:solidFill>
                  <a:srgbClr val="000000"/>
                </a:solidFill>
                <a:ea typeface="DejaVu Sans" pitchFamily="2"/>
                <a:cs typeface="FreeSans" pitchFamily="2"/>
              </a:rPr>
              <a:t>Diameter mars:6exp6 m			</a:t>
            </a:r>
          </a:p>
          <a:p>
            <a:pPr>
              <a:buNone/>
            </a:pPr>
            <a:r>
              <a:rPr lang="en-US" sz="2400" dirty="0">
                <a:solidFill>
                  <a:srgbClr val="000000"/>
                </a:solidFill>
                <a:ea typeface="DejaVu Sans" pitchFamily="2"/>
                <a:cs typeface="FreeSans" pitchFamily="2"/>
              </a:rPr>
              <a:t>-&gt;coherence length L(Mars)=0.16 m</a:t>
            </a:r>
          </a:p>
          <a:p>
            <a:pPr>
              <a:buNone/>
            </a:pPr>
            <a:endParaRPr lang="en-US" sz="2400" dirty="0">
              <a:solidFill>
                <a:srgbClr val="000000"/>
              </a:solidFill>
              <a:ea typeface="DejaVu Sans" pitchFamily="2"/>
              <a:cs typeface="FreeSans" pitchFamily="2"/>
            </a:endParaRPr>
          </a:p>
          <a:p>
            <a:pPr>
              <a:buNone/>
            </a:pPr>
            <a:endParaRPr lang="en-US" sz="2400" dirty="0">
              <a:solidFill>
                <a:srgbClr val="000000"/>
              </a:solidFill>
              <a:ea typeface="DejaVu Sans" pitchFamily="2"/>
              <a:cs typeface="FreeSans" pitchFamily="2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947428" y="4005064"/>
            <a:ext cx="7406640" cy="25926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endParaRPr lang="en-US" sz="2400" dirty="0">
              <a:solidFill>
                <a:srgbClr val="000000"/>
              </a:solidFill>
              <a:ea typeface="DejaVu Sans" pitchFamily="2"/>
              <a:cs typeface="FreeSans" pitchFamily="2"/>
            </a:endParaRPr>
          </a:p>
          <a:p>
            <a:pPr>
              <a:buNone/>
            </a:pPr>
            <a:r>
              <a:rPr lang="en-US" sz="2400" dirty="0">
                <a:solidFill>
                  <a:srgbClr val="000000"/>
                </a:solidFill>
                <a:ea typeface="DejaVu Sans" pitchFamily="2"/>
                <a:cs typeface="FreeSans" pitchFamily="2"/>
              </a:rPr>
              <a:t>Distance typical star: 100 light years = 5e17 m</a:t>
            </a:r>
          </a:p>
          <a:p>
            <a:pPr>
              <a:buNone/>
            </a:pPr>
            <a:r>
              <a:rPr lang="en-US" sz="2400" dirty="0">
                <a:solidFill>
                  <a:srgbClr val="000000"/>
                </a:solidFill>
                <a:latin typeface="Symbol" pitchFamily="18" charset="2"/>
                <a:ea typeface="DejaVu Sans" pitchFamily="2"/>
                <a:cs typeface="FreeSans" pitchFamily="2"/>
              </a:rPr>
              <a:t>l</a:t>
            </a:r>
            <a:r>
              <a:rPr lang="en-US" sz="2400" dirty="0">
                <a:solidFill>
                  <a:srgbClr val="000000"/>
                </a:solidFill>
                <a:ea typeface="DejaVu Sans" pitchFamily="2"/>
                <a:cs typeface="FreeSans" pitchFamily="2"/>
              </a:rPr>
              <a:t> light: 5e-7 m</a:t>
            </a:r>
          </a:p>
          <a:p>
            <a:pPr>
              <a:buNone/>
            </a:pPr>
            <a:r>
              <a:rPr lang="en-US" sz="2400" dirty="0">
                <a:solidFill>
                  <a:srgbClr val="000000"/>
                </a:solidFill>
                <a:ea typeface="DejaVu Sans" pitchFamily="2"/>
                <a:cs typeface="FreeSans" pitchFamily="2"/>
              </a:rPr>
              <a:t>Diameter star (sun):1e9 m			</a:t>
            </a:r>
          </a:p>
          <a:p>
            <a:pPr lvl="0">
              <a:buNone/>
            </a:pPr>
            <a:r>
              <a:rPr lang="en-US" sz="2400" dirty="0">
                <a:solidFill>
                  <a:srgbClr val="000000"/>
                </a:solidFill>
                <a:ea typeface="DejaVu Sans" pitchFamily="2"/>
                <a:cs typeface="FreeSans" pitchFamily="2"/>
              </a:rPr>
              <a:t>-&gt; coherence length L(star)=125 m</a:t>
            </a:r>
          </a:p>
          <a:p>
            <a:pPr>
              <a:buNone/>
            </a:pPr>
            <a:endParaRPr lang="en-US" sz="2400" dirty="0">
              <a:solidFill>
                <a:srgbClr val="000000"/>
              </a:solidFill>
              <a:ea typeface="DejaVu Sans" pitchFamily="2"/>
              <a:cs typeface="FreeSans" pitchFamily="2"/>
            </a:endParaRPr>
          </a:p>
          <a:p>
            <a:pPr>
              <a:buNone/>
            </a:pPr>
            <a:endParaRPr lang="en-US" sz="2400" dirty="0">
              <a:solidFill>
                <a:srgbClr val="000000"/>
              </a:solidFill>
              <a:ea typeface="DejaVu Sans" pitchFamily="2"/>
              <a:cs typeface="FreeSans" pitchFamily="2"/>
            </a:endParaRPr>
          </a:p>
        </p:txBody>
      </p:sp>
      <p:sp>
        <p:nvSpPr>
          <p:cNvPr id="8" name="Pie 7"/>
          <p:cNvSpPr/>
          <p:nvPr/>
        </p:nvSpPr>
        <p:spPr>
          <a:xfrm rot="9748421">
            <a:off x="8307705" y="2953035"/>
            <a:ext cx="4362502" cy="4244583"/>
          </a:xfrm>
          <a:prstGeom prst="pie">
            <a:avLst>
              <a:gd name="adj1" fmla="val 0"/>
              <a:gd name="adj2" fmla="val 677305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31428" name="Picture 4" descr="Image result for bonhom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40416" y="2564904"/>
            <a:ext cx="576064" cy="576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838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2000"/>
              <a:t>Coherent flux of a source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1704000" y="944640"/>
            <a:ext cx="8964360" cy="2286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Flux available for “normal” light imaging and coherent diffraction x-ray imaging:</a:t>
            </a:r>
          </a:p>
          <a:p>
            <a:pPr>
              <a:buNone/>
            </a:pPr>
            <a:endParaRPr lang="en-US" dirty="0">
              <a:solidFill>
                <a:srgbClr val="000000"/>
              </a:solidFill>
              <a:latin typeface="Arial" pitchFamily="18"/>
              <a:ea typeface="DejaVu Sans" pitchFamily="2"/>
              <a:cs typeface="FreeSans" pitchFamily="2"/>
            </a:endParaRP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5 Watt LED: 10</a:t>
            </a:r>
            <a:r>
              <a:rPr lang="en-US" baseline="30000" dirty="0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19</a:t>
            </a:r>
            <a:r>
              <a:rPr lang="en-US" dirty="0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 photons/second (incoherent but with optics we can use them all)</a:t>
            </a:r>
          </a:p>
          <a:p>
            <a:pPr>
              <a:buNone/>
            </a:pPr>
            <a:endParaRPr lang="en-US" dirty="0">
              <a:solidFill>
                <a:srgbClr val="000000"/>
              </a:solidFill>
              <a:latin typeface="Arial" pitchFamily="18"/>
              <a:ea typeface="DejaVu Sans" pitchFamily="2"/>
              <a:cs typeface="FreeSans" pitchFamily="2"/>
            </a:endParaRP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ESRF coherent flux:  10</a:t>
            </a:r>
            <a:r>
              <a:rPr lang="en-US" baseline="30000" dirty="0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11</a:t>
            </a:r>
            <a:r>
              <a:rPr lang="en-US" dirty="0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 photons/second (@ 8keV ) -&gt; 10</a:t>
            </a:r>
            <a:r>
              <a:rPr lang="en-US" baseline="30000" dirty="0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19</a:t>
            </a:r>
            <a:r>
              <a:rPr lang="en-US" dirty="0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 photons in 1 year</a:t>
            </a:r>
          </a:p>
          <a:p>
            <a:pPr>
              <a:buNone/>
            </a:pPr>
            <a:endParaRPr lang="en-US" dirty="0">
              <a:solidFill>
                <a:srgbClr val="000000"/>
              </a:solidFill>
              <a:latin typeface="Arial" pitchFamily="18"/>
              <a:ea typeface="DejaVu Sans" pitchFamily="2"/>
              <a:cs typeface="FreeSans" pitchFamily="2"/>
            </a:endParaRP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X-ray tube </a:t>
            </a:r>
            <a:r>
              <a:rPr lang="en-US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coh</a:t>
            </a:r>
            <a:r>
              <a:rPr lang="en-US" dirty="0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. flux: few photons/second,10</a:t>
            </a:r>
            <a:r>
              <a:rPr lang="en-US" baseline="30000" dirty="0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19</a:t>
            </a:r>
            <a:r>
              <a:rPr lang="en-US" dirty="0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 photons in 10</a:t>
            </a:r>
            <a:r>
              <a:rPr lang="en-US" baseline="30000" dirty="0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10</a:t>
            </a:r>
            <a:r>
              <a:rPr lang="en-US" dirty="0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 years (the age of this world)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3071640" y="4293001"/>
            <a:ext cx="5179320" cy="366119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Coherent fraction @ ESRF today @ 8 </a:t>
            </a:r>
            <a:r>
              <a:rPr lang="en-US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keV</a:t>
            </a:r>
            <a:r>
              <a:rPr lang="en-US" dirty="0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: 0.3 %</a:t>
            </a:r>
          </a:p>
        </p:txBody>
      </p:sp>
    </p:spTree>
    <p:extLst>
      <p:ext uri="{BB962C8B-B14F-4D97-AF65-F5344CB8AC3E}">
        <p14:creationId xmlns:p14="http://schemas.microsoft.com/office/powerpoint/2010/main" val="3558011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sosceles Triangle 18"/>
          <p:cNvSpPr/>
          <p:nvPr/>
        </p:nvSpPr>
        <p:spPr>
          <a:xfrm rot="16200000" flipV="1">
            <a:off x="9184670" y="2270478"/>
            <a:ext cx="275242" cy="720081"/>
          </a:xfrm>
          <a:prstGeom prst="triangle">
            <a:avLst/>
          </a:prstGeom>
          <a:solidFill>
            <a:srgbClr val="FF79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Isosceles Triangle 11"/>
          <p:cNvSpPr/>
          <p:nvPr/>
        </p:nvSpPr>
        <p:spPr>
          <a:xfrm rot="16200000">
            <a:off x="3797747" y="-42554"/>
            <a:ext cx="1490994" cy="5265751"/>
          </a:xfrm>
          <a:prstGeom prst="triangle">
            <a:avLst/>
          </a:prstGeom>
          <a:solidFill>
            <a:srgbClr val="FF79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2251200" y="27360"/>
            <a:ext cx="8236800" cy="694080"/>
          </a:xfrm>
          <a:noFill/>
        </p:spPr>
        <p:txBody>
          <a:bodyPr vert="horz" lIns="0" tIns="0" rIns="0" bIns="0" rtlCol="0" anchor="ctr" anchorCtr="0">
            <a:no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/>
            <a:endParaRPr lang="en-US" sz="4400" b="0" cap="none">
              <a:latin typeface="Nimbus Sans L" pitchFamily="18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 idx="4294967295"/>
          </p:nvPr>
        </p:nvSpPr>
        <p:spPr>
          <a:solidFill>
            <a:schemeClr val="tx2"/>
          </a:solidFill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2000" dirty="0"/>
              <a:t>Coherent beams, preparation</a:t>
            </a:r>
          </a:p>
        </p:txBody>
      </p:sp>
      <p:sp>
        <p:nvSpPr>
          <p:cNvPr id="4" name="TextBox 8"/>
          <p:cNvSpPr txBox="1"/>
          <p:nvPr/>
        </p:nvSpPr>
        <p:spPr>
          <a:xfrm>
            <a:off x="2810977" y="1607625"/>
            <a:ext cx="1259632" cy="3577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US" dirty="0">
                <a:solidFill>
                  <a:srgbClr val="000000"/>
                </a:solidFill>
                <a:ea typeface="DejaVu Sans" pitchFamily="2"/>
                <a:cs typeface="FreeSans" pitchFamily="2"/>
              </a:rPr>
              <a:t>Source</a:t>
            </a:r>
          </a:p>
        </p:txBody>
      </p:sp>
      <p:sp>
        <p:nvSpPr>
          <p:cNvPr id="6" name="Rectangle 5"/>
          <p:cNvSpPr/>
          <p:nvPr/>
        </p:nvSpPr>
        <p:spPr>
          <a:xfrm rot="5357400">
            <a:off x="7204188" y="2738404"/>
            <a:ext cx="659207" cy="725562"/>
          </a:xfrm>
          <a:prstGeom prst="rect">
            <a:avLst/>
          </a:prstGeom>
          <a:solidFill>
            <a:srgbClr val="0098D4"/>
          </a:solidFill>
          <a:ln w="25560">
            <a:solidFill>
              <a:srgbClr val="006E9B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endParaRPr lang="en-US">
              <a:latin typeface="Nimbus Sans L" pitchFamily="18"/>
              <a:ea typeface="DejaVu Sans" pitchFamily="2"/>
              <a:cs typeface="FreeSans" pitchFamily="2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4091137" y="2400482"/>
            <a:ext cx="1737359" cy="3661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+mj-lt"/>
                <a:ea typeface="DejaVu Sans" pitchFamily="2"/>
                <a:cs typeface="FreeSans" pitchFamily="2"/>
              </a:rPr>
              <a:t>Light beam</a:t>
            </a:r>
          </a:p>
        </p:txBody>
      </p:sp>
      <p:sp>
        <p:nvSpPr>
          <p:cNvPr id="8" name="Rectangle 5"/>
          <p:cNvSpPr/>
          <p:nvPr/>
        </p:nvSpPr>
        <p:spPr>
          <a:xfrm rot="5400000">
            <a:off x="7195724" y="1801964"/>
            <a:ext cx="657616" cy="743336"/>
          </a:xfrm>
          <a:prstGeom prst="rect">
            <a:avLst/>
          </a:prstGeom>
          <a:solidFill>
            <a:srgbClr val="0098D4"/>
          </a:solidFill>
          <a:ln w="25560">
            <a:solidFill>
              <a:srgbClr val="006E9B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endParaRPr lang="en-US">
              <a:latin typeface="Nimbus Sans L" pitchFamily="18"/>
              <a:ea typeface="DejaVu Sans" pitchFamily="2"/>
              <a:cs typeface="FreeSans" pitchFamily="2"/>
            </a:endParaRPr>
          </a:p>
        </p:txBody>
      </p:sp>
      <p:sp>
        <p:nvSpPr>
          <p:cNvPr id="9" name="Rectangle 14"/>
          <p:cNvSpPr/>
          <p:nvPr/>
        </p:nvSpPr>
        <p:spPr>
          <a:xfrm>
            <a:off x="7167852" y="2492897"/>
            <a:ext cx="1808469" cy="280081"/>
          </a:xfrm>
          <a:prstGeom prst="rect">
            <a:avLst/>
          </a:prstGeom>
          <a:solidFill>
            <a:srgbClr val="FF79D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endParaRPr lang="en-US">
              <a:latin typeface="Nimbus Sans L" pitchFamily="18"/>
              <a:ea typeface="DejaVu Sans" pitchFamily="2"/>
              <a:cs typeface="FreeSans" pitchFamily="2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5582778" y="2039673"/>
            <a:ext cx="1737359" cy="11541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+mj-lt"/>
                <a:ea typeface="DejaVu Sans" pitchFamily="2"/>
                <a:cs typeface="FreeSans" pitchFamily="2"/>
              </a:rPr>
              <a:t>Aperture corresponding to coherence length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7896201" y="1844824"/>
            <a:ext cx="1737359" cy="640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US" dirty="0">
                <a:solidFill>
                  <a:srgbClr val="000000"/>
                </a:solidFill>
                <a:ea typeface="DejaVu Sans" pitchFamily="2"/>
                <a:cs typeface="FreeSans" pitchFamily="2"/>
              </a:rPr>
              <a:t>Coherent beam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79577" y="3695857"/>
            <a:ext cx="3369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Coherence length: </a:t>
            </a:r>
            <a:r>
              <a:rPr lang="en-US" dirty="0" err="1"/>
              <a:t>L~</a:t>
            </a:r>
            <a:r>
              <a:rPr lang="en-US" dirty="0" err="1">
                <a:latin typeface="Symbol" pitchFamily="18" charset="2"/>
              </a:rPr>
              <a:t>l</a:t>
            </a:r>
            <a:r>
              <a:rPr lang="en-US" dirty="0"/>
              <a:t>*D/(2*S)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399178" y="4233542"/>
            <a:ext cx="9055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for X-rays (ESRF): Source size: 20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m x130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m, wavelength 0.1 nm, means: </a:t>
            </a:r>
          </a:p>
          <a:p>
            <a:r>
              <a:rPr lang="en-US" dirty="0"/>
              <a:t>At 100 m from the source L= 0.4 mm 0.07 mm</a:t>
            </a:r>
            <a:endParaRPr lang="en-GB" dirty="0"/>
          </a:p>
        </p:txBody>
      </p:sp>
      <p:sp>
        <p:nvSpPr>
          <p:cNvPr id="17" name="Oval 16"/>
          <p:cNvSpPr/>
          <p:nvPr/>
        </p:nvSpPr>
        <p:spPr>
          <a:xfrm>
            <a:off x="8904312" y="2434956"/>
            <a:ext cx="72008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8"/>
          <p:cNvSpPr txBox="1"/>
          <p:nvPr/>
        </p:nvSpPr>
        <p:spPr>
          <a:xfrm>
            <a:off x="8256241" y="2780928"/>
            <a:ext cx="1224136" cy="3577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US" dirty="0">
                <a:solidFill>
                  <a:srgbClr val="000000"/>
                </a:solidFill>
                <a:ea typeface="DejaVu Sans" pitchFamily="2"/>
                <a:cs typeface="FreeSans" pitchFamily="2"/>
              </a:rPr>
              <a:t>optics</a:t>
            </a:r>
          </a:p>
        </p:txBody>
      </p:sp>
      <p:sp>
        <p:nvSpPr>
          <p:cNvPr id="20" name="TextBox 8"/>
          <p:cNvSpPr txBox="1"/>
          <p:nvPr/>
        </p:nvSpPr>
        <p:spPr>
          <a:xfrm>
            <a:off x="9264352" y="2013664"/>
            <a:ext cx="1296144" cy="6232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US" dirty="0">
                <a:solidFill>
                  <a:srgbClr val="000000"/>
                </a:solidFill>
                <a:ea typeface="DejaVu Sans" pitchFamily="2"/>
                <a:cs typeface="FreeSans" pitchFamily="2"/>
              </a:rPr>
              <a:t>Coherent spot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55841" y="112474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m</a:t>
            </a:r>
            <a:endParaRPr lang="en-GB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135560" y="1340768"/>
            <a:ext cx="24482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447928" y="1340768"/>
            <a:ext cx="18722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184232" y="134076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0.1-0.3 m</a:t>
            </a:r>
            <a:endParaRPr lang="en-GB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7680176" y="1484784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9264352" y="1484784"/>
            <a:ext cx="432048" cy="8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7"/>
          <p:cNvSpPr txBox="1"/>
          <p:nvPr/>
        </p:nvSpPr>
        <p:spPr>
          <a:xfrm>
            <a:off x="6174218" y="3566423"/>
            <a:ext cx="5179320" cy="366119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Coherent fraction @ ESRF today @ 8 </a:t>
            </a:r>
            <a:r>
              <a:rPr lang="en-US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keV</a:t>
            </a:r>
            <a:r>
              <a:rPr lang="en-US" dirty="0">
                <a:solidFill>
                  <a:srgbClr val="000000"/>
                </a:solidFill>
                <a:latin typeface="Arial" pitchFamily="18"/>
                <a:ea typeface="DejaVu Sans" pitchFamily="2"/>
                <a:cs typeface="FreeSans" pitchFamily="2"/>
              </a:rPr>
              <a:t>: 0.3 %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97786" y="5160121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ideal coherent diffraction imaging beamline must first of all be a very stable ~100 m long optical bench 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1497786" y="5880201"/>
            <a:ext cx="831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Drift stability of focused beam (ID01): 10</a:t>
            </a:r>
            <a:r>
              <a:rPr lang="en-US" baseline="30000" dirty="0" smtClean="0"/>
              <a:t>-9</a:t>
            </a:r>
            <a:r>
              <a:rPr lang="en-US" dirty="0" smtClean="0"/>
              <a:t>-10</a:t>
            </a:r>
            <a:r>
              <a:rPr lang="en-US" baseline="30000" dirty="0" smtClean="0"/>
              <a:t>-8</a:t>
            </a:r>
            <a:r>
              <a:rPr lang="en-US" dirty="0" smtClean="0"/>
              <a:t> m / hour  (Europe: </a:t>
            </a:r>
            <a:r>
              <a:rPr lang="en-US" dirty="0"/>
              <a:t>f</a:t>
            </a:r>
            <a:r>
              <a:rPr lang="en-US" dirty="0" smtClean="0"/>
              <a:t>ew 10</a:t>
            </a:r>
            <a:r>
              <a:rPr lang="en-US" baseline="30000" dirty="0" smtClean="0"/>
              <a:t>-6</a:t>
            </a:r>
            <a:r>
              <a:rPr lang="en-US" dirty="0" smtClean="0"/>
              <a:t> m/h)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6998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sz="2000" dirty="0"/>
              <a:t> Examples for coherent reconstruction </a:t>
            </a:r>
            <a:endParaRPr lang="en-GB" sz="2000" dirty="0"/>
          </a:p>
        </p:txBody>
      </p:sp>
      <p:pic>
        <p:nvPicPr>
          <p:cNvPr id="15" name="Picture 14" descr="Macintosh HD:Users:steven:Desktop:jmade_fig_magazin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692696"/>
            <a:ext cx="8897769" cy="60486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32607" y="6237312"/>
            <a:ext cx="889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Thanks to V. Favre-</a:t>
            </a:r>
            <a:r>
              <a:rPr lang="en-US" dirty="0" err="1"/>
              <a:t>Nicolin</a:t>
            </a:r>
            <a:r>
              <a:rPr lang="en-US" dirty="0"/>
              <a:t> and S. </a:t>
            </a:r>
            <a:r>
              <a:rPr lang="en-US" dirty="0" err="1"/>
              <a:t>Leake</a:t>
            </a:r>
            <a:r>
              <a:rPr lang="en-US" dirty="0"/>
              <a:t>, wave font analysis is now “press the button”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957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D03DF"/>
          </a:solidFill>
        </p:spPr>
        <p:txBody>
          <a:bodyPr/>
          <a:lstStyle/>
          <a:p>
            <a:r>
              <a:rPr lang="en-US" sz="2000" dirty="0"/>
              <a:t>Examples for coherent reconstruction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423592" y="1196753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Reconstruction of </a:t>
            </a:r>
            <a:r>
              <a:rPr lang="en-US" dirty="0" err="1"/>
              <a:t>siemens</a:t>
            </a:r>
            <a:r>
              <a:rPr lang="en-US" dirty="0"/>
              <a:t> star and later biological samples</a:t>
            </a:r>
            <a:endParaRPr lang="en-GB" dirty="0"/>
          </a:p>
        </p:txBody>
      </p:sp>
      <p:pic>
        <p:nvPicPr>
          <p:cNvPr id="281602" name="Picture 2" descr="https://lh4.googleusercontent.com/euc1wkA02OVeMthFNRBTeFVXI40jDp9ecWwzC79VEEQKjJjfjNNMHgqvUwa6A2g5heiV6mGJswBqu5EsQ1cEvzvGVuI8QMumcd9LXV3sInM5iQ1YlKP3Y8cvtWu2n8Czl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1340768"/>
            <a:ext cx="9183839" cy="5688632"/>
          </a:xfrm>
          <a:prstGeom prst="rect">
            <a:avLst/>
          </a:prstGeom>
          <a:noFill/>
        </p:spPr>
      </p:pic>
      <p:pic>
        <p:nvPicPr>
          <p:cNvPr id="281604" name="Picture 4" descr="https://lh6.googleusercontent.com/lCed5js7rA0L9qHkkhoS1apaCad4mvFYlTLjpN8Dk8H9Up8FtCklyvF_xF5rPeM5FHmw2sPNxzcH-I1ut4FsYtdVcs3ERoEUZaTG6pzN31km4-h7wr7CYjTxKdEutTMa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680" y="-3555776"/>
            <a:ext cx="18464650" cy="10290013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5879992" y="2996952"/>
            <a:ext cx="180000" cy="0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799856" y="2225117"/>
            <a:ext cx="540000" cy="252000"/>
          </a:xfrm>
          <a:prstGeom prst="ellipse">
            <a:avLst/>
          </a:prstGeom>
          <a:solidFill>
            <a:srgbClr val="2D03DF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9336360" y="1988840"/>
            <a:ext cx="540000" cy="252000"/>
          </a:xfrm>
          <a:prstGeom prst="ellipse">
            <a:avLst/>
          </a:prstGeom>
          <a:solidFill>
            <a:srgbClr val="2D03DF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8136538" y="1412776"/>
            <a:ext cx="25314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Beamsize</a:t>
            </a:r>
            <a:r>
              <a:rPr lang="en-US" dirty="0"/>
              <a:t> 150x350 nm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807969" y="299695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nm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9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1 -0.03491 C 0.00399 -0.04971 -0.00312 -0.06451 -0.01267 -0.06659 C -0.02222 -0.06867 -0.03889 -0.06266 -0.04601 -0.04763 C -0.05312 -0.0326 -0.05972 0.00393 -0.05555 0.02428 C -0.05139 0.04463 -0.03819 0.06937 -0.02066 0.07492 C -0.00312 0.08046 0.03316 0.07492 0.04931 0.05804 C 0.06545 0.04116 0.07708 -0.00208 0.07622 -0.02636 C 0.07535 -0.05063 0.05868 -0.07191 0.04445 -0.08786 C 0.03021 -0.10381 0.00868 -0.12023 -0.00955 -0.12162 C -0.02778 -0.123 -0.05208 -0.11769 -0.0651 -0.09618 C -0.07812 -0.07468 -0.08785 -0.02566 -0.08733 0.0074 C -0.0868 0.04046 -0.08507 0.08509 -0.0618 0.10243 C -0.03854 0.11977 0.02326 0.12971 0.05243 0.11099 C 0.0816 0.09226 0.1066 0.0289 0.11267 -0.00948 C 0.11875 -0.04786 0.11233 -0.09133 0.08889 -0.11954 C 0.06545 -0.14774 0.00434 -0.18289 -0.02847 -0.17873 C -0.06128 -0.17456 -0.09236 -0.12786 -0.10781 -0.0941 C -0.12326 -0.06034 -0.12465 -0.01526 -0.12066 0.02428 C -0.11667 0.06382 -0.11111 0.11908 -0.08403 0.14266 C -0.05694 0.16625 0.00451 0.18081 0.04132 0.16601 C 0.07813 0.15122 0.11979 0.09688 0.13663 0.05388 C 0.15347 0.01087 0.15104 -0.05295 0.14288 -0.09202 C 0.13472 -0.1311 0.11563 -0.15861 0.08733 -0.18081 C 0.05903 -0.203 0.0066 -0.23121 -0.02691 -0.2252 C -0.06042 -0.21919 -0.0934 -0.17896 -0.11424 -0.14474 C -0.13507 -0.11052 -0.14878 -0.06266 -0.15226 -0.02011 C -0.15573 0.02243 -0.14792 0.07515 -0.1349 0.11099 C -0.12187 0.14682 -0.10017 0.17757 -0.07448 0.19561 C -0.04878 0.21364 -0.01111 0.22289 0.0191 0.21873 C 0.04931 0.21457 0.08368 0.1933 0.10642 0.17018 C 0.12917 0.14705 0.14392 0.10775 0.15556 0.07931 C 0.16719 0.05087 0.17639 0.03607 0.17622 -0.00115 C 0.17604 -0.03838 0.16302 -0.11052 0.15399 -0.14474 C 0.14497 -0.17896 0.14254 -0.18682 0.12222 -0.20624 C 0.10191 -0.22566 0.06858 -0.25641 0.03177 -0.26104 C -0.00503 -0.26566 -0.06615 -0.25433 -0.09844 -0.23352 C -0.13073 -0.21271 -0.14705 -0.16809 -0.1618 -0.13641 C -0.17656 -0.10474 -0.18437 -0.07584 -0.18733 -0.04347 C -0.19028 -0.0111 -0.18455 0.02729 -0.17934 0.05804 C -0.17413 0.08879 -0.16962 0.11653 -0.15555 0.14058 C -0.14149 0.16463 -0.11424 0.18382 -0.09514 0.20185 C -0.07604 0.21989 -0.05017 0.24023 -0.04115 0.24833 " pathEditMode="relative" ptsTypes="aaaaaaaaaaaaaaaaaaaa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1B338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BRAGG CDI : REAL SPACE RECONSTRUCTIONS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5" name="Image 21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2986598"/>
            <a:ext cx="9144000" cy="3657240"/>
          </a:xfrm>
          <a:prstGeom prst="rect">
            <a:avLst/>
          </a:prstGeom>
          <a:ln>
            <a:noFill/>
          </a:ln>
        </p:spPr>
      </p:pic>
      <p:sp>
        <p:nvSpPr>
          <p:cNvPr id="6" name="ZoneTexte 2"/>
          <p:cNvSpPr txBox="1"/>
          <p:nvPr/>
        </p:nvSpPr>
        <p:spPr>
          <a:xfrm>
            <a:off x="12814300" y="3340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8" name="Image 1" descr="Capture d’écran 2017-07-27 à 22.53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504" y="775468"/>
            <a:ext cx="5245100" cy="2921928"/>
          </a:xfrm>
          <a:prstGeom prst="rect">
            <a:avLst/>
          </a:prstGeom>
        </p:spPr>
      </p:pic>
      <p:pic>
        <p:nvPicPr>
          <p:cNvPr id="9" name="Image 3" descr="c104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29" y="3715044"/>
            <a:ext cx="3217333" cy="2413000"/>
          </a:xfrm>
          <a:prstGeom prst="rect">
            <a:avLst/>
          </a:prstGeom>
        </p:spPr>
      </p:pic>
      <p:sp>
        <p:nvSpPr>
          <p:cNvPr id="10" name="ZoneTexte 4"/>
          <p:cNvSpPr txBox="1"/>
          <p:nvPr/>
        </p:nvSpPr>
        <p:spPr>
          <a:xfrm>
            <a:off x="2095500" y="4013200"/>
            <a:ext cx="1582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Au </a:t>
            </a:r>
            <a:r>
              <a:rPr lang="fr-FR" b="1" dirty="0" err="1">
                <a:solidFill>
                  <a:schemeClr val="bg1"/>
                </a:solidFill>
              </a:rPr>
              <a:t>particles</a:t>
            </a:r>
            <a:r>
              <a:rPr lang="fr-FR" b="1" dirty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13" name="Image 7" descr="Capture d’écran 2017-07-27 à 23.03.2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605" y="622800"/>
            <a:ext cx="3784496" cy="2816736"/>
          </a:xfrm>
          <a:prstGeom prst="rect">
            <a:avLst/>
          </a:prstGeom>
        </p:spPr>
      </p:pic>
      <p:pic>
        <p:nvPicPr>
          <p:cNvPr id="14" name="Image 8" descr="Capture d’écran 2017-07-27 à 23.03.3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76" y="3697396"/>
            <a:ext cx="4185021" cy="2887482"/>
          </a:xfrm>
          <a:prstGeom prst="rect">
            <a:avLst/>
          </a:prstGeom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692171" y="6240614"/>
            <a:ext cx="4691861" cy="42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1563688" indent="-1550988">
              <a:lnSpc>
                <a:spcPct val="90000"/>
              </a:lnSpc>
              <a:spcBef>
                <a:spcPts val="350"/>
              </a:spcBef>
              <a:tabLst>
                <a:tab pos="1563688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648825" algn="l"/>
                <a:tab pos="10098088" algn="l"/>
                <a:tab pos="10547350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M.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</a:rPr>
              <a:t>Dupraz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et al., Nano Letters Oct 2017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77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9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 r="4998"/>
          <a:stretch>
            <a:fillRect/>
          </a:stretch>
        </p:blipFill>
        <p:spPr>
          <a:xfrm>
            <a:off x="1991544" y="1196752"/>
            <a:ext cx="5272648" cy="48275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135"/>
          <p:cNvSpPr/>
          <p:nvPr/>
        </p:nvSpPr>
        <p:spPr>
          <a:xfrm>
            <a:off x="1524000" y="4581129"/>
            <a:ext cx="4161680" cy="74328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 hangingPunct="0">
              <a:buNone/>
            </a:pPr>
            <a:r>
              <a:rPr lang="en-US" sz="2200" dirty="0" err="1">
                <a:latin typeface="+mj-lt"/>
                <a:ea typeface="DejaVu Sans" pitchFamily="2"/>
                <a:cs typeface="FreeSans" pitchFamily="2"/>
              </a:rPr>
              <a:t>Iso</a:t>
            </a:r>
            <a:r>
              <a:rPr lang="en-US" sz="2200" dirty="0">
                <a:latin typeface="+mj-lt"/>
                <a:ea typeface="DejaVu Sans" pitchFamily="2"/>
                <a:cs typeface="FreeSans" pitchFamily="2"/>
              </a:rPr>
              <a:t>-surface showing the strain</a:t>
            </a:r>
          </a:p>
          <a:p>
            <a:pPr algn="r" hangingPunct="0">
              <a:buNone/>
            </a:pPr>
            <a:r>
              <a:rPr lang="en-US" sz="2200" dirty="0">
                <a:latin typeface="+mj-lt"/>
                <a:ea typeface="DejaVu Sans" pitchFamily="2"/>
                <a:cs typeface="FreeSans" pitchFamily="2"/>
              </a:rPr>
              <a:t>distribution inside the particle</a:t>
            </a: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2251200" y="134852"/>
            <a:ext cx="8236800" cy="460792"/>
          </a:xfrm>
          <a:solidFill>
            <a:srgbClr val="002060"/>
          </a:solidFill>
        </p:spPr>
        <p:txBody>
          <a:bodyPr vert="horz" lIns="0" tIns="0" rIns="0" bIns="0" rtlCol="0" anchor="ctr" anchorCtr="0">
            <a:no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buNone/>
            </a:pPr>
            <a:r>
              <a:rPr lang="en-US" sz="2400" b="0" cap="none" dirty="0"/>
              <a:t>CDI under Bragg conditions from catalytic </a:t>
            </a:r>
            <a:r>
              <a:rPr lang="en-US" sz="2400" b="0" cap="none" dirty="0" err="1"/>
              <a:t>nanoparticles</a:t>
            </a:r>
            <a:endParaRPr lang="en-US" sz="2400" b="0" cap="none" dirty="0"/>
          </a:p>
        </p:txBody>
      </p:sp>
      <p:pic>
        <p:nvPicPr>
          <p:cNvPr id="8" name="Picture 146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1524000" y="764704"/>
            <a:ext cx="2286000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19" descr="Capture d’écran 2016-06-01 à 18.09.07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0057" y="692696"/>
            <a:ext cx="3825319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35"/>
          <p:cNvSpPr/>
          <p:nvPr/>
        </p:nvSpPr>
        <p:spPr>
          <a:xfrm>
            <a:off x="6888088" y="3933057"/>
            <a:ext cx="3779912" cy="74328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 hangingPunct="0">
              <a:buNone/>
            </a:pPr>
            <a:r>
              <a:rPr lang="en-US" sz="2200" dirty="0">
                <a:latin typeface="+mj-lt"/>
                <a:ea typeface="DejaVu Sans" pitchFamily="2"/>
                <a:cs typeface="FreeSans" pitchFamily="2"/>
              </a:rPr>
              <a:t>Coherent reciprocal space image</a:t>
            </a:r>
          </a:p>
        </p:txBody>
      </p:sp>
      <p:sp>
        <p:nvSpPr>
          <p:cNvPr id="11" name="TextBox 308"/>
          <p:cNvSpPr txBox="1">
            <a:spLocks noChangeAspect="1" noChangeArrowheads="1"/>
          </p:cNvSpPr>
          <p:nvPr/>
        </p:nvSpPr>
        <p:spPr bwMode="auto">
          <a:xfrm>
            <a:off x="6707188" y="4869160"/>
            <a:ext cx="7921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S. Fernandez </a:t>
            </a:r>
            <a:r>
              <a:rPr lang="en-US" sz="1600" i="1" dirty="0"/>
              <a:t>et al</a:t>
            </a:r>
            <a:r>
              <a:rPr lang="en-US" sz="1600" dirty="0"/>
              <a:t>., submitted (2017).</a:t>
            </a:r>
            <a:endParaRPr lang="en-US" sz="1600" dirty="0">
              <a:sym typeface="Wingdings" pitchFamily="2" charset="2"/>
            </a:endParaRPr>
          </a:p>
        </p:txBody>
      </p:sp>
      <p:sp>
        <p:nvSpPr>
          <p:cNvPr id="7" name="Inhaltsplatzhalter 1"/>
          <p:cNvSpPr/>
          <p:nvPr/>
        </p:nvSpPr>
        <p:spPr>
          <a:xfrm>
            <a:off x="4096200" y="950760"/>
            <a:ext cx="3554280" cy="224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spcBef>
                <a:spcPts val="697"/>
              </a:spcBef>
              <a:buNone/>
            </a:pPr>
            <a:r>
              <a:rPr lang="en-US" sz="2200" dirty="0">
                <a:solidFill>
                  <a:srgbClr val="000000"/>
                </a:solidFill>
                <a:latin typeface="+mj-lt"/>
                <a:ea typeface="DejaVu Sans" pitchFamily="2"/>
                <a:cs typeface="FreeSans" pitchFamily="2"/>
              </a:rPr>
              <a:t>SEM image of  a single Pt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DejaVu Sans" pitchFamily="2"/>
                <a:cs typeface="FreeSans" pitchFamily="2"/>
              </a:rPr>
              <a:t>nanoparticle</a:t>
            </a:r>
            <a:endParaRPr lang="en-US" sz="2200" dirty="0">
              <a:solidFill>
                <a:srgbClr val="000000"/>
              </a:solidFill>
              <a:latin typeface="+mj-lt"/>
              <a:ea typeface="DejaVu Sans" pitchFamily="2"/>
              <a:cs typeface="FreeSans" pitchFamily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1" y="6237312"/>
            <a:ext cx="6506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Spatial resolution: 10-20 nm, time resolution: many </a:t>
            </a:r>
            <a:r>
              <a:rPr lang="en-US" dirty="0" smtClean="0"/>
              <a:t>minutes</a:t>
            </a:r>
            <a:r>
              <a:rPr lang="en-US" dirty="0"/>
              <a:t>..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269996" y="5555369"/>
            <a:ext cx="4540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More in the Talk of M.-I. Richard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21776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3572" y="116632"/>
            <a:ext cx="8236800" cy="746716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 sz="2200" dirty="0"/>
              <a:t>New sources for new challenges: the ESRF upgrade to an extremely brilliant source (EBS)</a:t>
            </a:r>
            <a:endParaRPr lang="en-GB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1016732"/>
            <a:ext cx="9037421" cy="44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863753" y="2276872"/>
            <a:ext cx="50064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Increase of Brilliance: x40 (operational in 2020)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46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ouTline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/>
              <a:t>Synchrotrons and Nanoscience l </a:t>
            </a:r>
            <a:r>
              <a:rPr lang="en-US" dirty="0">
                <a:solidFill>
                  <a:srgbClr val="122F91"/>
                </a:solidFill>
              </a:rPr>
              <a:t>Tobias </a:t>
            </a:r>
            <a:r>
              <a:rPr lang="en-US" dirty="0" err="1">
                <a:solidFill>
                  <a:srgbClr val="122F91"/>
                </a:solidFill>
              </a:rPr>
              <a:t>Schülli</a:t>
            </a:r>
            <a:r>
              <a:rPr lang="en-US" dirty="0" smtClean="0"/>
              <a:t> </a:t>
            </a:r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969600" y="1664804"/>
            <a:ext cx="10801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-The brilliance of </a:t>
            </a:r>
            <a:r>
              <a:rPr lang="en-US" sz="2400" dirty="0" err="1" smtClean="0"/>
              <a:t>synchroton</a:t>
            </a:r>
            <a:r>
              <a:rPr lang="en-US" sz="2400" dirty="0" smtClean="0"/>
              <a:t> light sources</a:t>
            </a:r>
          </a:p>
          <a:p>
            <a:endParaRPr lang="en-US" sz="2400" dirty="0"/>
          </a:p>
          <a:p>
            <a:r>
              <a:rPr lang="en-US" sz="2400" dirty="0" smtClean="0"/>
              <a:t>-Nano focused x-rays: rapidly evolving tools for (</a:t>
            </a:r>
            <a:r>
              <a:rPr lang="en-US" sz="2400" dirty="0" err="1" smtClean="0"/>
              <a:t>nano</a:t>
            </a:r>
            <a:r>
              <a:rPr lang="en-US" sz="2400" dirty="0" smtClean="0"/>
              <a:t>) science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-State of the art </a:t>
            </a:r>
            <a:r>
              <a:rPr lang="en-US" sz="2400" dirty="0" err="1" smtClean="0"/>
              <a:t>nano</a:t>
            </a:r>
            <a:r>
              <a:rPr lang="en-US" sz="2400" dirty="0" smtClean="0"/>
              <a:t> (diffraction) imaging at the ESRF </a:t>
            </a:r>
          </a:p>
          <a:p>
            <a:endParaRPr lang="en-US" sz="2400" dirty="0"/>
          </a:p>
          <a:p>
            <a:r>
              <a:rPr lang="en-US" sz="2400" dirty="0" smtClean="0"/>
              <a:t>-Outlook: tomorrows’  light-sources 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7925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>
            <a:off x="1235460" y="1467758"/>
            <a:ext cx="12232209" cy="5373216"/>
            <a:chOff x="0" y="1484784"/>
            <a:chExt cx="12232209" cy="5373216"/>
          </a:xfrm>
        </p:grpSpPr>
        <p:pic>
          <p:nvPicPr>
            <p:cNvPr id="51202" name="Picture 2" descr="Afficher l'image d'origin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484784"/>
              <a:ext cx="12232209" cy="5373216"/>
            </a:xfrm>
            <a:prstGeom prst="rect">
              <a:avLst/>
            </a:prstGeom>
            <a:noFill/>
          </p:spPr>
        </p:pic>
        <p:pic>
          <p:nvPicPr>
            <p:cNvPr id="51208" name="Picture 8" descr="Afficher l'image d'origin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35896" y="3789040"/>
              <a:ext cx="1764196" cy="1802532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1187624" y="3203683"/>
              <a:ext cx="2736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Light sources: 12 orders of magnitude in 35 years</a:t>
              </a:r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kern="0" dirty="0"/>
              <a:t>Evolution of (DC-)Brilliance of </a:t>
            </a:r>
            <a:r>
              <a:rPr lang="en-US" sz="2400" kern="0" dirty="0" smtClean="0"/>
              <a:t>Synchrotrons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847528" y="728700"/>
            <a:ext cx="7740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Brilliance of Future ESRF will do 12 orders of magnitude better than current laboratory sources. 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16080" y="2564904"/>
            <a:ext cx="374974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0.1-10 KW per X-ray anode source</a:t>
            </a:r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015880" y="1652030"/>
            <a:ext cx="176419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43469" y="1461058"/>
            <a:ext cx="3373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ESRF 2020 (10 % coherent)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459596" y="1376772"/>
            <a:ext cx="244827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Power consumption: </a:t>
            </a:r>
          </a:p>
          <a:p>
            <a:r>
              <a:rPr lang="en-US" dirty="0"/>
              <a:t>100 KW per beamline</a:t>
            </a:r>
          </a:p>
        </p:txBody>
      </p:sp>
    </p:spTree>
    <p:extLst>
      <p:ext uri="{BB962C8B-B14F-4D97-AF65-F5344CB8AC3E}">
        <p14:creationId xmlns:p14="http://schemas.microsoft.com/office/powerpoint/2010/main" val="181982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09" y="5493245"/>
            <a:ext cx="1420339" cy="984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04720" y="1196752"/>
            <a:ext cx="3923928" cy="5089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050626" name="Rectangle 2"/>
          <p:cNvSpPr>
            <a:spLocks noChangeArrowheads="1"/>
          </p:cNvSpPr>
          <p:nvPr/>
        </p:nvSpPr>
        <p:spPr bwMode="auto">
          <a:xfrm>
            <a:off x="1752600" y="3873501"/>
            <a:ext cx="86106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887" indent="-342887">
              <a:lnSpc>
                <a:spcPct val="90000"/>
              </a:lnSpc>
              <a:spcBef>
                <a:spcPct val="20000"/>
              </a:spcBef>
            </a:pPr>
            <a:endParaRPr lang="en-GB" sz="2000" dirty="0">
              <a:solidFill>
                <a:srgbClr val="FF0000"/>
              </a:solidFill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3184733" y="677340"/>
            <a:ext cx="28188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Synchrotron X-rays</a:t>
            </a:r>
          </a:p>
        </p:txBody>
      </p:sp>
      <p:sp>
        <p:nvSpPr>
          <p:cNvPr id="105" name="Title 10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>
                <a:latin typeface="Calibri" panose="020F0502020204030204" pitchFamily="34" charset="0"/>
              </a:rPr>
              <a:t>ESRF </a:t>
            </a:r>
            <a:r>
              <a:rPr lang="en-GB" sz="1800" dirty="0" err="1">
                <a:latin typeface="Calibri" panose="020F0502020204030204" pitchFamily="34" charset="0"/>
              </a:rPr>
              <a:t>EBS</a:t>
            </a:r>
            <a:r>
              <a:rPr lang="en-GB" sz="1800" dirty="0">
                <a:latin typeface="Calibri" panose="020F0502020204030204" pitchFamily="34" charset="0"/>
              </a:rPr>
              <a:t>: An ambitious new standard for synchrotron storage rings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Page </a:t>
            </a:r>
            <a:fld id="{C4466AA3-8544-417B-9709-D0F8282E4D33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grpSp>
        <p:nvGrpSpPr>
          <p:cNvPr id="150" name="Group 149"/>
          <p:cNvGrpSpPr/>
          <p:nvPr/>
        </p:nvGrpSpPr>
        <p:grpSpPr>
          <a:xfrm>
            <a:off x="7733127" y="808949"/>
            <a:ext cx="4195521" cy="5716396"/>
            <a:chOff x="218150" y="908720"/>
            <a:chExt cx="4450752" cy="5722711"/>
          </a:xfrm>
        </p:grpSpPr>
        <p:grpSp>
          <p:nvGrpSpPr>
            <p:cNvPr id="151" name="Group 43"/>
            <p:cNvGrpSpPr/>
            <p:nvPr/>
          </p:nvGrpSpPr>
          <p:grpSpPr>
            <a:xfrm>
              <a:off x="682804" y="908720"/>
              <a:ext cx="3348816" cy="5722711"/>
              <a:chOff x="1365006" y="800708"/>
              <a:chExt cx="3348816" cy="5722711"/>
            </a:xfrm>
          </p:grpSpPr>
          <p:grpSp>
            <p:nvGrpSpPr>
              <p:cNvPr id="186" name="Group 33"/>
              <p:cNvGrpSpPr/>
              <p:nvPr/>
            </p:nvGrpSpPr>
            <p:grpSpPr>
              <a:xfrm>
                <a:off x="1365006" y="800708"/>
                <a:ext cx="3348816" cy="5503826"/>
                <a:chOff x="1365006" y="974720"/>
                <a:chExt cx="3348816" cy="5503826"/>
              </a:xfrm>
            </p:grpSpPr>
            <p:sp>
              <p:nvSpPr>
                <p:cNvPr id="195" name="Rectangle 194"/>
                <p:cNvSpPr/>
                <p:nvPr/>
              </p:nvSpPr>
              <p:spPr>
                <a:xfrm>
                  <a:off x="1833822" y="974720"/>
                  <a:ext cx="2880000" cy="5472000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160" dirty="0"/>
                </a:p>
              </p:txBody>
            </p:sp>
            <p:sp>
              <p:nvSpPr>
                <p:cNvPr id="196" name="TextBox 195"/>
                <p:cNvSpPr txBox="1"/>
                <p:nvPr/>
              </p:nvSpPr>
              <p:spPr>
                <a:xfrm>
                  <a:off x="1365006" y="991184"/>
                  <a:ext cx="533111" cy="54873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600"/>
                    </a:spcBef>
                  </a:pPr>
                  <a:r>
                    <a:rPr lang="en-GB" sz="1100" dirty="0">
                      <a:latin typeface="Calibri" pitchFamily="34" charset="0"/>
                    </a:rPr>
                    <a:t>10</a:t>
                  </a:r>
                  <a:r>
                    <a:rPr lang="en-GB" sz="1100" baseline="30000" dirty="0">
                      <a:latin typeface="Calibri" pitchFamily="34" charset="0"/>
                    </a:rPr>
                    <a:t>24</a:t>
                  </a:r>
                  <a:endParaRPr lang="en-GB" sz="1100" dirty="0">
                    <a:latin typeface="Calibri" pitchFamily="34" charset="0"/>
                  </a:endParaRPr>
                </a:p>
                <a:p>
                  <a:pPr>
                    <a:spcBef>
                      <a:spcPts val="600"/>
                    </a:spcBef>
                  </a:pPr>
                  <a:r>
                    <a:rPr lang="en-GB" sz="1100" dirty="0">
                      <a:latin typeface="Calibri" pitchFamily="34" charset="0"/>
                    </a:rPr>
                    <a:t>10</a:t>
                  </a:r>
                  <a:r>
                    <a:rPr lang="en-GB" sz="1100" baseline="30000" dirty="0">
                      <a:latin typeface="Calibri" pitchFamily="34" charset="0"/>
                    </a:rPr>
                    <a:t>23</a:t>
                  </a:r>
                </a:p>
                <a:p>
                  <a:pPr>
                    <a:spcBef>
                      <a:spcPts val="600"/>
                    </a:spcBef>
                  </a:pPr>
                  <a:r>
                    <a:rPr lang="en-GB" sz="1100" dirty="0">
                      <a:latin typeface="Calibri" pitchFamily="34" charset="0"/>
                    </a:rPr>
                    <a:t>10</a:t>
                  </a:r>
                  <a:r>
                    <a:rPr lang="en-GB" sz="1100" baseline="30000" dirty="0">
                      <a:latin typeface="Calibri" pitchFamily="34" charset="0"/>
                    </a:rPr>
                    <a:t>22</a:t>
                  </a:r>
                </a:p>
                <a:p>
                  <a:pPr>
                    <a:spcBef>
                      <a:spcPts val="600"/>
                    </a:spcBef>
                  </a:pPr>
                  <a:r>
                    <a:rPr lang="en-GB" sz="1100" dirty="0">
                      <a:latin typeface="Calibri" pitchFamily="34" charset="0"/>
                    </a:rPr>
                    <a:t>10</a:t>
                  </a:r>
                  <a:r>
                    <a:rPr lang="en-GB" sz="1100" baseline="30000" dirty="0">
                      <a:latin typeface="Calibri" pitchFamily="34" charset="0"/>
                    </a:rPr>
                    <a:t>21</a:t>
                  </a:r>
                </a:p>
                <a:p>
                  <a:pPr>
                    <a:spcBef>
                      <a:spcPts val="600"/>
                    </a:spcBef>
                  </a:pPr>
                  <a:r>
                    <a:rPr lang="en-GB" sz="1100" dirty="0">
                      <a:latin typeface="Calibri" pitchFamily="34" charset="0"/>
                    </a:rPr>
                    <a:t>10</a:t>
                  </a:r>
                  <a:r>
                    <a:rPr lang="en-GB" sz="1100" baseline="30000" dirty="0">
                      <a:latin typeface="Calibri" pitchFamily="34" charset="0"/>
                    </a:rPr>
                    <a:t>20</a:t>
                  </a:r>
                </a:p>
                <a:p>
                  <a:pPr>
                    <a:spcBef>
                      <a:spcPts val="600"/>
                    </a:spcBef>
                  </a:pPr>
                  <a:r>
                    <a:rPr lang="en-GB" sz="1100" dirty="0">
                      <a:latin typeface="Calibri" pitchFamily="34" charset="0"/>
                    </a:rPr>
                    <a:t>10</a:t>
                  </a:r>
                  <a:r>
                    <a:rPr lang="en-GB" sz="1100" baseline="30000" dirty="0">
                      <a:latin typeface="Calibri" pitchFamily="34" charset="0"/>
                    </a:rPr>
                    <a:t>19</a:t>
                  </a:r>
                </a:p>
                <a:p>
                  <a:pPr>
                    <a:spcBef>
                      <a:spcPts val="600"/>
                    </a:spcBef>
                  </a:pPr>
                  <a:r>
                    <a:rPr lang="en-GB" sz="1100" dirty="0">
                      <a:latin typeface="Calibri" pitchFamily="34" charset="0"/>
                    </a:rPr>
                    <a:t>10</a:t>
                  </a:r>
                  <a:r>
                    <a:rPr lang="en-GB" sz="1100" baseline="30000" dirty="0">
                      <a:latin typeface="Calibri" pitchFamily="34" charset="0"/>
                    </a:rPr>
                    <a:t>18</a:t>
                  </a:r>
                </a:p>
                <a:p>
                  <a:pPr>
                    <a:spcBef>
                      <a:spcPts val="600"/>
                    </a:spcBef>
                  </a:pPr>
                  <a:r>
                    <a:rPr lang="en-GB" sz="1100" dirty="0">
                      <a:latin typeface="Calibri" pitchFamily="34" charset="0"/>
                    </a:rPr>
                    <a:t>10</a:t>
                  </a:r>
                  <a:r>
                    <a:rPr lang="en-GB" sz="1100" baseline="30000" dirty="0">
                      <a:latin typeface="Calibri" pitchFamily="34" charset="0"/>
                    </a:rPr>
                    <a:t>17</a:t>
                  </a:r>
                </a:p>
                <a:p>
                  <a:pPr>
                    <a:spcBef>
                      <a:spcPts val="600"/>
                    </a:spcBef>
                  </a:pPr>
                  <a:r>
                    <a:rPr lang="en-GB" sz="1100" dirty="0">
                      <a:latin typeface="Calibri" pitchFamily="34" charset="0"/>
                    </a:rPr>
                    <a:t>10</a:t>
                  </a:r>
                  <a:r>
                    <a:rPr lang="en-GB" sz="1100" baseline="30000" dirty="0">
                      <a:latin typeface="Calibri" pitchFamily="34" charset="0"/>
                    </a:rPr>
                    <a:t>16</a:t>
                  </a:r>
                </a:p>
                <a:p>
                  <a:pPr>
                    <a:spcBef>
                      <a:spcPts val="600"/>
                    </a:spcBef>
                  </a:pPr>
                  <a:r>
                    <a:rPr lang="en-GB" sz="1100" dirty="0">
                      <a:latin typeface="Calibri" pitchFamily="34" charset="0"/>
                    </a:rPr>
                    <a:t>10</a:t>
                  </a:r>
                  <a:r>
                    <a:rPr lang="en-GB" sz="1100" baseline="30000" dirty="0">
                      <a:latin typeface="Calibri" pitchFamily="34" charset="0"/>
                    </a:rPr>
                    <a:t>15</a:t>
                  </a:r>
                </a:p>
                <a:p>
                  <a:pPr>
                    <a:spcBef>
                      <a:spcPts val="600"/>
                    </a:spcBef>
                  </a:pPr>
                  <a:r>
                    <a:rPr lang="en-GB" sz="1100" dirty="0">
                      <a:latin typeface="Calibri" pitchFamily="34" charset="0"/>
                    </a:rPr>
                    <a:t>10</a:t>
                  </a:r>
                  <a:r>
                    <a:rPr lang="en-GB" sz="1100" baseline="30000" dirty="0">
                      <a:latin typeface="Calibri" pitchFamily="34" charset="0"/>
                    </a:rPr>
                    <a:t>14</a:t>
                  </a:r>
                </a:p>
                <a:p>
                  <a:pPr>
                    <a:spcBef>
                      <a:spcPts val="600"/>
                    </a:spcBef>
                  </a:pPr>
                  <a:r>
                    <a:rPr lang="en-GB" sz="1100" dirty="0">
                      <a:latin typeface="Calibri" pitchFamily="34" charset="0"/>
                    </a:rPr>
                    <a:t>10</a:t>
                  </a:r>
                  <a:r>
                    <a:rPr lang="en-GB" sz="1100" baseline="30000" dirty="0">
                      <a:latin typeface="Calibri" pitchFamily="34" charset="0"/>
                    </a:rPr>
                    <a:t>13</a:t>
                  </a:r>
                </a:p>
                <a:p>
                  <a:pPr>
                    <a:spcBef>
                      <a:spcPts val="600"/>
                    </a:spcBef>
                  </a:pPr>
                  <a:r>
                    <a:rPr lang="en-GB" sz="1100" dirty="0">
                      <a:latin typeface="Calibri" pitchFamily="34" charset="0"/>
                    </a:rPr>
                    <a:t>10</a:t>
                  </a:r>
                  <a:r>
                    <a:rPr lang="en-GB" sz="1100" baseline="30000" dirty="0">
                      <a:latin typeface="Calibri" pitchFamily="34" charset="0"/>
                    </a:rPr>
                    <a:t>12</a:t>
                  </a:r>
                </a:p>
                <a:p>
                  <a:pPr>
                    <a:spcBef>
                      <a:spcPts val="600"/>
                    </a:spcBef>
                  </a:pPr>
                  <a:r>
                    <a:rPr lang="en-GB" sz="1100" dirty="0">
                      <a:latin typeface="Calibri" pitchFamily="34" charset="0"/>
                    </a:rPr>
                    <a:t>10</a:t>
                  </a:r>
                  <a:r>
                    <a:rPr lang="en-GB" sz="1100" baseline="30000" dirty="0">
                      <a:latin typeface="Calibri" pitchFamily="34" charset="0"/>
                    </a:rPr>
                    <a:t>11</a:t>
                  </a:r>
                </a:p>
                <a:p>
                  <a:pPr>
                    <a:spcBef>
                      <a:spcPts val="600"/>
                    </a:spcBef>
                  </a:pPr>
                  <a:r>
                    <a:rPr lang="en-GB" sz="1100" dirty="0">
                      <a:latin typeface="Calibri" pitchFamily="34" charset="0"/>
                    </a:rPr>
                    <a:t>10</a:t>
                  </a:r>
                  <a:r>
                    <a:rPr lang="en-GB" sz="1100" baseline="30000" dirty="0">
                      <a:latin typeface="Calibri" pitchFamily="34" charset="0"/>
                    </a:rPr>
                    <a:t>10</a:t>
                  </a:r>
                </a:p>
                <a:p>
                  <a:pPr>
                    <a:spcBef>
                      <a:spcPts val="600"/>
                    </a:spcBef>
                  </a:pPr>
                  <a:r>
                    <a:rPr lang="en-GB" sz="1100" dirty="0">
                      <a:latin typeface="Calibri" pitchFamily="34" charset="0"/>
                    </a:rPr>
                    <a:t>10</a:t>
                  </a:r>
                  <a:r>
                    <a:rPr lang="en-GB" sz="1100" baseline="30000" dirty="0">
                      <a:latin typeface="Calibri" pitchFamily="34" charset="0"/>
                    </a:rPr>
                    <a:t>9</a:t>
                  </a:r>
                </a:p>
                <a:p>
                  <a:pPr>
                    <a:spcBef>
                      <a:spcPts val="600"/>
                    </a:spcBef>
                  </a:pPr>
                  <a:r>
                    <a:rPr lang="en-GB" sz="1100" dirty="0">
                      <a:latin typeface="Calibri" pitchFamily="34" charset="0"/>
                    </a:rPr>
                    <a:t>10</a:t>
                  </a:r>
                  <a:r>
                    <a:rPr lang="en-GB" sz="1100" baseline="30000" dirty="0">
                      <a:latin typeface="Calibri" pitchFamily="34" charset="0"/>
                    </a:rPr>
                    <a:t>8</a:t>
                  </a:r>
                </a:p>
                <a:p>
                  <a:pPr>
                    <a:spcBef>
                      <a:spcPts val="600"/>
                    </a:spcBef>
                  </a:pPr>
                  <a:r>
                    <a:rPr lang="en-GB" sz="1100" dirty="0">
                      <a:latin typeface="Calibri" pitchFamily="34" charset="0"/>
                    </a:rPr>
                    <a:t>10</a:t>
                  </a:r>
                  <a:r>
                    <a:rPr lang="en-GB" sz="1100" baseline="30000" dirty="0">
                      <a:latin typeface="Calibri" pitchFamily="34" charset="0"/>
                    </a:rPr>
                    <a:t>7</a:t>
                  </a:r>
                </a:p>
                <a:p>
                  <a:pPr>
                    <a:spcBef>
                      <a:spcPts val="600"/>
                    </a:spcBef>
                  </a:pPr>
                  <a:r>
                    <a:rPr lang="en-GB" sz="1100" dirty="0">
                      <a:latin typeface="Calibri" pitchFamily="34" charset="0"/>
                    </a:rPr>
                    <a:t>10</a:t>
                  </a:r>
                  <a:r>
                    <a:rPr lang="en-GB" sz="1100" baseline="30000" dirty="0">
                      <a:latin typeface="Calibri" pitchFamily="34" charset="0"/>
                    </a:rPr>
                    <a:t>6</a:t>
                  </a:r>
                </a:p>
              </p:txBody>
            </p:sp>
            <p:cxnSp>
              <p:nvCxnSpPr>
                <p:cNvPr id="197" name="Straight Connector 196"/>
                <p:cNvCxnSpPr/>
                <p:nvPr/>
              </p:nvCxnSpPr>
              <p:spPr>
                <a:xfrm>
                  <a:off x="1799692" y="1160748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1799692" y="1448780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/>
                <p:nvPr/>
              </p:nvCxnSpPr>
              <p:spPr>
                <a:xfrm>
                  <a:off x="1799692" y="1736812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/>
              </p:nvCxnSpPr>
              <p:spPr>
                <a:xfrm>
                  <a:off x="1799692" y="2024844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1799692" y="2312876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/>
              </p:nvCxnSpPr>
              <p:spPr>
                <a:xfrm>
                  <a:off x="1799692" y="2600908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/>
                <p:cNvCxnSpPr/>
                <p:nvPr/>
              </p:nvCxnSpPr>
              <p:spPr>
                <a:xfrm>
                  <a:off x="1799692" y="2888940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/>
              </p:nvCxnSpPr>
              <p:spPr>
                <a:xfrm>
                  <a:off x="1799692" y="3176972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/>
                <p:cNvCxnSpPr/>
                <p:nvPr/>
              </p:nvCxnSpPr>
              <p:spPr>
                <a:xfrm>
                  <a:off x="1799692" y="3465004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/>
              </p:nvCxnSpPr>
              <p:spPr>
                <a:xfrm>
                  <a:off x="1799692" y="3753036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/>
                <p:cNvCxnSpPr/>
                <p:nvPr/>
              </p:nvCxnSpPr>
              <p:spPr>
                <a:xfrm>
                  <a:off x="1799692" y="4041068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>
                <a:xfrm>
                  <a:off x="1799692" y="4329100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>
                <a:xfrm>
                  <a:off x="1799692" y="4617132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>
                <a:xfrm>
                  <a:off x="1799692" y="4905164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>
                <a:xfrm>
                  <a:off x="1799692" y="5193196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/>
              </p:nvCxnSpPr>
              <p:spPr>
                <a:xfrm>
                  <a:off x="1799692" y="5481228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212"/>
                <p:cNvCxnSpPr/>
                <p:nvPr/>
              </p:nvCxnSpPr>
              <p:spPr>
                <a:xfrm>
                  <a:off x="1799692" y="5769260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/>
              </p:nvCxnSpPr>
              <p:spPr>
                <a:xfrm>
                  <a:off x="1799692" y="6057292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>
                  <a:off x="1799692" y="6345324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7" name="Straight Connector 186"/>
              <p:cNvCxnSpPr/>
              <p:nvPr/>
            </p:nvCxnSpPr>
            <p:spPr>
              <a:xfrm rot="5400000">
                <a:off x="1907704" y="6165304"/>
                <a:ext cx="14401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8" name="TextBox 187"/>
              <p:cNvSpPr txBox="1"/>
              <p:nvPr/>
            </p:nvSpPr>
            <p:spPr>
              <a:xfrm>
                <a:off x="1741534" y="6217566"/>
                <a:ext cx="2959668" cy="305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dirty="0">
                    <a:latin typeface="Calibri" pitchFamily="34" charset="0"/>
                  </a:rPr>
                  <a:t>1900 1920 1940 1960 1980 2000 2020</a:t>
                </a:r>
              </a:p>
            </p:txBody>
          </p:sp>
          <p:cxnSp>
            <p:nvCxnSpPr>
              <p:cNvPr id="189" name="Straight Connector 188"/>
              <p:cNvCxnSpPr/>
              <p:nvPr/>
            </p:nvCxnSpPr>
            <p:spPr>
              <a:xfrm rot="5400000">
                <a:off x="2303748" y="6165304"/>
                <a:ext cx="14401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 rot="5400000">
                <a:off x="2699792" y="6165304"/>
                <a:ext cx="14401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rot="5400000">
                <a:off x="3095836" y="6165304"/>
                <a:ext cx="14401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rot="5400000">
                <a:off x="3491880" y="6165304"/>
                <a:ext cx="14401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rot="5400000">
                <a:off x="3887924" y="6165304"/>
                <a:ext cx="14401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rot="5400000">
                <a:off x="4283968" y="6165304"/>
                <a:ext cx="14401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2" name="Line 624"/>
            <p:cNvSpPr>
              <a:spLocks noChangeShapeType="1"/>
            </p:cNvSpPr>
            <p:nvPr/>
          </p:nvSpPr>
          <p:spPr bwMode="auto">
            <a:xfrm flipV="1">
              <a:off x="649723" y="980728"/>
              <a:ext cx="0" cy="536400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400" dirty="0">
                <a:latin typeface="Calibri" pitchFamily="34" charset="0"/>
              </a:endParaRPr>
            </a:p>
          </p:txBody>
        </p:sp>
        <p:sp>
          <p:nvSpPr>
            <p:cNvPr id="153" name="Text Box 536"/>
            <p:cNvSpPr txBox="1">
              <a:spLocks noChangeArrowheads="1"/>
            </p:cNvSpPr>
            <p:nvPr/>
          </p:nvSpPr>
          <p:spPr bwMode="auto">
            <a:xfrm rot="16200000">
              <a:off x="-1687361" y="3354287"/>
              <a:ext cx="4194097" cy="38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400" dirty="0">
                  <a:solidFill>
                    <a:srgbClr val="000090"/>
                  </a:solidFill>
                  <a:latin typeface="Calibri" pitchFamily="34" charset="0"/>
                </a:rPr>
                <a:t>Brilliance (photons/s/</a:t>
              </a:r>
              <a:r>
                <a:rPr lang="en-GB" altLang="en-US" sz="1400" dirty="0" err="1">
                  <a:solidFill>
                    <a:srgbClr val="000090"/>
                  </a:solidFill>
                  <a:latin typeface="Calibri" pitchFamily="34" charset="0"/>
                </a:rPr>
                <a:t>mm</a:t>
              </a:r>
              <a:r>
                <a:rPr lang="en-GB" altLang="en-US" sz="1400" baseline="30000" dirty="0" err="1">
                  <a:solidFill>
                    <a:srgbClr val="000090"/>
                  </a:solidFill>
                  <a:latin typeface="Calibri" pitchFamily="34" charset="0"/>
                </a:rPr>
                <a:t>2</a:t>
              </a:r>
              <a:r>
                <a:rPr lang="en-GB" altLang="en-US" sz="1400" dirty="0">
                  <a:solidFill>
                    <a:srgbClr val="000090"/>
                  </a:solidFill>
                  <a:latin typeface="Calibri" pitchFamily="34" charset="0"/>
                </a:rPr>
                <a:t>/</a:t>
              </a:r>
              <a:r>
                <a:rPr lang="en-GB" altLang="en-US" sz="1400" dirty="0" err="1">
                  <a:solidFill>
                    <a:srgbClr val="000090"/>
                  </a:solidFill>
                  <a:latin typeface="Calibri" pitchFamily="34" charset="0"/>
                </a:rPr>
                <a:t>mrad</a:t>
              </a:r>
              <a:r>
                <a:rPr lang="en-GB" altLang="en-US" sz="1400" baseline="30000" dirty="0" err="1">
                  <a:solidFill>
                    <a:srgbClr val="000090"/>
                  </a:solidFill>
                  <a:latin typeface="Calibri" pitchFamily="34" charset="0"/>
                </a:rPr>
                <a:t>2</a:t>
              </a:r>
              <a:r>
                <a:rPr lang="en-GB" altLang="en-US" sz="1400" dirty="0">
                  <a:solidFill>
                    <a:srgbClr val="000090"/>
                  </a:solidFill>
                  <a:latin typeface="Calibri" pitchFamily="34" charset="0"/>
                </a:rPr>
                <a:t>/</a:t>
              </a:r>
              <a:r>
                <a:rPr lang="en-GB" altLang="en-US" sz="1400" dirty="0" err="1">
                  <a:solidFill>
                    <a:srgbClr val="000090"/>
                  </a:solidFill>
                  <a:latin typeface="Calibri" pitchFamily="34" charset="0"/>
                </a:rPr>
                <a:t>0.1%BW</a:t>
              </a:r>
              <a:r>
                <a:rPr lang="en-GB" altLang="en-US" sz="1400" dirty="0">
                  <a:solidFill>
                    <a:srgbClr val="000090"/>
                  </a:solidFill>
                  <a:latin typeface="Calibri" pitchFamily="34" charset="0"/>
                </a:rPr>
                <a:t>)</a:t>
              </a:r>
            </a:p>
          </p:txBody>
        </p:sp>
        <p:sp>
          <p:nvSpPr>
            <p:cNvPr id="154" name="Freeform 606"/>
            <p:cNvSpPr>
              <a:spLocks/>
            </p:cNvSpPr>
            <p:nvPr/>
          </p:nvSpPr>
          <p:spPr bwMode="auto">
            <a:xfrm>
              <a:off x="1763688" y="5445224"/>
              <a:ext cx="576000" cy="144016"/>
            </a:xfrm>
            <a:custGeom>
              <a:avLst/>
              <a:gdLst>
                <a:gd name="T0" fmla="*/ 0 w 508"/>
                <a:gd name="T1" fmla="*/ 0 h 89"/>
                <a:gd name="T2" fmla="*/ 418 w 508"/>
                <a:gd name="T3" fmla="*/ 0 h 89"/>
                <a:gd name="T4" fmla="*/ 508 w 508"/>
                <a:gd name="T5" fmla="*/ 89 h 89"/>
                <a:gd name="T6" fmla="*/ 485 w 508"/>
                <a:gd name="T7" fmla="*/ 44 h 89"/>
                <a:gd name="T8" fmla="*/ 463 w 508"/>
                <a:gd name="T9" fmla="*/ 67 h 89"/>
                <a:gd name="T10" fmla="*/ 508 w 508"/>
                <a:gd name="T11" fmla="*/ 89 h 89"/>
                <a:gd name="T12" fmla="*/ 418 w 508"/>
                <a:gd name="T13" fmla="*/ 0 h 89"/>
                <a:gd name="T14" fmla="*/ 0 w 508"/>
                <a:gd name="T15" fmla="*/ 0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08"/>
                <a:gd name="T25" fmla="*/ 0 h 89"/>
                <a:gd name="T26" fmla="*/ 508 w 508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08" h="89">
                  <a:moveTo>
                    <a:pt x="0" y="0"/>
                  </a:moveTo>
                  <a:lnTo>
                    <a:pt x="418" y="0"/>
                  </a:lnTo>
                  <a:lnTo>
                    <a:pt x="508" y="89"/>
                  </a:lnTo>
                  <a:lnTo>
                    <a:pt x="485" y="44"/>
                  </a:lnTo>
                  <a:lnTo>
                    <a:pt x="463" y="67"/>
                  </a:lnTo>
                  <a:lnTo>
                    <a:pt x="508" y="89"/>
                  </a:lnTo>
                  <a:lnTo>
                    <a:pt x="4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2160" dirty="0">
                <a:latin typeface="Calibri" pitchFamily="34" charset="0"/>
              </a:endParaRPr>
            </a:p>
          </p:txBody>
        </p:sp>
        <p:sp>
          <p:nvSpPr>
            <p:cNvPr id="155" name="Freeform 608"/>
            <p:cNvSpPr>
              <a:spLocks/>
            </p:cNvSpPr>
            <p:nvPr/>
          </p:nvSpPr>
          <p:spPr bwMode="auto">
            <a:xfrm>
              <a:off x="1333514" y="5445224"/>
              <a:ext cx="432000" cy="540000"/>
            </a:xfrm>
            <a:custGeom>
              <a:avLst/>
              <a:gdLst>
                <a:gd name="T0" fmla="*/ 239 w 239"/>
                <a:gd name="T1" fmla="*/ 0 h 246"/>
                <a:gd name="T2" fmla="*/ 0 w 239"/>
                <a:gd name="T3" fmla="*/ 246 h 246"/>
                <a:gd name="T4" fmla="*/ 45 w 239"/>
                <a:gd name="T5" fmla="*/ 224 h 246"/>
                <a:gd name="T6" fmla="*/ 22 w 239"/>
                <a:gd name="T7" fmla="*/ 201 h 246"/>
                <a:gd name="T8" fmla="*/ 0 w 239"/>
                <a:gd name="T9" fmla="*/ 246 h 246"/>
                <a:gd name="T10" fmla="*/ 239 w 239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9"/>
                <a:gd name="T19" fmla="*/ 0 h 246"/>
                <a:gd name="T20" fmla="*/ 239 w 239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9" h="246">
                  <a:moveTo>
                    <a:pt x="239" y="0"/>
                  </a:moveTo>
                  <a:lnTo>
                    <a:pt x="0" y="246"/>
                  </a:lnTo>
                  <a:lnTo>
                    <a:pt x="45" y="224"/>
                  </a:lnTo>
                  <a:lnTo>
                    <a:pt x="22" y="201"/>
                  </a:lnTo>
                  <a:lnTo>
                    <a:pt x="0" y="246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tx1"/>
            </a:solidFill>
            <a:ln w="1111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 sz="2160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156" name="Text Box 545"/>
            <p:cNvSpPr txBox="1">
              <a:spLocks noChangeArrowheads="1"/>
            </p:cNvSpPr>
            <p:nvPr/>
          </p:nvSpPr>
          <p:spPr bwMode="auto">
            <a:xfrm>
              <a:off x="1297510" y="5229223"/>
              <a:ext cx="864000" cy="503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1100" dirty="0">
                  <a:solidFill>
                    <a:srgbClr val="000090"/>
                  </a:solidFill>
                  <a:latin typeface="Calibri" pitchFamily="34" charset="0"/>
                </a:rPr>
                <a:t>X-ray tubes</a:t>
              </a:r>
            </a:p>
          </p:txBody>
        </p:sp>
        <p:sp>
          <p:nvSpPr>
            <p:cNvPr id="157" name="Freeform 603"/>
            <p:cNvSpPr>
              <a:spLocks/>
            </p:cNvSpPr>
            <p:nvPr/>
          </p:nvSpPr>
          <p:spPr bwMode="auto">
            <a:xfrm>
              <a:off x="1547664" y="4221088"/>
              <a:ext cx="1152000" cy="180020"/>
            </a:xfrm>
            <a:custGeom>
              <a:avLst/>
              <a:gdLst>
                <a:gd name="T0" fmla="*/ 0 w 702"/>
                <a:gd name="T1" fmla="*/ 0 h 97"/>
                <a:gd name="T2" fmla="*/ 605 w 702"/>
                <a:gd name="T3" fmla="*/ 0 h 97"/>
                <a:gd name="T4" fmla="*/ 702 w 702"/>
                <a:gd name="T5" fmla="*/ 97 h 97"/>
                <a:gd name="T6" fmla="*/ 679 w 702"/>
                <a:gd name="T7" fmla="*/ 52 h 97"/>
                <a:gd name="T8" fmla="*/ 657 w 702"/>
                <a:gd name="T9" fmla="*/ 74 h 97"/>
                <a:gd name="T10" fmla="*/ 702 w 702"/>
                <a:gd name="T11" fmla="*/ 97 h 97"/>
                <a:gd name="T12" fmla="*/ 605 w 702"/>
                <a:gd name="T13" fmla="*/ 0 h 97"/>
                <a:gd name="T14" fmla="*/ 0 w 702"/>
                <a:gd name="T15" fmla="*/ 0 h 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02"/>
                <a:gd name="T25" fmla="*/ 0 h 97"/>
                <a:gd name="T26" fmla="*/ 702 w 702"/>
                <a:gd name="T27" fmla="*/ 97 h 9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02" h="97">
                  <a:moveTo>
                    <a:pt x="0" y="0"/>
                  </a:moveTo>
                  <a:lnTo>
                    <a:pt x="605" y="0"/>
                  </a:lnTo>
                  <a:lnTo>
                    <a:pt x="702" y="97"/>
                  </a:lnTo>
                  <a:lnTo>
                    <a:pt x="679" y="52"/>
                  </a:lnTo>
                  <a:lnTo>
                    <a:pt x="657" y="74"/>
                  </a:lnTo>
                  <a:lnTo>
                    <a:pt x="702" y="97"/>
                  </a:lnTo>
                  <a:lnTo>
                    <a:pt x="60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2160" dirty="0">
                <a:latin typeface="Calibri" pitchFamily="34" charset="0"/>
              </a:endParaRPr>
            </a:p>
          </p:txBody>
        </p:sp>
        <p:sp>
          <p:nvSpPr>
            <p:cNvPr id="158" name="Freeform 605"/>
            <p:cNvSpPr>
              <a:spLocks/>
            </p:cNvSpPr>
            <p:nvPr/>
          </p:nvSpPr>
          <p:spPr bwMode="auto">
            <a:xfrm>
              <a:off x="2541403" y="4221088"/>
              <a:ext cx="108000" cy="360000"/>
            </a:xfrm>
            <a:custGeom>
              <a:avLst/>
              <a:gdLst>
                <a:gd name="T0" fmla="*/ 0 w 82"/>
                <a:gd name="T1" fmla="*/ 0 h 157"/>
                <a:gd name="T2" fmla="*/ 82 w 82"/>
                <a:gd name="T3" fmla="*/ 157 h 157"/>
                <a:gd name="T4" fmla="*/ 75 w 82"/>
                <a:gd name="T5" fmla="*/ 112 h 157"/>
                <a:gd name="T6" fmla="*/ 45 w 82"/>
                <a:gd name="T7" fmla="*/ 120 h 157"/>
                <a:gd name="T8" fmla="*/ 82 w 82"/>
                <a:gd name="T9" fmla="*/ 157 h 157"/>
                <a:gd name="T10" fmla="*/ 0 w 82"/>
                <a:gd name="T11" fmla="*/ 0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2"/>
                <a:gd name="T19" fmla="*/ 0 h 157"/>
                <a:gd name="T20" fmla="*/ 82 w 82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2" h="157">
                  <a:moveTo>
                    <a:pt x="0" y="0"/>
                  </a:moveTo>
                  <a:lnTo>
                    <a:pt x="82" y="157"/>
                  </a:lnTo>
                  <a:lnTo>
                    <a:pt x="75" y="112"/>
                  </a:lnTo>
                  <a:lnTo>
                    <a:pt x="45" y="120"/>
                  </a:lnTo>
                  <a:lnTo>
                    <a:pt x="82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111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 sz="2160" dirty="0">
                <a:latin typeface="Calibri" pitchFamily="34" charset="0"/>
              </a:endParaRPr>
            </a:p>
          </p:txBody>
        </p:sp>
        <p:sp>
          <p:nvSpPr>
            <p:cNvPr id="159" name="Text Box 544"/>
            <p:cNvSpPr txBox="1">
              <a:spLocks noChangeArrowheads="1"/>
            </p:cNvSpPr>
            <p:nvPr/>
          </p:nvSpPr>
          <p:spPr bwMode="auto">
            <a:xfrm>
              <a:off x="1297510" y="3996742"/>
              <a:ext cx="1116000" cy="503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GB" altLang="en-US" sz="1100" dirty="0">
                  <a:solidFill>
                    <a:srgbClr val="000090"/>
                  </a:solidFill>
                  <a:latin typeface="Calibri" pitchFamily="34" charset="0"/>
                </a:rPr>
                <a:t>First generation</a:t>
              </a:r>
            </a:p>
          </p:txBody>
        </p:sp>
        <p:sp>
          <p:nvSpPr>
            <p:cNvPr id="160" name="Freeform 600"/>
            <p:cNvSpPr>
              <a:spLocks/>
            </p:cNvSpPr>
            <p:nvPr/>
          </p:nvSpPr>
          <p:spPr bwMode="auto">
            <a:xfrm>
              <a:off x="1593314" y="3537059"/>
              <a:ext cx="1272113" cy="108000"/>
            </a:xfrm>
            <a:custGeom>
              <a:avLst/>
              <a:gdLst>
                <a:gd name="T0" fmla="*/ 0 w 747"/>
                <a:gd name="T1" fmla="*/ 0 h 90"/>
                <a:gd name="T2" fmla="*/ 650 w 747"/>
                <a:gd name="T3" fmla="*/ 0 h 90"/>
                <a:gd name="T4" fmla="*/ 747 w 747"/>
                <a:gd name="T5" fmla="*/ 90 h 90"/>
                <a:gd name="T6" fmla="*/ 725 w 747"/>
                <a:gd name="T7" fmla="*/ 45 h 90"/>
                <a:gd name="T8" fmla="*/ 702 w 747"/>
                <a:gd name="T9" fmla="*/ 67 h 90"/>
                <a:gd name="T10" fmla="*/ 747 w 747"/>
                <a:gd name="T11" fmla="*/ 90 h 90"/>
                <a:gd name="T12" fmla="*/ 650 w 747"/>
                <a:gd name="T13" fmla="*/ 0 h 90"/>
                <a:gd name="T14" fmla="*/ 0 w 747"/>
                <a:gd name="T15" fmla="*/ 0 h 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7"/>
                <a:gd name="T25" fmla="*/ 0 h 90"/>
                <a:gd name="T26" fmla="*/ 747 w 747"/>
                <a:gd name="T27" fmla="*/ 90 h 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7" h="90">
                  <a:moveTo>
                    <a:pt x="0" y="0"/>
                  </a:moveTo>
                  <a:lnTo>
                    <a:pt x="650" y="0"/>
                  </a:lnTo>
                  <a:lnTo>
                    <a:pt x="747" y="90"/>
                  </a:lnTo>
                  <a:lnTo>
                    <a:pt x="725" y="45"/>
                  </a:lnTo>
                  <a:lnTo>
                    <a:pt x="702" y="67"/>
                  </a:lnTo>
                  <a:lnTo>
                    <a:pt x="747" y="90"/>
                  </a:lnTo>
                  <a:lnTo>
                    <a:pt x="6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2160" dirty="0">
                <a:latin typeface="Calibri" pitchFamily="34" charset="0"/>
              </a:endParaRPr>
            </a:p>
          </p:txBody>
        </p:sp>
        <p:sp>
          <p:nvSpPr>
            <p:cNvPr id="161" name="Text Box 543"/>
            <p:cNvSpPr txBox="1">
              <a:spLocks noChangeArrowheads="1"/>
            </p:cNvSpPr>
            <p:nvPr/>
          </p:nvSpPr>
          <p:spPr bwMode="auto">
            <a:xfrm>
              <a:off x="1297510" y="3312665"/>
              <a:ext cx="1296001" cy="503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GB" altLang="en-US" sz="1100" dirty="0">
                  <a:solidFill>
                    <a:srgbClr val="000090"/>
                  </a:solidFill>
                  <a:latin typeface="Calibri" pitchFamily="34" charset="0"/>
                </a:rPr>
                <a:t>Second generation</a:t>
              </a:r>
            </a:p>
          </p:txBody>
        </p:sp>
        <p:sp>
          <p:nvSpPr>
            <p:cNvPr id="162" name="Freeform 616"/>
            <p:cNvSpPr>
              <a:spLocks/>
            </p:cNvSpPr>
            <p:nvPr/>
          </p:nvSpPr>
          <p:spPr bwMode="auto">
            <a:xfrm>
              <a:off x="4043699" y="1232756"/>
              <a:ext cx="216000" cy="3586720"/>
            </a:xfrm>
            <a:custGeom>
              <a:avLst/>
              <a:gdLst>
                <a:gd name="T0" fmla="*/ 15 w 98"/>
                <a:gd name="T1" fmla="*/ 0 h 1546"/>
                <a:gd name="T2" fmla="*/ 98 w 98"/>
                <a:gd name="T3" fmla="*/ 82 h 1546"/>
                <a:gd name="T4" fmla="*/ 98 w 98"/>
                <a:gd name="T5" fmla="*/ 1457 h 1546"/>
                <a:gd name="T6" fmla="*/ 0 w 98"/>
                <a:gd name="T7" fmla="*/ 1546 h 15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"/>
                <a:gd name="T13" fmla="*/ 0 h 1546"/>
                <a:gd name="T14" fmla="*/ 98 w 98"/>
                <a:gd name="T15" fmla="*/ 1546 h 15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" h="1546">
                  <a:moveTo>
                    <a:pt x="15" y="0"/>
                  </a:moveTo>
                  <a:lnTo>
                    <a:pt x="98" y="82"/>
                  </a:lnTo>
                  <a:lnTo>
                    <a:pt x="98" y="1457"/>
                  </a:lnTo>
                  <a:lnTo>
                    <a:pt x="0" y="1546"/>
                  </a:lnTo>
                </a:path>
              </a:pathLst>
            </a:custGeom>
            <a:noFill/>
            <a:ln w="34925">
              <a:solidFill>
                <a:srgbClr val="EF047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2160" dirty="0">
                <a:latin typeface="Calibri" pitchFamily="34" charset="0"/>
              </a:endParaRPr>
            </a:p>
          </p:txBody>
        </p:sp>
        <p:sp>
          <p:nvSpPr>
            <p:cNvPr id="163" name="Text Box 539"/>
            <p:cNvSpPr txBox="1">
              <a:spLocks noChangeArrowheads="1"/>
            </p:cNvSpPr>
            <p:nvPr/>
          </p:nvSpPr>
          <p:spPr bwMode="auto">
            <a:xfrm rot="16200000" flipV="1">
              <a:off x="3375294" y="2745297"/>
              <a:ext cx="2204141" cy="38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en-GB" altLang="en-US" sz="1400" dirty="0">
                  <a:solidFill>
                    <a:srgbClr val="000090"/>
                  </a:solidFill>
                  <a:latin typeface="Calibri" pitchFamily="34" charset="0"/>
                </a:rPr>
                <a:t>Synchrotron Radiation</a:t>
              </a:r>
            </a:p>
          </p:txBody>
        </p:sp>
        <p:sp>
          <p:nvSpPr>
            <p:cNvPr id="164" name="Freeform 613"/>
            <p:cNvSpPr>
              <a:spLocks/>
            </p:cNvSpPr>
            <p:nvPr/>
          </p:nvSpPr>
          <p:spPr bwMode="auto">
            <a:xfrm>
              <a:off x="2649403" y="1988840"/>
              <a:ext cx="756084" cy="72008"/>
            </a:xfrm>
            <a:custGeom>
              <a:avLst/>
              <a:gdLst>
                <a:gd name="T0" fmla="*/ 0 w 201"/>
                <a:gd name="T1" fmla="*/ 60 h 60"/>
                <a:gd name="T2" fmla="*/ 134 w 201"/>
                <a:gd name="T3" fmla="*/ 60 h 60"/>
                <a:gd name="T4" fmla="*/ 201 w 201"/>
                <a:gd name="T5" fmla="*/ 0 h 60"/>
                <a:gd name="T6" fmla="*/ 171 w 201"/>
                <a:gd name="T7" fmla="*/ 38 h 60"/>
                <a:gd name="T8" fmla="*/ 149 w 201"/>
                <a:gd name="T9" fmla="*/ 23 h 60"/>
                <a:gd name="T10" fmla="*/ 201 w 201"/>
                <a:gd name="T11" fmla="*/ 0 h 60"/>
                <a:gd name="T12" fmla="*/ 134 w 201"/>
                <a:gd name="T13" fmla="*/ 60 h 60"/>
                <a:gd name="T14" fmla="*/ 0 w 201"/>
                <a:gd name="T15" fmla="*/ 60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"/>
                <a:gd name="T25" fmla="*/ 0 h 60"/>
                <a:gd name="T26" fmla="*/ 201 w 201"/>
                <a:gd name="T27" fmla="*/ 60 h 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" h="60">
                  <a:moveTo>
                    <a:pt x="0" y="60"/>
                  </a:moveTo>
                  <a:lnTo>
                    <a:pt x="134" y="60"/>
                  </a:lnTo>
                  <a:lnTo>
                    <a:pt x="201" y="0"/>
                  </a:lnTo>
                  <a:lnTo>
                    <a:pt x="171" y="38"/>
                  </a:lnTo>
                  <a:lnTo>
                    <a:pt x="149" y="23"/>
                  </a:lnTo>
                  <a:lnTo>
                    <a:pt x="201" y="0"/>
                  </a:lnTo>
                  <a:lnTo>
                    <a:pt x="134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2160" dirty="0">
                <a:latin typeface="Calibri" pitchFamily="34" charset="0"/>
              </a:endParaRPr>
            </a:p>
          </p:txBody>
        </p:sp>
        <p:sp>
          <p:nvSpPr>
            <p:cNvPr id="165" name="Freeform 614"/>
            <p:cNvSpPr>
              <a:spLocks/>
            </p:cNvSpPr>
            <p:nvPr/>
          </p:nvSpPr>
          <p:spPr bwMode="auto">
            <a:xfrm>
              <a:off x="2685407" y="2564904"/>
              <a:ext cx="502182" cy="96494"/>
            </a:xfrm>
            <a:custGeom>
              <a:avLst/>
              <a:gdLst>
                <a:gd name="T0" fmla="*/ 0 w 142"/>
                <a:gd name="T1" fmla="*/ 60 h 60"/>
                <a:gd name="T2" fmla="*/ 60 w 142"/>
                <a:gd name="T3" fmla="*/ 60 h 60"/>
                <a:gd name="T4" fmla="*/ 115 w 142"/>
                <a:gd name="T5" fmla="*/ 0 h 60"/>
                <a:gd name="T6" fmla="*/ 90 w 142"/>
                <a:gd name="T7" fmla="*/ 37 h 60"/>
                <a:gd name="T8" fmla="*/ 73 w 142"/>
                <a:gd name="T9" fmla="*/ 22 h 60"/>
                <a:gd name="T10" fmla="*/ 115 w 142"/>
                <a:gd name="T11" fmla="*/ 0 h 60"/>
                <a:gd name="T12" fmla="*/ 60 w 142"/>
                <a:gd name="T13" fmla="*/ 60 h 60"/>
                <a:gd name="T14" fmla="*/ 0 w 142"/>
                <a:gd name="T15" fmla="*/ 60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"/>
                <a:gd name="T25" fmla="*/ 0 h 60"/>
                <a:gd name="T26" fmla="*/ 142 w 142"/>
                <a:gd name="T27" fmla="*/ 60 h 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" h="60">
                  <a:moveTo>
                    <a:pt x="0" y="60"/>
                  </a:moveTo>
                  <a:lnTo>
                    <a:pt x="75" y="60"/>
                  </a:lnTo>
                  <a:lnTo>
                    <a:pt x="142" y="0"/>
                  </a:lnTo>
                  <a:lnTo>
                    <a:pt x="112" y="37"/>
                  </a:lnTo>
                  <a:lnTo>
                    <a:pt x="90" y="22"/>
                  </a:lnTo>
                  <a:lnTo>
                    <a:pt x="142" y="0"/>
                  </a:lnTo>
                  <a:lnTo>
                    <a:pt x="75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2160" dirty="0">
                <a:latin typeface="Calibri" pitchFamily="34" charset="0"/>
              </a:endParaRPr>
            </a:p>
          </p:txBody>
        </p:sp>
        <p:sp>
          <p:nvSpPr>
            <p:cNvPr id="166" name="Freeform 615"/>
            <p:cNvSpPr>
              <a:spLocks/>
            </p:cNvSpPr>
            <p:nvPr/>
          </p:nvSpPr>
          <p:spPr bwMode="auto">
            <a:xfrm>
              <a:off x="2048180" y="1952836"/>
              <a:ext cx="72000" cy="612000"/>
            </a:xfrm>
            <a:custGeom>
              <a:avLst/>
              <a:gdLst>
                <a:gd name="T0" fmla="*/ 45 w 45"/>
                <a:gd name="T1" fmla="*/ 0 h 508"/>
                <a:gd name="T2" fmla="*/ 0 w 45"/>
                <a:gd name="T3" fmla="*/ 0 h 508"/>
                <a:gd name="T4" fmla="*/ 0 w 45"/>
                <a:gd name="T5" fmla="*/ 508 h 508"/>
                <a:gd name="T6" fmla="*/ 38 w 45"/>
                <a:gd name="T7" fmla="*/ 508 h 5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508"/>
                <a:gd name="T14" fmla="*/ 45 w 45"/>
                <a:gd name="T15" fmla="*/ 508 h 5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508">
                  <a:moveTo>
                    <a:pt x="45" y="0"/>
                  </a:moveTo>
                  <a:lnTo>
                    <a:pt x="0" y="0"/>
                  </a:lnTo>
                  <a:lnTo>
                    <a:pt x="0" y="508"/>
                  </a:lnTo>
                  <a:lnTo>
                    <a:pt x="38" y="508"/>
                  </a:lnTo>
                </a:path>
              </a:pathLst>
            </a:custGeom>
            <a:noFill/>
            <a:ln w="1111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2160" dirty="0">
                <a:ln>
                  <a:solidFill>
                    <a:sysClr val="windowText" lastClr="000000"/>
                  </a:solidFill>
                </a:ln>
                <a:latin typeface="Calibri" pitchFamily="34" charset="0"/>
              </a:endParaRPr>
            </a:p>
          </p:txBody>
        </p:sp>
        <p:sp>
          <p:nvSpPr>
            <p:cNvPr id="167" name="Text Box 542"/>
            <p:cNvSpPr txBox="1">
              <a:spLocks noChangeArrowheads="1"/>
            </p:cNvSpPr>
            <p:nvPr/>
          </p:nvSpPr>
          <p:spPr bwMode="auto">
            <a:xfrm>
              <a:off x="1081484" y="2060848"/>
              <a:ext cx="1019440" cy="503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GB" altLang="en-US" sz="1100" dirty="0">
                  <a:solidFill>
                    <a:srgbClr val="000090"/>
                  </a:solidFill>
                  <a:latin typeface="Calibri" pitchFamily="34" charset="0"/>
                </a:rPr>
                <a:t>Third</a:t>
              </a:r>
            </a:p>
            <a:p>
              <a:pPr algn="r"/>
              <a:r>
                <a:rPr lang="en-GB" altLang="en-US" sz="1100" dirty="0">
                  <a:solidFill>
                    <a:srgbClr val="000090"/>
                  </a:solidFill>
                  <a:latin typeface="Calibri" pitchFamily="34" charset="0"/>
                </a:rPr>
                <a:t>generation</a:t>
              </a:r>
            </a:p>
          </p:txBody>
        </p:sp>
        <p:sp>
          <p:nvSpPr>
            <p:cNvPr id="168" name="Text Box 546"/>
            <p:cNvSpPr txBox="1">
              <a:spLocks noChangeArrowheads="1"/>
            </p:cNvSpPr>
            <p:nvPr/>
          </p:nvSpPr>
          <p:spPr bwMode="auto">
            <a:xfrm>
              <a:off x="2053593" y="1835241"/>
              <a:ext cx="1240299" cy="305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1100" dirty="0">
                  <a:solidFill>
                    <a:srgbClr val="000090"/>
                  </a:solidFill>
                  <a:latin typeface="Calibri" pitchFamily="34" charset="0"/>
                </a:rPr>
                <a:t>ESRF (2014)</a:t>
              </a:r>
            </a:p>
          </p:txBody>
        </p:sp>
        <p:cxnSp>
          <p:nvCxnSpPr>
            <p:cNvPr id="169" name="Straight Connector 168"/>
            <p:cNvCxnSpPr/>
            <p:nvPr/>
          </p:nvCxnSpPr>
          <p:spPr>
            <a:xfrm flipH="1">
              <a:off x="3274030" y="1988900"/>
              <a:ext cx="208768" cy="5400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 Box 547"/>
            <p:cNvSpPr txBox="1">
              <a:spLocks noChangeArrowheads="1"/>
            </p:cNvSpPr>
            <p:nvPr/>
          </p:nvSpPr>
          <p:spPr bwMode="auto">
            <a:xfrm>
              <a:off x="2053593" y="2411308"/>
              <a:ext cx="1235926" cy="305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1100" dirty="0">
                  <a:solidFill>
                    <a:srgbClr val="000090"/>
                  </a:solidFill>
                  <a:latin typeface="Calibri" pitchFamily="34" charset="0"/>
                </a:rPr>
                <a:t>ESRF (1994)</a:t>
              </a:r>
            </a:p>
          </p:txBody>
        </p:sp>
        <p:sp>
          <p:nvSpPr>
            <p:cNvPr id="171" name="Text Box 546"/>
            <p:cNvSpPr txBox="1">
              <a:spLocks noChangeArrowheads="1"/>
            </p:cNvSpPr>
            <p:nvPr/>
          </p:nvSpPr>
          <p:spPr bwMode="auto">
            <a:xfrm>
              <a:off x="1693554" y="1268760"/>
              <a:ext cx="1440161" cy="6117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400" dirty="0">
                  <a:solidFill>
                    <a:srgbClr val="000090"/>
                  </a:solidFill>
                  <a:latin typeface="Calibri" pitchFamily="34" charset="0"/>
                </a:rPr>
                <a:t>ESRF-</a:t>
              </a:r>
              <a:r>
                <a:rPr lang="en-GB" altLang="en-US" sz="1400" dirty="0" err="1">
                  <a:solidFill>
                    <a:srgbClr val="000090"/>
                  </a:solidFill>
                  <a:latin typeface="Calibri" pitchFamily="34" charset="0"/>
                </a:rPr>
                <a:t>EBS</a:t>
              </a:r>
              <a:r>
                <a:rPr lang="en-GB" altLang="en-US" sz="1400" dirty="0">
                  <a:solidFill>
                    <a:srgbClr val="000090"/>
                  </a:solidFill>
                  <a:latin typeface="Calibri" pitchFamily="34" charset="0"/>
                </a:rPr>
                <a:t> (2020)</a:t>
              </a:r>
            </a:p>
          </p:txBody>
        </p:sp>
        <p:cxnSp>
          <p:nvCxnSpPr>
            <p:cNvPr id="172" name="Straight Connector 171"/>
            <p:cNvCxnSpPr/>
            <p:nvPr/>
          </p:nvCxnSpPr>
          <p:spPr>
            <a:xfrm flipV="1">
              <a:off x="3493754" y="1484784"/>
              <a:ext cx="180000" cy="46800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3" name="Freeform 613"/>
            <p:cNvSpPr>
              <a:spLocks/>
            </p:cNvSpPr>
            <p:nvPr/>
          </p:nvSpPr>
          <p:spPr bwMode="auto">
            <a:xfrm>
              <a:off x="2953694" y="1520788"/>
              <a:ext cx="648072" cy="108012"/>
            </a:xfrm>
            <a:custGeom>
              <a:avLst/>
              <a:gdLst>
                <a:gd name="T0" fmla="*/ 0 w 201"/>
                <a:gd name="T1" fmla="*/ 60 h 60"/>
                <a:gd name="T2" fmla="*/ 134 w 201"/>
                <a:gd name="T3" fmla="*/ 60 h 60"/>
                <a:gd name="T4" fmla="*/ 201 w 201"/>
                <a:gd name="T5" fmla="*/ 0 h 60"/>
                <a:gd name="T6" fmla="*/ 171 w 201"/>
                <a:gd name="T7" fmla="*/ 38 h 60"/>
                <a:gd name="T8" fmla="*/ 149 w 201"/>
                <a:gd name="T9" fmla="*/ 23 h 60"/>
                <a:gd name="T10" fmla="*/ 201 w 201"/>
                <a:gd name="T11" fmla="*/ 0 h 60"/>
                <a:gd name="T12" fmla="*/ 134 w 201"/>
                <a:gd name="T13" fmla="*/ 60 h 60"/>
                <a:gd name="T14" fmla="*/ 0 w 201"/>
                <a:gd name="T15" fmla="*/ 60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"/>
                <a:gd name="T25" fmla="*/ 0 h 60"/>
                <a:gd name="T26" fmla="*/ 201 w 201"/>
                <a:gd name="T27" fmla="*/ 60 h 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" h="60">
                  <a:moveTo>
                    <a:pt x="0" y="60"/>
                  </a:moveTo>
                  <a:lnTo>
                    <a:pt x="134" y="60"/>
                  </a:lnTo>
                  <a:lnTo>
                    <a:pt x="201" y="0"/>
                  </a:lnTo>
                  <a:lnTo>
                    <a:pt x="171" y="38"/>
                  </a:lnTo>
                  <a:lnTo>
                    <a:pt x="149" y="23"/>
                  </a:lnTo>
                  <a:lnTo>
                    <a:pt x="201" y="0"/>
                  </a:lnTo>
                  <a:lnTo>
                    <a:pt x="134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2160" dirty="0">
                <a:latin typeface="Calibri" pitchFamily="34" charset="0"/>
              </a:endParaRPr>
            </a:p>
          </p:txBody>
        </p:sp>
        <p:sp>
          <p:nvSpPr>
            <p:cNvPr id="174" name="Oval 618"/>
            <p:cNvSpPr>
              <a:spLocks noChangeArrowheads="1"/>
            </p:cNvSpPr>
            <p:nvPr/>
          </p:nvSpPr>
          <p:spPr bwMode="auto">
            <a:xfrm>
              <a:off x="3624052" y="1448779"/>
              <a:ext cx="90000" cy="90000"/>
            </a:xfrm>
            <a:prstGeom prst="ellipse">
              <a:avLst/>
            </a:prstGeom>
            <a:solidFill>
              <a:schemeClr val="tx2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dirty="0">
                <a:latin typeface="Calibri" pitchFamily="34" charset="0"/>
              </a:endParaRPr>
            </a:p>
          </p:txBody>
        </p:sp>
        <p:sp>
          <p:nvSpPr>
            <p:cNvPr id="175" name="Oval 618"/>
            <p:cNvSpPr>
              <a:spLocks noChangeArrowheads="1"/>
            </p:cNvSpPr>
            <p:nvPr/>
          </p:nvSpPr>
          <p:spPr bwMode="auto">
            <a:xfrm>
              <a:off x="3437798" y="1916832"/>
              <a:ext cx="90000" cy="90000"/>
            </a:xfrm>
            <a:prstGeom prst="ellipse">
              <a:avLst/>
            </a:prstGeom>
            <a:solidFill>
              <a:srgbClr val="EF047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dirty="0">
                <a:latin typeface="Calibri" pitchFamily="34" charset="0"/>
              </a:endParaRPr>
            </a:p>
          </p:txBody>
        </p:sp>
        <p:cxnSp>
          <p:nvCxnSpPr>
            <p:cNvPr id="176" name="Straight Connector 175"/>
            <p:cNvCxnSpPr/>
            <p:nvPr/>
          </p:nvCxnSpPr>
          <p:spPr>
            <a:xfrm flipH="1">
              <a:off x="2267744" y="2569716"/>
              <a:ext cx="994932" cy="345157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Freeform 602"/>
            <p:cNvSpPr>
              <a:spLocks/>
            </p:cNvSpPr>
            <p:nvPr/>
          </p:nvSpPr>
          <p:spPr bwMode="auto">
            <a:xfrm>
              <a:off x="2703423" y="3537060"/>
              <a:ext cx="126000" cy="360000"/>
            </a:xfrm>
            <a:custGeom>
              <a:avLst/>
              <a:gdLst>
                <a:gd name="T0" fmla="*/ 0 w 75"/>
                <a:gd name="T1" fmla="*/ 0 h 232"/>
                <a:gd name="T2" fmla="*/ 75 w 75"/>
                <a:gd name="T3" fmla="*/ 232 h 232"/>
                <a:gd name="T4" fmla="*/ 75 w 75"/>
                <a:gd name="T5" fmla="*/ 187 h 232"/>
                <a:gd name="T6" fmla="*/ 45 w 75"/>
                <a:gd name="T7" fmla="*/ 187 h 232"/>
                <a:gd name="T8" fmla="*/ 75 w 75"/>
                <a:gd name="T9" fmla="*/ 232 h 232"/>
                <a:gd name="T10" fmla="*/ 0 w 75"/>
                <a:gd name="T11" fmla="*/ 0 h 2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232"/>
                <a:gd name="T20" fmla="*/ 75 w 75"/>
                <a:gd name="T21" fmla="*/ 232 h 2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232">
                  <a:moveTo>
                    <a:pt x="0" y="0"/>
                  </a:moveTo>
                  <a:lnTo>
                    <a:pt x="75" y="232"/>
                  </a:lnTo>
                  <a:lnTo>
                    <a:pt x="75" y="187"/>
                  </a:lnTo>
                  <a:lnTo>
                    <a:pt x="45" y="187"/>
                  </a:lnTo>
                  <a:lnTo>
                    <a:pt x="75" y="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111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 sz="2160" dirty="0">
                <a:latin typeface="Calibri" pitchFamily="34" charset="0"/>
              </a:endParaRPr>
            </a:p>
          </p:txBody>
        </p:sp>
        <p:sp>
          <p:nvSpPr>
            <p:cNvPr id="178" name="Oval 594"/>
            <p:cNvSpPr>
              <a:spLocks noChangeArrowheads="1"/>
            </p:cNvSpPr>
            <p:nvPr/>
          </p:nvSpPr>
          <p:spPr bwMode="auto">
            <a:xfrm>
              <a:off x="2883439" y="3638986"/>
              <a:ext cx="90000" cy="90000"/>
            </a:xfrm>
            <a:prstGeom prst="ellipse">
              <a:avLst/>
            </a:prstGeom>
            <a:solidFill>
              <a:srgbClr val="EF047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dirty="0">
                <a:latin typeface="Calibri" pitchFamily="34" charset="0"/>
              </a:endParaRPr>
            </a:p>
          </p:txBody>
        </p:sp>
        <p:sp>
          <p:nvSpPr>
            <p:cNvPr id="179" name="Oval 595"/>
            <p:cNvSpPr>
              <a:spLocks noChangeArrowheads="1"/>
            </p:cNvSpPr>
            <p:nvPr/>
          </p:nvSpPr>
          <p:spPr bwMode="auto">
            <a:xfrm>
              <a:off x="2811174" y="3915601"/>
              <a:ext cx="90257" cy="90000"/>
            </a:xfrm>
            <a:prstGeom prst="ellipse">
              <a:avLst/>
            </a:prstGeom>
            <a:solidFill>
              <a:srgbClr val="EF047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dirty="0">
                <a:latin typeface="Calibri" pitchFamily="34" charset="0"/>
              </a:endParaRPr>
            </a:p>
          </p:txBody>
        </p:sp>
        <p:sp>
          <p:nvSpPr>
            <p:cNvPr id="180" name="Oval 597"/>
            <p:cNvSpPr>
              <a:spLocks noChangeArrowheads="1"/>
            </p:cNvSpPr>
            <p:nvPr/>
          </p:nvSpPr>
          <p:spPr bwMode="auto">
            <a:xfrm>
              <a:off x="2631411" y="4581128"/>
              <a:ext cx="90000" cy="90000"/>
            </a:xfrm>
            <a:prstGeom prst="ellipse">
              <a:avLst/>
            </a:prstGeom>
            <a:solidFill>
              <a:srgbClr val="EF047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dirty="0">
                <a:latin typeface="Calibri" pitchFamily="34" charset="0"/>
              </a:endParaRPr>
            </a:p>
          </p:txBody>
        </p:sp>
        <p:sp>
          <p:nvSpPr>
            <p:cNvPr id="181" name="Oval 596"/>
            <p:cNvSpPr>
              <a:spLocks noChangeArrowheads="1"/>
            </p:cNvSpPr>
            <p:nvPr/>
          </p:nvSpPr>
          <p:spPr bwMode="auto">
            <a:xfrm>
              <a:off x="2700091" y="4365104"/>
              <a:ext cx="90257" cy="90000"/>
            </a:xfrm>
            <a:prstGeom prst="ellipse">
              <a:avLst/>
            </a:prstGeom>
            <a:solidFill>
              <a:srgbClr val="EF047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dirty="0">
                <a:latin typeface="Calibri" pitchFamily="34" charset="0"/>
              </a:endParaRPr>
            </a:p>
          </p:txBody>
        </p:sp>
        <p:sp>
          <p:nvSpPr>
            <p:cNvPr id="182" name="Oval 617"/>
            <p:cNvSpPr>
              <a:spLocks noChangeArrowheads="1"/>
            </p:cNvSpPr>
            <p:nvPr/>
          </p:nvSpPr>
          <p:spPr bwMode="auto">
            <a:xfrm>
              <a:off x="3221860" y="2492896"/>
              <a:ext cx="90000" cy="90000"/>
            </a:xfrm>
            <a:prstGeom prst="ellipse">
              <a:avLst/>
            </a:prstGeom>
            <a:solidFill>
              <a:srgbClr val="EF047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dirty="0">
                <a:latin typeface="Calibri" pitchFamily="34" charset="0"/>
              </a:endParaRPr>
            </a:p>
          </p:txBody>
        </p:sp>
        <p:sp>
          <p:nvSpPr>
            <p:cNvPr id="183" name="Oval 598"/>
            <p:cNvSpPr>
              <a:spLocks noChangeArrowheads="1"/>
            </p:cNvSpPr>
            <p:nvPr/>
          </p:nvSpPr>
          <p:spPr bwMode="auto">
            <a:xfrm>
              <a:off x="2339752" y="5576012"/>
              <a:ext cx="90000" cy="90000"/>
            </a:xfrm>
            <a:prstGeom prst="ellipse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dirty="0">
                <a:latin typeface="Calibri" pitchFamily="34" charset="0"/>
              </a:endParaRPr>
            </a:p>
          </p:txBody>
        </p:sp>
        <p:cxnSp>
          <p:nvCxnSpPr>
            <p:cNvPr id="184" name="Straight Connector 183"/>
            <p:cNvCxnSpPr/>
            <p:nvPr/>
          </p:nvCxnSpPr>
          <p:spPr>
            <a:xfrm flipV="1">
              <a:off x="1259632" y="6021288"/>
              <a:ext cx="100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Oval 599"/>
            <p:cNvSpPr>
              <a:spLocks noChangeArrowheads="1"/>
            </p:cNvSpPr>
            <p:nvPr/>
          </p:nvSpPr>
          <p:spPr bwMode="auto">
            <a:xfrm>
              <a:off x="1259498" y="5985284"/>
              <a:ext cx="90000" cy="90000"/>
            </a:xfrm>
            <a:prstGeom prst="ellipse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dirty="0">
                <a:latin typeface="Calibri" pitchFamily="34" charset="0"/>
              </a:endParaRPr>
            </a:p>
          </p:txBody>
        </p:sp>
      </p:grpSp>
      <p:sp>
        <p:nvSpPr>
          <p:cNvPr id="76" name="Teardrop 75"/>
          <p:cNvSpPr/>
          <p:nvPr/>
        </p:nvSpPr>
        <p:spPr>
          <a:xfrm>
            <a:off x="3611938" y="2277771"/>
            <a:ext cx="3996443" cy="3770792"/>
          </a:xfrm>
          <a:prstGeom prst="teardrop">
            <a:avLst>
              <a:gd name="adj" fmla="val 11085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altLang="ko-KR" sz="1300" dirty="0">
              <a:solidFill>
                <a:schemeClr val="bg1"/>
              </a:solidFill>
              <a:latin typeface="Calibri" panose="020F0502020204030204" pitchFamily="34" charset="0"/>
              <a:ea typeface="Gulim" pitchFamily="34" charset="-127"/>
              <a:cs typeface="Calibri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79220" y="814527"/>
            <a:ext cx="42156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ko-KR" sz="2400" b="1" dirty="0">
                <a:solidFill>
                  <a:srgbClr val="132577"/>
                </a:solidFill>
                <a:latin typeface="Calibri" panose="020F0502020204030204" pitchFamily="34" charset="0"/>
                <a:ea typeface="Gulim" pitchFamily="34" charset="-127"/>
                <a:cs typeface="Calibri" panose="020F0502020204030204" pitchFamily="34" charset="0"/>
              </a:rPr>
              <a:t>ESRF Extremely Brilliant Source </a:t>
            </a:r>
          </a:p>
          <a:p>
            <a:r>
              <a:rPr lang="en-GB" altLang="ko-KR" sz="2400" b="1" dirty="0">
                <a:solidFill>
                  <a:srgbClr val="132577"/>
                </a:solidFill>
                <a:latin typeface="Calibri" panose="020F0502020204030204" pitchFamily="34" charset="0"/>
                <a:ea typeface="Gulim" pitchFamily="34" charset="-127"/>
                <a:cs typeface="Calibri" panose="020F0502020204030204" pitchFamily="34" charset="0"/>
              </a:rPr>
              <a:t>ESRF-</a:t>
            </a:r>
            <a:r>
              <a:rPr lang="en-GB" altLang="ko-KR" sz="2400" b="1" dirty="0" err="1">
                <a:solidFill>
                  <a:srgbClr val="132577"/>
                </a:solidFill>
                <a:latin typeface="Calibri" panose="020F0502020204030204" pitchFamily="34" charset="0"/>
                <a:ea typeface="Gulim" pitchFamily="34" charset="-127"/>
                <a:cs typeface="Calibri" panose="020F0502020204030204" pitchFamily="34" charset="0"/>
              </a:rPr>
              <a:t>EBS</a:t>
            </a:r>
            <a:r>
              <a:rPr lang="en-GB" altLang="ko-KR" sz="2400" b="1" dirty="0">
                <a:solidFill>
                  <a:srgbClr val="132577"/>
                </a:solidFill>
                <a:latin typeface="Calibri" panose="020F0502020204030204" pitchFamily="34" charset="0"/>
                <a:ea typeface="Gulim" pitchFamily="34" charset="-127"/>
                <a:cs typeface="Calibri" panose="020F0502020204030204" pitchFamily="34" charset="0"/>
              </a:rPr>
              <a:t> – 150 M€ (2015-2022)</a:t>
            </a:r>
          </a:p>
        </p:txBody>
      </p:sp>
      <p:sp>
        <p:nvSpPr>
          <p:cNvPr id="78" name="Rectangle 77"/>
          <p:cNvSpPr/>
          <p:nvPr/>
        </p:nvSpPr>
        <p:spPr>
          <a:xfrm>
            <a:off x="4117734" y="2850025"/>
            <a:ext cx="3387515" cy="2677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GB" sz="1680" b="1" dirty="0">
                <a:solidFill>
                  <a:schemeClr val="bg1"/>
                </a:solidFill>
                <a:latin typeface="Calibri" panose="020F0502020204030204" pitchFamily="34" charset="0"/>
                <a:cs typeface="Calibri"/>
              </a:rPr>
              <a:t>revolutionary design </a:t>
            </a:r>
          </a:p>
          <a:p>
            <a:r>
              <a:rPr lang="en-GB" sz="1680" b="1" dirty="0">
                <a:solidFill>
                  <a:schemeClr val="bg1"/>
                </a:solidFill>
                <a:latin typeface="Calibri" panose="020F0502020204030204" pitchFamily="34" charset="0"/>
                <a:cs typeface="Calibri"/>
              </a:rPr>
              <a:t>for a new generation of synchrotron </a:t>
            </a:r>
            <a:endParaRPr lang="en-GB" sz="1680" b="1" dirty="0" smtClean="0">
              <a:solidFill>
                <a:schemeClr val="bg1"/>
              </a:solidFill>
              <a:latin typeface="Calibri" panose="020F0502020204030204" pitchFamily="34" charset="0"/>
              <a:cs typeface="Calibri"/>
            </a:endParaRPr>
          </a:p>
          <a:p>
            <a:r>
              <a:rPr lang="en-GB" sz="168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/>
              </a:rPr>
              <a:t>source </a:t>
            </a:r>
            <a:r>
              <a:rPr lang="en-GB" sz="1680" b="1" dirty="0">
                <a:solidFill>
                  <a:schemeClr val="bg1"/>
                </a:solidFill>
                <a:latin typeface="Calibri" panose="020F0502020204030204" pitchFamily="34" charset="0"/>
                <a:cs typeface="Calibri"/>
              </a:rPr>
              <a:t>storage </a:t>
            </a:r>
            <a:r>
              <a:rPr lang="en-GB" sz="168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/>
              </a:rPr>
              <a:t>rings: </a:t>
            </a:r>
            <a:r>
              <a:rPr lang="en-GB" sz="168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/>
              </a:rPr>
              <a:t>~</a:t>
            </a:r>
            <a:r>
              <a:rPr lang="en-GB" sz="168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/>
              </a:rPr>
              <a:t>100 times more brilliant and coherent X-rays </a:t>
            </a:r>
          </a:p>
          <a:p>
            <a:pPr marL="177793" indent="-177793">
              <a:buFont typeface="Wingdings" panose="05000000000000000000" pitchFamily="2" charset="2"/>
              <a:buChar char="Ø"/>
            </a:pPr>
            <a:r>
              <a:rPr lang="en-GB" sz="1680" b="1" dirty="0">
                <a:solidFill>
                  <a:schemeClr val="accent4"/>
                </a:solidFill>
                <a:latin typeface="Calibri" panose="020F0502020204030204" pitchFamily="34" charset="0"/>
                <a:cs typeface="Calibri"/>
              </a:rPr>
              <a:t>Programme to exploit the qualities of this new and unique extremely brilliant X-ray source:</a:t>
            </a:r>
          </a:p>
          <a:p>
            <a:pPr marL="177793" indent="-177793"/>
            <a:r>
              <a:rPr lang="en-GB" sz="1680" b="1" dirty="0">
                <a:solidFill>
                  <a:schemeClr val="accent4"/>
                </a:solidFill>
                <a:latin typeface="Calibri" panose="020F0502020204030204" pitchFamily="34" charset="0"/>
                <a:cs typeface="Calibri"/>
              </a:rPr>
              <a:t>     - Creation of new </a:t>
            </a:r>
            <a:r>
              <a:rPr lang="en-GB" sz="1680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/>
              </a:rPr>
              <a:t>beamlines</a:t>
            </a:r>
            <a:endParaRPr lang="en-GB" sz="1680" b="1" dirty="0">
              <a:solidFill>
                <a:schemeClr val="accent4"/>
              </a:solidFill>
              <a:latin typeface="Calibri" panose="020F0502020204030204" pitchFamily="34" charset="0"/>
              <a:cs typeface="Calibri"/>
            </a:endParaRPr>
          </a:p>
          <a:p>
            <a:pPr marL="177793" indent="-177793"/>
            <a:r>
              <a:rPr lang="en-GB" sz="1680" b="1" dirty="0">
                <a:solidFill>
                  <a:schemeClr val="accent4"/>
                </a:solidFill>
                <a:latin typeface="Calibri" panose="020F0502020204030204" pitchFamily="34" charset="0"/>
                <a:cs typeface="Calibri"/>
              </a:rPr>
              <a:t>     - Innovative detector programme</a:t>
            </a:r>
          </a:p>
          <a:p>
            <a:pPr marL="177793" indent="-177793"/>
            <a:r>
              <a:rPr lang="en-GB" sz="1680" b="1" dirty="0">
                <a:solidFill>
                  <a:schemeClr val="accent4"/>
                </a:solidFill>
                <a:latin typeface="Calibri" panose="020F0502020204030204" pitchFamily="34" charset="0"/>
                <a:cs typeface="Calibri"/>
              </a:rPr>
              <a:t>     - « Data as a Service » strategy</a:t>
            </a:r>
            <a:endParaRPr lang="en-GB" altLang="ko-KR" sz="1680" b="1" dirty="0">
              <a:solidFill>
                <a:schemeClr val="accent4"/>
              </a:solidFill>
              <a:latin typeface="Calibri" panose="020F0502020204030204" pitchFamily="34" charset="0"/>
              <a:ea typeface="Gulim" pitchFamily="34" charset="-127"/>
              <a:cs typeface="Calibri"/>
            </a:endParaRPr>
          </a:p>
        </p:txBody>
      </p:sp>
      <p:pic>
        <p:nvPicPr>
          <p:cNvPr id="79" name="Picture 78" descr="7803000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89460" y="691815"/>
            <a:ext cx="5308529" cy="21772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125" y="2913673"/>
            <a:ext cx="30315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ESRF will operate until December 2018 and come back to user operation early/mid 2020</a:t>
            </a:r>
            <a:endParaRPr lang="en-GB" sz="2000" dirty="0"/>
          </a:p>
        </p:txBody>
      </p:sp>
      <p:sp>
        <p:nvSpPr>
          <p:cNvPr id="8" name="Oval 7"/>
          <p:cNvSpPr/>
          <p:nvPr/>
        </p:nvSpPr>
        <p:spPr>
          <a:xfrm>
            <a:off x="10973740" y="961616"/>
            <a:ext cx="244317" cy="24095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8648772" y="787740"/>
            <a:ext cx="23006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Ultimate synchrotron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4135" y="4645281"/>
            <a:ext cx="55114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Thank you for your attention!!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1777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1B3381"/>
          </a:solidFill>
        </p:spPr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OPERANDO STUDIES WITH FFXDM: SYNTHESIS OF M-O SOLAR CELL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3"/>
          <a:stretch/>
        </p:blipFill>
        <p:spPr bwMode="auto">
          <a:xfrm>
            <a:off x="1847528" y="2232450"/>
            <a:ext cx="8395500" cy="45283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862142" y="6373205"/>
            <a:ext cx="27600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Zhou, Reiss, et al </a:t>
            </a:r>
            <a:endParaRPr lang="en-GB" dirty="0"/>
          </a:p>
        </p:txBody>
      </p:sp>
      <p:pic>
        <p:nvPicPr>
          <p:cNvPr id="15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37"/>
          <a:stretch/>
        </p:blipFill>
        <p:spPr>
          <a:xfrm>
            <a:off x="5451694" y="622801"/>
            <a:ext cx="2423939" cy="1695479"/>
          </a:xfrm>
          <a:prstGeom prst="rect">
            <a:avLst/>
          </a:prstGeom>
        </p:spPr>
      </p:pic>
      <p:sp>
        <p:nvSpPr>
          <p:cNvPr id="16" name="ZoneTexte 13"/>
          <p:cNvSpPr txBox="1"/>
          <p:nvPr/>
        </p:nvSpPr>
        <p:spPr>
          <a:xfrm>
            <a:off x="1847528" y="921494"/>
            <a:ext cx="3528392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dirty="0" err="1"/>
              <a:t>Annealing</a:t>
            </a:r>
            <a:r>
              <a:rPr lang="fr-FR" dirty="0"/>
              <a:t> of a </a:t>
            </a:r>
            <a:r>
              <a:rPr lang="fr-FR" dirty="0" err="1"/>
              <a:t>solvent</a:t>
            </a:r>
            <a:r>
              <a:rPr lang="fr-FR" dirty="0"/>
              <a:t> </a:t>
            </a:r>
            <a:r>
              <a:rPr lang="fr-FR" dirty="0" err="1"/>
              <a:t>deposited</a:t>
            </a:r>
            <a:endParaRPr lang="fr-FR" dirty="0"/>
          </a:p>
          <a:p>
            <a:r>
              <a:rPr lang="fr-FR" dirty="0" err="1"/>
              <a:t>metal</a:t>
            </a:r>
            <a:r>
              <a:rPr lang="fr-FR" dirty="0"/>
              <a:t> </a:t>
            </a:r>
            <a:r>
              <a:rPr lang="fr-FR" dirty="0" err="1"/>
              <a:t>organic</a:t>
            </a:r>
            <a:r>
              <a:rPr lang="fr-FR" dirty="0"/>
              <a:t> </a:t>
            </a:r>
            <a:r>
              <a:rPr lang="fr-FR" dirty="0" err="1"/>
              <a:t>perovskite</a:t>
            </a:r>
            <a:r>
              <a:rPr lang="fr-FR" dirty="0"/>
              <a:t> </a:t>
            </a:r>
            <a:r>
              <a:rPr lang="fr-FR" dirty="0" err="1"/>
              <a:t>solar</a:t>
            </a:r>
            <a:r>
              <a:rPr lang="fr-FR" dirty="0"/>
              <a:t> </a:t>
            </a:r>
            <a:r>
              <a:rPr lang="fr-FR" dirty="0" err="1"/>
              <a:t>c</a:t>
            </a:r>
            <a:r>
              <a:rPr lang="fr-FR" dirty="0" err="1" smtClean="0"/>
              <a:t>ell</a:t>
            </a:r>
            <a:r>
              <a:rPr lang="fr-FR" dirty="0" smtClean="0"/>
              <a:t> </a:t>
            </a:r>
            <a:r>
              <a:rPr lang="fr-FR" dirty="0" err="1"/>
              <a:t>during</a:t>
            </a:r>
            <a:r>
              <a:rPr lang="fr-FR" dirty="0"/>
              <a:t> </a:t>
            </a:r>
            <a:r>
              <a:rPr lang="fr-FR" dirty="0" err="1"/>
              <a:t>annealing</a:t>
            </a:r>
            <a:r>
              <a:rPr lang="fr-FR" dirty="0"/>
              <a:t> at 115 °C</a:t>
            </a:r>
          </a:p>
        </p:txBody>
      </p:sp>
      <p:sp>
        <p:nvSpPr>
          <p:cNvPr id="17" name="ZoneTexte 15"/>
          <p:cNvSpPr txBox="1"/>
          <p:nvPr/>
        </p:nvSpPr>
        <p:spPr>
          <a:xfrm>
            <a:off x="7843317" y="870058"/>
            <a:ext cx="100811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CTO</a:t>
            </a:r>
          </a:p>
          <a:p>
            <a:pPr algn="r"/>
            <a:endParaRPr lang="en-US" dirty="0"/>
          </a:p>
          <a:p>
            <a:pPr algn="r"/>
            <a:r>
              <a:rPr lang="en-US" dirty="0"/>
              <a:t>TiO</a:t>
            </a:r>
            <a:r>
              <a:rPr lang="en-US" baseline="-25000" dirty="0"/>
              <a:t>2</a:t>
            </a:r>
          </a:p>
          <a:p>
            <a:pPr algn="r"/>
            <a:endParaRPr lang="en-US" sz="1100" dirty="0"/>
          </a:p>
          <a:p>
            <a:pPr algn="r"/>
            <a:r>
              <a:rPr lang="en-US" dirty="0" err="1"/>
              <a:t>MAPICl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862141" y="622800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SEM Cross section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1584" y="4127308"/>
            <a:ext cx="68403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Prominence of the (001) out of plane orientation during annealing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815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Scanning probe spectroscopy in complex systems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959429" y="6483358"/>
            <a:ext cx="8160000" cy="212489"/>
          </a:xfrm>
        </p:spPr>
        <p:txBody>
          <a:bodyPr/>
          <a:lstStyle/>
          <a:p>
            <a:r>
              <a:rPr lang="en-US" dirty="0" smtClean="0"/>
              <a:t>Synchrotrons and Nanoscience l </a:t>
            </a:r>
            <a:r>
              <a:rPr lang="en-US" dirty="0">
                <a:solidFill>
                  <a:srgbClr val="122F91"/>
                </a:solidFill>
              </a:rPr>
              <a:t>Tobias </a:t>
            </a:r>
            <a:r>
              <a:rPr lang="en-US" dirty="0" err="1">
                <a:solidFill>
                  <a:srgbClr val="122F91"/>
                </a:solidFill>
              </a:rPr>
              <a:t>Schülli</a:t>
            </a:r>
            <a:r>
              <a:rPr lang="en-US" dirty="0" smtClean="0"/>
              <a:t> </a:t>
            </a:r>
            <a:endParaRPr lang="fr-FR" dirty="0"/>
          </a:p>
        </p:txBody>
      </p:sp>
      <p:sp>
        <p:nvSpPr>
          <p:cNvPr id="8" name="Isosceles Triangle 7"/>
          <p:cNvSpPr/>
          <p:nvPr/>
        </p:nvSpPr>
        <p:spPr>
          <a:xfrm rot="5400000">
            <a:off x="1378555" y="45222"/>
            <a:ext cx="540060" cy="2267056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 flipH="1">
            <a:off x="5807967" y="656692"/>
            <a:ext cx="442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Nanoparticles of Ag (medicine), </a:t>
            </a:r>
            <a:r>
              <a:rPr lang="en-US" dirty="0" err="1" smtClean="0"/>
              <a:t>ZnO</a:t>
            </a:r>
            <a:r>
              <a:rPr lang="en-US" dirty="0" smtClean="0"/>
              <a:t> and TiO2 (sun-screen) are very commonly used. Where do they end up ?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/>
          <a:srcRect l="57007" t="32555" r="22368" b="45544"/>
          <a:stretch/>
        </p:blipFill>
        <p:spPr>
          <a:xfrm>
            <a:off x="407368" y="728700"/>
            <a:ext cx="4212468" cy="321469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67833" y="6453336"/>
            <a:ext cx="746081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ID21 , M. </a:t>
            </a:r>
            <a:r>
              <a:rPr lang="en-US" sz="1400" dirty="0" err="1" smtClean="0"/>
              <a:t>Cotte</a:t>
            </a:r>
            <a:r>
              <a:rPr lang="en-US" sz="1400" dirty="0" smtClean="0"/>
              <a:t>, coll. </a:t>
            </a:r>
            <a:r>
              <a:rPr lang="en-US" sz="1400" b="1" dirty="0"/>
              <a:t>University Ca’ </a:t>
            </a:r>
            <a:r>
              <a:rPr lang="en-US" sz="1400" b="1" dirty="0" err="1"/>
              <a:t>Foscari</a:t>
            </a:r>
            <a:r>
              <a:rPr lang="en-US" sz="1400" b="1" dirty="0"/>
              <a:t>, </a:t>
            </a:r>
            <a:r>
              <a:rPr lang="en-US" sz="1400" b="1" dirty="0" err="1" smtClean="0"/>
              <a:t>Venezia</a:t>
            </a:r>
            <a:r>
              <a:rPr lang="en-US" sz="1400" b="1" dirty="0" smtClean="0"/>
              <a:t>, M.</a:t>
            </a:r>
            <a:r>
              <a:rPr lang="en-US" sz="1400" dirty="0" smtClean="0"/>
              <a:t> </a:t>
            </a:r>
            <a:r>
              <a:rPr lang="en-US" sz="1400" dirty="0"/>
              <a:t>Roman</a:t>
            </a:r>
            <a:r>
              <a:rPr lang="en-US" sz="1400" dirty="0" smtClean="0"/>
              <a:t>, W. </a:t>
            </a:r>
            <a:r>
              <a:rPr lang="en-US" sz="1400" dirty="0"/>
              <a:t>Cairns and </a:t>
            </a:r>
            <a:r>
              <a:rPr lang="en-US" sz="1400" dirty="0" smtClean="0"/>
              <a:t>C. </a:t>
            </a:r>
            <a:r>
              <a:rPr lang="en-US" sz="1400" dirty="0" err="1"/>
              <a:t>Rigo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242" y="1560897"/>
            <a:ext cx="2915938" cy="4904943"/>
          </a:xfrm>
          <a:prstGeom prst="rect">
            <a:avLst/>
          </a:prstGeom>
        </p:spPr>
      </p:pic>
      <p:pic>
        <p:nvPicPr>
          <p:cNvPr id="11" name="Picture 2" descr="See original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846" y="1866971"/>
            <a:ext cx="6384798" cy="48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56" y="4401108"/>
            <a:ext cx="5092948" cy="260997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3731" y="3969060"/>
            <a:ext cx="4903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Biopsies were obtained from the same patient during treatment (day 3, 6, 9 and 12)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505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44</a:t>
            </a:fld>
            <a:endParaRPr lang="fr-FR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959429" y="6483358"/>
            <a:ext cx="8160000" cy="212489"/>
          </a:xfrm>
        </p:spPr>
        <p:txBody>
          <a:bodyPr/>
          <a:lstStyle/>
          <a:p>
            <a:r>
              <a:rPr lang="en-US" dirty="0" smtClean="0"/>
              <a:t>Synchrotrons and Nanoscience l </a:t>
            </a:r>
            <a:r>
              <a:rPr lang="en-US" dirty="0">
                <a:solidFill>
                  <a:srgbClr val="122F91"/>
                </a:solidFill>
              </a:rPr>
              <a:t>Tobias </a:t>
            </a:r>
            <a:r>
              <a:rPr lang="en-US" dirty="0" err="1">
                <a:solidFill>
                  <a:srgbClr val="122F91"/>
                </a:solidFill>
              </a:rPr>
              <a:t>Schülli</a:t>
            </a:r>
            <a:r>
              <a:rPr lang="en-US" dirty="0" smtClean="0"/>
              <a:t> </a:t>
            </a:r>
            <a:endParaRPr lang="fr-FR" dirty="0"/>
          </a:p>
        </p:txBody>
      </p:sp>
      <p:pic>
        <p:nvPicPr>
          <p:cNvPr id="11" name="Picture 2" descr="normal.img-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04" y="982268"/>
            <a:ext cx="3437908" cy="168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/>
          <p:cNvSpPr txBox="1">
            <a:spLocks noChangeArrowheads="1"/>
          </p:cNvSpPr>
          <p:nvPr/>
        </p:nvSpPr>
        <p:spPr bwMode="auto">
          <a:xfrm>
            <a:off x="2634461" y="2703087"/>
            <a:ext cx="26681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s-ES" dirty="0">
                <a:latin typeface="Calibri" pitchFamily="34" charset="0"/>
              </a:rPr>
              <a:t>90% retained in the sludge most likely as Ag</a:t>
            </a:r>
            <a:r>
              <a:rPr lang="en-US" altLang="es-ES" baseline="-25000" dirty="0">
                <a:latin typeface="Calibri" pitchFamily="34" charset="0"/>
              </a:rPr>
              <a:t>2</a:t>
            </a:r>
            <a:r>
              <a:rPr lang="en-US" altLang="es-ES" dirty="0">
                <a:latin typeface="Calibri" pitchFamily="34" charset="0"/>
              </a:rPr>
              <a:t>S</a:t>
            </a:r>
          </a:p>
        </p:txBody>
      </p:sp>
      <p:pic>
        <p:nvPicPr>
          <p:cNvPr id="13" name="Picture 7" descr="http://media.lavozdegalicia.es/scale.php?i=/default/2012/05/14/0012_201205G14P23F1/Foto/G14P23F1.jpg&amp;w=300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876" y="954428"/>
            <a:ext cx="3030439" cy="211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Flèche droite 40"/>
          <p:cNvSpPr/>
          <p:nvPr/>
        </p:nvSpPr>
        <p:spPr>
          <a:xfrm>
            <a:off x="4948869" y="1633952"/>
            <a:ext cx="707413" cy="237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latin typeface="Calibri" pitchFamily="34" charset="0"/>
            </a:endParaRPr>
          </a:p>
        </p:txBody>
      </p:sp>
      <p:sp>
        <p:nvSpPr>
          <p:cNvPr id="31" name="ZoneTexte 1"/>
          <p:cNvSpPr txBox="1">
            <a:spLocks noChangeArrowheads="1"/>
          </p:cNvSpPr>
          <p:nvPr/>
        </p:nvSpPr>
        <p:spPr bwMode="auto">
          <a:xfrm>
            <a:off x="-6649" y="2556410"/>
            <a:ext cx="26681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s-ES" dirty="0" smtClean="0">
                <a:latin typeface="Calibri" pitchFamily="34" charset="0"/>
              </a:rPr>
              <a:t>Ag NPs Release </a:t>
            </a:r>
            <a:r>
              <a:rPr lang="en-US" altLang="es-ES" dirty="0">
                <a:latin typeface="Calibri" pitchFamily="34" charset="0"/>
              </a:rPr>
              <a:t>from consumer products</a:t>
            </a: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8947937" y="1124744"/>
            <a:ext cx="30956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2000" dirty="0">
                <a:latin typeface="Calibri" pitchFamily="34" charset="0"/>
              </a:rPr>
              <a:t>In Europe 55% of this sewage sludge is applied on agricultural soils as a fertilizer</a:t>
            </a:r>
          </a:p>
        </p:txBody>
      </p:sp>
      <p:sp>
        <p:nvSpPr>
          <p:cNvPr id="33" name="ZoneTexte 37"/>
          <p:cNvSpPr txBox="1">
            <a:spLocks noChangeArrowheads="1"/>
          </p:cNvSpPr>
          <p:nvPr/>
        </p:nvSpPr>
        <p:spPr bwMode="auto">
          <a:xfrm>
            <a:off x="67893" y="3653107"/>
            <a:ext cx="994307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fr-FR" sz="2000" dirty="0" err="1" smtClean="0">
                <a:latin typeface="Calibri" pitchFamily="34" charset="0"/>
              </a:rPr>
              <a:t>What</a:t>
            </a:r>
            <a:r>
              <a:rPr lang="fr-FR" sz="2000" dirty="0" smtClean="0">
                <a:latin typeface="Calibri" pitchFamily="34" charset="0"/>
              </a:rPr>
              <a:t> are the </a:t>
            </a:r>
            <a:r>
              <a:rPr lang="fr-FR" sz="2000" dirty="0" err="1">
                <a:latin typeface="Calibri" pitchFamily="34" charset="0"/>
              </a:rPr>
              <a:t>properties</a:t>
            </a:r>
            <a:r>
              <a:rPr lang="fr-FR" sz="2000" dirty="0">
                <a:latin typeface="Calibri" pitchFamily="34" charset="0"/>
              </a:rPr>
              <a:t> of </a:t>
            </a:r>
            <a:r>
              <a:rPr lang="fr-FR" sz="2000" dirty="0" err="1">
                <a:latin typeface="Calibri" pitchFamily="34" charset="0"/>
              </a:rPr>
              <a:t>this</a:t>
            </a:r>
            <a:r>
              <a:rPr lang="fr-FR" sz="2000" dirty="0">
                <a:latin typeface="Calibri" pitchFamily="34" charset="0"/>
              </a:rPr>
              <a:t> nano </a:t>
            </a:r>
            <a:r>
              <a:rPr lang="fr-FR" sz="2000" dirty="0" smtClean="0">
                <a:latin typeface="Calibri" pitchFamily="34" charset="0"/>
              </a:rPr>
              <a:t>Ag</a:t>
            </a:r>
            <a:r>
              <a:rPr lang="fr-FR" sz="2000" baseline="-25000" dirty="0" smtClean="0">
                <a:latin typeface="Calibri" pitchFamily="34" charset="0"/>
              </a:rPr>
              <a:t>2</a:t>
            </a:r>
            <a:r>
              <a:rPr lang="fr-FR" sz="2000" dirty="0" smtClean="0">
                <a:latin typeface="Calibri" pitchFamily="34" charset="0"/>
              </a:rPr>
              <a:t>S</a:t>
            </a:r>
          </a:p>
          <a:p>
            <a:pPr algn="just"/>
            <a:r>
              <a:rPr lang="fr-FR" sz="2000" dirty="0" smtClean="0">
                <a:latin typeface="Calibri" pitchFamily="34" charset="0"/>
              </a:rPr>
              <a:t> </a:t>
            </a:r>
            <a:r>
              <a:rPr lang="fr-FR" sz="2000" dirty="0">
                <a:latin typeface="Calibri" pitchFamily="34" charset="0"/>
              </a:rPr>
              <a:t>in the </a:t>
            </a:r>
            <a:r>
              <a:rPr lang="fr-FR" sz="2000" dirty="0" err="1">
                <a:latin typeface="Calibri" pitchFamily="34" charset="0"/>
              </a:rPr>
              <a:t>environment</a:t>
            </a:r>
            <a:r>
              <a:rPr lang="fr-FR" sz="2000" dirty="0" smtClean="0">
                <a:latin typeface="Calibri" pitchFamily="34" charset="0"/>
              </a:rPr>
              <a:t>?</a:t>
            </a:r>
          </a:p>
          <a:p>
            <a:pPr algn="just">
              <a:defRPr/>
            </a:pPr>
            <a:r>
              <a:rPr lang="fr-FR" sz="2000" dirty="0">
                <a:latin typeface="Calibri" pitchFamily="34" charset="0"/>
              </a:rPr>
              <a:t>Impact on </a:t>
            </a:r>
            <a:r>
              <a:rPr lang="fr-FR" sz="2000" dirty="0" err="1">
                <a:latin typeface="Calibri" pitchFamily="34" charset="0"/>
              </a:rPr>
              <a:t>soil</a:t>
            </a:r>
            <a:r>
              <a:rPr lang="fr-FR" sz="2000" dirty="0">
                <a:latin typeface="Calibri" pitchFamily="34" charset="0"/>
              </a:rPr>
              <a:t> </a:t>
            </a:r>
            <a:r>
              <a:rPr lang="fr-FR" sz="2000" dirty="0" err="1">
                <a:latin typeface="Calibri" pitchFamily="34" charset="0"/>
              </a:rPr>
              <a:t>quality</a:t>
            </a:r>
            <a:r>
              <a:rPr lang="fr-FR" sz="2000" dirty="0">
                <a:latin typeface="Calibri" pitchFamily="34" charset="0"/>
              </a:rPr>
              <a:t>/</a:t>
            </a:r>
            <a:r>
              <a:rPr lang="fr-FR" sz="2000" dirty="0" err="1">
                <a:latin typeface="Calibri" pitchFamily="34" charset="0"/>
              </a:rPr>
              <a:t>crops</a:t>
            </a:r>
            <a:r>
              <a:rPr lang="fr-FR" sz="2000" dirty="0">
                <a:latin typeface="Calibri" pitchFamily="34" charset="0"/>
              </a:rPr>
              <a:t> production ?</a:t>
            </a:r>
          </a:p>
          <a:p>
            <a:pPr algn="just">
              <a:defRPr/>
            </a:pPr>
            <a:r>
              <a:rPr lang="fr-FR" sz="2000" dirty="0">
                <a:latin typeface="Calibri" pitchFamily="34" charset="0"/>
              </a:rPr>
              <a:t>Transfer to the </a:t>
            </a:r>
            <a:r>
              <a:rPr lang="fr-FR" sz="2000" dirty="0" err="1">
                <a:latin typeface="Calibri" pitchFamily="34" charset="0"/>
              </a:rPr>
              <a:t>food</a:t>
            </a:r>
            <a:r>
              <a:rPr lang="fr-FR" sz="2000" dirty="0">
                <a:latin typeface="Calibri" pitchFamily="34" charset="0"/>
              </a:rPr>
              <a:t> </a:t>
            </a:r>
            <a:r>
              <a:rPr lang="fr-FR" sz="2000" dirty="0" err="1">
                <a:latin typeface="Calibri" pitchFamily="34" charset="0"/>
              </a:rPr>
              <a:t>chain</a:t>
            </a:r>
            <a:r>
              <a:rPr lang="fr-FR" sz="2000" dirty="0">
                <a:latin typeface="Calibri" pitchFamily="34" charset="0"/>
              </a:rPr>
              <a:t> </a:t>
            </a:r>
            <a:r>
              <a:rPr lang="fr-FR" sz="2000" dirty="0" smtClean="0">
                <a:latin typeface="Calibri" pitchFamily="34" charset="0"/>
              </a:rPr>
              <a:t>?</a:t>
            </a:r>
            <a:endParaRPr lang="es-ES" sz="2000" dirty="0">
              <a:latin typeface="Calibri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1118" y="609678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>
                <a:latin typeface="Calibri" pitchFamily="34" charset="0"/>
              </a:rPr>
              <a:t>Larue et al. </a:t>
            </a:r>
            <a:r>
              <a:rPr lang="en-US" b="1" i="1" dirty="0" smtClean="0">
                <a:latin typeface="Calibri" pitchFamily="34" charset="0"/>
              </a:rPr>
              <a:t> </a:t>
            </a:r>
            <a:r>
              <a:rPr lang="en-US" b="1" i="1" dirty="0">
                <a:latin typeface="Calibri" pitchFamily="34" charset="0"/>
              </a:rPr>
              <a:t>J Hazard Mater </a:t>
            </a:r>
            <a:r>
              <a:rPr lang="en-US" b="1" i="1" dirty="0" smtClean="0">
                <a:latin typeface="Calibri" pitchFamily="34" charset="0"/>
              </a:rPr>
              <a:t>264</a:t>
            </a:r>
            <a:r>
              <a:rPr lang="en-US" b="1" i="1" dirty="0">
                <a:latin typeface="Calibri" pitchFamily="34" charset="0"/>
              </a:rPr>
              <a:t> </a:t>
            </a:r>
            <a:r>
              <a:rPr lang="en-US" b="1" i="1" dirty="0" smtClean="0">
                <a:latin typeface="Calibri" pitchFamily="34" charset="0"/>
              </a:rPr>
              <a:t>(2014)</a:t>
            </a:r>
            <a:endParaRPr lang="en-GB" dirty="0"/>
          </a:p>
        </p:txBody>
      </p:sp>
      <p:pic>
        <p:nvPicPr>
          <p:cNvPr id="35" name="Picture 2" descr="See original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94" b="5600"/>
          <a:stretch/>
        </p:blipFill>
        <p:spPr bwMode="auto">
          <a:xfrm>
            <a:off x="9022550" y="2564904"/>
            <a:ext cx="3122122" cy="395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47328" y="5080943"/>
            <a:ext cx="575475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latin typeface="Calibri" pitchFamily="34" charset="0"/>
              </a:rPr>
              <a:t>Uptake of Ag and Ag NPs in food crops</a:t>
            </a:r>
          </a:p>
          <a:p>
            <a:pPr>
              <a:spcAft>
                <a:spcPts val="600"/>
              </a:spcAft>
            </a:pPr>
            <a:r>
              <a:rPr lang="en-US" sz="2000" dirty="0" err="1" smtClean="0">
                <a:latin typeface="Calibri" pitchFamily="34" charset="0"/>
              </a:rPr>
              <a:t>Pradas</a:t>
            </a:r>
            <a:r>
              <a:rPr lang="en-US" sz="2000" dirty="0" smtClean="0">
                <a:latin typeface="Calibri" pitchFamily="34" charset="0"/>
              </a:rPr>
              <a:t> de Real et al., </a:t>
            </a:r>
            <a:r>
              <a:rPr lang="en-US" sz="2000" dirty="0" err="1" smtClean="0">
                <a:latin typeface="Calibri" pitchFamily="34" charset="0"/>
              </a:rPr>
              <a:t>Env</a:t>
            </a:r>
            <a:r>
              <a:rPr lang="en-US" sz="2000" dirty="0" smtClean="0">
                <a:latin typeface="Calibri" pitchFamily="34" charset="0"/>
              </a:rPr>
              <a:t>. </a:t>
            </a:r>
            <a:r>
              <a:rPr lang="en-US" sz="2000" dirty="0" err="1" smtClean="0">
                <a:latin typeface="Calibri" pitchFamily="34" charset="0"/>
              </a:rPr>
              <a:t>Sci</a:t>
            </a:r>
            <a:r>
              <a:rPr lang="en-US" sz="2000" dirty="0" smtClean="0">
                <a:latin typeface="Calibri" pitchFamily="34" charset="0"/>
              </a:rPr>
              <a:t> Technol.</a:t>
            </a:r>
            <a:r>
              <a:rPr lang="en-US" sz="2000" i="1" dirty="0" smtClean="0">
                <a:latin typeface="Calibri" pitchFamily="34" charset="0"/>
              </a:rPr>
              <a:t>, </a:t>
            </a:r>
            <a:r>
              <a:rPr lang="en-US" sz="2000" dirty="0" smtClean="0">
                <a:latin typeface="Calibri" pitchFamily="34" charset="0"/>
              </a:rPr>
              <a:t>2017</a:t>
            </a:r>
          </a:p>
        </p:txBody>
      </p:sp>
      <p:grpSp>
        <p:nvGrpSpPr>
          <p:cNvPr id="37" name="Group 111"/>
          <p:cNvGrpSpPr/>
          <p:nvPr/>
        </p:nvGrpSpPr>
        <p:grpSpPr>
          <a:xfrm>
            <a:off x="4988200" y="3003340"/>
            <a:ext cx="4420168" cy="3592326"/>
            <a:chOff x="377563" y="2414524"/>
            <a:chExt cx="4710525" cy="3772062"/>
          </a:xfrm>
        </p:grpSpPr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61319" y="4252534"/>
              <a:ext cx="2241224" cy="1921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7563" y="4248223"/>
              <a:ext cx="2096119" cy="1938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Line 28"/>
            <p:cNvSpPr>
              <a:spLocks noChangeShapeType="1"/>
            </p:cNvSpPr>
            <p:nvPr/>
          </p:nvSpPr>
          <p:spPr bwMode="auto">
            <a:xfrm>
              <a:off x="1930616" y="6124800"/>
              <a:ext cx="487035" cy="1437"/>
            </a:xfrm>
            <a:prstGeom prst="line">
              <a:avLst/>
            </a:prstGeom>
            <a:noFill/>
            <a:ln w="222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Rectangle 29"/>
            <p:cNvSpPr>
              <a:spLocks noChangeArrowheads="1"/>
            </p:cNvSpPr>
            <p:nvPr/>
          </p:nvSpPr>
          <p:spPr bwMode="auto">
            <a:xfrm>
              <a:off x="1896136" y="5893461"/>
              <a:ext cx="530136" cy="245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  <a:latin typeface="Calibri" pitchFamily="34" charset="0"/>
                </a:rPr>
                <a:t>20 µm</a:t>
              </a:r>
              <a:endParaRPr lang="en-US" sz="1600"/>
            </a:p>
          </p:txBody>
        </p:sp>
        <p:sp>
          <p:nvSpPr>
            <p:cNvPr id="42" name="Rectangle 30"/>
            <p:cNvSpPr>
              <a:spLocks noChangeArrowheads="1"/>
            </p:cNvSpPr>
            <p:nvPr/>
          </p:nvSpPr>
          <p:spPr bwMode="auto">
            <a:xfrm>
              <a:off x="608964" y="4718780"/>
              <a:ext cx="905633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 dirty="0" smtClean="0">
                  <a:solidFill>
                    <a:srgbClr val="FFFFFF"/>
                  </a:solidFill>
                  <a:latin typeface="Calibri" pitchFamily="34" charset="0"/>
                </a:rPr>
                <a:t>parenchyma</a:t>
              </a:r>
              <a:endParaRPr lang="en-US" sz="800" dirty="0"/>
            </a:p>
          </p:txBody>
        </p:sp>
        <p:sp>
          <p:nvSpPr>
            <p:cNvPr id="43" name="Rectangle 31"/>
            <p:cNvSpPr>
              <a:spLocks noChangeArrowheads="1"/>
            </p:cNvSpPr>
            <p:nvPr/>
          </p:nvSpPr>
          <p:spPr bwMode="auto">
            <a:xfrm>
              <a:off x="1659083" y="5575908"/>
              <a:ext cx="71333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 dirty="0" smtClean="0">
                  <a:solidFill>
                    <a:srgbClr val="FFFFFF"/>
                  </a:solidFill>
                  <a:latin typeface="Calibri" pitchFamily="34" charset="0"/>
                </a:rPr>
                <a:t>epidermis</a:t>
              </a:r>
              <a:endParaRPr lang="en-US" sz="800" dirty="0"/>
            </a:p>
          </p:txBody>
        </p:sp>
        <p:sp>
          <p:nvSpPr>
            <p:cNvPr id="44" name="Rectangle 32"/>
            <p:cNvSpPr>
              <a:spLocks noChangeArrowheads="1"/>
            </p:cNvSpPr>
            <p:nvPr/>
          </p:nvSpPr>
          <p:spPr bwMode="auto">
            <a:xfrm>
              <a:off x="1864529" y="5575908"/>
              <a:ext cx="159472" cy="308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>
                  <a:solidFill>
                    <a:srgbClr val="FFFFFF"/>
                  </a:solidFill>
                  <a:latin typeface="Calibri" pitchFamily="34" charset="0"/>
                </a:rPr>
                <a:t>.</a:t>
              </a:r>
              <a:endParaRPr lang="en-US"/>
            </a:p>
          </p:txBody>
        </p:sp>
        <p:sp>
          <p:nvSpPr>
            <p:cNvPr id="45" name="Rectangle 37"/>
            <p:cNvSpPr>
              <a:spLocks noChangeArrowheads="1"/>
            </p:cNvSpPr>
            <p:nvPr/>
          </p:nvSpPr>
          <p:spPr bwMode="auto">
            <a:xfrm>
              <a:off x="3812669" y="4978163"/>
              <a:ext cx="0" cy="139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6" name="Freeform 44"/>
            <p:cNvSpPr>
              <a:spLocks noEditPoints="1"/>
            </p:cNvSpPr>
            <p:nvPr/>
          </p:nvSpPr>
          <p:spPr bwMode="auto">
            <a:xfrm>
              <a:off x="3834219" y="5483947"/>
              <a:ext cx="426694" cy="265824"/>
            </a:xfrm>
            <a:custGeom>
              <a:avLst/>
              <a:gdLst>
                <a:gd name="T0" fmla="*/ 39 w 1649"/>
                <a:gd name="T1" fmla="*/ 0 h 1031"/>
                <a:gd name="T2" fmla="*/ 1604 w 1649"/>
                <a:gd name="T3" fmla="*/ 959 h 1031"/>
                <a:gd name="T4" fmla="*/ 1565 w 1649"/>
                <a:gd name="T5" fmla="*/ 1024 h 1031"/>
                <a:gd name="T6" fmla="*/ 0 w 1649"/>
                <a:gd name="T7" fmla="*/ 65 h 1031"/>
                <a:gd name="T8" fmla="*/ 39 w 1649"/>
                <a:gd name="T9" fmla="*/ 0 h 1031"/>
                <a:gd name="T10" fmla="*/ 1493 w 1649"/>
                <a:gd name="T11" fmla="*/ 741 h 1031"/>
                <a:gd name="T12" fmla="*/ 1649 w 1649"/>
                <a:gd name="T13" fmla="*/ 1031 h 1031"/>
                <a:gd name="T14" fmla="*/ 1320 w 1649"/>
                <a:gd name="T15" fmla="*/ 1024 h 1031"/>
                <a:gd name="T16" fmla="*/ 1283 w 1649"/>
                <a:gd name="T17" fmla="*/ 985 h 1031"/>
                <a:gd name="T18" fmla="*/ 1321 w 1649"/>
                <a:gd name="T19" fmla="*/ 948 h 1031"/>
                <a:gd name="T20" fmla="*/ 1585 w 1649"/>
                <a:gd name="T21" fmla="*/ 954 h 1031"/>
                <a:gd name="T22" fmla="*/ 1551 w 1649"/>
                <a:gd name="T23" fmla="*/ 1010 h 1031"/>
                <a:gd name="T24" fmla="*/ 1426 w 1649"/>
                <a:gd name="T25" fmla="*/ 777 h 1031"/>
                <a:gd name="T26" fmla="*/ 1442 w 1649"/>
                <a:gd name="T27" fmla="*/ 726 h 1031"/>
                <a:gd name="T28" fmla="*/ 1493 w 1649"/>
                <a:gd name="T29" fmla="*/ 741 h 10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49"/>
                <a:gd name="T46" fmla="*/ 0 h 1031"/>
                <a:gd name="T47" fmla="*/ 1649 w 1649"/>
                <a:gd name="T48" fmla="*/ 1031 h 103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49" h="1031">
                  <a:moveTo>
                    <a:pt x="39" y="0"/>
                  </a:moveTo>
                  <a:lnTo>
                    <a:pt x="1604" y="959"/>
                  </a:lnTo>
                  <a:lnTo>
                    <a:pt x="1565" y="1024"/>
                  </a:lnTo>
                  <a:lnTo>
                    <a:pt x="0" y="65"/>
                  </a:lnTo>
                  <a:lnTo>
                    <a:pt x="39" y="0"/>
                  </a:lnTo>
                  <a:close/>
                  <a:moveTo>
                    <a:pt x="1493" y="741"/>
                  </a:moveTo>
                  <a:lnTo>
                    <a:pt x="1649" y="1031"/>
                  </a:lnTo>
                  <a:lnTo>
                    <a:pt x="1320" y="1024"/>
                  </a:lnTo>
                  <a:cubicBezTo>
                    <a:pt x="1299" y="1024"/>
                    <a:pt x="1282" y="1006"/>
                    <a:pt x="1283" y="985"/>
                  </a:cubicBezTo>
                  <a:cubicBezTo>
                    <a:pt x="1283" y="964"/>
                    <a:pt x="1301" y="948"/>
                    <a:pt x="1321" y="948"/>
                  </a:cubicBezTo>
                  <a:lnTo>
                    <a:pt x="1585" y="954"/>
                  </a:lnTo>
                  <a:lnTo>
                    <a:pt x="1551" y="1010"/>
                  </a:lnTo>
                  <a:lnTo>
                    <a:pt x="1426" y="777"/>
                  </a:lnTo>
                  <a:cubicBezTo>
                    <a:pt x="1416" y="759"/>
                    <a:pt x="1423" y="736"/>
                    <a:pt x="1442" y="726"/>
                  </a:cubicBezTo>
                  <a:cubicBezTo>
                    <a:pt x="1460" y="716"/>
                    <a:pt x="1483" y="723"/>
                    <a:pt x="1493" y="741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auto">
            <a:xfrm>
              <a:off x="2667634" y="6127674"/>
              <a:ext cx="413764" cy="1437"/>
            </a:xfrm>
            <a:prstGeom prst="line">
              <a:avLst/>
            </a:prstGeom>
            <a:noFill/>
            <a:ln w="222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Rectangle 46"/>
            <p:cNvSpPr>
              <a:spLocks noChangeArrowheads="1"/>
            </p:cNvSpPr>
            <p:nvPr/>
          </p:nvSpPr>
          <p:spPr bwMode="auto">
            <a:xfrm>
              <a:off x="2620223" y="5896335"/>
              <a:ext cx="104878" cy="245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  <a:latin typeface="Calibri" pitchFamily="34" charset="0"/>
                </a:rPr>
                <a:t>2</a:t>
              </a:r>
              <a:endParaRPr lang="en-US" sz="1600"/>
            </a:p>
          </p:txBody>
        </p:sp>
        <p:sp>
          <p:nvSpPr>
            <p:cNvPr id="49" name="Rectangle 47"/>
            <p:cNvSpPr>
              <a:spLocks noChangeArrowheads="1"/>
            </p:cNvSpPr>
            <p:nvPr/>
          </p:nvSpPr>
          <p:spPr bwMode="auto">
            <a:xfrm>
              <a:off x="2740904" y="5896335"/>
              <a:ext cx="426694" cy="245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  <a:latin typeface="Calibri" pitchFamily="34" charset="0"/>
                </a:rPr>
                <a:t>0 µm</a:t>
              </a:r>
              <a:endParaRPr lang="en-US" sz="1600"/>
            </a:p>
          </p:txBody>
        </p:sp>
        <p:pic>
          <p:nvPicPr>
            <p:cNvPr id="50" name="Picture 4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77602" y="2443490"/>
              <a:ext cx="1462542" cy="1725704"/>
            </a:xfrm>
            <a:prstGeom prst="rect">
              <a:avLst/>
            </a:prstGeom>
            <a:noFill/>
            <a:ln w="38100">
              <a:solidFill>
                <a:schemeClr val="accent3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51" name="Picture 5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84959" y="2420500"/>
              <a:ext cx="2321678" cy="174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Line 51"/>
            <p:cNvSpPr>
              <a:spLocks noChangeShapeType="1"/>
            </p:cNvSpPr>
            <p:nvPr/>
          </p:nvSpPr>
          <p:spPr bwMode="auto">
            <a:xfrm>
              <a:off x="2142890" y="4128961"/>
              <a:ext cx="610590" cy="1437"/>
            </a:xfrm>
            <a:prstGeom prst="line">
              <a:avLst/>
            </a:prstGeom>
            <a:noFill/>
            <a:ln w="222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1818200" y="2581432"/>
              <a:ext cx="158035" cy="308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>
                  <a:solidFill>
                    <a:srgbClr val="FFFFFF"/>
                  </a:solidFill>
                  <a:latin typeface="Calibri" pitchFamily="34" charset="0"/>
                </a:rPr>
                <a:t>.</a:t>
              </a:r>
              <a:endParaRPr lang="en-US"/>
            </a:p>
          </p:txBody>
        </p:sp>
        <p:sp>
          <p:nvSpPr>
            <p:cNvPr id="54" name="Rectangle 55"/>
            <p:cNvSpPr>
              <a:spLocks noChangeArrowheads="1"/>
            </p:cNvSpPr>
            <p:nvPr/>
          </p:nvSpPr>
          <p:spPr bwMode="auto">
            <a:xfrm>
              <a:off x="881483" y="3104459"/>
              <a:ext cx="158035" cy="308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i="1" dirty="0">
                  <a:solidFill>
                    <a:srgbClr val="FFFFFF"/>
                  </a:solidFill>
                  <a:latin typeface="Calibri" pitchFamily="34" charset="0"/>
                </a:rPr>
                <a:t>.</a:t>
              </a:r>
              <a:endParaRPr lang="en-US" dirty="0"/>
            </a:p>
          </p:txBody>
        </p:sp>
        <p:sp>
          <p:nvSpPr>
            <p:cNvPr id="55" name="Rectangle 57"/>
            <p:cNvSpPr>
              <a:spLocks noChangeArrowheads="1"/>
            </p:cNvSpPr>
            <p:nvPr/>
          </p:nvSpPr>
          <p:spPr bwMode="auto">
            <a:xfrm>
              <a:off x="2147200" y="3887564"/>
              <a:ext cx="635013" cy="245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  <a:latin typeface="Calibri" pitchFamily="34" charset="0"/>
                </a:rPr>
                <a:t>100 µm</a:t>
              </a:r>
              <a:endParaRPr lang="en-US" sz="1600"/>
            </a:p>
          </p:txBody>
        </p:sp>
        <p:sp>
          <p:nvSpPr>
            <p:cNvPr id="56" name="Rectangle 59"/>
            <p:cNvSpPr>
              <a:spLocks noChangeArrowheads="1"/>
            </p:cNvSpPr>
            <p:nvPr/>
          </p:nvSpPr>
          <p:spPr bwMode="auto">
            <a:xfrm>
              <a:off x="1013658" y="3825778"/>
              <a:ext cx="272970" cy="323300"/>
            </a:xfrm>
            <a:prstGeom prst="rect">
              <a:avLst/>
            </a:prstGeom>
            <a:noFill/>
            <a:ln w="19050">
              <a:solidFill>
                <a:schemeClr val="accent3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Line 60"/>
            <p:cNvSpPr>
              <a:spLocks noChangeShapeType="1"/>
            </p:cNvSpPr>
            <p:nvPr/>
          </p:nvSpPr>
          <p:spPr bwMode="auto">
            <a:xfrm>
              <a:off x="3795074" y="4136146"/>
              <a:ext cx="594786" cy="1437"/>
            </a:xfrm>
            <a:prstGeom prst="line">
              <a:avLst/>
            </a:prstGeom>
            <a:noFill/>
            <a:ln w="222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Rectangle 61"/>
            <p:cNvSpPr>
              <a:spLocks noChangeArrowheads="1"/>
            </p:cNvSpPr>
            <p:nvPr/>
          </p:nvSpPr>
          <p:spPr bwMode="auto">
            <a:xfrm>
              <a:off x="3822371" y="3896185"/>
              <a:ext cx="530136" cy="245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  <a:latin typeface="Calibri" pitchFamily="34" charset="0"/>
                </a:rPr>
                <a:t>20 µm</a:t>
              </a:r>
              <a:endParaRPr lang="en-US" sz="1600"/>
            </a:p>
          </p:txBody>
        </p:sp>
        <p:sp>
          <p:nvSpPr>
            <p:cNvPr id="59" name="Freeform 79"/>
            <p:cNvSpPr>
              <a:spLocks noEditPoints="1"/>
            </p:cNvSpPr>
            <p:nvPr/>
          </p:nvSpPr>
          <p:spPr bwMode="auto">
            <a:xfrm>
              <a:off x="4909939" y="3597312"/>
              <a:ext cx="178149" cy="176737"/>
            </a:xfrm>
            <a:custGeom>
              <a:avLst/>
              <a:gdLst>
                <a:gd name="T0" fmla="*/ 638 w 691"/>
                <a:gd name="T1" fmla="*/ 681 h 681"/>
                <a:gd name="T2" fmla="*/ 27 w 691"/>
                <a:gd name="T3" fmla="*/ 80 h 681"/>
                <a:gd name="T4" fmla="*/ 81 w 691"/>
                <a:gd name="T5" fmla="*/ 26 h 681"/>
                <a:gd name="T6" fmla="*/ 691 w 691"/>
                <a:gd name="T7" fmla="*/ 627 h 681"/>
                <a:gd name="T8" fmla="*/ 638 w 691"/>
                <a:gd name="T9" fmla="*/ 681 h 681"/>
                <a:gd name="T10" fmla="*/ 87 w 691"/>
                <a:gd name="T11" fmla="*/ 318 h 681"/>
                <a:gd name="T12" fmla="*/ 0 w 691"/>
                <a:gd name="T13" fmla="*/ 0 h 681"/>
                <a:gd name="T14" fmla="*/ 319 w 691"/>
                <a:gd name="T15" fmla="*/ 82 h 681"/>
                <a:gd name="T16" fmla="*/ 347 w 691"/>
                <a:gd name="T17" fmla="*/ 128 h 681"/>
                <a:gd name="T18" fmla="*/ 300 w 691"/>
                <a:gd name="T19" fmla="*/ 155 h 681"/>
                <a:gd name="T20" fmla="*/ 45 w 691"/>
                <a:gd name="T21" fmla="*/ 90 h 681"/>
                <a:gd name="T22" fmla="*/ 91 w 691"/>
                <a:gd name="T23" fmla="*/ 43 h 681"/>
                <a:gd name="T24" fmla="*/ 160 w 691"/>
                <a:gd name="T25" fmla="*/ 298 h 681"/>
                <a:gd name="T26" fmla="*/ 133 w 691"/>
                <a:gd name="T27" fmla="*/ 345 h 681"/>
                <a:gd name="T28" fmla="*/ 87 w 691"/>
                <a:gd name="T29" fmla="*/ 318 h 6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91"/>
                <a:gd name="T46" fmla="*/ 0 h 681"/>
                <a:gd name="T47" fmla="*/ 691 w 691"/>
                <a:gd name="T48" fmla="*/ 681 h 68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91" h="681">
                  <a:moveTo>
                    <a:pt x="638" y="681"/>
                  </a:moveTo>
                  <a:lnTo>
                    <a:pt x="27" y="80"/>
                  </a:lnTo>
                  <a:lnTo>
                    <a:pt x="81" y="26"/>
                  </a:lnTo>
                  <a:lnTo>
                    <a:pt x="691" y="627"/>
                  </a:lnTo>
                  <a:lnTo>
                    <a:pt x="638" y="681"/>
                  </a:lnTo>
                  <a:close/>
                  <a:moveTo>
                    <a:pt x="87" y="318"/>
                  </a:moveTo>
                  <a:lnTo>
                    <a:pt x="0" y="0"/>
                  </a:lnTo>
                  <a:lnTo>
                    <a:pt x="319" y="82"/>
                  </a:lnTo>
                  <a:cubicBezTo>
                    <a:pt x="340" y="87"/>
                    <a:pt x="352" y="108"/>
                    <a:pt x="347" y="128"/>
                  </a:cubicBezTo>
                  <a:cubicBezTo>
                    <a:pt x="341" y="148"/>
                    <a:pt x="321" y="160"/>
                    <a:pt x="300" y="155"/>
                  </a:cubicBezTo>
                  <a:lnTo>
                    <a:pt x="45" y="90"/>
                  </a:lnTo>
                  <a:lnTo>
                    <a:pt x="91" y="43"/>
                  </a:lnTo>
                  <a:lnTo>
                    <a:pt x="160" y="298"/>
                  </a:lnTo>
                  <a:cubicBezTo>
                    <a:pt x="165" y="318"/>
                    <a:pt x="153" y="339"/>
                    <a:pt x="133" y="345"/>
                  </a:cubicBezTo>
                  <a:cubicBezTo>
                    <a:pt x="113" y="350"/>
                    <a:pt x="92" y="338"/>
                    <a:pt x="87" y="318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Rectangle 134"/>
            <p:cNvSpPr>
              <a:spLocks noChangeArrowheads="1"/>
            </p:cNvSpPr>
            <p:nvPr/>
          </p:nvSpPr>
          <p:spPr bwMode="auto">
            <a:xfrm>
              <a:off x="3165248" y="5186832"/>
              <a:ext cx="605743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 dirty="0" smtClean="0">
                  <a:solidFill>
                    <a:srgbClr val="FFFFFF"/>
                  </a:solidFill>
                  <a:latin typeface="Calibri" pitchFamily="34" charset="0"/>
                </a:rPr>
                <a:t>stomata</a:t>
              </a:r>
              <a:endParaRPr lang="en-US" sz="800" dirty="0"/>
            </a:p>
          </p:txBody>
        </p:sp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l="39864" t="21683" r="49648" b="65309"/>
            <a:stretch>
              <a:fillRect/>
            </a:stretch>
          </p:blipFill>
          <p:spPr bwMode="auto">
            <a:xfrm>
              <a:off x="4456975" y="3606402"/>
              <a:ext cx="539750" cy="53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2" name="Straight Connector 61"/>
            <p:cNvCxnSpPr/>
            <p:nvPr/>
          </p:nvCxnSpPr>
          <p:spPr>
            <a:xfrm flipH="1">
              <a:off x="1288114" y="2450528"/>
              <a:ext cx="1656184" cy="1368152"/>
            </a:xfrm>
            <a:prstGeom prst="line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288114" y="4142716"/>
              <a:ext cx="1692188" cy="36004"/>
            </a:xfrm>
            <a:prstGeom prst="line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460022" y="2414524"/>
              <a:ext cx="17281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 smtClean="0">
                  <a:solidFill>
                    <a:schemeClr val="bg1"/>
                  </a:solidFill>
                </a:rPr>
                <a:t>Leaf surface</a:t>
              </a:r>
              <a:endParaRPr lang="en-GB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60022" y="4250728"/>
              <a:ext cx="17281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 smtClean="0">
                  <a:solidFill>
                    <a:schemeClr val="bg1"/>
                  </a:solidFill>
                </a:rPr>
                <a:t>Leaf cross-section</a:t>
              </a:r>
              <a:endParaRPr lang="en-GB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692270" y="4250728"/>
              <a:ext cx="17281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 smtClean="0">
                  <a:solidFill>
                    <a:schemeClr val="bg1"/>
                  </a:solidFill>
                </a:rPr>
                <a:t>Leaf cross-section</a:t>
              </a:r>
              <a:endParaRPr lang="en-GB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67" name="Rectangle 30"/>
            <p:cNvSpPr>
              <a:spLocks noChangeArrowheads="1"/>
            </p:cNvSpPr>
            <p:nvPr/>
          </p:nvSpPr>
          <p:spPr bwMode="auto">
            <a:xfrm>
              <a:off x="2877216" y="4754784"/>
              <a:ext cx="905633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 dirty="0" smtClean="0">
                  <a:solidFill>
                    <a:srgbClr val="FFFFFF"/>
                  </a:solidFill>
                  <a:latin typeface="Calibri" pitchFamily="34" charset="0"/>
                </a:rPr>
                <a:t>parenchyma</a:t>
              </a:r>
              <a:endParaRPr lang="en-US" sz="800" dirty="0"/>
            </a:p>
          </p:txBody>
        </p:sp>
        <p:sp>
          <p:nvSpPr>
            <p:cNvPr id="68" name="Rectangle 31"/>
            <p:cNvSpPr>
              <a:spLocks noChangeArrowheads="1"/>
            </p:cNvSpPr>
            <p:nvPr/>
          </p:nvSpPr>
          <p:spPr bwMode="auto">
            <a:xfrm>
              <a:off x="4101352" y="5222836"/>
              <a:ext cx="71333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 dirty="0" smtClean="0">
                  <a:solidFill>
                    <a:srgbClr val="FFFFFF"/>
                  </a:solidFill>
                  <a:latin typeface="Calibri" pitchFamily="34" charset="0"/>
                </a:rPr>
                <a:t>epidermis</a:t>
              </a:r>
              <a:endParaRPr lang="en-US" sz="800" dirty="0"/>
            </a:p>
          </p:txBody>
        </p:sp>
        <p:sp>
          <p:nvSpPr>
            <p:cNvPr id="69" name="Rectangle 134"/>
            <p:cNvSpPr>
              <a:spLocks noChangeArrowheads="1"/>
            </p:cNvSpPr>
            <p:nvPr/>
          </p:nvSpPr>
          <p:spPr bwMode="auto">
            <a:xfrm>
              <a:off x="3646724" y="2702556"/>
              <a:ext cx="605743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 dirty="0" smtClean="0">
                  <a:solidFill>
                    <a:srgbClr val="FFFFFF"/>
                  </a:solidFill>
                  <a:latin typeface="Calibri" pitchFamily="34" charset="0"/>
                </a:rPr>
                <a:t>stomata</a:t>
              </a:r>
              <a:endParaRPr lang="en-US" sz="800" dirty="0"/>
            </a:p>
          </p:txBody>
        </p:sp>
        <p:sp>
          <p:nvSpPr>
            <p:cNvPr id="70" name="Rectangle 134"/>
            <p:cNvSpPr>
              <a:spLocks noChangeArrowheads="1"/>
            </p:cNvSpPr>
            <p:nvPr/>
          </p:nvSpPr>
          <p:spPr bwMode="auto">
            <a:xfrm>
              <a:off x="1144098" y="3314624"/>
              <a:ext cx="605743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 dirty="0" smtClean="0">
                  <a:solidFill>
                    <a:srgbClr val="FFFFFF"/>
                  </a:solidFill>
                  <a:latin typeface="Calibri" pitchFamily="34" charset="0"/>
                </a:rPr>
                <a:t>stomata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825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NEW TOOLS for new challenges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45</a:t>
            </a:fld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067" y="622800"/>
            <a:ext cx="6882966" cy="3784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674" y="3104964"/>
            <a:ext cx="5868871" cy="37437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62599" y="668122"/>
            <a:ext cx="427190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Blue dots: surface to cover twice the worlds primary energy demand by 15% efficiency photovoltaics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032104" y="5443480"/>
            <a:ext cx="42719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Wheat production per hectare land</a:t>
            </a:r>
            <a:endParaRPr lang="en-GB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78012" y="1923758"/>
            <a:ext cx="487489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fr-FR" altLang="en-US" b="0" dirty="0" err="1"/>
              <a:t>Photovoltaic</a:t>
            </a:r>
            <a:r>
              <a:rPr lang="fr-FR" altLang="en-US" b="0" dirty="0"/>
              <a:t> panel </a:t>
            </a:r>
            <a:r>
              <a:rPr lang="fr-FR" altLang="en-US" b="0" dirty="0" err="1"/>
              <a:t>with</a:t>
            </a:r>
            <a:r>
              <a:rPr lang="fr-FR" altLang="en-US" b="0" dirty="0"/>
              <a:t> 15 % </a:t>
            </a:r>
            <a:r>
              <a:rPr lang="fr-FR" altLang="en-US" b="0" dirty="0" err="1"/>
              <a:t>efficiency</a:t>
            </a:r>
            <a:r>
              <a:rPr lang="fr-FR" altLang="en-US" b="0" dirty="0"/>
              <a:t>: </a:t>
            </a:r>
            <a:r>
              <a:rPr lang="fr-FR" altLang="en-US" b="0" dirty="0" err="1"/>
              <a:t>Annual</a:t>
            </a:r>
            <a:r>
              <a:rPr lang="fr-FR" altLang="en-US" b="0" dirty="0"/>
              <a:t> </a:t>
            </a:r>
            <a:r>
              <a:rPr lang="fr-FR" altLang="en-US" b="0" dirty="0" err="1"/>
              <a:t>yield</a:t>
            </a:r>
            <a:r>
              <a:rPr lang="fr-FR" altLang="en-US" b="0" dirty="0"/>
              <a:t> of </a:t>
            </a:r>
            <a:r>
              <a:rPr lang="fr-FR" altLang="en-US" dirty="0" smtClean="0"/>
              <a:t>300</a:t>
            </a:r>
            <a:r>
              <a:rPr lang="fr-FR" altLang="en-US" b="0" dirty="0" smtClean="0"/>
              <a:t> </a:t>
            </a:r>
            <a:r>
              <a:rPr lang="fr-FR" altLang="en-US" b="0" dirty="0"/>
              <a:t>kWh/m</a:t>
            </a:r>
            <a:r>
              <a:rPr lang="fr-FR" altLang="en-US" b="0" baseline="30000" dirty="0"/>
              <a:t>2 </a:t>
            </a:r>
          </a:p>
          <a:p>
            <a:pPr algn="l"/>
            <a:endParaRPr lang="fr-FR" altLang="en-US" b="0" dirty="0">
              <a:latin typeface="Georgia" panose="02040502050405020303" pitchFamily="18" charset="0"/>
            </a:endParaRPr>
          </a:p>
          <a:p>
            <a:pPr algn="l"/>
            <a:endParaRPr lang="fr-FR" altLang="en-US" b="0" dirty="0">
              <a:latin typeface="Georgia" panose="02040502050405020303" pitchFamily="18" charset="0"/>
            </a:endParaRPr>
          </a:p>
        </p:txBody>
      </p:sp>
      <p:sp>
        <p:nvSpPr>
          <p:cNvPr id="11" name="Text Box 57"/>
          <p:cNvSpPr txBox="1">
            <a:spLocks noChangeArrowheads="1"/>
          </p:cNvSpPr>
          <p:nvPr/>
        </p:nvSpPr>
        <p:spPr bwMode="auto">
          <a:xfrm>
            <a:off x="564925" y="978338"/>
            <a:ext cx="48629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en-US" dirty="0" err="1"/>
              <a:t>Brazil</a:t>
            </a:r>
            <a:r>
              <a:rPr lang="fr-FR" altLang="en-US" dirty="0"/>
              <a:t>: 15 </a:t>
            </a:r>
            <a:r>
              <a:rPr lang="fr-FR" altLang="en-US" dirty="0" smtClean="0"/>
              <a:t>t </a:t>
            </a:r>
            <a:r>
              <a:rPr lang="fr-FR" altLang="en-US" dirty="0"/>
              <a:t>of </a:t>
            </a:r>
            <a:r>
              <a:rPr lang="fr-FR" altLang="en-US" dirty="0" err="1"/>
              <a:t>sugar</a:t>
            </a:r>
            <a:r>
              <a:rPr lang="fr-FR" altLang="en-US" dirty="0"/>
              <a:t> per </a:t>
            </a:r>
            <a:r>
              <a:rPr lang="fr-FR" altLang="en-US" dirty="0" smtClean="0"/>
              <a:t>hectare (6 k</a:t>
            </a:r>
            <a:r>
              <a:rPr lang="fr-FR" altLang="en-US" dirty="0"/>
              <a:t>W</a:t>
            </a:r>
            <a:r>
              <a:rPr lang="fr-FR" altLang="en-US" dirty="0" smtClean="0"/>
              <a:t>h/m</a:t>
            </a:r>
            <a:r>
              <a:rPr lang="fr-FR" altLang="en-US" baseline="30000" dirty="0" smtClean="0"/>
              <a:t>2</a:t>
            </a:r>
            <a:r>
              <a:rPr lang="fr-FR" altLang="en-US" dirty="0" smtClean="0"/>
              <a:t> </a:t>
            </a:r>
          </a:p>
          <a:p>
            <a:r>
              <a:rPr lang="fr-FR" altLang="en-US" dirty="0" err="1" smtClean="0"/>
              <a:t>Annual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yield</a:t>
            </a:r>
            <a:r>
              <a:rPr lang="fr-FR" altLang="en-US" dirty="0" smtClean="0"/>
              <a:t> </a:t>
            </a:r>
            <a:r>
              <a:rPr lang="fr-FR" altLang="en-US" dirty="0"/>
              <a:t>4 t of </a:t>
            </a:r>
            <a:r>
              <a:rPr lang="fr-FR" altLang="en-US" dirty="0" err="1"/>
              <a:t>ethanol</a:t>
            </a:r>
            <a:r>
              <a:rPr lang="fr-FR" altLang="en-US" dirty="0"/>
              <a:t>~ </a:t>
            </a:r>
            <a:r>
              <a:rPr lang="fr-FR" altLang="en-US" dirty="0" smtClean="0"/>
              <a:t>3 kWh/m</a:t>
            </a:r>
            <a:r>
              <a:rPr lang="fr-FR" altLang="en-US" baseline="30000" dirty="0" smtClean="0"/>
              <a:t>2</a:t>
            </a:r>
            <a:r>
              <a:rPr lang="fr-FR" altLang="en-US" dirty="0" smtClean="0"/>
              <a:t>)</a:t>
            </a:r>
            <a:endParaRPr lang="fr-F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4768" y="3514557"/>
            <a:ext cx="5613462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Needs: </a:t>
            </a:r>
          </a:p>
          <a:p>
            <a:r>
              <a:rPr lang="en-US" dirty="0"/>
              <a:t>-</a:t>
            </a:r>
            <a:r>
              <a:rPr lang="en-US" dirty="0" smtClean="0"/>
              <a:t>Improving power </a:t>
            </a:r>
            <a:r>
              <a:rPr lang="en-US" i="1" dirty="0" smtClean="0"/>
              <a:t>generation</a:t>
            </a:r>
            <a:r>
              <a:rPr lang="en-US" dirty="0" smtClean="0"/>
              <a:t> from non-fossil sources </a:t>
            </a:r>
          </a:p>
          <a:p>
            <a:r>
              <a:rPr lang="en-US" dirty="0" smtClean="0"/>
              <a:t>-Power </a:t>
            </a:r>
            <a:r>
              <a:rPr lang="en-US" i="1" dirty="0" smtClean="0"/>
              <a:t>storage and management </a:t>
            </a:r>
            <a:r>
              <a:rPr lang="en-US" dirty="0" smtClean="0"/>
              <a:t>(conversion or batteries): </a:t>
            </a:r>
          </a:p>
          <a:p>
            <a:r>
              <a:rPr lang="en-US" dirty="0" smtClean="0"/>
              <a:t>A vast field covering </a:t>
            </a:r>
            <a:r>
              <a:rPr lang="en-US" dirty="0" err="1" smtClean="0"/>
              <a:t>photocatalysis</a:t>
            </a:r>
            <a:r>
              <a:rPr lang="en-US" dirty="0" smtClean="0"/>
              <a:t>, </a:t>
            </a:r>
            <a:r>
              <a:rPr lang="en-US" dirty="0" err="1" smtClean="0"/>
              <a:t>electrocatalysis</a:t>
            </a:r>
            <a:endParaRPr lang="en-US" dirty="0" smtClean="0"/>
          </a:p>
          <a:p>
            <a:r>
              <a:rPr lang="en-US" dirty="0" smtClean="0"/>
              <a:t>and electrochemistry.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19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Beamlines of 2025+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7548" y="764704"/>
            <a:ext cx="8460940" cy="4932548"/>
          </a:xfrm>
        </p:spPr>
        <p:txBody>
          <a:bodyPr/>
          <a:lstStyle/>
          <a:p>
            <a:r>
              <a:rPr lang="en-US" dirty="0" smtClean="0"/>
              <a:t>Optics that adapt longitudinal coherence length to experiment. </a:t>
            </a:r>
          </a:p>
          <a:p>
            <a:r>
              <a:rPr lang="en-US" dirty="0" smtClean="0"/>
              <a:t>Horizontal geometry for coherent Bragg diffraction may also work well at “higher energies”</a:t>
            </a:r>
          </a:p>
          <a:p>
            <a:r>
              <a:rPr lang="en-US" sz="2000" dirty="0"/>
              <a:t>Careful with high energies (even though tempting) “</a:t>
            </a:r>
            <a:r>
              <a:rPr lang="en-US" sz="2000" dirty="0">
                <a:latin typeface="Symbol" panose="05050102010706020507" pitchFamily="18" charset="2"/>
              </a:rPr>
              <a:t>l</a:t>
            </a:r>
            <a:r>
              <a:rPr lang="en-US" sz="2000" baseline="30000" dirty="0"/>
              <a:t>4</a:t>
            </a:r>
            <a:r>
              <a:rPr lang="en-US" sz="2000" dirty="0"/>
              <a:t> -</a:t>
            </a:r>
            <a:r>
              <a:rPr lang="en-US" sz="2000" dirty="0">
                <a:latin typeface="Symbol" panose="05050102010706020507" pitchFamily="18" charset="2"/>
              </a:rPr>
              <a:t>l</a:t>
            </a:r>
            <a:r>
              <a:rPr lang="en-US" sz="2000" baseline="30000" dirty="0"/>
              <a:t>7 </a:t>
            </a:r>
            <a:r>
              <a:rPr lang="en-US" sz="2000" dirty="0"/>
              <a:t>law”:</a:t>
            </a:r>
          </a:p>
          <a:p>
            <a:r>
              <a:rPr lang="en-US" sz="2000" dirty="0" err="1"/>
              <a:t>Coh</a:t>
            </a:r>
            <a:r>
              <a:rPr lang="en-US" sz="2000" dirty="0"/>
              <a:t>. flux ~</a:t>
            </a:r>
            <a:r>
              <a:rPr lang="en-US" sz="2000" dirty="0">
                <a:latin typeface="Freestyle Script" panose="030804020302050B0404" pitchFamily="66" charset="0"/>
              </a:rPr>
              <a:t>B</a:t>
            </a:r>
            <a:r>
              <a:rPr lang="en-US" sz="2000" dirty="0"/>
              <a:t>*</a:t>
            </a:r>
            <a:r>
              <a:rPr lang="en-US" sz="2000" dirty="0">
                <a:latin typeface="Symbol" panose="05050102010706020507" pitchFamily="18" charset="2"/>
              </a:rPr>
              <a:t>l</a:t>
            </a:r>
            <a:r>
              <a:rPr lang="en-US" sz="2000" baseline="30000" dirty="0"/>
              <a:t>2</a:t>
            </a:r>
            <a:r>
              <a:rPr lang="en-US" sz="2000" dirty="0"/>
              <a:t>; Beyond diff limit: “</a:t>
            </a:r>
            <a:r>
              <a:rPr lang="en-US" sz="2000" dirty="0" err="1">
                <a:latin typeface="Freestyle Script" panose="030804020302050B0404" pitchFamily="66" charset="0"/>
              </a:rPr>
              <a:t>B</a:t>
            </a:r>
            <a:r>
              <a:rPr lang="en-US" sz="2000" dirty="0" err="1"/>
              <a:t>~</a:t>
            </a:r>
            <a:r>
              <a:rPr lang="en-US" sz="2000" dirty="0" err="1">
                <a:latin typeface="Symbol" panose="05050102010706020507" pitchFamily="18" charset="2"/>
              </a:rPr>
              <a:t>l</a:t>
            </a:r>
            <a:r>
              <a:rPr lang="en-US" sz="2000" dirty="0"/>
              <a:t>”. Detector efficiency “~</a:t>
            </a:r>
            <a:r>
              <a:rPr lang="en-US" sz="2000" dirty="0">
                <a:latin typeface="Symbol" panose="05050102010706020507" pitchFamily="18" charset="2"/>
              </a:rPr>
              <a:t>l</a:t>
            </a:r>
            <a:r>
              <a:rPr lang="en-US" sz="2000" dirty="0"/>
              <a:t>”  </a:t>
            </a:r>
          </a:p>
          <a:p>
            <a:r>
              <a:rPr lang="en-US" sz="2000" dirty="0"/>
              <a:t>Contraction of rec. space (</a:t>
            </a:r>
            <a:r>
              <a:rPr lang="en-US" sz="2000" dirty="0" err="1"/>
              <a:t>malus</a:t>
            </a:r>
            <a:r>
              <a:rPr lang="en-US" sz="2000" dirty="0"/>
              <a:t> or bonus) </a:t>
            </a:r>
            <a:r>
              <a:rPr lang="en-US" sz="2000" dirty="0" err="1"/>
              <a:t>I</a:t>
            </a:r>
            <a:r>
              <a:rPr lang="en-US" sz="2000" baseline="-25000" dirty="0" err="1"/>
              <a:t>int</a:t>
            </a:r>
            <a:r>
              <a:rPr lang="en-US" sz="2000" dirty="0"/>
              <a:t>~</a:t>
            </a:r>
            <a:r>
              <a:rPr lang="en-US" sz="2000" dirty="0">
                <a:latin typeface="Symbol" panose="05050102010706020507" pitchFamily="18" charset="2"/>
              </a:rPr>
              <a:t> l</a:t>
            </a:r>
            <a:r>
              <a:rPr lang="en-US" sz="2000" baseline="30000" dirty="0"/>
              <a:t>3 </a:t>
            </a:r>
            <a:endParaRPr lang="en-US" dirty="0" smtClean="0"/>
          </a:p>
          <a:p>
            <a:r>
              <a:rPr lang="en-US" sz="2000" dirty="0"/>
              <a:t>Enabling technologies:  </a:t>
            </a:r>
          </a:p>
          <a:p>
            <a:r>
              <a:rPr lang="en-US" sz="2000" dirty="0"/>
              <a:t>Detectors and focusing optics (CMOS based detectors….)</a:t>
            </a:r>
          </a:p>
          <a:p>
            <a:r>
              <a:rPr lang="en-US" sz="2000" dirty="0"/>
              <a:t>Multilayer Laue lenses, diamond CRLs, … </a:t>
            </a:r>
          </a:p>
          <a:p>
            <a:endParaRPr lang="en-US" sz="2000" dirty="0"/>
          </a:p>
          <a:p>
            <a:r>
              <a:rPr lang="en-US" sz="2000" dirty="0"/>
              <a:t>Is that all ? </a:t>
            </a:r>
          </a:p>
          <a:p>
            <a:endParaRPr lang="en-US" sz="2000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97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852326" y="6483438"/>
            <a:ext cx="551412" cy="212400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47</a:t>
            </a:fld>
            <a:endParaRPr lang="fr-FR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1572404" y="6483358"/>
            <a:ext cx="8160000" cy="212489"/>
          </a:xfrm>
        </p:spPr>
        <p:txBody>
          <a:bodyPr/>
          <a:lstStyle/>
          <a:p>
            <a:r>
              <a:rPr lang="en-US" dirty="0" smtClean="0"/>
              <a:t>Synchrotrons and Nanoscience l </a:t>
            </a:r>
            <a:r>
              <a:rPr lang="en-US" dirty="0">
                <a:solidFill>
                  <a:srgbClr val="122F91"/>
                </a:solidFill>
              </a:rPr>
              <a:t>Tobias </a:t>
            </a:r>
            <a:r>
              <a:rPr lang="en-US" dirty="0" err="1">
                <a:solidFill>
                  <a:srgbClr val="122F91"/>
                </a:solidFill>
              </a:rPr>
              <a:t>Schülli</a:t>
            </a:r>
            <a:r>
              <a:rPr lang="en-US" dirty="0" smtClean="0"/>
              <a:t> </a:t>
            </a: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 bwMode="gray">
          <a:xfrm>
            <a:off x="1043608" y="126000"/>
            <a:ext cx="7920392" cy="496800"/>
          </a:xfrm>
          <a:prstGeom prst="rect">
            <a:avLst/>
          </a:prstGeom>
          <a:noFill/>
        </p:spPr>
        <p:txBody>
          <a:bodyPr vert="horz" lIns="72000" tIns="0" rIns="7200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smtClean="0"/>
              <a:t>MOTIVATION</a:t>
            </a:r>
            <a:endParaRPr lang="fr-FR" sz="1800" dirty="0"/>
          </a:p>
        </p:txBody>
      </p:sp>
      <p:sp>
        <p:nvSpPr>
          <p:cNvPr id="9" name="Espace réservé du titre 1"/>
          <p:cNvSpPr txBox="1">
            <a:spLocks/>
          </p:cNvSpPr>
          <p:nvPr/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 smtClean="0"/>
              <a:t>CDI MAGING OF DEFECTS IN SINGLE NANOWIRES</a:t>
            </a:r>
            <a:endParaRPr lang="fr-FR" sz="1800" dirty="0"/>
          </a:p>
        </p:txBody>
      </p:sp>
      <p:sp>
        <p:nvSpPr>
          <p:cNvPr id="10" name="Espace réservé du titre 1"/>
          <p:cNvSpPr txBox="1">
            <a:spLocks/>
          </p:cNvSpPr>
          <p:nvPr/>
        </p:nvSpPr>
        <p:spPr bwMode="gray">
          <a:xfrm>
            <a:off x="92200" y="126000"/>
            <a:ext cx="5682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800" dirty="0"/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-342937" y="4210050"/>
            <a:ext cx="4530725" cy="2181225"/>
            <a:chOff x="-520" y="2564"/>
            <a:chExt cx="2854" cy="1374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" b="1196"/>
            <a:stretch>
              <a:fillRect/>
            </a:stretch>
          </p:blipFill>
          <p:spPr bwMode="auto">
            <a:xfrm>
              <a:off x="274" y="2564"/>
              <a:ext cx="2060" cy="1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 l="351" b="119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3" name="Line 6"/>
            <p:cNvSpPr>
              <a:spLocks noChangeShapeType="1"/>
            </p:cNvSpPr>
            <p:nvPr/>
          </p:nvSpPr>
          <p:spPr bwMode="auto">
            <a:xfrm>
              <a:off x="1897" y="3741"/>
              <a:ext cx="230" cy="0"/>
            </a:xfrm>
            <a:prstGeom prst="line">
              <a:avLst/>
            </a:prstGeom>
            <a:noFill/>
            <a:ln w="507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1760" y="3462"/>
              <a:ext cx="4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buClrTx/>
                <a:buFontTx/>
                <a:buNone/>
                <a:defRPr/>
              </a:pPr>
              <a:r>
                <a:rPr lang="fr-FR" sz="2000" dirty="0" smtClean="0"/>
                <a:t>2 µm</a:t>
              </a:r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-520" y="3508"/>
              <a:ext cx="84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702375" y="5172869"/>
            <a:ext cx="4352925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fr-FR" sz="1800" dirty="0" err="1" smtClean="0">
                <a:solidFill>
                  <a:srgbClr val="000000"/>
                </a:solidFill>
                <a:latin typeface="Arial"/>
                <a:cs typeface="Arial"/>
              </a:rPr>
              <a:t>Etching</a:t>
            </a:r>
            <a:r>
              <a:rPr lang="fr-FR" sz="1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800" dirty="0" err="1" smtClean="0">
                <a:solidFill>
                  <a:srgbClr val="000000"/>
                </a:solidFill>
                <a:latin typeface="Arial"/>
                <a:cs typeface="Arial"/>
              </a:rPr>
              <a:t>revealed</a:t>
            </a:r>
            <a:r>
              <a:rPr lang="fr-FR" sz="1800" dirty="0" smtClean="0">
                <a:solidFill>
                  <a:srgbClr val="000000"/>
                </a:solidFill>
                <a:latin typeface="Arial"/>
                <a:cs typeface="Arial"/>
              </a:rPr>
              <a:t> inversion </a:t>
            </a:r>
            <a:r>
              <a:rPr lang="fr-FR" sz="1800" dirty="0" err="1" smtClean="0">
                <a:solidFill>
                  <a:srgbClr val="000000"/>
                </a:solidFill>
                <a:latin typeface="Arial"/>
                <a:cs typeface="Arial"/>
              </a:rPr>
              <a:t>domain</a:t>
            </a:r>
            <a:r>
              <a:rPr lang="fr-FR" sz="1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800" dirty="0" err="1" smtClean="0">
                <a:solidFill>
                  <a:srgbClr val="000000"/>
                </a:solidFill>
                <a:latin typeface="Arial"/>
                <a:cs typeface="Arial"/>
              </a:rPr>
              <a:t>boundaries</a:t>
            </a:r>
            <a:r>
              <a:rPr lang="fr-FR" sz="1800" dirty="0" smtClean="0">
                <a:solidFill>
                  <a:srgbClr val="000000"/>
                </a:solidFill>
                <a:latin typeface="Arial"/>
                <a:cs typeface="Arial"/>
              </a:rPr>
              <a:t> (</a:t>
            </a:r>
            <a:r>
              <a:rPr lang="fr-FR" sz="1800" dirty="0" err="1" smtClean="0">
                <a:solidFill>
                  <a:srgbClr val="000000"/>
                </a:solidFill>
                <a:latin typeface="Arial"/>
                <a:cs typeface="Arial"/>
              </a:rPr>
              <a:t>IDBs</a:t>
            </a:r>
            <a:r>
              <a:rPr lang="fr-FR" sz="1800" dirty="0" smtClean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r>
              <a:rPr lang="fr-FR" sz="1800" dirty="0" err="1" smtClean="0">
                <a:solidFill>
                  <a:srgbClr val="000000"/>
                </a:solidFill>
                <a:latin typeface="Arial"/>
                <a:cs typeface="Arial"/>
              </a:rPr>
              <a:t>separating</a:t>
            </a:r>
            <a:r>
              <a:rPr lang="fr-FR" sz="1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800" dirty="0" err="1" smtClean="0">
                <a:solidFill>
                  <a:srgbClr val="000000"/>
                </a:solidFill>
                <a:latin typeface="Arial"/>
                <a:cs typeface="Arial"/>
              </a:rPr>
              <a:t>domains</a:t>
            </a:r>
            <a:r>
              <a:rPr lang="fr-FR" sz="1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800" dirty="0" err="1" smtClean="0">
                <a:solidFill>
                  <a:srgbClr val="000000"/>
                </a:solidFill>
                <a:latin typeface="Arial"/>
                <a:cs typeface="Arial"/>
              </a:rPr>
              <a:t>with</a:t>
            </a:r>
            <a:r>
              <a:rPr lang="fr-FR" sz="1800" dirty="0" smtClean="0">
                <a:solidFill>
                  <a:srgbClr val="000000"/>
                </a:solidFill>
                <a:latin typeface="Arial"/>
                <a:cs typeface="Arial"/>
              </a:rPr>
              <a:t> Ga- or N-</a:t>
            </a:r>
            <a:r>
              <a:rPr lang="fr-FR" sz="1800" dirty="0" err="1" smtClean="0">
                <a:solidFill>
                  <a:srgbClr val="000000"/>
                </a:solidFill>
                <a:latin typeface="Arial"/>
                <a:cs typeface="Arial"/>
              </a:rPr>
              <a:t>polarity</a:t>
            </a:r>
            <a:r>
              <a:rPr lang="fr-FR" sz="1800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</a:p>
        </p:txBody>
      </p:sp>
      <p:cxnSp>
        <p:nvCxnSpPr>
          <p:cNvPr id="17" name="AutoShape 10"/>
          <p:cNvCxnSpPr>
            <a:cxnSpLocks noChangeShapeType="1"/>
          </p:cNvCxnSpPr>
          <p:nvPr/>
        </p:nvCxnSpPr>
        <p:spPr bwMode="auto">
          <a:xfrm flipH="1">
            <a:off x="2860875" y="5354638"/>
            <a:ext cx="1830388" cy="66675"/>
          </a:xfrm>
          <a:prstGeom prst="straightConnector1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lg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" name="AutoShape 11"/>
          <p:cNvCxnSpPr>
            <a:cxnSpLocks noChangeShapeType="1"/>
          </p:cNvCxnSpPr>
          <p:nvPr/>
        </p:nvCxnSpPr>
        <p:spPr bwMode="auto">
          <a:xfrm flipH="1" flipV="1">
            <a:off x="3559375" y="4710113"/>
            <a:ext cx="1131888" cy="625475"/>
          </a:xfrm>
          <a:prstGeom prst="straightConnector1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lg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19" name="Image 41" descr="Capture d’écran 2015-10-19 à 23.23.1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295" y="726293"/>
            <a:ext cx="4131080" cy="1679180"/>
          </a:xfrm>
          <a:prstGeom prst="rect">
            <a:avLst/>
          </a:prstGeom>
        </p:spPr>
      </p:pic>
      <p:pic>
        <p:nvPicPr>
          <p:cNvPr id="20" name="Image 42" descr="Capture d’écran 2015-10-19 à 23.23.2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39" y="2406068"/>
            <a:ext cx="3688402" cy="1433548"/>
          </a:xfrm>
          <a:prstGeom prst="rect">
            <a:avLst/>
          </a:prstGeom>
        </p:spPr>
      </p:pic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373262" y="4070350"/>
            <a:ext cx="15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latin typeface="+mj-lt"/>
            </a:endParaRPr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>
            <a:off x="373262" y="4070350"/>
            <a:ext cx="15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latin typeface="+mj-lt"/>
            </a:endParaRP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>
            <a:off x="373262" y="4070350"/>
            <a:ext cx="15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latin typeface="+mj-lt"/>
            </a:endParaRPr>
          </a:p>
        </p:txBody>
      </p:sp>
      <p:pic>
        <p:nvPicPr>
          <p:cNvPr id="24" name="Image 46" descr="Reconstruction_10_Pilier18_Seed182-1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6250" r="18750" b="50124"/>
          <a:stretch>
            <a:fillRect/>
          </a:stretch>
        </p:blipFill>
        <p:spPr bwMode="auto">
          <a:xfrm>
            <a:off x="851100" y="1058863"/>
            <a:ext cx="3851275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oneTexte 13"/>
          <p:cNvSpPr txBox="1">
            <a:spLocks noChangeArrowheads="1"/>
          </p:cNvSpPr>
          <p:nvPr/>
        </p:nvSpPr>
        <p:spPr bwMode="auto">
          <a:xfrm>
            <a:off x="7360105" y="610677"/>
            <a:ext cx="20763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>
                <a:latin typeface="+mj-lt"/>
              </a:rPr>
              <a:t>Pixel size : 16 nm X 8 nm</a:t>
            </a:r>
          </a:p>
        </p:txBody>
      </p:sp>
      <p:sp>
        <p:nvSpPr>
          <p:cNvPr id="26" name="ZoneTexte 48"/>
          <p:cNvSpPr txBox="1">
            <a:spLocks noChangeArrowheads="1"/>
          </p:cNvSpPr>
          <p:nvPr/>
        </p:nvSpPr>
        <p:spPr bwMode="auto">
          <a:xfrm>
            <a:off x="1744863" y="774700"/>
            <a:ext cx="21002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dirty="0">
                <a:latin typeface="+mj-lt"/>
                <a:cs typeface="Century Gothic"/>
              </a:rPr>
              <a:t>(</a:t>
            </a:r>
            <a:r>
              <a:rPr lang="fr-FR" sz="1600" i="1" dirty="0" err="1">
                <a:latin typeface="+mj-lt"/>
                <a:cs typeface="Century Gothic"/>
              </a:rPr>
              <a:t>Q</a:t>
            </a:r>
            <a:r>
              <a:rPr lang="fr-FR" sz="1600" i="1" baseline="-25000" dirty="0" err="1">
                <a:latin typeface="+mj-lt"/>
                <a:cs typeface="Century Gothic"/>
              </a:rPr>
              <a:t>x</a:t>
            </a:r>
            <a:r>
              <a:rPr lang="fr-FR" sz="1600" dirty="0" err="1">
                <a:latin typeface="+mj-lt"/>
                <a:cs typeface="Century Gothic"/>
              </a:rPr>
              <a:t>,</a:t>
            </a:r>
            <a:r>
              <a:rPr lang="fr-FR" sz="1600" i="1" dirty="0" err="1">
                <a:latin typeface="+mj-lt"/>
                <a:cs typeface="Century Gothic"/>
              </a:rPr>
              <a:t>Q</a:t>
            </a:r>
            <a:r>
              <a:rPr lang="fr-FR" sz="1600" i="1" baseline="-25000" dirty="0" err="1">
                <a:latin typeface="+mj-lt"/>
                <a:cs typeface="Century Gothic"/>
              </a:rPr>
              <a:t>y</a:t>
            </a:r>
            <a:r>
              <a:rPr lang="fr-FR" sz="1600" dirty="0">
                <a:latin typeface="+mj-lt"/>
                <a:cs typeface="Century Gothic"/>
              </a:rPr>
              <a:t>) </a:t>
            </a:r>
            <a:r>
              <a:rPr lang="fr-FR" sz="1600" dirty="0" err="1">
                <a:latin typeface="+mj-lt"/>
                <a:cs typeface="Century Gothic"/>
              </a:rPr>
              <a:t>cut</a:t>
            </a:r>
            <a:r>
              <a:rPr lang="fr-FR" sz="1600" dirty="0">
                <a:latin typeface="+mj-lt"/>
                <a:cs typeface="Century Gothic"/>
              </a:rPr>
              <a:t>: </a:t>
            </a:r>
            <a:r>
              <a:rPr lang="fr-FR" sz="1600" b="1" dirty="0" smtClean="0">
                <a:latin typeface="+mj-lt"/>
                <a:cs typeface="Century Gothic"/>
              </a:rPr>
              <a:t>004</a:t>
            </a:r>
            <a:r>
              <a:rPr lang="fr-FR" sz="1600" dirty="0" smtClean="0">
                <a:latin typeface="+mj-lt"/>
                <a:cs typeface="Century Gothic"/>
              </a:rPr>
              <a:t> </a:t>
            </a:r>
            <a:r>
              <a:rPr lang="fr-FR" sz="1600" dirty="0" err="1">
                <a:latin typeface="+mj-lt"/>
                <a:cs typeface="Century Gothic"/>
              </a:rPr>
              <a:t>GaN</a:t>
            </a:r>
            <a:endParaRPr lang="fr-FR" sz="1600" dirty="0">
              <a:latin typeface="+mj-lt"/>
              <a:cs typeface="Century Gothic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92866" y="4009899"/>
            <a:ext cx="3335867" cy="9512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fr-FR" sz="1700" dirty="0" err="1">
                <a:latin typeface="Arial"/>
                <a:cs typeface="Arial"/>
              </a:rPr>
              <a:t>D</a:t>
            </a:r>
            <a:r>
              <a:rPr lang="fr-FR" sz="1700" dirty="0" err="1" smtClean="0">
                <a:latin typeface="Arial"/>
                <a:cs typeface="Arial"/>
              </a:rPr>
              <a:t>isplacement</a:t>
            </a:r>
            <a:r>
              <a:rPr lang="fr-FR" sz="1700" dirty="0" smtClean="0">
                <a:latin typeface="Arial"/>
                <a:cs typeface="Arial"/>
              </a:rPr>
              <a:t> </a:t>
            </a:r>
            <a:r>
              <a:rPr lang="fr-FR" sz="1700" dirty="0" err="1" smtClean="0">
                <a:latin typeface="Arial"/>
                <a:cs typeface="Arial"/>
              </a:rPr>
              <a:t>between</a:t>
            </a:r>
            <a:r>
              <a:rPr lang="fr-FR" sz="1700" dirty="0" smtClean="0">
                <a:latin typeface="Arial"/>
                <a:cs typeface="Arial"/>
              </a:rPr>
              <a:t> </a:t>
            </a:r>
            <a:r>
              <a:rPr lang="fr-FR" sz="1700" dirty="0" err="1" smtClean="0">
                <a:latin typeface="Arial"/>
                <a:cs typeface="Arial"/>
              </a:rPr>
              <a:t>domains</a:t>
            </a:r>
            <a:r>
              <a:rPr lang="fr-FR" sz="1700" dirty="0" smtClean="0">
                <a:latin typeface="Arial"/>
                <a:cs typeface="Arial"/>
              </a:rPr>
              <a:t>:</a:t>
            </a:r>
          </a:p>
          <a:p>
            <a:pPr marL="285750" indent="-285750">
              <a:lnSpc>
                <a:spcPct val="110000"/>
              </a:lnSpc>
              <a:buFont typeface="Wingdings" charset="2"/>
              <a:buChar char="§"/>
            </a:pPr>
            <a:r>
              <a:rPr lang="fr-FR" sz="1700" dirty="0" smtClean="0">
                <a:latin typeface="Arial"/>
                <a:cs typeface="Arial"/>
              </a:rPr>
              <a:t>out-of-plane: </a:t>
            </a:r>
            <a:r>
              <a:rPr lang="fr-FR" sz="1700" dirty="0">
                <a:latin typeface="Arial"/>
                <a:cs typeface="Arial"/>
              </a:rPr>
              <a:t>(c/2+</a:t>
            </a:r>
            <a:r>
              <a:rPr lang="fr-FR" sz="1700" dirty="0" smtClean="0">
                <a:latin typeface="Arial"/>
                <a:cs typeface="Arial"/>
              </a:rPr>
              <a:t>8 pm) </a:t>
            </a:r>
          </a:p>
          <a:p>
            <a:pPr marL="285750" indent="-285750">
              <a:lnSpc>
                <a:spcPct val="110000"/>
              </a:lnSpc>
              <a:buFont typeface="Wingdings" charset="2"/>
              <a:buChar char="§"/>
            </a:pPr>
            <a:r>
              <a:rPr lang="fr-FR" sz="1700" dirty="0" err="1">
                <a:latin typeface="Arial"/>
                <a:cs typeface="Arial"/>
              </a:rPr>
              <a:t>i</a:t>
            </a:r>
            <a:r>
              <a:rPr lang="fr-FR" sz="1700" dirty="0" err="1" smtClean="0">
                <a:latin typeface="Arial"/>
                <a:cs typeface="Arial"/>
              </a:rPr>
              <a:t>n-plane</a:t>
            </a:r>
            <a:r>
              <a:rPr lang="fr-FR" sz="1700" dirty="0" smtClean="0">
                <a:latin typeface="Arial"/>
                <a:cs typeface="Arial"/>
              </a:rPr>
              <a:t>: 0 pm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18489" y="6072202"/>
            <a:ext cx="4773614" cy="27699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fr-FR" sz="1200" dirty="0" smtClean="0">
                <a:latin typeface="Arial"/>
                <a:cs typeface="Arial"/>
              </a:rPr>
              <a:t>S. Labat, M.I. Richard, M. </a:t>
            </a:r>
            <a:r>
              <a:rPr lang="fr-FR" sz="1200" dirty="0" err="1" smtClean="0">
                <a:latin typeface="Arial"/>
                <a:cs typeface="Arial"/>
              </a:rPr>
              <a:t>Dupraz</a:t>
            </a:r>
            <a:r>
              <a:rPr lang="fr-FR" sz="1200" dirty="0" smtClean="0">
                <a:latin typeface="Arial"/>
                <a:cs typeface="Arial"/>
              </a:rPr>
              <a:t>, </a:t>
            </a:r>
            <a:r>
              <a:rPr lang="fr-FR" sz="1200" i="1" dirty="0" smtClean="0">
                <a:latin typeface="Arial"/>
                <a:cs typeface="Arial"/>
              </a:rPr>
              <a:t>et al.</a:t>
            </a:r>
            <a:r>
              <a:rPr lang="fr-FR" sz="1200" dirty="0" smtClean="0">
                <a:latin typeface="Arial"/>
                <a:cs typeface="Arial"/>
              </a:rPr>
              <a:t>,  ACS Nano </a:t>
            </a:r>
            <a:r>
              <a:rPr lang="fr-FR" sz="1200" b="1" dirty="0" smtClean="0">
                <a:latin typeface="Arial"/>
                <a:cs typeface="Arial"/>
              </a:rPr>
              <a:t>9</a:t>
            </a:r>
            <a:r>
              <a:rPr lang="fr-FR" sz="1200" dirty="0" smtClean="0">
                <a:latin typeface="Arial"/>
                <a:cs typeface="Arial"/>
              </a:rPr>
              <a:t>, 9210 (2015)</a:t>
            </a:r>
            <a:endParaRPr lang="fr-FR" sz="1200" dirty="0">
              <a:latin typeface="Arial"/>
              <a:cs typeface="Arial"/>
            </a:endParaRPr>
          </a:p>
        </p:txBody>
      </p:sp>
      <p:pic>
        <p:nvPicPr>
          <p:cNvPr id="29" name="Image 88" descr="Capture d’écran 2014-02-05 à 09.47.59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915" y="3289629"/>
            <a:ext cx="4017773" cy="25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84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0282" y="123888"/>
            <a:ext cx="6502382" cy="496800"/>
          </a:xfrm>
        </p:spPr>
        <p:txBody>
          <a:bodyPr/>
          <a:lstStyle/>
          <a:p>
            <a:r>
              <a:rPr lang="en-US" dirty="0" smtClean="0"/>
              <a:t>Strain imaging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48</a:t>
            </a:fld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87793" y="2417816"/>
            <a:ext cx="7344816" cy="4038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www.researchgate.net/profile/E_Wasige/publication/260411770/figure/fig1/AS:297224757104641@1447875312314/Figure-1-Cross-section-of-the-enhancement-mode-E-mode-AlGaNGaN-MOS-HEMT-devic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48326" y="498933"/>
            <a:ext cx="4248472" cy="283231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607660" y="4078813"/>
            <a:ext cx="26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GaN</a:t>
            </a:r>
            <a:r>
              <a:rPr lang="en-US" dirty="0" smtClean="0"/>
              <a:t> grown on pre-patterned sapphire</a:t>
            </a: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4024" y="2159553"/>
            <a:ext cx="6571345" cy="432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 rot="5400000">
            <a:off x="2957549" y="2030189"/>
            <a:ext cx="3097610" cy="6036713"/>
          </a:xfrm>
          <a:prstGeom prst="rect">
            <a:avLst/>
          </a:prstGeom>
          <a:blipFill dpi="0" rotWithShape="1">
            <a:blip r:embed="rId6" cstate="print">
              <a:alphaModFix amt="7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215680" y="5661248"/>
            <a:ext cx="101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Sapphire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503712" y="4365104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GaN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231905" y="692696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Bragg Intensity from </a:t>
            </a:r>
            <a:r>
              <a:rPr lang="en-US" dirty="0" err="1" smtClean="0"/>
              <a:t>GaN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159896" y="1268760"/>
            <a:ext cx="2364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</a:t>
            </a:r>
            <a:r>
              <a:rPr lang="en-US" dirty="0" smtClean="0"/>
              <a:t>strain variance: </a:t>
            </a:r>
          </a:p>
          <a:p>
            <a:r>
              <a:rPr lang="en-US" dirty="0" smtClean="0"/>
              <a:t>1exp-3</a:t>
            </a:r>
            <a:endParaRPr lang="en-GB" dirty="0"/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15482" y="-531440"/>
            <a:ext cx="3960439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5303912" y="2492896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Rotational variance (Tilt)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7598677" y="5121188"/>
            <a:ext cx="4257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Courtesy: M. </a:t>
            </a:r>
            <a:r>
              <a:rPr lang="en-US" dirty="0" err="1" smtClean="0"/>
              <a:t>Nemoz</a:t>
            </a:r>
            <a:r>
              <a:rPr lang="en-US" dirty="0" smtClean="0"/>
              <a:t>, P. de </a:t>
            </a:r>
            <a:r>
              <a:rPr lang="en-US" dirty="0" err="1" smtClean="0"/>
              <a:t>Mierry</a:t>
            </a:r>
            <a:r>
              <a:rPr lang="en-US" dirty="0" smtClean="0"/>
              <a:t>, CRHEA/CNRS Antibes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097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Scanning </a:t>
            </a:r>
            <a:r>
              <a:rPr lang="en-US" dirty="0" err="1" smtClean="0"/>
              <a:t>microdiffraction</a:t>
            </a:r>
            <a:r>
              <a:rPr lang="en-US" dirty="0" smtClean="0"/>
              <a:t> from Strained </a:t>
            </a:r>
            <a:r>
              <a:rPr lang="en-US" dirty="0" err="1" smtClean="0"/>
              <a:t>Ge</a:t>
            </a:r>
            <a:r>
              <a:rPr lang="en-US" dirty="0" smtClean="0"/>
              <a:t> Laser structure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49</a:t>
            </a:fld>
            <a:endParaRPr lang="fr-FR" dirty="0"/>
          </a:p>
        </p:txBody>
      </p:sp>
      <p:pic>
        <p:nvPicPr>
          <p:cNvPr id="6" name="Picture 1" descr="C:\Users\chahine\Desktop\3D Strain_10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6" y="836712"/>
            <a:ext cx="8251283" cy="57606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392144" y="692697"/>
            <a:ext cx="3275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dirty="0"/>
              <a:t>Relaxation of the surrounding area as </a:t>
            </a:r>
            <a:r>
              <a:rPr lang="en-US" sz="1600" dirty="0" err="1"/>
              <a:t>Ge</a:t>
            </a:r>
            <a:r>
              <a:rPr lang="en-US" sz="1600" dirty="0"/>
              <a:t> is free to expand in the in-plane direction.</a:t>
            </a:r>
          </a:p>
        </p:txBody>
      </p:sp>
      <p:sp>
        <p:nvSpPr>
          <p:cNvPr id="8" name="Rectangle 7"/>
          <p:cNvSpPr/>
          <p:nvPr/>
        </p:nvSpPr>
        <p:spPr>
          <a:xfrm>
            <a:off x="7392144" y="1916833"/>
            <a:ext cx="3275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dirty="0"/>
              <a:t>Compressive in plane and Tensile out-of-plane strain at the corners (0.032%).</a:t>
            </a:r>
            <a:endParaRPr lang="en-GB" sz="1600" dirty="0"/>
          </a:p>
        </p:txBody>
      </p:sp>
      <p:grpSp>
        <p:nvGrpSpPr>
          <p:cNvPr id="3" name="Group 8"/>
          <p:cNvGrpSpPr/>
          <p:nvPr/>
        </p:nvGrpSpPr>
        <p:grpSpPr>
          <a:xfrm>
            <a:off x="7499648" y="2780928"/>
            <a:ext cx="3168352" cy="2736304"/>
            <a:chOff x="5680721" y="3645024"/>
            <a:chExt cx="3168352" cy="2736304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84168" y="3721101"/>
              <a:ext cx="2372091" cy="2660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  <a:scene3d>
              <a:camera prst="isometricTopUp"/>
              <a:lightRig rig="threePt" dir="t"/>
            </a:scene3d>
          </p:spPr>
        </p:pic>
        <p:sp>
          <p:nvSpPr>
            <p:cNvPr id="11" name="TextBox 10"/>
            <p:cNvSpPr txBox="1"/>
            <p:nvPr/>
          </p:nvSpPr>
          <p:spPr>
            <a:xfrm>
              <a:off x="6732240" y="3645024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SEM</a:t>
              </a:r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872821">
              <a:off x="6905040" y="4759946"/>
              <a:ext cx="864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10 µm</a:t>
              </a:r>
              <a:endParaRPr lang="en-GB" sz="1200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>
              <a:off x="7884368" y="5445224"/>
              <a:ext cx="144016" cy="72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rot="19840419">
              <a:off x="7760240" y="5329067"/>
              <a:ext cx="864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2 µm</a:t>
              </a:r>
              <a:endParaRPr lang="en-GB" sz="1200" dirty="0"/>
            </a:p>
          </p:txBody>
        </p:sp>
        <p:sp>
          <p:nvSpPr>
            <p:cNvPr id="15" name="Oval 14"/>
            <p:cNvSpPr/>
            <p:nvPr/>
          </p:nvSpPr>
          <p:spPr>
            <a:xfrm rot="1472595">
              <a:off x="5680721" y="4948158"/>
              <a:ext cx="360040" cy="216024"/>
            </a:xfrm>
            <a:prstGeom prst="ellipse">
              <a:avLst/>
            </a:prstGeom>
            <a:noFill/>
            <a:ln w="25400">
              <a:solidFill>
                <a:srgbClr val="7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 rot="1472595">
              <a:off x="7085778" y="4149080"/>
              <a:ext cx="360040" cy="216024"/>
            </a:xfrm>
            <a:prstGeom prst="ellipse">
              <a:avLst/>
            </a:prstGeom>
            <a:noFill/>
            <a:ln w="25400">
              <a:solidFill>
                <a:srgbClr val="7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 rot="1472595">
              <a:off x="8489033" y="4934178"/>
              <a:ext cx="360040" cy="216024"/>
            </a:xfrm>
            <a:prstGeom prst="ellipse">
              <a:avLst/>
            </a:prstGeom>
            <a:noFill/>
            <a:ln w="25400">
              <a:solidFill>
                <a:srgbClr val="7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 rot="1472595">
              <a:off x="7048873" y="5726266"/>
              <a:ext cx="360040" cy="216024"/>
            </a:xfrm>
            <a:prstGeom prst="ellipse">
              <a:avLst/>
            </a:prstGeom>
            <a:noFill/>
            <a:ln w="25400">
              <a:solidFill>
                <a:srgbClr val="7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7740352" y="4239931"/>
              <a:ext cx="205391" cy="197181"/>
            </a:xfrm>
            <a:prstGeom prst="straightConnector1">
              <a:avLst/>
            </a:prstGeom>
            <a:ln w="190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8172400" y="4509120"/>
              <a:ext cx="216024" cy="216024"/>
            </a:xfrm>
            <a:prstGeom prst="straightConnector1">
              <a:avLst/>
            </a:prstGeom>
            <a:ln w="190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6001527" y="5373216"/>
              <a:ext cx="226657" cy="162859"/>
            </a:xfrm>
            <a:prstGeom prst="straightConnector1">
              <a:avLst/>
            </a:prstGeom>
            <a:ln w="190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6516216" y="5661248"/>
              <a:ext cx="144016" cy="144016"/>
            </a:xfrm>
            <a:prstGeom prst="straightConnector1">
              <a:avLst/>
            </a:prstGeom>
            <a:ln w="190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8388424" y="5301208"/>
              <a:ext cx="144016" cy="144016"/>
            </a:xfrm>
            <a:prstGeom prst="straightConnector1">
              <a:avLst/>
            </a:prstGeom>
            <a:ln w="190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7668344" y="5733256"/>
              <a:ext cx="144016" cy="144016"/>
            </a:xfrm>
            <a:prstGeom prst="straightConnector1">
              <a:avLst/>
            </a:prstGeom>
            <a:ln w="190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6729817" y="4210455"/>
              <a:ext cx="216024" cy="144016"/>
            </a:xfrm>
            <a:prstGeom prst="straightConnector1">
              <a:avLst/>
            </a:prstGeom>
            <a:ln w="190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6012160" y="4602394"/>
              <a:ext cx="197181" cy="194758"/>
            </a:xfrm>
            <a:prstGeom prst="straightConnector1">
              <a:avLst/>
            </a:prstGeom>
            <a:ln w="1905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4511825" y="6165304"/>
            <a:ext cx="3852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Chahine</a:t>
            </a:r>
            <a:r>
              <a:rPr lang="en-US" dirty="0"/>
              <a:t> et al. Appl. Phys. </a:t>
            </a:r>
            <a:r>
              <a:rPr lang="en-US" dirty="0" err="1"/>
              <a:t>Lett</a:t>
            </a:r>
            <a:r>
              <a:rPr lang="en-US" dirty="0"/>
              <a:t> 2015</a:t>
            </a:r>
            <a:endParaRPr lang="en-GB" dirty="0"/>
          </a:p>
        </p:txBody>
      </p:sp>
      <p:sp>
        <p:nvSpPr>
          <p:cNvPr id="36" name="Rectangle 35"/>
          <p:cNvSpPr/>
          <p:nvPr/>
        </p:nvSpPr>
        <p:spPr>
          <a:xfrm>
            <a:off x="6816080" y="5229201"/>
            <a:ext cx="3275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dirty="0"/>
              <a:t>Maximum Tensile out-of-plane strain on the bridge (0.1%).</a:t>
            </a:r>
            <a:endParaRPr lang="en-GB" sz="1600" dirty="0"/>
          </a:p>
        </p:txBody>
      </p:sp>
      <p:pic>
        <p:nvPicPr>
          <p:cNvPr id="28" name="Picture 2" descr="Originalbild anzei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5521" y="4553744"/>
            <a:ext cx="1211111" cy="2304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350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emission by accelerated charges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803412" y="622800"/>
                <a:ext cx="10804431" cy="3251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Larmors formula (19</a:t>
                </a:r>
                <a:r>
                  <a:rPr lang="en-US" sz="2000" baseline="30000" dirty="0" smtClean="0"/>
                  <a:t>th</a:t>
                </a:r>
                <a:r>
                  <a:rPr lang="en-US" sz="2000" dirty="0" smtClean="0"/>
                  <a:t> century): irradiated power by accelerated charges: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d>
                      <m:dPr>
                        <m:begChr m:val="|"/>
                        <m:endChr m:val="|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⃗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acc>
                      </m:e>
                    </m:d>
                  </m:oMath>
                </a14:m>
                <a:r>
                  <a:rPr lang="en-US" sz="2800" dirty="0" smtClean="0"/>
                  <a:t> </a:t>
                </a:r>
              </a:p>
              <a:p>
                <a:endParaRPr lang="en-US" dirty="0"/>
              </a:p>
              <a:p>
                <a:r>
                  <a:rPr lang="en-US" sz="2000" dirty="0" smtClean="0"/>
                  <a:t>Relativistic version (total power):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d>
                      <m:dPr>
                        <m:begChr m:val="|"/>
                        <m:endChr m:val="|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⃗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acc>
                      </m:e>
                    </m:d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2800" dirty="0" smtClean="0"/>
              </a:p>
              <a:p>
                <a:endParaRPr lang="en-US" dirty="0"/>
              </a:p>
              <a:p>
                <a:endParaRPr lang="en-US" b="1" dirty="0">
                  <a:latin typeface="Symbol" panose="05050102010706020507" pitchFamily="18" charset="2"/>
                </a:endParaRPr>
              </a:p>
              <a:p>
                <a:pPr marL="342900" indent="-342900">
                  <a:buFont typeface="Symbol" panose="05050102010706020507" pitchFamily="18" charset="2"/>
                  <a:buChar char="g"/>
                </a:pPr>
                <a:r>
                  <a:rPr lang="en-US" sz="2200" dirty="0" smtClean="0"/>
                  <a:t>describes </a:t>
                </a:r>
                <a:r>
                  <a:rPr lang="en-US" sz="2200" dirty="0" smtClean="0"/>
                  <a:t>e.g. the Lorentz contraction or the time </a:t>
                </a:r>
                <a:r>
                  <a:rPr lang="en-US" sz="2200" i="1" u="sng" dirty="0" smtClean="0"/>
                  <a:t>dilation </a:t>
                </a:r>
                <a:r>
                  <a:rPr lang="en-US" sz="2200" dirty="0" smtClean="0"/>
                  <a:t>(twin </a:t>
                </a:r>
                <a:r>
                  <a:rPr lang="en-US" sz="2200" dirty="0" err="1" smtClean="0"/>
                  <a:t>paradoxon</a:t>
                </a:r>
                <a:r>
                  <a:rPr lang="en-US" sz="2200" dirty="0" smtClean="0"/>
                  <a:t> etc</a:t>
                </a:r>
                <a:r>
                  <a:rPr lang="en-US" sz="2200" dirty="0" smtClean="0"/>
                  <a:t>…)</a:t>
                </a:r>
              </a:p>
              <a:p>
                <a:pPr marL="342900" indent="-342900">
                  <a:buFont typeface="Symbol" panose="05050102010706020507" pitchFamily="18" charset="2"/>
                  <a:buChar char="g"/>
                </a:pPr>
                <a:r>
                  <a:rPr lang="en-US" sz="2200" dirty="0" smtClean="0"/>
                  <a:t>Is the ratio between total energy and “rest energy” </a:t>
                </a:r>
                <a:endParaRPr lang="en-US" sz="2200" dirty="0" smtClean="0"/>
              </a:p>
              <a:p>
                <a:endParaRPr lang="en-US" dirty="0" smtClean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412" y="622800"/>
                <a:ext cx="10804431" cy="3251916"/>
              </a:xfrm>
              <a:prstGeom prst="rect">
                <a:avLst/>
              </a:prstGeom>
              <a:blipFill>
                <a:blip r:embed="rId3"/>
                <a:stretch>
                  <a:fillRect l="-7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235460" y="3515299"/>
                <a:ext cx="8438768" cy="1533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00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GB" sz="3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3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30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GB" sz="3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GB" sz="3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3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GB" sz="30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3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30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GB" sz="30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  <m:r>
                        <a:rPr lang="en-GB" sz="3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3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30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GB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30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GB" sz="3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GB" sz="3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3000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460" y="3515299"/>
                <a:ext cx="8438768" cy="15338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58300" y="5241873"/>
                <a:ext cx="979308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classical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consideration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=0;  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GB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b="0" dirty="0" smtClean="0">
                  <a:cs typeface="Arial" panose="020B0604020202020204" pitchFamily="34" charset="0"/>
                </a:endParaRPr>
              </a:p>
              <a:p>
                <a:r>
                  <a:rPr lang="en-US" sz="2400" dirty="0" smtClean="0"/>
                  <a:t>		60 kV (Lab source electron gun): 	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sz="2400" dirty="0" smtClean="0"/>
                  <a:t>1.05…1.2</a:t>
                </a:r>
              </a:p>
              <a:p>
                <a:r>
                  <a:rPr lang="en-US" sz="2400" dirty="0" smtClean="0"/>
                  <a:t>		ESRF (6 GeV):			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400" dirty="0" smtClean="0"/>
                  <a:t>11750 ~ 10</a:t>
                </a:r>
                <a:r>
                  <a:rPr lang="en-GB" sz="2400" baseline="30000" dirty="0" smtClean="0"/>
                  <a:t>4</a:t>
                </a:r>
                <a:endParaRPr lang="en-GB" sz="2400" baseline="30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300" y="5241873"/>
                <a:ext cx="9793088" cy="1200329"/>
              </a:xfrm>
              <a:prstGeom prst="rect">
                <a:avLst/>
              </a:prstGeom>
              <a:blipFill>
                <a:blip r:embed="rId5"/>
                <a:stretch>
                  <a:fillRect b="-111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97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1B3381"/>
          </a:solidFill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K-MAP&amp; XSOCS: FROM EXPERIMENTS TO MEASUREMENTS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6" name="Picture 5" descr="bjpjfdbbhanamfi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740" y="612022"/>
            <a:ext cx="5688632" cy="36702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1465" y="609239"/>
            <a:ext cx="36522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K-map: </a:t>
            </a:r>
          </a:p>
          <a:p>
            <a:r>
              <a:rPr lang="en-US" dirty="0"/>
              <a:t>The 1</a:t>
            </a:r>
            <a:r>
              <a:rPr lang="en-US" baseline="30000" dirty="0"/>
              <a:t>st</a:t>
            </a:r>
            <a:r>
              <a:rPr lang="en-US" dirty="0"/>
              <a:t> ID01 workhorse</a:t>
            </a:r>
          </a:p>
          <a:p>
            <a:r>
              <a:rPr lang="en-US" dirty="0"/>
              <a:t>One command line starts a 1-3 hours K-Map (complete 5 D dataset) </a:t>
            </a:r>
          </a:p>
          <a:p>
            <a:endParaRPr lang="en-US" dirty="0"/>
          </a:p>
          <a:p>
            <a:r>
              <a:rPr lang="en-US" dirty="0" smtClean="0"/>
              <a:t>D. </a:t>
            </a:r>
            <a:r>
              <a:rPr lang="en-US" dirty="0" err="1" smtClean="0"/>
              <a:t>Naudet</a:t>
            </a:r>
            <a:r>
              <a:rPr lang="en-US" dirty="0" smtClean="0"/>
              <a:t>, G. </a:t>
            </a:r>
            <a:r>
              <a:rPr lang="en-US" dirty="0" err="1" smtClean="0"/>
              <a:t>Chahine</a:t>
            </a:r>
            <a:r>
              <a:rPr lang="en-US" dirty="0" smtClean="0"/>
              <a:t>, S. </a:t>
            </a:r>
            <a:r>
              <a:rPr lang="en-US" dirty="0" err="1" smtClean="0"/>
              <a:t>Leake</a:t>
            </a:r>
            <a:r>
              <a:rPr lang="en-US" dirty="0" smtClean="0"/>
              <a:t>, M.I.-Richard, C. Richter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30450" y="5432775"/>
            <a:ext cx="4343946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Examples:</a:t>
            </a:r>
          </a:p>
          <a:p>
            <a:r>
              <a:rPr lang="en-GB" sz="1400" dirty="0" err="1"/>
              <a:t>Ristanovic</a:t>
            </a:r>
            <a:r>
              <a:rPr lang="en-GB" sz="1400" dirty="0"/>
              <a:t> Z., </a:t>
            </a:r>
            <a:r>
              <a:rPr lang="en-GB" sz="1400" dirty="0" err="1"/>
              <a:t>Angewandte</a:t>
            </a:r>
            <a:r>
              <a:rPr lang="en-GB" sz="1400" dirty="0"/>
              <a:t> Chem. 52, (2013)</a:t>
            </a:r>
          </a:p>
          <a:p>
            <a:r>
              <a:rPr lang="en-US" sz="1400" dirty="0"/>
              <a:t> </a:t>
            </a:r>
            <a:r>
              <a:rPr lang="en-GB" sz="1400" dirty="0" err="1"/>
              <a:t>Chahine</a:t>
            </a:r>
            <a:r>
              <a:rPr lang="en-GB" sz="1400" dirty="0"/>
              <a:t> G.A. et al. J. of Appl. </a:t>
            </a:r>
            <a:r>
              <a:rPr lang="en-GB" sz="1400" dirty="0" err="1"/>
              <a:t>Cryst</a:t>
            </a:r>
            <a:r>
              <a:rPr lang="en-GB" sz="1400" dirty="0"/>
              <a:t>. 47, (2014)</a:t>
            </a:r>
            <a:endParaRPr lang="en-US" sz="1400" dirty="0"/>
          </a:p>
          <a:p>
            <a:r>
              <a:rPr lang="en-GB" sz="1400" dirty="0"/>
              <a:t>Richard M.-I. et al. ACS Appl. Mat. &amp; </a:t>
            </a:r>
            <a:r>
              <a:rPr lang="en-GB" sz="1400" dirty="0" err="1"/>
              <a:t>Interf</a:t>
            </a:r>
            <a:r>
              <a:rPr lang="en-GB" sz="1400" dirty="0"/>
              <a:t>. 7, (2015)</a:t>
            </a:r>
          </a:p>
          <a:p>
            <a:r>
              <a:rPr lang="en-GB" sz="1400" dirty="0" err="1"/>
              <a:t>Filippelli</a:t>
            </a:r>
            <a:r>
              <a:rPr lang="en-GB" sz="1400" dirty="0"/>
              <a:t> E J. Appl. </a:t>
            </a:r>
            <a:r>
              <a:rPr lang="en-GB" sz="1400" dirty="0" err="1"/>
              <a:t>Cryst</a:t>
            </a:r>
            <a:r>
              <a:rPr lang="en-GB" sz="1400" dirty="0"/>
              <a:t>. 49, (2016)</a:t>
            </a:r>
          </a:p>
          <a:p>
            <a:r>
              <a:rPr lang="en-GB" sz="1400" dirty="0"/>
              <a:t>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340830" y="4179800"/>
            <a:ext cx="9644791" cy="2688239"/>
            <a:chOff x="-32231" y="4183160"/>
            <a:chExt cx="9644791" cy="2688239"/>
          </a:xfrm>
        </p:grpSpPr>
        <p:pic>
          <p:nvPicPr>
            <p:cNvPr id="8" name="Imag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47670" y="4183160"/>
              <a:ext cx="3564890" cy="2675890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>
              <a:off x="6652931" y="6165304"/>
              <a:ext cx="79208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504207" y="6165304"/>
              <a:ext cx="83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 </a:t>
              </a:r>
              <a:r>
                <a:rPr lang="en-US" dirty="0">
                  <a:latin typeface="Symbol" panose="05050102010706020507" pitchFamily="18" charset="2"/>
                </a:rPr>
                <a:t>m</a:t>
              </a:r>
              <a:r>
                <a:rPr lang="en-US" dirty="0"/>
                <a:t>m</a:t>
              </a:r>
              <a:endParaRPr lang="en-GB" dirty="0"/>
            </a:p>
          </p:txBody>
        </p:sp>
        <p:pic>
          <p:nvPicPr>
            <p:cNvPr id="12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9721" y="4195509"/>
              <a:ext cx="3564890" cy="267589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543792" y="4352425"/>
              <a:ext cx="886067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1400" b="1" dirty="0" err="1">
                  <a:solidFill>
                    <a:schemeClr val="tx2"/>
                  </a:solidFill>
                  <a:latin typeface="Century Gothic"/>
                  <a:cs typeface="Century Gothic"/>
                </a:rPr>
                <a:t>T</a:t>
              </a:r>
              <a:r>
                <a:rPr lang="fr-FR" sz="1400" b="1" dirty="0">
                  <a:solidFill>
                    <a:schemeClr val="tx2"/>
                  </a:solidFill>
                  <a:latin typeface="Century Gothic"/>
                  <a:cs typeface="Century Gothic"/>
                </a:rPr>
                <a:t> = 25°C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038973" y="4321359"/>
              <a:ext cx="985566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1400" b="1" dirty="0" err="1">
                  <a:solidFill>
                    <a:schemeClr val="tx2"/>
                  </a:solidFill>
                  <a:latin typeface="Century Gothic"/>
                  <a:cs typeface="Century Gothic"/>
                </a:rPr>
                <a:t>T</a:t>
              </a:r>
              <a:r>
                <a:rPr lang="fr-FR" sz="1400" b="1" dirty="0">
                  <a:solidFill>
                    <a:schemeClr val="tx2"/>
                  </a:solidFill>
                  <a:latin typeface="Century Gothic"/>
                  <a:cs typeface="Century Gothic"/>
                </a:rPr>
                <a:t> = 400°C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32231" y="4462537"/>
              <a:ext cx="38561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Strain distribution in a Si device in the vicinity of a copper via </a:t>
              </a:r>
            </a:p>
            <a:p>
              <a:r>
                <a:rPr lang="en-US" dirty="0"/>
                <a:t>(</a:t>
              </a:r>
              <a:r>
                <a:rPr lang="en-US" dirty="0" err="1"/>
                <a:t>Vianne</a:t>
              </a:r>
              <a:r>
                <a:rPr lang="en-US" dirty="0"/>
                <a:t> et al. Appl. Phys. Lett 2015)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68708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1B3381"/>
          </a:solidFill>
        </p:spPr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 THE K-MAP FAST SCANNING TOOL</a:t>
            </a:r>
            <a:endParaRPr lang="en-GB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sc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2852936"/>
            <a:ext cx="4983990" cy="3737992"/>
          </a:xfrm>
          <a:prstGeom prst="rect">
            <a:avLst/>
          </a:prstGeom>
        </p:spPr>
      </p:pic>
      <p:pic>
        <p:nvPicPr>
          <p:cNvPr id="7" name="kma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17824" y="1425144"/>
            <a:ext cx="5818736" cy="51722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092138"/>
            <a:ext cx="4176464" cy="2309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6335" y="572488"/>
            <a:ext cx="42498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Velocity: few hundred images/s</a:t>
            </a:r>
          </a:p>
          <a:p>
            <a:r>
              <a:rPr lang="en-US" dirty="0"/>
              <a:t>Limited by </a:t>
            </a:r>
          </a:p>
          <a:p>
            <a:r>
              <a:rPr lang="en-US" dirty="0"/>
              <a:t>-available flux</a:t>
            </a:r>
          </a:p>
          <a:p>
            <a:r>
              <a:rPr lang="en-US" dirty="0"/>
              <a:t>-mechanical limit of the stage/ trajectory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567609" y="612930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 Space (2D)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516866" y="6381328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Reciprocal space (3D) </a:t>
            </a:r>
            <a:endParaRPr lang="en-GB" dirty="0"/>
          </a:p>
        </p:txBody>
      </p:sp>
      <p:sp>
        <p:nvSpPr>
          <p:cNvPr id="9" name="Bent Arrow 8"/>
          <p:cNvSpPr/>
          <p:nvPr/>
        </p:nvSpPr>
        <p:spPr>
          <a:xfrm rot="13822734">
            <a:off x="2790654" y="3065329"/>
            <a:ext cx="576064" cy="43416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8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Tomorrows sources: what are the challenges ?</a:t>
            </a:r>
            <a:endParaRPr lang="en-GB" dirty="0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5072064" y="4321176"/>
            <a:ext cx="5316537" cy="2816225"/>
            <a:chOff x="2245" y="2704"/>
            <a:chExt cx="3349" cy="1774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2245" y="3249"/>
              <a:ext cx="2494" cy="1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179388" indent="-179388" algn="l" eaLnBrk="0" hangingPunct="0">
                <a:spcBef>
                  <a:spcPct val="20000"/>
                </a:spcBef>
                <a:buClr>
                  <a:srgbClr val="7DA9DA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625475" indent="-182563" algn="l" eaLnBrk="0" hangingPunct="0">
                <a:spcBef>
                  <a:spcPct val="20000"/>
                </a:spcBef>
                <a:buClr>
                  <a:srgbClr val="7DA9DA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073150" indent="-179388" algn="l" eaLnBrk="0" hangingPunct="0">
                <a:spcBef>
                  <a:spcPct val="20000"/>
                </a:spcBef>
                <a:buClr>
                  <a:srgbClr val="7DA9DA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524000" indent="-182563" algn="l" eaLnBrk="0" hangingPunct="0">
                <a:spcBef>
                  <a:spcPct val="20000"/>
                </a:spcBef>
                <a:buClr>
                  <a:srgbClr val="7DA9DA"/>
                </a:buClr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78025" indent="-188913" algn="l" eaLnBrk="0" hangingPunct="0">
                <a:spcBef>
                  <a:spcPct val="20000"/>
                </a:spcBef>
                <a:buClr>
                  <a:srgbClr val="7DA9DA"/>
                </a:buClr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435225" indent="-188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DA9DA"/>
                </a:buClr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92425" indent="-188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DA9DA"/>
                </a:buClr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349625" indent="-188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DA9DA"/>
                </a:buClr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06825" indent="-188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DA9DA"/>
                </a:buClr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fr-FR" altLang="en-US" sz="1600">
                  <a:latin typeface="Times New Roman" panose="02020603050405020304" pitchFamily="18" charset="0"/>
                </a:rPr>
                <a:t>	</a:t>
              </a:r>
              <a:r>
                <a:rPr lang="fr-FR" altLang="en-US" sz="1800" i="1"/>
                <a:t>«</a:t>
              </a:r>
              <a:r>
                <a:rPr lang="fr-FR" altLang="en-US" sz="1800" i="1">
                  <a:latin typeface="Times New Roman" panose="02020603050405020304" pitchFamily="18" charset="0"/>
                </a:rPr>
                <a:t>airplanes are toys without any military value</a:t>
              </a:r>
              <a:r>
                <a:rPr lang="fr-FR" altLang="en-US" sz="1800" i="1"/>
                <a:t> »</a:t>
              </a:r>
              <a:r>
                <a:rPr lang="fr-FR" altLang="en-US" sz="1800">
                  <a:latin typeface="Times New Roman" panose="02020603050405020304" pitchFamily="18" charset="0"/>
                </a:rPr>
                <a:t> </a:t>
              </a:r>
              <a:endParaRPr lang="fr-FR" altLang="en-US" sz="1800" i="1">
                <a:latin typeface="Times New Roman" panose="02020603050405020304" pitchFamily="18" charset="0"/>
              </a:endParaRPr>
            </a:p>
            <a:p>
              <a:pPr>
                <a:buFontTx/>
                <a:buNone/>
              </a:pPr>
              <a:r>
                <a:rPr lang="fr-FR" altLang="en-US" sz="1600">
                  <a:latin typeface="Times New Roman" panose="02020603050405020304" pitchFamily="18" charset="0"/>
                </a:rPr>
                <a:t>     Marechal Foch (1851-1929)</a:t>
              </a:r>
            </a:p>
            <a:p>
              <a:pPr>
                <a:buFontTx/>
                <a:buNone/>
              </a:pPr>
              <a:r>
                <a:rPr lang="fr-FR" altLang="en-US" sz="1600">
                  <a:latin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8" name="Picture 5" descr="Ferdinand Foch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" y="2704"/>
              <a:ext cx="900" cy="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2063751" y="765176"/>
            <a:ext cx="8359775" cy="2600325"/>
            <a:chOff x="340" y="482"/>
            <a:chExt cx="5266" cy="1638"/>
          </a:xfrm>
        </p:grpSpPr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340" y="521"/>
              <a:ext cx="3946" cy="1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l"/>
              <a:r>
                <a:rPr lang="en-US" altLang="en-US" sz="2400" i="1">
                  <a:latin typeface="Times New Roman" panose="02020603050405020304" pitchFamily="18" charset="0"/>
                </a:rPr>
                <a:t>The energy produced by the atom is a very poor kind of thing. Anyone who expects a source of power from the transformation of these atoms is talking moonshine.</a:t>
              </a:r>
            </a:p>
            <a:p>
              <a:pPr algn="l"/>
              <a:r>
                <a:rPr lang="en-US" altLang="en-US" sz="2000">
                  <a:latin typeface="Times New Roman" panose="02020603050405020304" pitchFamily="18" charset="0"/>
                </a:rPr>
                <a:t>Ernest Rutherford 1933</a:t>
              </a:r>
              <a:r>
                <a:rPr lang="en-US" altLang="en-US"/>
                <a:t> </a:t>
              </a:r>
            </a:p>
          </p:txBody>
        </p:sp>
        <p:pic>
          <p:nvPicPr>
            <p:cNvPr id="11" name="Picture 8" descr="220px-Ernest_Rutherford_1908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482"/>
              <a:ext cx="1320" cy="1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1847851" y="2276476"/>
            <a:ext cx="6137275" cy="2690813"/>
            <a:chOff x="204" y="1616"/>
            <a:chExt cx="3866" cy="1695"/>
          </a:xfrm>
        </p:grpSpPr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204" y="1979"/>
              <a:ext cx="2812" cy="1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179388" indent="-179388" algn="l" eaLnBrk="0" hangingPunct="0">
                <a:spcBef>
                  <a:spcPct val="20000"/>
                </a:spcBef>
                <a:buClr>
                  <a:srgbClr val="7DA9DA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625475" indent="-182563" algn="l" eaLnBrk="0" hangingPunct="0">
                <a:spcBef>
                  <a:spcPct val="20000"/>
                </a:spcBef>
                <a:buClr>
                  <a:srgbClr val="7DA9DA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073150" indent="-179388" algn="l" eaLnBrk="0" hangingPunct="0">
                <a:spcBef>
                  <a:spcPct val="20000"/>
                </a:spcBef>
                <a:buClr>
                  <a:srgbClr val="7DA9DA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524000" indent="-182563" algn="l" eaLnBrk="0" hangingPunct="0">
                <a:spcBef>
                  <a:spcPct val="20000"/>
                </a:spcBef>
                <a:buClr>
                  <a:srgbClr val="7DA9DA"/>
                </a:buClr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78025" indent="-188913" algn="l" eaLnBrk="0" hangingPunct="0">
                <a:spcBef>
                  <a:spcPct val="20000"/>
                </a:spcBef>
                <a:buClr>
                  <a:srgbClr val="7DA9DA"/>
                </a:buClr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435225" indent="-188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DA9DA"/>
                </a:buClr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92425" indent="-188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DA9DA"/>
                </a:buClr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349625" indent="-188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DA9DA"/>
                </a:buClr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06825" indent="-188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DA9DA"/>
                </a:buClr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fr-FR" altLang="en-US" sz="1600">
                  <a:latin typeface="Times New Roman" panose="02020603050405020304" pitchFamily="18" charset="0"/>
                </a:rPr>
                <a:t>	</a:t>
              </a:r>
              <a:r>
                <a:rPr lang="fr-FR" altLang="en-US" sz="1800" i="1"/>
                <a:t>«</a:t>
              </a:r>
              <a:r>
                <a:rPr lang="fr-FR" altLang="en-US" sz="1800" i="1">
                  <a:latin typeface="Times New Roman" panose="02020603050405020304" pitchFamily="18" charset="0"/>
                </a:rPr>
                <a:t>in five years nobody will talk about the automobile anymore, I believe in the horse</a:t>
              </a:r>
              <a:r>
                <a:rPr lang="fr-FR" altLang="en-US" sz="1800" i="1"/>
                <a:t> »</a:t>
              </a:r>
              <a:r>
                <a:rPr lang="fr-FR" altLang="en-US" sz="1800">
                  <a:latin typeface="Times New Roman" panose="02020603050405020304" pitchFamily="18" charset="0"/>
                </a:rPr>
                <a:t> </a:t>
              </a:r>
              <a:endParaRPr lang="fr-FR" altLang="en-US" sz="1800" i="1">
                <a:latin typeface="Times New Roman" panose="02020603050405020304" pitchFamily="18" charset="0"/>
              </a:endParaRPr>
            </a:p>
            <a:p>
              <a:pPr>
                <a:buFontTx/>
                <a:buNone/>
              </a:pPr>
              <a:r>
                <a:rPr lang="fr-FR" altLang="en-US" sz="1600">
                  <a:latin typeface="Times New Roman" panose="02020603050405020304" pitchFamily="18" charset="0"/>
                </a:rPr>
                <a:t>     Wilhelm II. (1859-1941)</a:t>
              </a:r>
            </a:p>
            <a:p>
              <a:pPr>
                <a:buFontTx/>
                <a:buNone/>
              </a:pPr>
              <a:r>
                <a:rPr lang="fr-FR" altLang="en-US" sz="1600">
                  <a:latin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14" name="Picture 11" descr="Wilhelm%20II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1616"/>
              <a:ext cx="1145" cy="1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6240464" y="2706689"/>
            <a:ext cx="4046537" cy="3570287"/>
            <a:chOff x="2971" y="1705"/>
            <a:chExt cx="2549" cy="2249"/>
          </a:xfrm>
        </p:grpSpPr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4410" y="1705"/>
              <a:ext cx="999" cy="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FR" altLang="en-US" sz="2000">
                  <a:latin typeface="Times New Roman" panose="02020603050405020304" pitchFamily="18" charset="0"/>
                </a:rPr>
                <a:t>The inventers</a:t>
              </a: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2971" y="2795"/>
              <a:ext cx="986" cy="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FR" altLang="en-US" sz="2000">
                  <a:latin typeface="Times New Roman" panose="02020603050405020304" pitchFamily="18" charset="0"/>
                </a:rPr>
                <a:t>The  deciders</a:t>
              </a: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4740" y="3702"/>
              <a:ext cx="780" cy="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FR" altLang="en-US" sz="2000">
                  <a:latin typeface="Times New Roman" panose="02020603050405020304" pitchFamily="18" charset="0"/>
                </a:rPr>
                <a:t>The  users</a:t>
              </a:r>
            </a:p>
          </p:txBody>
        </p:sp>
      </p:grpSp>
      <p:grpSp>
        <p:nvGrpSpPr>
          <p:cNvPr id="19" name="Group 16"/>
          <p:cNvGrpSpPr>
            <a:grpSpLocks/>
          </p:cNvGrpSpPr>
          <p:nvPr/>
        </p:nvGrpSpPr>
        <p:grpSpPr bwMode="auto">
          <a:xfrm>
            <a:off x="1498600" y="630238"/>
            <a:ext cx="9144000" cy="5999162"/>
            <a:chOff x="0" y="391"/>
            <a:chExt cx="5760" cy="3779"/>
          </a:xfrm>
        </p:grpSpPr>
        <p:pic>
          <p:nvPicPr>
            <p:cNvPr id="20" name="Picture 17" descr="20100214012720!Nuclear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436"/>
              <a:ext cx="3107" cy="2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8" descr="1155214773_1024x768_classic-fighter-plane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391"/>
              <a:ext cx="2699" cy="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9" descr="mercedes_or4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" y="2160"/>
              <a:ext cx="2874" cy="2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0" descr="plane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15"/>
              <a:ext cx="3016" cy="2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ctangle 23"/>
          <p:cNvSpPr/>
          <p:nvPr/>
        </p:nvSpPr>
        <p:spPr>
          <a:xfrm>
            <a:off x="2579708" y="2757310"/>
            <a:ext cx="730881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i="1" dirty="0"/>
              <a:t>If we have learned one thing from the history of invention and discovery, it is that, in the long run — and often in the short one — the most daring prophecies seem laughably conservative</a:t>
            </a:r>
          </a:p>
          <a:p>
            <a:r>
              <a:rPr lang="en-US" b="1" i="1" dirty="0"/>
              <a:t>A. C. Clarke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596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1B338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BRAGG CDI : TOWARDS OPERANDO STUDIES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" name="ZoneTexte 2"/>
          <p:cNvSpPr txBox="1"/>
          <p:nvPr/>
        </p:nvSpPr>
        <p:spPr>
          <a:xfrm>
            <a:off x="12814300" y="3340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3" name="ZoneTexte 2"/>
          <p:cNvSpPr txBox="1"/>
          <p:nvPr/>
        </p:nvSpPr>
        <p:spPr>
          <a:xfrm>
            <a:off x="12814300" y="3340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Arial"/>
              <a:cs typeface="Arial"/>
            </a:endParaRPr>
          </a:p>
        </p:txBody>
      </p:sp>
      <p:pic>
        <p:nvPicPr>
          <p:cNvPr id="14" name="Image 8" descr="logo_texte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6224775"/>
            <a:ext cx="1975944" cy="643850"/>
          </a:xfrm>
          <a:prstGeom prst="rect">
            <a:avLst/>
          </a:prstGeom>
        </p:spPr>
      </p:pic>
      <p:pic>
        <p:nvPicPr>
          <p:cNvPr id="16" name="Image 23" descr="Capture d’écran 2016-06-07 à 08.46.02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6380630"/>
            <a:ext cx="4813300" cy="475836"/>
          </a:xfrm>
          <a:prstGeom prst="rect">
            <a:avLst/>
          </a:prstGeom>
        </p:spPr>
      </p:pic>
      <p:pic>
        <p:nvPicPr>
          <p:cNvPr id="17" name="Image 24" descr="Capture d’écran 2016-06-07 à 08.46.13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02" y="6410348"/>
            <a:ext cx="1130299" cy="446214"/>
          </a:xfrm>
          <a:prstGeom prst="rect">
            <a:avLst/>
          </a:prstGeom>
        </p:spPr>
      </p:pic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5181600" y="2041368"/>
            <a:ext cx="176530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600" b="1" dirty="0">
                <a:solidFill>
                  <a:srgbClr val="C5000B"/>
                </a:solidFill>
                <a:ea typeface="Wingdings"/>
              </a:rPr>
              <a:t>Before reaction</a:t>
            </a: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5067300" y="3933668"/>
            <a:ext cx="217170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600" b="1" dirty="0">
                <a:solidFill>
                  <a:srgbClr val="C5000B"/>
                </a:solidFill>
                <a:ea typeface="Wingdings"/>
              </a:rPr>
              <a:t>After (CO + H</a:t>
            </a:r>
            <a:r>
              <a:rPr lang="en-US" sz="1600" b="1" baseline="-25000" dirty="0">
                <a:solidFill>
                  <a:srgbClr val="C5000B"/>
                </a:solidFill>
                <a:ea typeface="Wingdings"/>
              </a:rPr>
              <a:t>2</a:t>
            </a:r>
            <a:r>
              <a:rPr lang="en-US" sz="1600" b="1" dirty="0">
                <a:solidFill>
                  <a:srgbClr val="C5000B"/>
                </a:solidFill>
                <a:ea typeface="Wingdings"/>
              </a:rPr>
              <a:t>)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600" b="1" dirty="0">
                <a:solidFill>
                  <a:srgbClr val="C5000B"/>
                </a:solidFill>
                <a:ea typeface="Wingdings"/>
              </a:rPr>
              <a:t>reaction</a:t>
            </a:r>
          </a:p>
        </p:txBody>
      </p:sp>
      <p:sp>
        <p:nvSpPr>
          <p:cNvPr id="22" name="Flèche vers la droite 19"/>
          <p:cNvSpPr/>
          <p:nvPr/>
        </p:nvSpPr>
        <p:spPr>
          <a:xfrm rot="5400000">
            <a:off x="5413942" y="3009742"/>
            <a:ext cx="1160916" cy="330200"/>
          </a:xfrm>
          <a:prstGeom prst="rightArrow">
            <a:avLst/>
          </a:prstGeom>
          <a:solidFill>
            <a:srgbClr val="FF0000"/>
          </a:solidFill>
          <a:ln w="762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5" descr="figCDI2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22" y="599660"/>
            <a:ext cx="3710666" cy="4845564"/>
          </a:xfrm>
          <a:prstGeom prst="rect">
            <a:avLst/>
          </a:prstGeom>
        </p:spPr>
      </p:pic>
      <p:pic>
        <p:nvPicPr>
          <p:cNvPr id="24" name="Image 1" descr="se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172" y="624603"/>
            <a:ext cx="3429000" cy="4504092"/>
          </a:xfrm>
          <a:prstGeom prst="rect">
            <a:avLst/>
          </a:prstGeom>
        </p:spPr>
      </p:pic>
      <p:sp>
        <p:nvSpPr>
          <p:cNvPr id="25" name="Shape 490"/>
          <p:cNvSpPr txBox="1"/>
          <p:nvPr/>
        </p:nvSpPr>
        <p:spPr>
          <a:xfrm>
            <a:off x="2028056" y="5346142"/>
            <a:ext cx="8964488" cy="16112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s" sz="2000" b="1" dirty="0"/>
              <a:t>Modification of Pt-Cu core shell Nanoparticles during reaction</a:t>
            </a:r>
            <a:r>
              <a:rPr lang="es" sz="2000" dirty="0"/>
              <a:t>. </a:t>
            </a:r>
          </a:p>
          <a:p>
            <a:r>
              <a:rPr lang="es" sz="2000" dirty="0"/>
              <a:t>M.-I. Richard (ANR project  CHARLINE)</a:t>
            </a:r>
          </a:p>
        </p:txBody>
      </p:sp>
    </p:spTree>
    <p:extLst>
      <p:ext uri="{BB962C8B-B14F-4D97-AF65-F5344CB8AC3E}">
        <p14:creationId xmlns:p14="http://schemas.microsoft.com/office/powerpoint/2010/main" val="117259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diffraction: advantages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239351" y="5197329"/>
            <a:ext cx="551412" cy="212400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54</a:t>
            </a:fld>
            <a:endParaRPr lang="fr-FR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959429" y="6483358"/>
            <a:ext cx="8160000" cy="212489"/>
          </a:xfrm>
        </p:spPr>
        <p:txBody>
          <a:bodyPr/>
          <a:lstStyle/>
          <a:p>
            <a:r>
              <a:rPr lang="en-US" dirty="0" smtClean="0"/>
              <a:t>Synchrotrons and Nanoscience l </a:t>
            </a:r>
            <a:r>
              <a:rPr lang="en-US" dirty="0">
                <a:solidFill>
                  <a:srgbClr val="122F91"/>
                </a:solidFill>
              </a:rPr>
              <a:t>Tobias </a:t>
            </a:r>
            <a:r>
              <a:rPr lang="en-US" dirty="0" err="1">
                <a:solidFill>
                  <a:srgbClr val="122F91"/>
                </a:solidFill>
              </a:rPr>
              <a:t>Schülli</a:t>
            </a:r>
            <a:r>
              <a:rPr lang="en-US" dirty="0" smtClean="0"/>
              <a:t> </a:t>
            </a:r>
            <a:endParaRPr lang="fr-FR" dirty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gray">
          <a:xfrm>
            <a:off x="179512" y="5197329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54</a:t>
            </a:fld>
            <a:endParaRPr lang="fr-FR" dirty="0"/>
          </a:p>
        </p:txBody>
      </p:sp>
      <p:sp>
        <p:nvSpPr>
          <p:cNvPr id="12" name="TextBox 11"/>
          <p:cNvSpPr txBox="1"/>
          <p:nvPr/>
        </p:nvSpPr>
        <p:spPr>
          <a:xfrm>
            <a:off x="239351" y="958875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Bragg diffraction -&gt; </a:t>
            </a:r>
            <a:r>
              <a:rPr lang="en-US" dirty="0" err="1" smtClean="0"/>
              <a:t>picometer</a:t>
            </a:r>
            <a:r>
              <a:rPr lang="en-US" dirty="0" smtClean="0"/>
              <a:t> precision </a:t>
            </a:r>
          </a:p>
          <a:p>
            <a:r>
              <a:rPr lang="en-US" dirty="0" smtClean="0"/>
              <a:t>Small beams -&gt; 100 nm spatial resolution</a:t>
            </a:r>
            <a:endParaRPr lang="en-GB" dirty="0"/>
          </a:p>
        </p:txBody>
      </p:sp>
      <p:pic>
        <p:nvPicPr>
          <p:cNvPr id="13" name="Picture 4" descr="http://www.intechopen.com/source/html/39179/media/image2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916832"/>
            <a:ext cx="4896544" cy="3655059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7328" y="5485024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Combining small x-ray beams with diffraction: hybrid information on two lengths scales </a:t>
            </a:r>
            <a:endParaRPr lang="en-GB" dirty="0"/>
          </a:p>
        </p:txBody>
      </p:sp>
      <p:sp>
        <p:nvSpPr>
          <p:cNvPr id="16" name="Flowchart: Manual Operation 15"/>
          <p:cNvSpPr/>
          <p:nvPr/>
        </p:nvSpPr>
        <p:spPr>
          <a:xfrm rot="2666637">
            <a:off x="3834517" y="1757003"/>
            <a:ext cx="360040" cy="2565483"/>
          </a:xfrm>
          <a:prstGeom prst="flowChartManualOperati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 flipH="1" flipV="1">
            <a:off x="1403648" y="2142891"/>
            <a:ext cx="1712699" cy="181264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263352" y="2523300"/>
            <a:ext cx="2072740" cy="15246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691680" y="2070883"/>
            <a:ext cx="35702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Position 1: </a:t>
            </a:r>
            <a:r>
              <a:rPr lang="en-US" dirty="0" err="1" smtClean="0"/>
              <a:t>interatomic</a:t>
            </a:r>
            <a:r>
              <a:rPr lang="en-US" dirty="0" smtClean="0"/>
              <a:t> distance a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539552" y="2646947"/>
            <a:ext cx="35702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Position 2: </a:t>
            </a:r>
            <a:r>
              <a:rPr lang="en-US" dirty="0" err="1" smtClean="0"/>
              <a:t>interatomic</a:t>
            </a:r>
            <a:r>
              <a:rPr lang="en-US" dirty="0" smtClean="0"/>
              <a:t> distance b</a:t>
            </a:r>
            <a:endParaRPr lang="en-GB" dirty="0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217160" y="859628"/>
            <a:ext cx="4914169" cy="554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Oval 36"/>
          <p:cNvSpPr/>
          <p:nvPr/>
        </p:nvSpPr>
        <p:spPr>
          <a:xfrm>
            <a:off x="8112224" y="4581128"/>
            <a:ext cx="201622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8" name="Group 8"/>
          <p:cNvGrpSpPr>
            <a:grpSpLocks/>
          </p:cNvGrpSpPr>
          <p:nvPr/>
        </p:nvGrpSpPr>
        <p:grpSpPr bwMode="auto">
          <a:xfrm>
            <a:off x="5042692" y="851662"/>
            <a:ext cx="3975100" cy="3343275"/>
            <a:chOff x="4914900" y="3022600"/>
            <a:chExt cx="3975100" cy="3343275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4929188" y="3336925"/>
              <a:ext cx="3933825" cy="3028950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  <p:sp>
          <p:nvSpPr>
            <p:cNvPr id="40" name="TextBox 7"/>
            <p:cNvSpPr txBox="1">
              <a:spLocks noChangeArrowheads="1"/>
            </p:cNvSpPr>
            <p:nvPr/>
          </p:nvSpPr>
          <p:spPr bwMode="auto">
            <a:xfrm>
              <a:off x="4914900" y="3022600"/>
              <a:ext cx="397510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 dirty="0"/>
                <a:t>X-ray diffraction micrograph</a:t>
              </a:r>
              <a:endParaRPr lang="en-GB" b="1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727848" y="4653136"/>
            <a:ext cx="338437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Intensity variations= </a:t>
            </a:r>
          </a:p>
          <a:p>
            <a:r>
              <a:rPr lang="en-US" dirty="0" smtClean="0"/>
              <a:t>Thickness variations of </a:t>
            </a:r>
            <a:r>
              <a:rPr lang="en-US" dirty="0"/>
              <a:t>0.5 nm</a:t>
            </a:r>
            <a:r>
              <a:rPr lang="en-US" dirty="0" smtClean="0"/>
              <a:t> in the Si QW. </a:t>
            </a:r>
          </a:p>
          <a:p>
            <a:r>
              <a:rPr lang="en-US" dirty="0" smtClean="0"/>
              <a:t>Measured without sample preparation. </a:t>
            </a:r>
          </a:p>
          <a:p>
            <a:r>
              <a:rPr lang="en-US" sz="1600" dirty="0" smtClean="0"/>
              <a:t>P. Evans et al. Adv. Mater (2012)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67934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07279 0.016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6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6" grpId="1" animBg="1"/>
      <p:bldP spid="19" grpId="0" animBg="1"/>
      <p:bldP spid="20" grpId="0" animBg="1"/>
      <p:bldP spid="37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486910" y="548680"/>
            <a:ext cx="8217602" cy="6574082"/>
            <a:chOff x="2486910" y="548680"/>
            <a:chExt cx="8217602" cy="657408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6910" y="548680"/>
              <a:ext cx="8217602" cy="657408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639616" y="1224257"/>
              <a:ext cx="4514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Classical </a:t>
              </a:r>
              <a:r>
                <a:rPr lang="en-US" dirty="0"/>
                <a:t>result (Linear acceleration </a:t>
              </a:r>
              <a:r>
                <a:rPr lang="en-US" dirty="0" smtClean="0"/>
                <a:t>):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39616" y="3555969"/>
              <a:ext cx="18806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Propagation</a:t>
              </a:r>
            </a:p>
            <a:p>
              <a:r>
                <a:rPr lang="en-US" sz="2400" dirty="0" smtClean="0">
                  <a:solidFill>
                    <a:srgbClr val="00B050"/>
                  </a:solidFill>
                </a:rPr>
                <a:t>Acceleration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emission by accelerated charges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75420" y="836712"/>
            <a:ext cx="973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Directional emission characteristics by an accelerated charge (dipole)</a:t>
            </a:r>
          </a:p>
        </p:txBody>
      </p:sp>
    </p:spTree>
    <p:extLst>
      <p:ext uri="{BB962C8B-B14F-4D97-AF65-F5344CB8AC3E}">
        <p14:creationId xmlns:p14="http://schemas.microsoft.com/office/powerpoint/2010/main" val="258193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39616" y="-171400"/>
            <a:ext cx="9541060" cy="6858000"/>
            <a:chOff x="2639616" y="-171400"/>
            <a:chExt cx="954106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8176" y="-171400"/>
              <a:ext cx="8572500" cy="6858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639616" y="1224257"/>
              <a:ext cx="4514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Relativitic</a:t>
              </a:r>
              <a:r>
                <a:rPr lang="en-US" dirty="0" smtClean="0"/>
                <a:t> (X-ray tube, </a:t>
              </a:r>
              <a:r>
                <a:rPr lang="en-US" dirty="0" err="1" smtClean="0"/>
                <a:t>Cathodic</a:t>
              </a:r>
              <a:r>
                <a:rPr lang="en-US" dirty="0" smtClean="0"/>
                <a:t> tube):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39616" y="3555969"/>
              <a:ext cx="18806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Propagation</a:t>
              </a:r>
            </a:p>
            <a:p>
              <a:r>
                <a:rPr lang="en-US" sz="2400" dirty="0" smtClean="0">
                  <a:solidFill>
                    <a:srgbClr val="00B050"/>
                  </a:solidFill>
                </a:rPr>
                <a:t>Acceleration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emission by accelerated charges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75420" y="836712"/>
            <a:ext cx="973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Directional emission characteristics by an accelerated charge (dipole)</a:t>
            </a:r>
          </a:p>
        </p:txBody>
      </p:sp>
    </p:spTree>
    <p:extLst>
      <p:ext uri="{BB962C8B-B14F-4D97-AF65-F5344CB8AC3E}">
        <p14:creationId xmlns:p14="http://schemas.microsoft.com/office/powerpoint/2010/main" val="253786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804" y="728700"/>
            <a:ext cx="5958821" cy="4767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9616" y="1224257"/>
            <a:ext cx="451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Highly relativistic case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39616" y="3555969"/>
            <a:ext cx="1880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Propagation</a:t>
            </a:r>
          </a:p>
          <a:p>
            <a:r>
              <a:rPr lang="en-US" sz="2400" dirty="0" smtClean="0">
                <a:solidFill>
                  <a:srgbClr val="00B050"/>
                </a:solidFill>
              </a:rPr>
              <a:t>Acceleration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emission by accelerated charges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75420" y="836712"/>
            <a:ext cx="973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Directional emission characteristics by an accelerated charge (dipole)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638081" y="1952836"/>
            <a:ext cx="5662275" cy="3240360"/>
            <a:chOff x="3638081" y="1952836"/>
            <a:chExt cx="5662275" cy="3240360"/>
          </a:xfrm>
        </p:grpSpPr>
        <p:cxnSp>
          <p:nvCxnSpPr>
            <p:cNvPr id="11" name="Straight Arrow Connector 10"/>
            <p:cNvCxnSpPr/>
            <p:nvPr/>
          </p:nvCxnSpPr>
          <p:spPr>
            <a:xfrm flipH="1">
              <a:off x="4799856" y="1952836"/>
              <a:ext cx="4356484" cy="14761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5735960" y="1952836"/>
              <a:ext cx="3564396" cy="324036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3638081" y="3261321"/>
                  <a:ext cx="3636563" cy="524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smtClean="0"/>
                    <a:t>Opening angle</a:t>
                  </a:r>
                  <a14:m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type m:val="skw"/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</m:oMath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8081" y="3261321"/>
                  <a:ext cx="3636563" cy="524054"/>
                </a:xfrm>
                <a:prstGeom prst="rect">
                  <a:avLst/>
                </a:prstGeom>
                <a:blipFill>
                  <a:blip r:embed="rId4"/>
                  <a:stretch>
                    <a:fillRect l="-3523" t="-13953" b="-302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317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417" y="-495436"/>
            <a:ext cx="85725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1815">
            <a:off x="8672372" y="907001"/>
            <a:ext cx="2881862" cy="2158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9616" y="1224257"/>
            <a:ext cx="451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Highly relativistic case &amp; circular motion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39616" y="3555969"/>
            <a:ext cx="1880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Propagation</a:t>
            </a:r>
          </a:p>
          <a:p>
            <a:r>
              <a:rPr lang="en-US" sz="2400" dirty="0" smtClean="0">
                <a:solidFill>
                  <a:srgbClr val="00B050"/>
                </a:solidFill>
              </a:rPr>
              <a:t>Acceleration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emission by accelerated charges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75420" y="836712"/>
            <a:ext cx="973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Directional emission characteristics by an accelerated charge (dipole)</a:t>
            </a:r>
          </a:p>
        </p:txBody>
      </p:sp>
      <p:grpSp>
        <p:nvGrpSpPr>
          <p:cNvPr id="16" name="Group 15"/>
          <p:cNvGrpSpPr/>
          <p:nvPr/>
        </p:nvGrpSpPr>
        <p:grpSpPr>
          <a:xfrm rot="2349663">
            <a:off x="3268415" y="2694793"/>
            <a:ext cx="6435227" cy="1458732"/>
            <a:chOff x="3206570" y="2401743"/>
            <a:chExt cx="6435227" cy="1458732"/>
          </a:xfrm>
        </p:grpSpPr>
        <p:cxnSp>
          <p:nvCxnSpPr>
            <p:cNvPr id="11" name="Straight Arrow Connector 10"/>
            <p:cNvCxnSpPr/>
            <p:nvPr/>
          </p:nvCxnSpPr>
          <p:spPr>
            <a:xfrm rot="19250337" flipH="1" flipV="1">
              <a:off x="4012287" y="2401743"/>
              <a:ext cx="5303729" cy="138083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19250337" flipH="1" flipV="1">
              <a:off x="3937317" y="2912745"/>
              <a:ext cx="5704480" cy="94773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 rot="19250337">
                  <a:off x="3206570" y="2865615"/>
                  <a:ext cx="3636563" cy="524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smtClean="0"/>
                    <a:t>Opening angle</a:t>
                  </a:r>
                  <a14:m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type m:val="skw"/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</m:oMath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250337">
                  <a:off x="3206570" y="2865615"/>
                  <a:ext cx="3636563" cy="524054"/>
                </a:xfrm>
                <a:prstGeom prst="rect">
                  <a:avLst/>
                </a:prstGeom>
                <a:blipFill>
                  <a:blip r:embed="rId5"/>
                  <a:stretch>
                    <a:fillRect l="-3350" t="-12791" b="-302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033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SRF-default">
  <a:themeElements>
    <a:clrScheme name="ESRF-LightBlue">
      <a:dk1>
        <a:sysClr val="windowText" lastClr="000000"/>
      </a:dk1>
      <a:lt1>
        <a:sysClr val="window" lastClr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ank.potx" id="{03F44718-C5BF-424B-9647-EBE3CE0A44AB}" vid="{4F00A3D5-E1AF-434E-9634-73C64C5DEB7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3250</Words>
  <Application>Microsoft Office PowerPoint</Application>
  <PresentationFormat>Widescreen</PresentationFormat>
  <Paragraphs>582</Paragraphs>
  <Slides>54</Slides>
  <Notes>21</Notes>
  <HiddenSlides>0</HiddenSlides>
  <MMClips>2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75" baseType="lpstr">
      <vt:lpstr>MS PGothic</vt:lpstr>
      <vt:lpstr>MS PGothic</vt:lpstr>
      <vt:lpstr>Aharoni</vt:lpstr>
      <vt:lpstr>Arial</vt:lpstr>
      <vt:lpstr>Calibri</vt:lpstr>
      <vt:lpstr>Cambria Math</vt:lpstr>
      <vt:lpstr>Century Gothic</vt:lpstr>
      <vt:lpstr>Comic Sans MS</vt:lpstr>
      <vt:lpstr>DejaVu Sans</vt:lpstr>
      <vt:lpstr>FreeSans</vt:lpstr>
      <vt:lpstr>Freestyle Script</vt:lpstr>
      <vt:lpstr>Georgia</vt:lpstr>
      <vt:lpstr>Gulim</vt:lpstr>
      <vt:lpstr>ITCOfficinaSans LT Book</vt:lpstr>
      <vt:lpstr>Nimbus Sans L</vt:lpstr>
      <vt:lpstr>StarSymbol</vt:lpstr>
      <vt:lpstr>Symbol</vt:lpstr>
      <vt:lpstr>Times New Roman</vt:lpstr>
      <vt:lpstr>Wingdings</vt:lpstr>
      <vt:lpstr>ESRF-default</vt:lpstr>
      <vt:lpstr>Equation</vt:lpstr>
      <vt:lpstr>PowerPoint Presentation</vt:lpstr>
      <vt:lpstr>PowerPoint Presentation</vt:lpstr>
      <vt:lpstr>PowerPoint Presentation</vt:lpstr>
      <vt:lpstr>ouTline</vt:lpstr>
      <vt:lpstr>Light emission by accelerated charges</vt:lpstr>
      <vt:lpstr>Light emission by accelerated charges</vt:lpstr>
      <vt:lpstr>Light emission by accelerated charges</vt:lpstr>
      <vt:lpstr>Light emission by accelerated charges</vt:lpstr>
      <vt:lpstr>Light emission by accelerated charges</vt:lpstr>
      <vt:lpstr>Light emission in a Synchrotron: circular motion</vt:lpstr>
      <vt:lpstr>Wigglers: magnetic multipoles: “many bending magnets”</vt:lpstr>
      <vt:lpstr>Undulators: ”Resonators”</vt:lpstr>
      <vt:lpstr>Synchrotrons supply new experimental tools</vt:lpstr>
      <vt:lpstr>The dilemma of x-ray optics</vt:lpstr>
      <vt:lpstr>Development of x-ray optics</vt:lpstr>
      <vt:lpstr>X-rays and spatial resolution</vt:lpstr>
      <vt:lpstr>Diffraction (and) imaging techniques</vt:lpstr>
      <vt:lpstr>Scanning Probe techniques</vt:lpstr>
      <vt:lpstr>Bragg Diffraction imaging (ID01 beamline ESRF built 2013-2015)</vt:lpstr>
      <vt:lpstr>Nanodiffraction  (K-MAPPING)</vt:lpstr>
      <vt:lpstr>Mapping of orientation and strain in functional layers</vt:lpstr>
      <vt:lpstr>Diffraction imaging: cross hatches in graded buffers</vt:lpstr>
      <vt:lpstr>Diffraction imaging: full field</vt:lpstr>
      <vt:lpstr>PowerPoint Presentation</vt:lpstr>
      <vt:lpstr>Operando cycling of a Si-Li battery</vt:lpstr>
      <vt:lpstr>Full field strain imaging</vt:lpstr>
      <vt:lpstr>From full field to coherent diffraction imaging (CDI)</vt:lpstr>
      <vt:lpstr>Coherent Diffraction imaging (CDI)</vt:lpstr>
      <vt:lpstr>Coherent Diffraction imaging (CDI)</vt:lpstr>
      <vt:lpstr>Coherence length of a source</vt:lpstr>
      <vt:lpstr>Coherence length of a source</vt:lpstr>
      <vt:lpstr>Coherence length of a source</vt:lpstr>
      <vt:lpstr>Coherent flux of a source</vt:lpstr>
      <vt:lpstr>PowerPoint Presentation</vt:lpstr>
      <vt:lpstr> Examples for coherent reconstruction </vt:lpstr>
      <vt:lpstr>Examples for coherent reconstruction</vt:lpstr>
      <vt:lpstr>BRAGG CDI : REAL SPACE RECONSTRUCTIONS</vt:lpstr>
      <vt:lpstr>CDI under Bragg conditions from catalytic nanoparticles</vt:lpstr>
      <vt:lpstr>New sources for new challenges: the ESRF upgrade to an extremely brilliant source (EBS)</vt:lpstr>
      <vt:lpstr>Evolution of (DC-)Brilliance of Synchrotrons</vt:lpstr>
      <vt:lpstr>ESRF EBS: An ambitious new standard for synchrotron storage rings</vt:lpstr>
      <vt:lpstr>OPERANDO STUDIES WITH FFXDM: SYNTHESIS OF M-O SOLAR CELL</vt:lpstr>
      <vt:lpstr>Scanning probe spectroscopy in complex systems</vt:lpstr>
      <vt:lpstr>PowerPoint Presentation</vt:lpstr>
      <vt:lpstr>NEW TOOLS for new challenges</vt:lpstr>
      <vt:lpstr>Beamlines of 2025+</vt:lpstr>
      <vt:lpstr>PowerPoint Presentation</vt:lpstr>
      <vt:lpstr>Strain imaging </vt:lpstr>
      <vt:lpstr>Scanning microdiffraction from Strained Ge Laser structure</vt:lpstr>
      <vt:lpstr>K-MAP&amp; XSOCS: FROM EXPERIMENTS TO MEASUREMENTS</vt:lpstr>
      <vt:lpstr> THE K-MAP FAST SCANNING TOOL</vt:lpstr>
      <vt:lpstr>Tomorrows sources: what are the challenges ?</vt:lpstr>
      <vt:lpstr>BRAGG CDI : TOWARDS OPERANDO STUDIES</vt:lpstr>
      <vt:lpstr>Local diffraction: advantages</vt:lpstr>
    </vt:vector>
  </TitlesOfParts>
  <Company>ESRF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COLVIN Kirstin</dc:creator>
  <cp:lastModifiedBy>SCHULLI Tobias</cp:lastModifiedBy>
  <cp:revision>576</cp:revision>
  <dcterms:created xsi:type="dcterms:W3CDTF">2014-01-08T10:59:04Z</dcterms:created>
  <dcterms:modified xsi:type="dcterms:W3CDTF">2017-12-05T07:45:05Z</dcterms:modified>
</cp:coreProperties>
</file>