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64" r:id="rId2"/>
  </p:sldMasterIdLst>
  <p:notesMasterIdLst>
    <p:notesMasterId r:id="rId73"/>
  </p:notesMasterIdLst>
  <p:handoutMasterIdLst>
    <p:handoutMasterId r:id="rId74"/>
  </p:handoutMasterIdLst>
  <p:sldIdLst>
    <p:sldId id="263" r:id="rId3"/>
    <p:sldId id="577" r:id="rId4"/>
    <p:sldId id="818" r:id="rId5"/>
    <p:sldId id="714" r:id="rId6"/>
    <p:sldId id="820" r:id="rId7"/>
    <p:sldId id="297" r:id="rId8"/>
    <p:sldId id="657" r:id="rId9"/>
    <p:sldId id="792" r:id="rId10"/>
    <p:sldId id="659" r:id="rId11"/>
    <p:sldId id="821" r:id="rId12"/>
    <p:sldId id="719" r:id="rId13"/>
    <p:sldId id="793" r:id="rId14"/>
    <p:sldId id="569" r:id="rId15"/>
    <p:sldId id="667" r:id="rId16"/>
    <p:sldId id="788" r:id="rId17"/>
    <p:sldId id="570" r:id="rId18"/>
    <p:sldId id="796" r:id="rId19"/>
    <p:sldId id="573" r:id="rId20"/>
    <p:sldId id="675" r:id="rId21"/>
    <p:sldId id="572" r:id="rId22"/>
    <p:sldId id="574" r:id="rId23"/>
    <p:sldId id="677" r:id="rId24"/>
    <p:sldId id="678" r:id="rId25"/>
    <p:sldId id="444" r:id="rId26"/>
    <p:sldId id="472" r:id="rId27"/>
    <p:sldId id="473" r:id="rId28"/>
    <p:sldId id="471" r:id="rId29"/>
    <p:sldId id="929" r:id="rId30"/>
    <p:sldId id="490" r:id="rId31"/>
    <p:sldId id="904" r:id="rId32"/>
    <p:sldId id="794" r:id="rId33"/>
    <p:sldId id="894" r:id="rId34"/>
    <p:sldId id="913" r:id="rId35"/>
    <p:sldId id="940" r:id="rId36"/>
    <p:sldId id="482" r:id="rId37"/>
    <p:sldId id="845" r:id="rId38"/>
    <p:sldId id="879" r:id="rId39"/>
    <p:sldId id="880" r:id="rId40"/>
    <p:sldId id="898" r:id="rId41"/>
    <p:sldId id="939" r:id="rId42"/>
    <p:sldId id="920" r:id="rId43"/>
    <p:sldId id="909" r:id="rId44"/>
    <p:sldId id="910" r:id="rId45"/>
    <p:sldId id="911" r:id="rId46"/>
    <p:sldId id="912" r:id="rId47"/>
    <p:sldId id="825" r:id="rId48"/>
    <p:sldId id="826" r:id="rId49"/>
    <p:sldId id="828" r:id="rId50"/>
    <p:sldId id="829" r:id="rId51"/>
    <p:sldId id="831" r:id="rId52"/>
    <p:sldId id="832" r:id="rId53"/>
    <p:sldId id="833" r:id="rId54"/>
    <p:sldId id="834" r:id="rId55"/>
    <p:sldId id="836" r:id="rId56"/>
    <p:sldId id="837" r:id="rId57"/>
    <p:sldId id="838" r:id="rId58"/>
    <p:sldId id="840" r:id="rId59"/>
    <p:sldId id="852" r:id="rId60"/>
    <p:sldId id="853" r:id="rId61"/>
    <p:sldId id="934" r:id="rId62"/>
    <p:sldId id="863" r:id="rId63"/>
    <p:sldId id="936" r:id="rId64"/>
    <p:sldId id="945" r:id="rId65"/>
    <p:sldId id="890" r:id="rId66"/>
    <p:sldId id="816" r:id="rId67"/>
    <p:sldId id="801" r:id="rId68"/>
    <p:sldId id="916" r:id="rId69"/>
    <p:sldId id="927" r:id="rId70"/>
    <p:sldId id="809" r:id="rId71"/>
    <p:sldId id="493" r:id="rId7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346">
          <p15:clr>
            <a:srgbClr val="A4A3A4"/>
          </p15:clr>
        </p15:guide>
        <p15:guide id="3" orient="horz" pos="3974">
          <p15:clr>
            <a:srgbClr val="A4A3A4"/>
          </p15:clr>
        </p15:guide>
        <p15:guide id="4" orient="horz" pos="1026">
          <p15:clr>
            <a:srgbClr val="A4A3A4"/>
          </p15:clr>
        </p15:guide>
        <p15:guide id="5" pos="2880">
          <p15:clr>
            <a:srgbClr val="A4A3A4"/>
          </p15:clr>
        </p15:guide>
        <p15:guide id="6" pos="521">
          <p15:clr>
            <a:srgbClr val="A4A3A4"/>
          </p15:clr>
        </p15:guide>
        <p15:guide id="7" pos="5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577"/>
    <a:srgbClr val="1B5092"/>
    <a:srgbClr val="AF007C"/>
    <a:srgbClr val="ED7703"/>
    <a:srgbClr val="BBE0E3"/>
    <a:srgbClr val="F4F4F4"/>
    <a:srgbClr val="D1D2D4"/>
    <a:srgbClr val="B7B9BA"/>
    <a:srgbClr val="0098D4"/>
    <a:srgbClr val="51A02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305" autoAdjust="0"/>
    <p:restoredTop sz="92857" autoAdjust="0"/>
  </p:normalViewPr>
  <p:slideViewPr>
    <p:cSldViewPr showGuides="1">
      <p:cViewPr>
        <p:scale>
          <a:sx n="100" d="100"/>
          <a:sy n="100" d="100"/>
        </p:scale>
        <p:origin x="-1212" y="-180"/>
      </p:cViewPr>
      <p:guideLst>
        <p:guide orient="horz" pos="2160"/>
        <p:guide orient="horz" pos="346"/>
        <p:guide orient="horz" pos="3974"/>
        <p:guide orient="horz" pos="1026"/>
        <p:guide pos="2880"/>
        <p:guide pos="521"/>
        <p:guide pos="52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100" d="100"/>
          <a:sy n="100" d="100"/>
        </p:scale>
        <p:origin x="-2820" y="756"/>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 Id="rId4" Type="http://schemas.openxmlformats.org/officeDocument/2006/relationships/image" Target="../media/image10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34.wmf"/><Relationship Id="rId18" Type="http://schemas.openxmlformats.org/officeDocument/2006/relationships/image" Target="../media/image39.wmf"/><Relationship Id="rId3" Type="http://schemas.openxmlformats.org/officeDocument/2006/relationships/image" Target="../media/image24.wmf"/><Relationship Id="rId7" Type="http://schemas.openxmlformats.org/officeDocument/2006/relationships/image" Target="../media/image28.wmf"/><Relationship Id="rId12" Type="http://schemas.openxmlformats.org/officeDocument/2006/relationships/image" Target="../media/image33.wmf"/><Relationship Id="rId17" Type="http://schemas.openxmlformats.org/officeDocument/2006/relationships/image" Target="../media/image38.wmf"/><Relationship Id="rId2" Type="http://schemas.openxmlformats.org/officeDocument/2006/relationships/image" Target="../media/image23.wmf"/><Relationship Id="rId16" Type="http://schemas.openxmlformats.org/officeDocument/2006/relationships/image" Target="../media/image37.wmf"/><Relationship Id="rId1" Type="http://schemas.openxmlformats.org/officeDocument/2006/relationships/image" Target="../media/image22.wmf"/><Relationship Id="rId6" Type="http://schemas.openxmlformats.org/officeDocument/2006/relationships/image" Target="../media/image27.wmf"/><Relationship Id="rId11" Type="http://schemas.openxmlformats.org/officeDocument/2006/relationships/image" Target="../media/image32.wmf"/><Relationship Id="rId5" Type="http://schemas.openxmlformats.org/officeDocument/2006/relationships/image" Target="../media/image26.wmf"/><Relationship Id="rId15" Type="http://schemas.openxmlformats.org/officeDocument/2006/relationships/image" Target="../media/image36.wmf"/><Relationship Id="rId10" Type="http://schemas.openxmlformats.org/officeDocument/2006/relationships/image" Target="../media/image31.wmf"/><Relationship Id="rId19" Type="http://schemas.openxmlformats.org/officeDocument/2006/relationships/image" Target="../media/image40.wmf"/><Relationship Id="rId4" Type="http://schemas.openxmlformats.org/officeDocument/2006/relationships/image" Target="../media/image25.wmf"/><Relationship Id="rId9" Type="http://schemas.openxmlformats.org/officeDocument/2006/relationships/image" Target="../media/image30.wmf"/><Relationship Id="rId14" Type="http://schemas.openxmlformats.org/officeDocument/2006/relationships/image" Target="../media/image3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image" Target="../media/image152.w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image" Target="../media/image190.wmf"/><Relationship Id="rId7" Type="http://schemas.openxmlformats.org/officeDocument/2006/relationships/image" Target="../media/image194.wmf"/><Relationship Id="rId2" Type="http://schemas.openxmlformats.org/officeDocument/2006/relationships/image" Target="../media/image189.wmf"/><Relationship Id="rId1" Type="http://schemas.openxmlformats.org/officeDocument/2006/relationships/image" Target="../media/image188.wmf"/><Relationship Id="rId6" Type="http://schemas.openxmlformats.org/officeDocument/2006/relationships/image" Target="../media/image193.wmf"/><Relationship Id="rId5" Type="http://schemas.openxmlformats.org/officeDocument/2006/relationships/image" Target="../media/image192.wmf"/><Relationship Id="rId4" Type="http://schemas.openxmlformats.org/officeDocument/2006/relationships/image" Target="../media/image191.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wmf"/><Relationship Id="rId1" Type="http://schemas.openxmlformats.org/officeDocument/2006/relationships/image" Target="../media/image20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2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5" Type="http://schemas.openxmlformats.org/officeDocument/2006/relationships/image" Target="../media/image45.wmf"/><Relationship Id="rId4"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9.wmf"/><Relationship Id="rId7" Type="http://schemas.openxmlformats.org/officeDocument/2006/relationships/image" Target="../media/image53.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FC6B8BCC-E3F4-4C06-A80A-C4667DE2CEEA}" type="datetimeFigureOut">
              <a:rPr lang="en-GB" smtClean="0"/>
              <a:pPr/>
              <a:t>01/12/2017</a:t>
            </a:fld>
            <a:endParaRPr lang="en-GB"/>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E3139B62-19E4-4A7B-BAF7-CE2C9E7A3330}"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D680E798-53FF-4C51-A981-953463752515}" type="datetimeFigureOut">
              <a:rPr lang="fr-FR" smtClean="0"/>
              <a:pPr/>
              <a:t>01/12/2017</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1B06CD8F-B7ED-4A05-9FB1-A01CC0EF02CC}" type="slidenum">
              <a:rPr lang="fr-FR" smtClean="0"/>
              <a:pPr/>
              <a:t>‹#›</a:t>
            </a:fld>
            <a:endParaRPr lang="fr-FR"/>
          </a:p>
        </p:txBody>
      </p:sp>
    </p:spTree>
    <p:extLst>
      <p:ext uri="{BB962C8B-B14F-4D97-AF65-F5344CB8AC3E}">
        <p14:creationId xmlns:p14="http://schemas.microsoft.com/office/powerpoint/2010/main" xmlns="" val="1340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Arial" pitchFamily="34" charset="0"/>
              </a:rPr>
              <a:t>root mean square</a:t>
            </a:r>
            <a:r>
              <a:rPr lang="en-US" dirty="0" smtClean="0">
                <a:latin typeface="Arial" pitchFamily="34" charset="0"/>
              </a:rPr>
              <a:t> (</a:t>
            </a:r>
            <a:r>
              <a:rPr lang="en-US" b="1" dirty="0" err="1" smtClean="0">
                <a:latin typeface="Arial" pitchFamily="34" charset="0"/>
              </a:rPr>
              <a:t>rms</a:t>
            </a:r>
            <a:r>
              <a:rPr lang="en-US" dirty="0" smtClean="0">
                <a:latin typeface="Arial" pitchFamily="34" charset="0"/>
              </a:rPr>
              <a:t>)</a:t>
            </a:r>
            <a:r>
              <a:rPr lang="ru-RU" b="1" dirty="0" smtClean="0">
                <a:latin typeface="Arial" pitchFamily="34" charset="0"/>
              </a:rPr>
              <a:t> </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solidFill>
                  <a:schemeClr val="accent2"/>
                </a:solidFill>
                <a:latin typeface="Arial" pitchFamily="34" charset="0"/>
              </a:rPr>
              <a:t>Roughness and specular reflectivity limitation</a:t>
            </a:r>
            <a:endParaRPr lang="fr-FR" smtClean="0">
              <a:solidFill>
                <a:schemeClr val="accent2"/>
              </a:solidFill>
              <a:latin typeface="Arial" pitchFamily="34" charset="0"/>
            </a:endParaRPr>
          </a:p>
          <a:p>
            <a:endParaRPr lang="en-GB" smtClean="0">
              <a:latin typeface="Arial" pitchFamily="34" charset="0"/>
            </a:endParaRPr>
          </a:p>
        </p:txBody>
      </p:sp>
      <p:sp>
        <p:nvSpPr>
          <p:cNvPr id="69636" name="Slide Number Placeholder 3"/>
          <p:cNvSpPr>
            <a:spLocks noGrp="1"/>
          </p:cNvSpPr>
          <p:nvPr>
            <p:ph type="sldNum" sz="quarter" idx="5"/>
          </p:nvPr>
        </p:nvSpPr>
        <p:spPr>
          <a:noFill/>
        </p:spPr>
        <p:txBody>
          <a:bodyPr/>
          <a:lstStyle/>
          <a:p>
            <a:fld id="{D0A9F2B7-3BBA-44D3-AB15-3FAC22055437}" type="slidenum">
              <a:rPr lang="en-GB" smtClean="0">
                <a:latin typeface="Arial" pitchFamily="34" charset="0"/>
              </a:rPr>
              <a:pPr/>
              <a:t>23</a:t>
            </a:fld>
            <a:endParaRPr lang="en-GB"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24</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latin typeface="Arial" pitchFamily="34" charset="0"/>
              </a:rPr>
              <a:t>Nanoscale</a:t>
            </a:r>
            <a:r>
              <a:rPr lang="en-GB" dirty="0" smtClean="0">
                <a:latin typeface="Arial" pitchFamily="34" charset="0"/>
              </a:rPr>
              <a:t> solid-liquid interfaces</a:t>
            </a:r>
          </a:p>
          <a:p>
            <a:r>
              <a:rPr lang="en-GB" dirty="0" smtClean="0">
                <a:latin typeface="Arial" pitchFamily="34" charset="0"/>
              </a:rPr>
              <a:t>Inhomogeneous fluids, whether fluids at single interfaces or fluids under spatial confinement, are known to exhibit ordering on the molecular/particle length scale. According to liquid-state theory, the asymptotic decay of this ordering is governed by the decay of the bulk pair correlations [R. Evans et al., J. Chem. Phys. 100, 591 (1994)]. Remarkably, this prediction has recently been observed in surface-force experiments on colloidal suspensions for slit widths as narrow as two particle diameters [S.H.L. </a:t>
            </a:r>
            <a:r>
              <a:rPr lang="en-GB" dirty="0" err="1" smtClean="0">
                <a:latin typeface="Arial" pitchFamily="34" charset="0"/>
              </a:rPr>
              <a:t>Klapp</a:t>
            </a:r>
            <a:r>
              <a:rPr lang="en-GB" dirty="0" smtClean="0">
                <a:latin typeface="Arial" pitchFamily="34" charset="0"/>
              </a:rPr>
              <a:t> et al., Phys. Rev. </a:t>
            </a:r>
            <a:r>
              <a:rPr lang="en-GB" dirty="0" err="1" smtClean="0">
                <a:latin typeface="Arial" pitchFamily="34" charset="0"/>
              </a:rPr>
              <a:t>Lett</a:t>
            </a:r>
            <a:r>
              <a:rPr lang="en-GB" dirty="0" smtClean="0">
                <a:latin typeface="Arial" pitchFamily="34" charset="0"/>
              </a:rPr>
              <a:t>. 100, 118303 (2008).].</a:t>
            </a:r>
          </a:p>
          <a:p>
            <a:r>
              <a:rPr lang="en-GB" dirty="0" smtClean="0">
                <a:latin typeface="Arial" pitchFamily="34" charset="0"/>
              </a:rPr>
              <a:t>In order to verify the observations of </a:t>
            </a:r>
            <a:r>
              <a:rPr lang="en-GB" dirty="0" err="1" smtClean="0">
                <a:latin typeface="Arial" pitchFamily="34" charset="0"/>
              </a:rPr>
              <a:t>Klapp</a:t>
            </a:r>
            <a:r>
              <a:rPr lang="en-GB" dirty="0" smtClean="0">
                <a:latin typeface="Arial" pitchFamily="34" charset="0"/>
              </a:rPr>
              <a:t> et al., we have studied the microscopic structure of a colloidal suspension using x-rays [3]. More specifically, we have studied the colloid in bulk using small-angle x-ray scattering (SAXS) and at the fluid-air and two different solid-fluid interfaces using x-ray reflectivity (XRR) (Fig.4.1-1). The decay of the fluid’s density profile can for all the studied interfaces be described by a characteristic wavelength and a decay length, both of which are independently determined from the bulk phase using SAXS. Our observations are consistent with the aforementioned theoretical predictions and recent surface-force experiments.</a:t>
            </a:r>
          </a:p>
        </p:txBody>
      </p:sp>
      <p:sp>
        <p:nvSpPr>
          <p:cNvPr id="4" name="Slide Number Placeholder 3"/>
          <p:cNvSpPr>
            <a:spLocks noGrp="1"/>
          </p:cNvSpPr>
          <p:nvPr>
            <p:ph type="sldNum" sz="quarter" idx="10"/>
          </p:nvPr>
        </p:nvSpPr>
        <p:spPr/>
        <p:txBody>
          <a:bodyPr/>
          <a:lstStyle/>
          <a:p>
            <a:fld id="{1B06CD8F-B7ED-4A05-9FB1-A01CC0EF02CC}" type="slidenum">
              <a:rPr lang="fr-FR" smtClean="0"/>
              <a:pPr/>
              <a:t>25</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latin typeface="Arial" pitchFamily="34" charset="0"/>
              </a:rPr>
              <a:t>Thus we conclude that surface of oil ferrofluid also consist of three layers but they is not like in water ferrofluid. The gradient layer is thicker than in water ferrofluid, there is a layer of pure oil and no ordered surfactant. Concerning the topmost part, it’s probably Gibbs layer of free oleic acid. </a:t>
            </a:r>
          </a:p>
          <a:p>
            <a:r>
              <a:rPr lang="en-US" dirty="0" smtClean="0">
                <a:latin typeface="Arial" pitchFamily="34" charset="0"/>
              </a:rPr>
              <a:t>	The conclusion is that these structure can not be used for formation of the magnetic arrays having some practical meaning, </a:t>
            </a:r>
            <a:r>
              <a:rPr lang="en-US" b="1" dirty="0" smtClean="0">
                <a:latin typeface="Arial" pitchFamily="34" charset="0"/>
              </a:rPr>
              <a:t>but</a:t>
            </a:r>
            <a:r>
              <a:rPr lang="en-US" dirty="0" smtClean="0">
                <a:latin typeface="Arial" pitchFamily="34" charset="0"/>
              </a:rPr>
              <a:t> may be for something else. Particularly, observation of the depleted layer attracted some interest from theoreticians. </a:t>
            </a:r>
          </a:p>
          <a:p>
            <a:r>
              <a:rPr lang="en-US" dirty="0" smtClean="0">
                <a:latin typeface="Arial" pitchFamily="34" charset="0"/>
              </a:rPr>
              <a:t>H2O-FF: surfactant </a:t>
            </a:r>
            <a:r>
              <a:rPr lang="en-US" dirty="0" err="1" smtClean="0">
                <a:latin typeface="Arial" pitchFamily="34" charset="0"/>
              </a:rPr>
              <a:t>multilamellar</a:t>
            </a:r>
            <a:r>
              <a:rPr lang="en-US" dirty="0" smtClean="0">
                <a:latin typeface="Arial" pitchFamily="34" charset="0"/>
              </a:rPr>
              <a:t> structure can be shrink or displaced by the magnetic field. Sodium </a:t>
            </a:r>
            <a:r>
              <a:rPr lang="en-US" dirty="0" err="1" smtClean="0">
                <a:latin typeface="Arial" pitchFamily="34" charset="0"/>
              </a:rPr>
              <a:t>oleate</a:t>
            </a:r>
            <a:r>
              <a:rPr lang="en-US" dirty="0" smtClean="0">
                <a:latin typeface="Arial" pitchFamily="34" charset="0"/>
              </a:rPr>
              <a:t> </a:t>
            </a:r>
            <a:r>
              <a:rPr lang="en-US" dirty="0" err="1" smtClean="0">
                <a:latin typeface="Arial" pitchFamily="34" charset="0"/>
              </a:rPr>
              <a:t>multilamellar</a:t>
            </a:r>
            <a:r>
              <a:rPr lang="en-US" dirty="0" smtClean="0">
                <a:latin typeface="Arial" pitchFamily="34" charset="0"/>
              </a:rPr>
              <a:t> structure</a:t>
            </a:r>
          </a:p>
        </p:txBody>
      </p:sp>
      <p:sp>
        <p:nvSpPr>
          <p:cNvPr id="4" name="Slide Number Placeholder 3"/>
          <p:cNvSpPr>
            <a:spLocks noGrp="1"/>
          </p:cNvSpPr>
          <p:nvPr>
            <p:ph type="sldNum" sz="quarter" idx="10"/>
          </p:nvPr>
        </p:nvSpPr>
        <p:spPr/>
        <p:txBody>
          <a:bodyPr/>
          <a:lstStyle/>
          <a:p>
            <a:fld id="{1B06CD8F-B7ED-4A05-9FB1-A01CC0EF02CC}" type="slidenum">
              <a:rPr lang="fr-FR" smtClean="0"/>
              <a:pPr/>
              <a:t>27</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GB" sz="1300" i="1" dirty="0" smtClean="0"/>
              <a:t>F.F. Rossetti et al., Langmuir,  .31, p. 4473  2015</a:t>
            </a:r>
          </a:p>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28</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defRPr/>
            </a:pPr>
            <a:r>
              <a:rPr lang="en-US" dirty="0" smtClean="0">
                <a:latin typeface="Arial" pitchFamily="34" charset="0"/>
                <a:cs typeface="Arial" pitchFamily="34" charset="0"/>
              </a:rPr>
              <a:t>measuring the ionic distributions at buried and </a:t>
            </a:r>
            <a:r>
              <a:rPr lang="en-US" dirty="0" err="1" smtClean="0">
                <a:latin typeface="Arial" pitchFamily="34" charset="0"/>
                <a:cs typeface="Arial" pitchFamily="34" charset="0"/>
              </a:rPr>
              <a:t>polarised</a:t>
            </a:r>
            <a:r>
              <a:rPr lang="en-US" dirty="0" smtClean="0">
                <a:latin typeface="Arial" pitchFamily="34" charset="0"/>
                <a:cs typeface="Arial" pitchFamily="34" charset="0"/>
              </a:rPr>
              <a:t> Hg-electrolyte solution interfaces with unprecedented accuracy. High-energy X-rays were used to detect the changes in reflectivity resulting from the presence of various ionic species at the mercury surface, with the mercury surface acting as a mirror for X-rays. Detailed analysis of the reflectivity data yielded information about the ionic profiles close to the interface with sub-angstrom spatial resolution </a:t>
            </a:r>
          </a:p>
          <a:p>
            <a:pPr>
              <a:defRPr/>
            </a:pPr>
            <a:endParaRPr lang="en-US" dirty="0" smtClean="0">
              <a:latin typeface="Arial" pitchFamily="34" charset="0"/>
              <a:cs typeface="Arial" pitchFamily="34" charset="0"/>
            </a:endParaRPr>
          </a:p>
          <a:p>
            <a:pPr>
              <a:defRPr/>
            </a:pPr>
            <a:r>
              <a:rPr lang="en-US" b="1" dirty="0" smtClean="0">
                <a:latin typeface="Arial" pitchFamily="34" charset="0"/>
                <a:cs typeface="Arial" pitchFamily="34" charset="0"/>
              </a:rPr>
              <a:t>Fig. </a:t>
            </a:r>
            <a:r>
              <a:rPr lang="en-US" dirty="0" smtClean="0">
                <a:latin typeface="Arial" pitchFamily="34" charset="0"/>
                <a:cs typeface="Arial" pitchFamily="34" charset="0"/>
              </a:rPr>
              <a:t> Sketch of the experimental setup used for reflectivity measurements at the </a:t>
            </a:r>
            <a:r>
              <a:rPr lang="en-US" dirty="0" err="1" smtClean="0">
                <a:latin typeface="Arial" pitchFamily="34" charset="0"/>
                <a:cs typeface="Arial" pitchFamily="34" charset="0"/>
              </a:rPr>
              <a:t>polarised</a:t>
            </a:r>
            <a:r>
              <a:rPr lang="en-US" dirty="0" smtClean="0">
                <a:latin typeface="Arial" pitchFamily="34" charset="0"/>
                <a:cs typeface="Arial" pitchFamily="34" charset="0"/>
              </a:rPr>
              <a:t> Hg/electrolyte solution interface. Quantities </a:t>
            </a:r>
            <a:r>
              <a:rPr lang="en-US" i="1" dirty="0" smtClean="0">
                <a:latin typeface="Arial" pitchFamily="34" charset="0"/>
                <a:cs typeface="Arial" pitchFamily="34" charset="0"/>
              </a:rPr>
              <a:t>k</a:t>
            </a:r>
            <a:r>
              <a:rPr lang="en-US" baseline="-25000" dirty="0" smtClean="0">
                <a:latin typeface="Arial" pitchFamily="34" charset="0"/>
                <a:cs typeface="Arial" pitchFamily="34" charset="0"/>
              </a:rPr>
              <a:t>1</a:t>
            </a:r>
            <a:r>
              <a:rPr lang="en-US" dirty="0" smtClean="0">
                <a:latin typeface="Arial" pitchFamily="34" charset="0"/>
                <a:cs typeface="Arial" pitchFamily="34" charset="0"/>
              </a:rPr>
              <a:t>, </a:t>
            </a:r>
            <a:r>
              <a:rPr lang="en-US" i="1" dirty="0" smtClean="0">
                <a:latin typeface="Arial" pitchFamily="34" charset="0"/>
                <a:cs typeface="Arial" pitchFamily="34" charset="0"/>
              </a:rPr>
              <a:t>k</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λ, </a:t>
            </a:r>
            <a:r>
              <a:rPr lang="en-US" i="1" dirty="0" err="1" smtClean="0">
                <a:latin typeface="Arial" pitchFamily="34" charset="0"/>
                <a:cs typeface="Arial" pitchFamily="34" charset="0"/>
              </a:rPr>
              <a:t>q</a:t>
            </a:r>
            <a:r>
              <a:rPr lang="en-US" baseline="-25000" dirty="0" err="1" smtClean="0">
                <a:latin typeface="Arial" pitchFamily="34" charset="0"/>
                <a:cs typeface="Arial" pitchFamily="34" charset="0"/>
              </a:rPr>
              <a:t>z</a:t>
            </a:r>
            <a:r>
              <a:rPr lang="en-US" dirty="0" smtClean="0">
                <a:latin typeface="Arial" pitchFamily="34" charset="0"/>
                <a:cs typeface="Arial" pitchFamily="34" charset="0"/>
              </a:rPr>
              <a:t>=</a:t>
            </a:r>
            <a:r>
              <a:rPr lang="en-US" i="1" dirty="0" smtClean="0">
                <a:latin typeface="Arial" pitchFamily="34" charset="0"/>
                <a:cs typeface="Arial" pitchFamily="34" charset="0"/>
              </a:rPr>
              <a:t>k</a:t>
            </a:r>
            <a:r>
              <a:rPr lang="en-US" baseline="-25000" dirty="0" smtClean="0">
                <a:latin typeface="Arial" pitchFamily="34" charset="0"/>
                <a:cs typeface="Arial" pitchFamily="34" charset="0"/>
              </a:rPr>
              <a:t>2</a:t>
            </a:r>
            <a:r>
              <a:rPr lang="en-US" dirty="0" smtClean="0">
                <a:latin typeface="Arial" pitchFamily="34" charset="0"/>
                <a:cs typeface="Arial" pitchFamily="34" charset="0"/>
              </a:rPr>
              <a:t>-</a:t>
            </a:r>
            <a:r>
              <a:rPr lang="en-US" i="1" dirty="0" smtClean="0">
                <a:latin typeface="Arial" pitchFamily="34" charset="0"/>
                <a:cs typeface="Arial" pitchFamily="34" charset="0"/>
              </a:rPr>
              <a:t>k</a:t>
            </a:r>
            <a:r>
              <a:rPr lang="en-US" baseline="-25000" dirty="0" smtClean="0">
                <a:latin typeface="Arial" pitchFamily="34" charset="0"/>
                <a:cs typeface="Arial" pitchFamily="34" charset="0"/>
              </a:rPr>
              <a:t>1</a:t>
            </a:r>
            <a:r>
              <a:rPr lang="en-US" dirty="0" smtClean="0">
                <a:latin typeface="Arial" pitchFamily="34" charset="0"/>
                <a:cs typeface="Arial" pitchFamily="34" charset="0"/>
              </a:rPr>
              <a:t>=(4π/λ)</a:t>
            </a:r>
            <a:r>
              <a:rPr lang="en-US" dirty="0" err="1" smtClean="0">
                <a:latin typeface="Arial" pitchFamily="34" charset="0"/>
                <a:cs typeface="Arial" pitchFamily="34" charset="0"/>
              </a:rPr>
              <a:t>sin</a:t>
            </a:r>
            <a:r>
              <a:rPr lang="en-US" i="1" dirty="0" err="1" smtClean="0">
                <a:latin typeface="Arial" pitchFamily="34" charset="0"/>
                <a:cs typeface="Arial" pitchFamily="34" charset="0"/>
              </a:rPr>
              <a:t>θ</a:t>
            </a:r>
            <a:r>
              <a:rPr lang="en-US" dirty="0" smtClean="0">
                <a:latin typeface="Arial" pitchFamily="34" charset="0"/>
                <a:cs typeface="Arial" pitchFamily="34" charset="0"/>
              </a:rPr>
              <a:t> and </a:t>
            </a:r>
            <a:r>
              <a:rPr lang="en-US" i="1" dirty="0" smtClean="0">
                <a:latin typeface="Arial" pitchFamily="34" charset="0"/>
                <a:cs typeface="Arial" pitchFamily="34" charset="0"/>
              </a:rPr>
              <a:t>θ</a:t>
            </a:r>
            <a:r>
              <a:rPr lang="en-US" dirty="0" smtClean="0">
                <a:latin typeface="Arial" pitchFamily="34" charset="0"/>
                <a:cs typeface="Arial" pitchFamily="34" charset="0"/>
              </a:rPr>
              <a:t> describe the incident and reflected X-rays </a:t>
            </a:r>
            <a:r>
              <a:rPr lang="en-US" dirty="0" err="1" smtClean="0">
                <a:latin typeface="Arial" pitchFamily="34" charset="0"/>
                <a:cs typeface="Arial" pitchFamily="34" charset="0"/>
              </a:rPr>
              <a:t>wavevectors</a:t>
            </a:r>
            <a:r>
              <a:rPr lang="en-US" dirty="0" smtClean="0">
                <a:latin typeface="Arial" pitchFamily="34" charset="0"/>
                <a:cs typeface="Arial" pitchFamily="34" charset="0"/>
              </a:rPr>
              <a:t>, the X-ray wavelength, the surface normal </a:t>
            </a:r>
            <a:r>
              <a:rPr lang="en-US" dirty="0" err="1" smtClean="0">
                <a:latin typeface="Arial" pitchFamily="34" charset="0"/>
                <a:cs typeface="Arial" pitchFamily="34" charset="0"/>
              </a:rPr>
              <a:t>wavevector</a:t>
            </a:r>
            <a:r>
              <a:rPr lang="en-US" dirty="0" smtClean="0">
                <a:latin typeface="Arial" pitchFamily="34" charset="0"/>
                <a:cs typeface="Arial" pitchFamily="34" charset="0"/>
              </a:rPr>
              <a:t> transfer and the grazing incidence angle. </a:t>
            </a:r>
            <a:r>
              <a:rPr lang="en-US" dirty="0" err="1" smtClean="0">
                <a:latin typeface="Arial" pitchFamily="34" charset="0"/>
                <a:cs typeface="Arial" pitchFamily="34" charset="0"/>
              </a:rPr>
              <a:t>ρ</a:t>
            </a:r>
            <a:r>
              <a:rPr lang="en-US" baseline="-25000" dirty="0" err="1" smtClean="0">
                <a:latin typeface="Arial" pitchFamily="34" charset="0"/>
                <a:cs typeface="Arial" pitchFamily="34" charset="0"/>
              </a:rPr>
              <a:t>e</a:t>
            </a:r>
            <a:r>
              <a:rPr lang="en-US" baseline="-25000" dirty="0" smtClean="0">
                <a:latin typeface="Arial" pitchFamily="34" charset="0"/>
                <a:cs typeface="Arial" pitchFamily="34" charset="0"/>
              </a:rPr>
              <a:t>-</a:t>
            </a:r>
            <a:r>
              <a:rPr lang="en-US" dirty="0" smtClean="0">
                <a:latin typeface="Arial" pitchFamily="34" charset="0"/>
                <a:cs typeface="Arial" pitchFamily="34" charset="0"/>
              </a:rPr>
              <a:t>(</a:t>
            </a:r>
            <a:r>
              <a:rPr lang="en-US" i="1" dirty="0" smtClean="0">
                <a:latin typeface="Arial" pitchFamily="34" charset="0"/>
                <a:cs typeface="Arial" pitchFamily="34" charset="0"/>
              </a:rPr>
              <a:t>z</a:t>
            </a:r>
            <a:r>
              <a:rPr lang="en-US" dirty="0" smtClean="0">
                <a:latin typeface="Arial" pitchFamily="34" charset="0"/>
                <a:cs typeface="Arial" pitchFamily="34" charset="0"/>
              </a:rPr>
              <a:t>) is the surface-normal electron density profile. The graph, bottom right, shows a typical example of spatial distribution for the three contributions (‘ions’, ‘incomplete Hg layer’ and Hg layer, see </a:t>
            </a:r>
            <a:r>
              <a:rPr lang="en-US" dirty="0" err="1" smtClean="0">
                <a:latin typeface="Arial" pitchFamily="34" charset="0"/>
                <a:cs typeface="Arial" pitchFamily="34" charset="0"/>
              </a:rPr>
              <a:t>coloured</a:t>
            </a:r>
            <a:r>
              <a:rPr lang="en-US" dirty="0" smtClean="0">
                <a:latin typeface="Arial" pitchFamily="34" charset="0"/>
                <a:cs typeface="Arial" pitchFamily="34" charset="0"/>
              </a:rPr>
              <a:t> lines) of </a:t>
            </a:r>
            <a:r>
              <a:rPr lang="en-US" dirty="0" err="1" smtClean="0">
                <a:latin typeface="Arial" pitchFamily="34" charset="0"/>
                <a:cs typeface="Arial" pitchFamily="34" charset="0"/>
              </a:rPr>
              <a:t>ρ</a:t>
            </a:r>
            <a:r>
              <a:rPr lang="en-US" baseline="-25000" dirty="0" err="1" smtClean="0">
                <a:latin typeface="Arial" pitchFamily="34" charset="0"/>
                <a:cs typeface="Arial" pitchFamily="34" charset="0"/>
              </a:rPr>
              <a:t>e</a:t>
            </a:r>
            <a:r>
              <a:rPr lang="en-US" baseline="-25000" dirty="0" smtClean="0">
                <a:latin typeface="Arial" pitchFamily="34" charset="0"/>
                <a:cs typeface="Arial" pitchFamily="34" charset="0"/>
              </a:rPr>
              <a:t>-</a:t>
            </a:r>
            <a:r>
              <a:rPr lang="en-US" dirty="0" smtClean="0">
                <a:latin typeface="Arial" pitchFamily="34" charset="0"/>
                <a:cs typeface="Arial" pitchFamily="34" charset="0"/>
              </a:rPr>
              <a:t>(</a:t>
            </a:r>
            <a:r>
              <a:rPr lang="en-US" i="1" dirty="0" smtClean="0">
                <a:latin typeface="Arial" pitchFamily="34" charset="0"/>
                <a:cs typeface="Arial" pitchFamily="34" charset="0"/>
              </a:rPr>
              <a:t>z</a:t>
            </a:r>
            <a:r>
              <a:rPr lang="en-US" dirty="0" smtClean="0">
                <a:latin typeface="Arial" pitchFamily="34" charset="0"/>
                <a:cs typeface="Arial" pitchFamily="34" charset="0"/>
              </a:rPr>
              <a:t>) (black line).</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The Hg/electrolyte interface has long been known to exhibit ion specific effects as its surface tension depends on both applied potential and ion nature, a feature classically treated on the basis of the Lippmann-Graham macroscopic thermodynamic description. By reconstructing the reflectivity profiles obtained from the Hg surface subjected to various applied potentials and exposed to molar concentrations of </a:t>
            </a:r>
            <a:r>
              <a:rPr lang="en-US" dirty="0" err="1" smtClean="0">
                <a:latin typeface="Arial" pitchFamily="34" charset="0"/>
                <a:cs typeface="Arial" pitchFamily="34" charset="0"/>
              </a:rPr>
              <a:t>LiBr</a:t>
            </a:r>
            <a:r>
              <a:rPr lang="en-US" dirty="0" smtClean="0">
                <a:latin typeface="Arial" pitchFamily="34" charset="0"/>
                <a:cs typeface="Arial" pitchFamily="34" charset="0"/>
              </a:rPr>
              <a:t>, </a:t>
            </a:r>
            <a:r>
              <a:rPr lang="en-US" dirty="0" err="1" smtClean="0">
                <a:latin typeface="Arial" pitchFamily="34" charset="0"/>
                <a:cs typeface="Arial" pitchFamily="34" charset="0"/>
              </a:rPr>
              <a:t>LiCl</a:t>
            </a:r>
            <a:r>
              <a:rPr lang="en-US" dirty="0" smtClean="0">
                <a:latin typeface="Arial" pitchFamily="34" charset="0"/>
                <a:cs typeface="Arial" pitchFamily="34" charset="0"/>
              </a:rPr>
              <a:t> and MgSO</a:t>
            </a:r>
            <a:r>
              <a:rPr lang="en-US" baseline="-25000" dirty="0" smtClean="0">
                <a:latin typeface="Arial" pitchFamily="34" charset="0"/>
                <a:cs typeface="Arial" pitchFamily="34" charset="0"/>
              </a:rPr>
              <a:t>4</a:t>
            </a:r>
            <a:r>
              <a:rPr lang="en-US" dirty="0" smtClean="0">
                <a:latin typeface="Arial" pitchFamily="34" charset="0"/>
                <a:cs typeface="Arial" pitchFamily="34" charset="0"/>
              </a:rPr>
              <a:t> electrolytes, it was possible to show that both the degree of </a:t>
            </a:r>
            <a:r>
              <a:rPr lang="en-US" dirty="0" err="1" smtClean="0">
                <a:latin typeface="Arial" pitchFamily="34" charset="0"/>
                <a:cs typeface="Arial" pitchFamily="34" charset="0"/>
              </a:rPr>
              <a:t>polarisation</a:t>
            </a:r>
            <a:r>
              <a:rPr lang="en-US" dirty="0" smtClean="0">
                <a:latin typeface="Arial" pitchFamily="34" charset="0"/>
                <a:cs typeface="Arial" pitchFamily="34" charset="0"/>
              </a:rPr>
              <a:t> of Hg and the anion nature significantly impact the liquid structure of the Hg close to the interface (Fig. ). In the case of the Hg/MgSO</a:t>
            </a:r>
            <a:r>
              <a:rPr lang="en-US" baseline="-25000" dirty="0" smtClean="0">
                <a:latin typeface="Arial" pitchFamily="34" charset="0"/>
                <a:cs typeface="Arial" pitchFamily="34" charset="0"/>
              </a:rPr>
              <a:t>4</a:t>
            </a:r>
            <a:r>
              <a:rPr lang="en-US" dirty="0" smtClean="0">
                <a:latin typeface="Arial" pitchFamily="34" charset="0"/>
                <a:cs typeface="Arial" pitchFamily="34" charset="0"/>
              </a:rPr>
              <a:t> electrolyte interface, the interfacial roughness obtained from X-ray reflectivity data was shown to concur with predictions from capillary wave theory. Conversely, the X-ray reflectivity-determined ion surface excess concentrations were found to be significantly larger than those yielded by macroscopic potential-dependent surface tension data (</a:t>
            </a:r>
            <a:r>
              <a:rPr lang="en-US" dirty="0" err="1" smtClean="0">
                <a:latin typeface="Arial" pitchFamily="34" charset="0"/>
                <a:cs typeface="Arial" pitchFamily="34" charset="0"/>
              </a:rPr>
              <a:t>electrocapillary</a:t>
            </a:r>
            <a:r>
              <a:rPr lang="en-US" dirty="0" smtClean="0">
                <a:latin typeface="Arial" pitchFamily="34" charset="0"/>
                <a:cs typeface="Arial" pitchFamily="34" charset="0"/>
              </a:rPr>
              <a:t> curve) for the same interface. The observed discrepancy can be assigned to the complex layered structure of the liquid Hg at the interface and to the presence of an incomplete Hg layer composed of water, ions and Hg atoms that gradually protrude from the mean Hg surface location, thus forming a diffuse liquid </a:t>
            </a:r>
            <a:r>
              <a:rPr lang="en-US" dirty="0" err="1" smtClean="0">
                <a:latin typeface="Arial" pitchFamily="34" charset="0"/>
                <a:cs typeface="Arial" pitchFamily="34" charset="0"/>
              </a:rPr>
              <a:t>interphase</a:t>
            </a:r>
            <a:r>
              <a:rPr lang="en-US" dirty="0" smtClean="0">
                <a:latin typeface="Arial" pitchFamily="34" charset="0"/>
                <a:cs typeface="Arial" pitchFamily="34" charset="0"/>
              </a:rPr>
              <a:t>. These results suggest that even the sign – not only the numerical value – of the ion surface excess determined from surface tension measurements might be incorrect. These findings have strong implications for the understanding of the composition and structure of metal/electrolyte interfaces, and clearly call for a re-examination of past theoretical </a:t>
            </a:r>
            <a:r>
              <a:rPr lang="en-US" dirty="0" err="1" smtClean="0">
                <a:latin typeface="Arial" pitchFamily="34" charset="0"/>
                <a:cs typeface="Arial" pitchFamily="34" charset="0"/>
              </a:rPr>
              <a:t>modelling</a:t>
            </a:r>
            <a:r>
              <a:rPr lang="en-US" dirty="0" smtClean="0">
                <a:latin typeface="Arial" pitchFamily="34" charset="0"/>
                <a:cs typeface="Arial" pitchFamily="34" charset="0"/>
              </a:rPr>
              <a:t>. Future models should in particular take into account all the fine details of the Hg surface in order to appropriately decipher ion-specific processes. In particular, potential- and ion-dependent electronic properties of the </a:t>
            </a:r>
            <a:r>
              <a:rPr lang="en-US" dirty="0" err="1" smtClean="0">
                <a:latin typeface="Arial" pitchFamily="34" charset="0"/>
                <a:cs typeface="Arial" pitchFamily="34" charset="0"/>
              </a:rPr>
              <a:t>polarised</a:t>
            </a:r>
            <a:r>
              <a:rPr lang="en-US" dirty="0" smtClean="0">
                <a:latin typeface="Arial" pitchFamily="34" charset="0"/>
                <a:cs typeface="Arial" pitchFamily="34" charset="0"/>
              </a:rPr>
              <a:t> Hg surface (incomplete Hg topmost layer and Hg layering) are important factors that have been omitted both in the traditional derivation of double layer ion composition from </a:t>
            </a:r>
            <a:r>
              <a:rPr lang="en-US" dirty="0" err="1" smtClean="0">
                <a:latin typeface="Arial" pitchFamily="34" charset="0"/>
                <a:cs typeface="Arial" pitchFamily="34" charset="0"/>
              </a:rPr>
              <a:t>electrocapillary</a:t>
            </a:r>
            <a:r>
              <a:rPr lang="en-US" dirty="0" smtClean="0">
                <a:latin typeface="Arial" pitchFamily="34" charset="0"/>
                <a:cs typeface="Arial" pitchFamily="34" charset="0"/>
              </a:rPr>
              <a:t> data and in their recent interpretation employing the anisotropic </a:t>
            </a:r>
            <a:r>
              <a:rPr lang="en-US" dirty="0" err="1" smtClean="0">
                <a:latin typeface="Arial" pitchFamily="34" charset="0"/>
                <a:cs typeface="Arial" pitchFamily="34" charset="0"/>
              </a:rPr>
              <a:t>hypernetted</a:t>
            </a:r>
            <a:r>
              <a:rPr lang="en-US" dirty="0" smtClean="0">
                <a:latin typeface="Arial" pitchFamily="34" charset="0"/>
                <a:cs typeface="Arial" pitchFamily="34" charset="0"/>
              </a:rPr>
              <a:t> chain (AHNC) theory.</a:t>
            </a:r>
          </a:p>
          <a:p>
            <a:pPr>
              <a:defRPr/>
            </a:pPr>
            <a:endParaRPr lang="en-US" dirty="0" smtClean="0">
              <a:latin typeface="Arial" pitchFamily="34" charset="0"/>
              <a:cs typeface="Arial" pitchFamily="34" charset="0"/>
            </a:endParaRPr>
          </a:p>
          <a:p>
            <a:pPr>
              <a:defRPr/>
            </a:pPr>
            <a:r>
              <a:rPr lang="en-US" b="1" dirty="0" smtClean="0">
                <a:latin typeface="Arial" pitchFamily="34" charset="0"/>
                <a:cs typeface="Arial" pitchFamily="34" charset="0"/>
              </a:rPr>
              <a:t>Fig. </a:t>
            </a:r>
            <a:r>
              <a:rPr lang="en-US" dirty="0" smtClean="0">
                <a:latin typeface="Arial" pitchFamily="34" charset="0"/>
                <a:cs typeface="Arial" pitchFamily="34" charset="0"/>
              </a:rPr>
              <a:t> Reflectivity measurements </a:t>
            </a:r>
            <a:r>
              <a:rPr lang="en-US" dirty="0" err="1" smtClean="0">
                <a:latin typeface="Arial" pitchFamily="34" charset="0"/>
                <a:cs typeface="Arial" pitchFamily="34" charset="0"/>
              </a:rPr>
              <a:t>normalised</a:t>
            </a:r>
            <a:r>
              <a:rPr lang="en-US" dirty="0" smtClean="0">
                <a:latin typeface="Arial" pitchFamily="34" charset="0"/>
                <a:cs typeface="Arial" pitchFamily="34" charset="0"/>
              </a:rPr>
              <a:t> to Fresnel reflectivity </a:t>
            </a:r>
            <a:r>
              <a:rPr lang="en-US" i="1" dirty="0" smtClean="0">
                <a:latin typeface="Arial" pitchFamily="34" charset="0"/>
                <a:cs typeface="Arial" pitchFamily="34" charset="0"/>
              </a:rPr>
              <a:t>R</a:t>
            </a:r>
            <a:r>
              <a:rPr lang="en-US" i="1" baseline="-25000" dirty="0" smtClean="0">
                <a:latin typeface="Arial" pitchFamily="34" charset="0"/>
                <a:cs typeface="Arial" pitchFamily="34" charset="0"/>
              </a:rPr>
              <a:t>F</a:t>
            </a:r>
            <a:r>
              <a:rPr lang="en-US" dirty="0" smtClean="0">
                <a:latin typeface="Arial" pitchFamily="34" charset="0"/>
                <a:cs typeface="Arial" pitchFamily="34" charset="0"/>
              </a:rPr>
              <a:t> (</a:t>
            </a:r>
            <a:r>
              <a:rPr lang="en-US" dirty="0" err="1" smtClean="0">
                <a:latin typeface="Arial" pitchFamily="34" charset="0"/>
                <a:cs typeface="Arial" pitchFamily="34" charset="0"/>
              </a:rPr>
              <a:t>a,c</a:t>
            </a:r>
            <a:r>
              <a:rPr lang="en-US" dirty="0" smtClean="0">
                <a:latin typeface="Arial" pitchFamily="34" charset="0"/>
                <a:cs typeface="Arial" pitchFamily="34" charset="0"/>
              </a:rPr>
              <a:t>) </a:t>
            </a:r>
            <a:r>
              <a:rPr lang="en-US" dirty="0" err="1" smtClean="0">
                <a:latin typeface="Arial" pitchFamily="34" charset="0"/>
                <a:cs typeface="Arial" pitchFamily="34" charset="0"/>
              </a:rPr>
              <a:t>nd</a:t>
            </a:r>
            <a:r>
              <a:rPr lang="en-US" dirty="0" smtClean="0">
                <a:latin typeface="Arial" pitchFamily="34" charset="0"/>
                <a:cs typeface="Arial" pitchFamily="34" charset="0"/>
              </a:rPr>
              <a:t> corresponding electron density profiles (</a:t>
            </a:r>
            <a:r>
              <a:rPr lang="en-US" dirty="0" err="1" smtClean="0">
                <a:latin typeface="Arial" pitchFamily="34" charset="0"/>
                <a:cs typeface="Arial" pitchFamily="34" charset="0"/>
              </a:rPr>
              <a:t>b,d</a:t>
            </a:r>
            <a:r>
              <a:rPr lang="en-US" dirty="0" smtClean="0">
                <a:latin typeface="Arial" pitchFamily="34" charset="0"/>
                <a:cs typeface="Arial" pitchFamily="34" charset="0"/>
              </a:rPr>
              <a:t>) for various electrolytes (indicated) and applied potentials versus saturated calomel electrode. In panel (b) the curve Hg </a:t>
            </a:r>
            <a:r>
              <a:rPr lang="en-US" dirty="0" err="1" smtClean="0">
                <a:latin typeface="Arial" pitchFamily="34" charset="0"/>
                <a:cs typeface="Arial" pitchFamily="34" charset="0"/>
              </a:rPr>
              <a:t>vapour</a:t>
            </a:r>
            <a:r>
              <a:rPr lang="en-US" dirty="0" smtClean="0">
                <a:latin typeface="Arial" pitchFamily="34" charset="0"/>
                <a:cs typeface="Arial" pitchFamily="34" charset="0"/>
              </a:rPr>
              <a:t> + water has been obtained by adding the electron density of water on the </a:t>
            </a:r>
            <a:r>
              <a:rPr lang="en-US" dirty="0" err="1" smtClean="0">
                <a:latin typeface="Arial" pitchFamily="34" charset="0"/>
                <a:cs typeface="Arial" pitchFamily="34" charset="0"/>
              </a:rPr>
              <a:t>vapour</a:t>
            </a:r>
            <a:r>
              <a:rPr lang="en-US" dirty="0" smtClean="0">
                <a:latin typeface="Arial" pitchFamily="34" charset="0"/>
                <a:cs typeface="Arial" pitchFamily="34" charset="0"/>
              </a:rPr>
              <a:t> side. For the sake of readability, reflectivity curves for MgSO</a:t>
            </a:r>
            <a:r>
              <a:rPr lang="en-US" baseline="-25000" dirty="0" smtClean="0">
                <a:latin typeface="Arial" pitchFamily="34" charset="0"/>
                <a:cs typeface="Arial" pitchFamily="34" charset="0"/>
              </a:rPr>
              <a:t>4</a:t>
            </a:r>
            <a:r>
              <a:rPr lang="en-US" dirty="0" smtClean="0">
                <a:latin typeface="Arial" pitchFamily="34" charset="0"/>
                <a:cs typeface="Arial" pitchFamily="34" charset="0"/>
              </a:rPr>
              <a:t> at -0.6V, -0.9V and -1.2V vs. saturated calomel electrode (panel c) are multiplied by 1.5, 2.25 and 3.375, respectively. For all reflectivity data reported here, a systematic analysis was carried out to find the best unique physical set of parameters that leads to full reconstruction of the </a:t>
            </a:r>
            <a:r>
              <a:rPr lang="en-US" i="1" dirty="0" err="1" smtClean="0">
                <a:latin typeface="Arial" pitchFamily="34" charset="0"/>
                <a:cs typeface="Arial" pitchFamily="34" charset="0"/>
              </a:rPr>
              <a:t>q</a:t>
            </a:r>
            <a:r>
              <a:rPr lang="en-US" i="1" baseline="-25000" dirty="0" err="1" smtClean="0">
                <a:latin typeface="Arial" pitchFamily="34" charset="0"/>
                <a:cs typeface="Arial" pitchFamily="34" charset="0"/>
              </a:rPr>
              <a:t>z</a:t>
            </a:r>
            <a:r>
              <a:rPr lang="en-US" dirty="0" smtClean="0">
                <a:latin typeface="Arial" pitchFamily="34" charset="0"/>
                <a:cs typeface="Arial" pitchFamily="34" charset="0"/>
              </a:rPr>
              <a:t>-dependence of R(</a:t>
            </a:r>
            <a:r>
              <a:rPr lang="en-US" dirty="0" err="1" smtClean="0">
                <a:latin typeface="Arial" pitchFamily="34" charset="0"/>
                <a:cs typeface="Arial" pitchFamily="34" charset="0"/>
              </a:rPr>
              <a:t>q</a:t>
            </a:r>
            <a:r>
              <a:rPr lang="en-US" baseline="-25000" dirty="0" err="1" smtClean="0">
                <a:latin typeface="Arial" pitchFamily="34" charset="0"/>
                <a:cs typeface="Arial" pitchFamily="34" charset="0"/>
              </a:rPr>
              <a:t>z</a:t>
            </a:r>
            <a:r>
              <a:rPr lang="en-US" dirty="0" smtClean="0">
                <a:latin typeface="Arial" pitchFamily="34" charset="0"/>
                <a:cs typeface="Arial" pitchFamily="34" charset="0"/>
              </a:rPr>
              <a:t>)/R</a:t>
            </a:r>
            <a:r>
              <a:rPr lang="en-US" baseline="-25000" dirty="0" smtClean="0">
                <a:latin typeface="Arial" pitchFamily="34" charset="0"/>
                <a:cs typeface="Arial" pitchFamily="34" charset="0"/>
              </a:rPr>
              <a:t>F</a:t>
            </a:r>
            <a:r>
              <a:rPr lang="en-US" dirty="0" smtClean="0">
                <a:latin typeface="Arial" pitchFamily="34" charset="0"/>
                <a:cs typeface="Arial" pitchFamily="34" charset="0"/>
              </a:rPr>
              <a:t>(</a:t>
            </a:r>
            <a:r>
              <a:rPr lang="en-US" dirty="0" err="1" smtClean="0">
                <a:latin typeface="Arial" pitchFamily="34" charset="0"/>
                <a:cs typeface="Arial" pitchFamily="34" charset="0"/>
              </a:rPr>
              <a:t>q</a:t>
            </a:r>
            <a:r>
              <a:rPr lang="en-US" baseline="-25000" dirty="0" err="1" smtClean="0">
                <a:latin typeface="Arial" pitchFamily="34" charset="0"/>
                <a:cs typeface="Arial" pitchFamily="34" charset="0"/>
              </a:rPr>
              <a:t>z</a:t>
            </a:r>
            <a:r>
              <a:rPr lang="en-US" dirty="0" smtClean="0">
                <a:latin typeface="Arial" pitchFamily="34" charset="0"/>
                <a:cs typeface="Arial" pitchFamily="34" charset="0"/>
              </a:rPr>
              <a:t>).</a:t>
            </a:r>
          </a:p>
          <a:p>
            <a:pPr>
              <a:defRPr/>
            </a:pPr>
            <a:endParaRPr lang="en-US" dirty="0" smtClean="0">
              <a:latin typeface="Arial" pitchFamily="34" charset="0"/>
              <a:cs typeface="Arial" pitchFamily="34" charset="0"/>
            </a:endParaRPr>
          </a:p>
          <a:p>
            <a:pPr defTabSz="990478">
              <a:defRPr/>
            </a:pPr>
            <a:r>
              <a:rPr lang="en-GB" sz="1300" dirty="0" smtClean="0"/>
              <a:t>P. S. </a:t>
            </a:r>
            <a:r>
              <a:rPr lang="en-GB" sz="1300" dirty="0" err="1" smtClean="0"/>
              <a:t>Pershan</a:t>
            </a:r>
            <a:r>
              <a:rPr lang="en-GB" sz="1300" dirty="0" smtClean="0"/>
              <a:t>, Review of the highlights of X-ray studies of liquid metal surfaces, Journal of Applied Physics 116, 222201 (2014)</a:t>
            </a:r>
          </a:p>
        </p:txBody>
      </p:sp>
      <p:sp>
        <p:nvSpPr>
          <p:cNvPr id="4" name="Slide Number Placeholder 3"/>
          <p:cNvSpPr>
            <a:spLocks noGrp="1"/>
          </p:cNvSpPr>
          <p:nvPr>
            <p:ph type="sldNum" sz="quarter" idx="10"/>
          </p:nvPr>
        </p:nvSpPr>
        <p:spPr/>
        <p:txBody>
          <a:bodyPr/>
          <a:lstStyle/>
          <a:p>
            <a:fld id="{1B06CD8F-B7ED-4A05-9FB1-A01CC0EF02CC}" type="slidenum">
              <a:rPr lang="fr-FR" smtClean="0"/>
              <a:pPr/>
              <a:t>29</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rPr>
              <a:t>where </a:t>
            </a:r>
            <a:r>
              <a:rPr lang="en-US" dirty="0" err="1" smtClean="0">
                <a:latin typeface="Arial" pitchFamily="34" charset="0"/>
              </a:rPr>
              <a:t>gam</a:t>
            </a:r>
            <a:r>
              <a:rPr lang="en-US" dirty="0" smtClean="0">
                <a:latin typeface="Arial" pitchFamily="34" charset="0"/>
              </a:rPr>
              <a:t> is the surface tension and 2p/q is the wavelength of the capillary excitation of amplitude z and wave vector q.</a:t>
            </a:r>
          </a:p>
          <a:p>
            <a:r>
              <a:rPr lang="en-US" dirty="0" smtClean="0">
                <a:solidFill>
                  <a:srgbClr val="FF3300"/>
                </a:solidFill>
                <a:latin typeface="Arial" pitchFamily="34" charset="0"/>
              </a:rPr>
              <a:t>Grazing </a:t>
            </a:r>
            <a:r>
              <a:rPr lang="en-US" dirty="0" err="1" smtClean="0">
                <a:solidFill>
                  <a:srgbClr val="FF3300"/>
                </a:solidFill>
                <a:latin typeface="Arial" pitchFamily="34" charset="0"/>
              </a:rPr>
              <a:t>insidence</a:t>
            </a:r>
            <a:r>
              <a:rPr lang="en-US" dirty="0" smtClean="0">
                <a:solidFill>
                  <a:srgbClr val="FF3300"/>
                </a:solidFill>
                <a:latin typeface="Arial" pitchFamily="34" charset="0"/>
              </a:rPr>
              <a:t> diffuse scattering measurements gives access to the surface energy (</a:t>
            </a:r>
            <a:r>
              <a:rPr lang="en-US" dirty="0" smtClean="0">
                <a:latin typeface="Arial" pitchFamily="34" charset="0"/>
              </a:rPr>
              <a:t>g</a:t>
            </a:r>
            <a:r>
              <a:rPr lang="en-US" dirty="0" smtClean="0">
                <a:solidFill>
                  <a:srgbClr val="FF3300"/>
                </a:solidFill>
                <a:latin typeface="Arial" pitchFamily="34" charset="0"/>
              </a:rPr>
              <a:t>) and the bending </a:t>
            </a:r>
            <a:r>
              <a:rPr lang="en-US" dirty="0" err="1" smtClean="0">
                <a:solidFill>
                  <a:srgbClr val="FF3300"/>
                </a:solidFill>
                <a:latin typeface="Arial" pitchFamily="34" charset="0"/>
              </a:rPr>
              <a:t>regidity</a:t>
            </a:r>
            <a:r>
              <a:rPr lang="en-US" dirty="0" smtClean="0">
                <a:solidFill>
                  <a:srgbClr val="FF3300"/>
                </a:solidFill>
                <a:latin typeface="Arial" pitchFamily="34" charset="0"/>
              </a:rPr>
              <a:t> (</a:t>
            </a:r>
            <a:r>
              <a:rPr lang="en-US" dirty="0" smtClean="0">
                <a:latin typeface="Arial" pitchFamily="34" charset="0"/>
              </a:rPr>
              <a:t>k</a:t>
            </a:r>
            <a:r>
              <a:rPr lang="en-US" dirty="0" smtClean="0">
                <a:solidFill>
                  <a:srgbClr val="FF3300"/>
                </a:solidFill>
                <a:latin typeface="Arial" pitchFamily="34" charset="0"/>
              </a:rPr>
              <a:t>) of </a:t>
            </a:r>
            <a:r>
              <a:rPr lang="en-US" dirty="0" err="1" smtClean="0">
                <a:solidFill>
                  <a:srgbClr val="FF3300"/>
                </a:solidFill>
                <a:latin typeface="Arial" pitchFamily="34" charset="0"/>
              </a:rPr>
              <a:t>monolayers</a:t>
            </a:r>
            <a:r>
              <a:rPr lang="en-US" dirty="0" smtClean="0">
                <a:solidFill>
                  <a:srgbClr val="FF3300"/>
                </a:solidFill>
                <a:latin typeface="Arial" pitchFamily="34" charset="0"/>
              </a:rPr>
              <a:t> at the air/liquid interface through the spectrum of height fluctuations.</a:t>
            </a:r>
            <a:endParaRPr lang="fr-FR" dirty="0" smtClean="0">
              <a:latin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30</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latin typeface="Times New Roman" pitchFamily="18" charset="0"/>
                <a:cs typeface="Times New Roman" pitchFamily="18" charset="0"/>
              </a:rPr>
              <a:t>Antimicrobial frog skin peptide –</a:t>
            </a:r>
            <a:r>
              <a:rPr lang="en-IE" dirty="0" err="1" smtClean="0">
                <a:latin typeface="Times New Roman" pitchFamily="18" charset="0"/>
                <a:cs typeface="Times New Roman" pitchFamily="18" charset="0"/>
              </a:rPr>
              <a:t>Peptidyl-GlycylLeucine-carboxyamide</a:t>
            </a:r>
            <a:r>
              <a:rPr lang="en-IE" dirty="0" smtClean="0">
                <a:latin typeface="Times New Roman" pitchFamily="18" charset="0"/>
                <a:cs typeface="Times New Roman" pitchFamily="18" charset="0"/>
              </a:rPr>
              <a:t> (</a:t>
            </a:r>
            <a:r>
              <a:rPr lang="en-IE" dirty="0" err="1" smtClean="0">
                <a:solidFill>
                  <a:srgbClr val="FF0000"/>
                </a:solidFill>
                <a:latin typeface="Times New Roman" pitchFamily="18" charset="0"/>
                <a:cs typeface="Times New Roman" pitchFamily="18" charset="0"/>
              </a:rPr>
              <a:t>PGLa</a:t>
            </a:r>
            <a:r>
              <a:rPr lang="en-IE" dirty="0" smtClean="0">
                <a:solidFill>
                  <a:srgbClr val="FF0000"/>
                </a:solidFill>
                <a:latin typeface="Times New Roman" pitchFamily="18" charset="0"/>
                <a:cs typeface="Times New Roman" pitchFamily="18" charset="0"/>
              </a:rPr>
              <a:t>)</a:t>
            </a:r>
          </a:p>
          <a:p>
            <a:r>
              <a:rPr lang="en-IE" dirty="0" smtClean="0">
                <a:latin typeface="Times New Roman" pitchFamily="18" charset="0"/>
                <a:cs typeface="Times New Roman" pitchFamily="18" charset="0"/>
              </a:rPr>
              <a:t>21 amino acid residues : </a:t>
            </a:r>
            <a:r>
              <a:rPr lang="fr-FR" dirty="0" smtClean="0">
                <a:latin typeface="Times New Roman" pitchFamily="18" charset="0"/>
              </a:rPr>
              <a:t>H2N-GMASKAGAIAGKIAKVALKAL–COOH</a:t>
            </a:r>
          </a:p>
          <a:p>
            <a:r>
              <a:rPr lang="en-US" dirty="0" err="1" smtClean="0">
                <a:latin typeface="Arial" pitchFamily="34" charset="0"/>
              </a:rPr>
              <a:t>PGLa</a:t>
            </a:r>
            <a:r>
              <a:rPr lang="en-US" dirty="0" smtClean="0">
                <a:latin typeface="Arial" pitchFamily="34" charset="0"/>
              </a:rPr>
              <a:t>: </a:t>
            </a:r>
            <a:r>
              <a:rPr lang="en-IE" dirty="0" smtClean="0">
                <a:latin typeface="Arial" pitchFamily="34" charset="0"/>
              </a:rPr>
              <a:t>, </a:t>
            </a:r>
            <a:r>
              <a:rPr lang="fr-FR" dirty="0" err="1" smtClean="0">
                <a:latin typeface="Arial" pitchFamily="34" charset="0"/>
              </a:rPr>
              <a:t>Length</a:t>
            </a:r>
            <a:r>
              <a:rPr lang="fr-FR" dirty="0" smtClean="0">
                <a:latin typeface="Arial" pitchFamily="34" charset="0"/>
              </a:rPr>
              <a:t> ~ 3nm  in a-</a:t>
            </a:r>
            <a:r>
              <a:rPr lang="fr-FR" dirty="0" err="1" smtClean="0">
                <a:latin typeface="Arial" pitchFamily="34" charset="0"/>
              </a:rPr>
              <a:t>helix</a:t>
            </a:r>
            <a:r>
              <a:rPr lang="fr-FR" dirty="0" smtClean="0">
                <a:latin typeface="Arial" pitchFamily="34" charset="0"/>
              </a:rPr>
              <a:t> conformation</a:t>
            </a:r>
          </a:p>
          <a:p>
            <a:r>
              <a:rPr lang="fr-FR" dirty="0" smtClean="0">
                <a:latin typeface="Times New Roman" pitchFamily="18" charset="0"/>
              </a:rPr>
              <a:t/>
            </a:r>
            <a:br>
              <a:rPr lang="fr-FR" dirty="0" smtClean="0">
                <a:latin typeface="Times New Roman" pitchFamily="18" charset="0"/>
              </a:rPr>
            </a:br>
            <a:r>
              <a:rPr lang="fr-FR" dirty="0" smtClean="0">
                <a:latin typeface="Times New Roman" pitchFamily="18" charset="0"/>
              </a:rPr>
              <a:t>4 résidus chargés positivement (Lysine), </a:t>
            </a:r>
            <a:r>
              <a:rPr lang="en-IE" dirty="0" smtClean="0">
                <a:latin typeface="Times New Roman" pitchFamily="18" charset="0"/>
              </a:rPr>
              <a:t>MW=1969 g/mol</a:t>
            </a:r>
            <a:endParaRPr lang="en-GB" dirty="0" smtClean="0">
              <a:latin typeface="Times New Roman" pitchFamily="18" charset="0"/>
              <a:cs typeface="Times New Roman" pitchFamily="18" charset="0"/>
            </a:endParaRPr>
          </a:p>
          <a:p>
            <a:endParaRPr lang="fr-FR" dirty="0" smtClean="0">
              <a:latin typeface="Arial" pitchFamily="34" charset="0"/>
            </a:endParaRPr>
          </a:p>
          <a:p>
            <a:r>
              <a:rPr lang="en-IE" dirty="0" smtClean="0">
                <a:solidFill>
                  <a:srgbClr val="3333FF"/>
                </a:solidFill>
                <a:latin typeface="Times New Roman" pitchFamily="18" charset="0"/>
                <a:cs typeface="Times New Roman" pitchFamily="18" charset="0"/>
              </a:rPr>
              <a:t>A mammalian cell membrane</a:t>
            </a:r>
            <a:r>
              <a:rPr lang="en-IE" dirty="0" smtClean="0">
                <a:latin typeface="Times New Roman" pitchFamily="18" charset="0"/>
                <a:cs typeface="Times New Roman" pitchFamily="18" charset="0"/>
              </a:rPr>
              <a:t> was</a:t>
            </a:r>
            <a:br>
              <a:rPr lang="en-IE" dirty="0" smtClean="0">
                <a:latin typeface="Times New Roman" pitchFamily="18" charset="0"/>
                <a:cs typeface="Times New Roman" pitchFamily="18" charset="0"/>
              </a:rPr>
            </a:br>
            <a:r>
              <a:rPr lang="en-IE" dirty="0" smtClean="0">
                <a:latin typeface="Times New Roman" pitchFamily="18" charset="0"/>
                <a:cs typeface="Times New Roman" pitchFamily="18" charset="0"/>
              </a:rPr>
              <a:t>mimicked with the </a:t>
            </a:r>
            <a:r>
              <a:rPr lang="en-IE" dirty="0" err="1" smtClean="0">
                <a:latin typeface="Times New Roman" pitchFamily="18" charset="0"/>
                <a:cs typeface="Times New Roman" pitchFamily="18" charset="0"/>
              </a:rPr>
              <a:t>zwitterionic</a:t>
            </a:r>
            <a:r>
              <a:rPr lang="en-IE" dirty="0" smtClean="0">
                <a:latin typeface="Times New Roman" pitchFamily="18" charset="0"/>
                <a:cs typeface="Times New Roman" pitchFamily="18" charset="0"/>
              </a:rPr>
              <a:t> lipid</a:t>
            </a:r>
            <a:br>
              <a:rPr lang="en-IE" dirty="0" smtClean="0">
                <a:latin typeface="Times New Roman" pitchFamily="18" charset="0"/>
                <a:cs typeface="Times New Roman" pitchFamily="18" charset="0"/>
              </a:rPr>
            </a:br>
            <a:r>
              <a:rPr lang="en-IE" dirty="0" err="1" smtClean="0">
                <a:latin typeface="Times New Roman" pitchFamily="18" charset="0"/>
                <a:cs typeface="Times New Roman" pitchFamily="18" charset="0"/>
              </a:rPr>
              <a:t>DiPalmitoyl-Phosphatidyl</a:t>
            </a:r>
            <a:r>
              <a:rPr lang="en-IE" dirty="0" err="1" smtClean="0">
                <a:solidFill>
                  <a:schemeClr val="accent2"/>
                </a:solidFill>
                <a:latin typeface="Times New Roman" pitchFamily="18" charset="0"/>
                <a:cs typeface="Times New Roman" pitchFamily="18" charset="0"/>
              </a:rPr>
              <a:t>Choline</a:t>
            </a:r>
            <a:r>
              <a:rPr lang="en-IE" dirty="0" smtClean="0">
                <a:latin typeface="Times New Roman" pitchFamily="18" charset="0"/>
                <a:cs typeface="Times New Roman" pitchFamily="18" charset="0"/>
              </a:rPr>
              <a:t> (</a:t>
            </a:r>
            <a:r>
              <a:rPr lang="en-IE" dirty="0" smtClean="0">
                <a:solidFill>
                  <a:srgbClr val="FF0000"/>
                </a:solidFill>
                <a:latin typeface="Times New Roman" pitchFamily="18" charset="0"/>
                <a:cs typeface="Times New Roman" pitchFamily="18" charset="0"/>
              </a:rPr>
              <a:t>DPPC</a:t>
            </a:r>
            <a:r>
              <a:rPr lang="en-IE" dirty="0" smtClean="0">
                <a:latin typeface="Times New Roman" pitchFamily="18" charset="0"/>
                <a:cs typeface="Times New Roman" pitchFamily="18" charset="0"/>
              </a:rPr>
              <a:t>)</a:t>
            </a:r>
            <a:br>
              <a:rPr lang="en-IE" dirty="0" smtClean="0">
                <a:latin typeface="Times New Roman" pitchFamily="18" charset="0"/>
                <a:cs typeface="Times New Roman" pitchFamily="18" charset="0"/>
              </a:rPr>
            </a:br>
            <a:r>
              <a:rPr lang="fr-FR" dirty="0" smtClean="0">
                <a:latin typeface="Times New Roman" pitchFamily="18" charset="0"/>
              </a:rPr>
              <a:t>C</a:t>
            </a:r>
            <a:r>
              <a:rPr lang="fr-FR" baseline="-25000" dirty="0" smtClean="0">
                <a:latin typeface="Times New Roman" pitchFamily="18" charset="0"/>
              </a:rPr>
              <a:t>40</a:t>
            </a:r>
            <a:r>
              <a:rPr lang="fr-FR" dirty="0" smtClean="0">
                <a:latin typeface="Times New Roman" pitchFamily="18" charset="0"/>
              </a:rPr>
              <a:t>H</a:t>
            </a:r>
            <a:r>
              <a:rPr lang="fr-FR" baseline="-25000" dirty="0" smtClean="0">
                <a:latin typeface="Times New Roman" pitchFamily="18" charset="0"/>
              </a:rPr>
              <a:t>80</a:t>
            </a:r>
            <a:r>
              <a:rPr lang="fr-FR" dirty="0" smtClean="0">
                <a:latin typeface="Times New Roman" pitchFamily="18" charset="0"/>
              </a:rPr>
              <a:t>NO</a:t>
            </a:r>
            <a:r>
              <a:rPr lang="fr-FR" baseline="-25000" dirty="0" smtClean="0">
                <a:latin typeface="Times New Roman" pitchFamily="18" charset="0"/>
              </a:rPr>
              <a:t>8</a:t>
            </a:r>
            <a:r>
              <a:rPr lang="fr-FR" dirty="0" smtClean="0">
                <a:latin typeface="Times New Roman" pitchFamily="18" charset="0"/>
              </a:rPr>
              <a:t>P, MW=734,1 g/mol</a:t>
            </a:r>
            <a:r>
              <a:rPr lang="en-IE" dirty="0" smtClean="0">
                <a:latin typeface="Times New Roman" pitchFamily="18" charset="0"/>
                <a:cs typeface="Times New Roman" pitchFamily="18" charset="0"/>
              </a:rPr>
              <a:t>.</a:t>
            </a:r>
            <a:r>
              <a:rPr lang="en-GB" sz="1500" dirty="0" smtClean="0">
                <a:latin typeface="Times New Roman" pitchFamily="18" charset="0"/>
              </a:rPr>
              <a:t> </a:t>
            </a:r>
          </a:p>
          <a:p>
            <a:endParaRPr lang="en-US" sz="1500" dirty="0" smtClean="0">
              <a:latin typeface="Times New Roman" pitchFamily="18" charset="0"/>
            </a:endParaRPr>
          </a:p>
          <a:p>
            <a:r>
              <a:rPr lang="en-IE" dirty="0" smtClean="0">
                <a:solidFill>
                  <a:srgbClr val="3333FF"/>
                </a:solidFill>
                <a:latin typeface="Times New Roman" pitchFamily="18" charset="0"/>
                <a:cs typeface="Times New Roman" pitchFamily="18" charset="0"/>
              </a:rPr>
              <a:t>A bacterial </a:t>
            </a:r>
            <a:r>
              <a:rPr lang="en-IE" dirty="0" err="1" smtClean="0">
                <a:solidFill>
                  <a:srgbClr val="3333FF"/>
                </a:solidFill>
                <a:latin typeface="Times New Roman" pitchFamily="18" charset="0"/>
                <a:cs typeface="Times New Roman" pitchFamily="18" charset="0"/>
              </a:rPr>
              <a:t>cytoplasmic</a:t>
            </a:r>
            <a:r>
              <a:rPr lang="en-IE" dirty="0" smtClean="0">
                <a:solidFill>
                  <a:srgbClr val="3333FF"/>
                </a:solidFill>
                <a:latin typeface="Times New Roman" pitchFamily="18" charset="0"/>
                <a:cs typeface="Times New Roman" pitchFamily="18" charset="0"/>
              </a:rPr>
              <a:t> cell membrane</a:t>
            </a:r>
            <a:r>
              <a:rPr lang="en-IE" dirty="0" smtClean="0">
                <a:latin typeface="Times New Roman" pitchFamily="18" charset="0"/>
                <a:cs typeface="Times New Roman" pitchFamily="18" charset="0"/>
              </a:rPr>
              <a:t> was</a:t>
            </a:r>
            <a:br>
              <a:rPr lang="en-IE" dirty="0" smtClean="0">
                <a:latin typeface="Times New Roman" pitchFamily="18" charset="0"/>
                <a:cs typeface="Times New Roman" pitchFamily="18" charset="0"/>
              </a:rPr>
            </a:br>
            <a:r>
              <a:rPr lang="en-IE" dirty="0" smtClean="0">
                <a:latin typeface="Times New Roman" pitchFamily="18" charset="0"/>
                <a:cs typeface="Times New Roman" pitchFamily="18" charset="0"/>
              </a:rPr>
              <a:t>mimicked with the negatively charged lipids</a:t>
            </a:r>
            <a:br>
              <a:rPr lang="en-IE" dirty="0" smtClean="0">
                <a:latin typeface="Times New Roman" pitchFamily="18" charset="0"/>
                <a:cs typeface="Times New Roman" pitchFamily="18" charset="0"/>
              </a:rPr>
            </a:br>
            <a:r>
              <a:rPr lang="en-IE" dirty="0" err="1" smtClean="0">
                <a:latin typeface="Times New Roman" pitchFamily="18" charset="0"/>
                <a:cs typeface="Times New Roman" pitchFamily="18" charset="0"/>
              </a:rPr>
              <a:t>DiPalmitoyl-Phosphatidyl</a:t>
            </a:r>
            <a:r>
              <a:rPr lang="en-IE" dirty="0" err="1" smtClean="0">
                <a:solidFill>
                  <a:schemeClr val="accent2"/>
                </a:solidFill>
                <a:latin typeface="Times New Roman" pitchFamily="18" charset="0"/>
                <a:cs typeface="Times New Roman" pitchFamily="18" charset="0"/>
              </a:rPr>
              <a:t>Glycerol</a:t>
            </a:r>
            <a:r>
              <a:rPr lang="en-IE" dirty="0" smtClean="0">
                <a:latin typeface="Times New Roman" pitchFamily="18" charset="0"/>
                <a:cs typeface="Times New Roman" pitchFamily="18" charset="0"/>
              </a:rPr>
              <a:t> (</a:t>
            </a:r>
            <a:r>
              <a:rPr lang="en-IE" dirty="0" smtClean="0">
                <a:solidFill>
                  <a:srgbClr val="FF0000"/>
                </a:solidFill>
                <a:latin typeface="Times New Roman" pitchFamily="18" charset="0"/>
                <a:cs typeface="Times New Roman" pitchFamily="18" charset="0"/>
              </a:rPr>
              <a:t>DPPG</a:t>
            </a:r>
            <a:r>
              <a:rPr lang="en-IE" dirty="0" smtClean="0">
                <a:latin typeface="Times New Roman" pitchFamily="18" charset="0"/>
                <a:cs typeface="Times New Roman" pitchFamily="18" charset="0"/>
              </a:rPr>
              <a:t>)</a:t>
            </a:r>
            <a:br>
              <a:rPr lang="en-IE" dirty="0" smtClean="0">
                <a:latin typeface="Times New Roman" pitchFamily="18" charset="0"/>
                <a:cs typeface="Times New Roman" pitchFamily="18" charset="0"/>
              </a:rPr>
            </a:br>
            <a:r>
              <a:rPr lang="fr-FR" dirty="0" smtClean="0">
                <a:latin typeface="Times New Roman" pitchFamily="18" charset="0"/>
              </a:rPr>
              <a:t>C</a:t>
            </a:r>
            <a:r>
              <a:rPr lang="fr-FR" baseline="-25000" dirty="0" smtClean="0">
                <a:latin typeface="Times New Roman" pitchFamily="18" charset="0"/>
              </a:rPr>
              <a:t>38</a:t>
            </a:r>
            <a:r>
              <a:rPr lang="fr-FR" dirty="0" smtClean="0">
                <a:latin typeface="Times New Roman" pitchFamily="18" charset="0"/>
              </a:rPr>
              <a:t>H</a:t>
            </a:r>
            <a:r>
              <a:rPr lang="fr-FR" baseline="-25000" dirty="0" smtClean="0">
                <a:latin typeface="Times New Roman" pitchFamily="18" charset="0"/>
              </a:rPr>
              <a:t>75</a:t>
            </a:r>
            <a:r>
              <a:rPr lang="fr-FR" dirty="0" smtClean="0">
                <a:latin typeface="Times New Roman" pitchFamily="18" charset="0"/>
              </a:rPr>
              <a:t>O</a:t>
            </a:r>
            <a:r>
              <a:rPr lang="fr-FR" baseline="-25000" dirty="0" smtClean="0">
                <a:latin typeface="Times New Roman" pitchFamily="18" charset="0"/>
              </a:rPr>
              <a:t>10</a:t>
            </a:r>
            <a:r>
              <a:rPr lang="fr-FR" dirty="0" smtClean="0">
                <a:latin typeface="Times New Roman" pitchFamily="18" charset="0"/>
              </a:rPr>
              <a:t>PNH</a:t>
            </a:r>
            <a:r>
              <a:rPr lang="fr-FR" baseline="-25000" dirty="0" smtClean="0">
                <a:latin typeface="Times New Roman" pitchFamily="18" charset="0"/>
              </a:rPr>
              <a:t>3</a:t>
            </a:r>
            <a:r>
              <a:rPr lang="fr-FR" dirty="0" smtClean="0">
                <a:latin typeface="Times New Roman" pitchFamily="18" charset="0"/>
              </a:rPr>
              <a:t>, MW=740 g/mol</a:t>
            </a:r>
            <a:r>
              <a:rPr lang="en-IE" dirty="0" smtClean="0">
                <a:latin typeface="Times New Roman" pitchFamily="18" charset="0"/>
                <a:cs typeface="Times New Roman" pitchFamily="18" charset="0"/>
              </a:rPr>
              <a:t>.</a:t>
            </a:r>
          </a:p>
        </p:txBody>
      </p:sp>
      <p:sp>
        <p:nvSpPr>
          <p:cNvPr id="4" name="Slide Number Placeholder 3"/>
          <p:cNvSpPr>
            <a:spLocks noGrp="1"/>
          </p:cNvSpPr>
          <p:nvPr>
            <p:ph type="sldNum" sz="quarter" idx="10"/>
          </p:nvPr>
        </p:nvSpPr>
        <p:spPr/>
        <p:txBody>
          <a:bodyPr/>
          <a:lstStyle/>
          <a:p>
            <a:fld id="{1B06CD8F-B7ED-4A05-9FB1-A01CC0EF02CC}" type="slidenum">
              <a:rPr lang="fr-FR" smtClean="0"/>
              <a:pPr/>
              <a:t>31</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control of order in organic semiconductor systems is crucial to achieve desired properties in electronic devices. We have studied the order in fullerene functionalized self-assembled </a:t>
            </a:r>
            <a:r>
              <a:rPr lang="en-GB" dirty="0" err="1" smtClean="0"/>
              <a:t>monolayers</a:t>
            </a:r>
            <a:r>
              <a:rPr lang="en-GB" dirty="0" smtClean="0"/>
              <a:t> by mixing the active molecules with supporting alkyl </a:t>
            </a:r>
            <a:r>
              <a:rPr lang="en-GB" dirty="0" err="1" smtClean="0"/>
              <a:t>phosphonic</a:t>
            </a:r>
            <a:r>
              <a:rPr lang="en-GB" dirty="0" smtClean="0"/>
              <a:t> acids of different chain length. By adjusting the length of the molecules, structural modifications of the alignment of the C60 head groups within the SAM can be tuned in a controlled way. These changes on the sub-nanometre scale were analysed by grazing incidence X-ray diffraction and X-ray reflectivity. To study the electron transport properties across these layers, self-assembled monolayer field-effect transistors (SAMFETs) were fabricated containing only the single fullerene monolayer as semiconductor. Electrical measurements revealed that a high 2D crystalline order is not the only important aspect. If the fullerene head groups are too confined by the supporting alkyl </a:t>
            </a:r>
            <a:r>
              <a:rPr lang="en-GB" dirty="0" err="1" smtClean="0"/>
              <a:t>phosphonic</a:t>
            </a:r>
            <a:r>
              <a:rPr lang="en-GB" dirty="0" smtClean="0"/>
              <a:t> acid molecules, defects in the crystalline C60 film, such as grain boundaries, start to strongly limit the charge transport properties. By close interpretation of the results of structural investigations and correlating them to the results of electrical characterization, an optimum chain length of the supporting alkyl </a:t>
            </a:r>
            <a:r>
              <a:rPr lang="en-GB" dirty="0" err="1" smtClean="0"/>
              <a:t>phosphonic</a:t>
            </a:r>
            <a:r>
              <a:rPr lang="en-GB" dirty="0" smtClean="0"/>
              <a:t> acids in the range of C10 was determined. With this study we show that minor changes in the order on the sub-nanometre scale, can strongly influence electronic properties of functional self-assembled </a:t>
            </a:r>
            <a:r>
              <a:rPr lang="en-GB" dirty="0" err="1" smtClean="0"/>
              <a:t>monolayers</a:t>
            </a:r>
            <a:r>
              <a:rPr lang="en-GB" dirty="0" smtClean="0"/>
              <a:t>.</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32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recently upgraded ID10 beamline at the ESRF has obtained significant improvement in the instrumentation for surface studies on bare or buried soft surfaces and interfaces. In the presentation the instrumental capabilities will be demonstrated with structural studies of two dimensional self assembly of several types of </a:t>
            </a:r>
            <a:r>
              <a:rPr lang="en-GB" dirty="0" err="1" smtClean="0"/>
              <a:t>nano</a:t>
            </a:r>
            <a:r>
              <a:rPr lang="en-GB" dirty="0" smtClean="0"/>
              <a:t> objects.</a:t>
            </a:r>
          </a:p>
          <a:p>
            <a:r>
              <a:rPr lang="en-GB" dirty="0" smtClean="0"/>
              <a:t>Bottom up self-assembly of functional materials at liquid surfaces and interfaces has recently emerged as method to design and produce novel 2D </a:t>
            </a:r>
            <a:r>
              <a:rPr lang="en-GB" dirty="0" err="1" smtClean="0"/>
              <a:t>nanostructured</a:t>
            </a:r>
            <a:r>
              <a:rPr lang="en-GB" dirty="0" smtClean="0"/>
              <a:t> membranes and devices with tailored properties. The optimization of the nanostructure and the follow-up of the assembly require </a:t>
            </a:r>
            <a:r>
              <a:rPr lang="en-GB" dirty="0" err="1" smtClean="0"/>
              <a:t>nanometrically</a:t>
            </a:r>
            <a:r>
              <a:rPr lang="en-GB" dirty="0" smtClean="0"/>
              <a:t>-resolved structural characterizations techniques. We apply grazing incidence x-ray scattering and X-ray reflectivity to investigate in-</a:t>
            </a:r>
            <a:r>
              <a:rPr lang="en-GB" dirty="0" err="1" smtClean="0"/>
              <a:t>sity</a:t>
            </a:r>
            <a:r>
              <a:rPr lang="en-GB" dirty="0" smtClean="0"/>
              <a:t> and in-real time the growth and structure of </a:t>
            </a:r>
            <a:r>
              <a:rPr lang="en-GB" dirty="0" err="1" smtClean="0"/>
              <a:t>nano</a:t>
            </a:r>
            <a:r>
              <a:rPr lang="en-GB" dirty="0" smtClean="0"/>
              <a:t>-particles films at oil-water and ethylene glycol  interface. Example of the silica inter-particle distance tuning with the surfactants and ions concentration will be presented as well as an in situ study of the formation mechanism of two-dimensional </a:t>
            </a:r>
            <a:r>
              <a:rPr lang="en-GB" dirty="0" err="1" smtClean="0"/>
              <a:t>superlattices</a:t>
            </a:r>
            <a:r>
              <a:rPr lang="en-GB" dirty="0" smtClean="0"/>
              <a:t> from </a:t>
            </a:r>
            <a:r>
              <a:rPr lang="en-GB" dirty="0" err="1" smtClean="0"/>
              <a:t>PbSe</a:t>
            </a:r>
            <a:r>
              <a:rPr lang="en-GB" dirty="0" smtClean="0"/>
              <a:t> </a:t>
            </a:r>
            <a:r>
              <a:rPr lang="en-GB" dirty="0" err="1" smtClean="0"/>
              <a:t>nanocrystals</a:t>
            </a:r>
            <a:r>
              <a:rPr lang="en-GB" dirty="0" smtClean="0"/>
              <a:t> [1].</a:t>
            </a:r>
          </a:p>
          <a:p>
            <a:r>
              <a:rPr lang="en-GB" dirty="0" smtClean="0"/>
              <a:t/>
            </a:r>
            <a:br>
              <a:rPr lang="en-GB" dirty="0" smtClean="0"/>
            </a:br>
            <a:endParaRPr lang="en-GB" dirty="0" smtClean="0"/>
          </a:p>
          <a:p>
            <a:r>
              <a:rPr lang="en-GB" dirty="0" smtClean="0"/>
              <a:t/>
            </a:r>
            <a:br>
              <a:rPr lang="en-GB" dirty="0" smtClean="0"/>
            </a:br>
            <a:r>
              <a:rPr lang="en-GB" dirty="0" smtClean="0"/>
              <a:t>References</a:t>
            </a:r>
          </a:p>
          <a:p>
            <a:r>
              <a:rPr lang="en-GB" dirty="0" smtClean="0"/>
              <a:t>[1] </a:t>
            </a:r>
            <a:r>
              <a:rPr lang="en-GB" dirty="0" err="1" smtClean="0"/>
              <a:t>Geuchies</a:t>
            </a:r>
            <a:r>
              <a:rPr lang="en-GB" dirty="0" smtClean="0"/>
              <a:t> J.J., et al., Nature Materials 15, 1248-1254(2016)</a:t>
            </a:r>
          </a:p>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33</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ADSORPTION OF NANOPARTICLES AT LIQUID INTERFACES</a:t>
            </a:r>
          </a:p>
          <a:p>
            <a:r>
              <a:rPr lang="en-US" dirty="0" smtClean="0"/>
              <a:t>Hydrophobic </a:t>
            </a:r>
            <a:r>
              <a:rPr lang="en-US" dirty="0" err="1" smtClean="0"/>
              <a:t>nanoparticles</a:t>
            </a:r>
            <a:r>
              <a:rPr lang="en-US" dirty="0" smtClean="0"/>
              <a:t> and surfactant-decorated hydrophilic </a:t>
            </a:r>
            <a:r>
              <a:rPr lang="en-US" dirty="0" err="1" smtClean="0"/>
              <a:t>nanoparticles</a:t>
            </a:r>
            <a:r>
              <a:rPr lang="en-US" dirty="0" smtClean="0"/>
              <a:t> adsorb at the interface to minimize the interface free energy.</a:t>
            </a:r>
          </a:p>
          <a:p>
            <a:r>
              <a:rPr lang="en-US" dirty="0" err="1" smtClean="0"/>
              <a:t>Interparticle</a:t>
            </a:r>
            <a:r>
              <a:rPr lang="en-US" dirty="0" smtClean="0"/>
              <a:t> interactions, which affect both the stability and the nanostructure of the monolayer, are not considered.</a:t>
            </a:r>
          </a:p>
          <a:p>
            <a:pPr defTabSz="495239" hangingPunct="0">
              <a:lnSpc>
                <a:spcPct val="93000"/>
              </a:lnSpc>
              <a:buClr>
                <a:srgbClr val="000000"/>
              </a:buClr>
              <a:buSzPct val="45000"/>
              <a:tabLst>
                <a:tab pos="784128" algn="l"/>
                <a:tab pos="1568257" algn="l"/>
                <a:tab pos="2352385" algn="l"/>
                <a:tab pos="3136514" algn="l"/>
                <a:tab pos="3920642" algn="l"/>
                <a:tab pos="4704771" algn="l"/>
                <a:tab pos="5488899" algn="l"/>
                <a:tab pos="6273028" algn="l"/>
                <a:tab pos="7057156" algn="l"/>
                <a:tab pos="7841285" algn="l"/>
              </a:tabLst>
              <a:defRPr/>
            </a:pPr>
            <a:r>
              <a:rPr lang="en-US" sz="1300" dirty="0" smtClean="0">
                <a:solidFill>
                  <a:srgbClr val="1B5092"/>
                </a:solidFill>
              </a:rPr>
              <a:t>Buried Interfaces</a:t>
            </a:r>
            <a:endParaRPr lang="en-US" sz="1300" dirty="0" smtClean="0">
              <a:effectLst>
                <a:outerShdw blurRad="38100" dist="38100" dir="2700000" algn="tl">
                  <a:srgbClr val="C0C0C0"/>
                </a:outerShdw>
              </a:effectLst>
              <a:latin typeface="Tahoma" pitchFamily="34" charset="0"/>
            </a:endParaRPr>
          </a:p>
          <a:p>
            <a:pPr defTabSz="495239" hangingPunct="0">
              <a:lnSpc>
                <a:spcPct val="93000"/>
              </a:lnSpc>
              <a:buClr>
                <a:srgbClr val="000000"/>
              </a:buClr>
              <a:buSzPct val="45000"/>
              <a:tabLst>
                <a:tab pos="784128" algn="l"/>
                <a:tab pos="1568257" algn="l"/>
                <a:tab pos="2352385" algn="l"/>
                <a:tab pos="3136514" algn="l"/>
                <a:tab pos="3920642" algn="l"/>
                <a:tab pos="4704771" algn="l"/>
                <a:tab pos="5488899" algn="l"/>
                <a:tab pos="6273028" algn="l"/>
                <a:tab pos="7057156" algn="l"/>
                <a:tab pos="7841285" algn="l"/>
              </a:tabLst>
              <a:defRPr/>
            </a:pPr>
            <a:r>
              <a:rPr lang="en-US" sz="1300" dirty="0" smtClean="0">
                <a:effectLst>
                  <a:outerShdw blurRad="38100" dist="38100" dir="2700000" algn="tl">
                    <a:srgbClr val="C0C0C0"/>
                  </a:outerShdw>
                </a:effectLst>
                <a:latin typeface="Tahoma" pitchFamily="34" charset="0"/>
              </a:rPr>
              <a:t>The liquid-liquid and liquid-solid interfaces play an important role in many physical, chemical and biological processes of everyday life. Its characterization would enhance our understanding of fundamental processes occurring in nature.</a:t>
            </a:r>
            <a:endParaRPr lang="fr-FR" sz="1300" dirty="0" smtClean="0">
              <a:effectLst>
                <a:outerShdw blurRad="38100" dist="38100" dir="2700000" algn="tl">
                  <a:srgbClr val="C0C0C0"/>
                </a:outerShdw>
              </a:effectLst>
              <a:latin typeface="Tahoma" pitchFamily="34" charset="0"/>
            </a:endParaRPr>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en-GB" sz="1300" dirty="0" smtClean="0">
                <a:solidFill>
                  <a:srgbClr val="000000"/>
                </a:solidFill>
                <a:cs typeface="Lucida Sans Unicode" pitchFamily="34" charset="0"/>
              </a:rPr>
              <a:t>Molecular ordering of the liquids near and within LL interfaces</a:t>
            </a:r>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en-GB" sz="1300" dirty="0" smtClean="0">
                <a:solidFill>
                  <a:srgbClr val="000000"/>
                </a:solidFill>
                <a:cs typeface="Lucida Sans Unicode" pitchFamily="34" charset="0"/>
              </a:rPr>
              <a:t> Surfactants and ions ordering at the LL interface</a:t>
            </a:r>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en-GB" sz="1300" dirty="0" smtClean="0">
                <a:solidFill>
                  <a:srgbClr val="000000"/>
                </a:solidFill>
              </a:rPr>
              <a:t> Bio-mimetic systems (model membranes at LL and LS interfaces)</a:t>
            </a:r>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en-GB" sz="1300" dirty="0" smtClean="0">
                <a:solidFill>
                  <a:srgbClr val="000000"/>
                </a:solidFill>
              </a:rPr>
              <a:t> Bio-mineralization</a:t>
            </a:r>
            <a:endParaRPr lang="en-GB" sz="1300" dirty="0" smtClean="0">
              <a:solidFill>
                <a:srgbClr val="000000"/>
              </a:solidFill>
              <a:cs typeface="Lucida Sans Unicode" pitchFamily="34" charset="0"/>
            </a:endParaRPr>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en-GB" sz="1300" dirty="0" smtClean="0">
                <a:solidFill>
                  <a:srgbClr val="000000"/>
                </a:solidFill>
                <a:cs typeface="Lucida Sans Unicode" pitchFamily="34" charset="0"/>
              </a:rPr>
              <a:t> </a:t>
            </a:r>
            <a:r>
              <a:rPr lang="en-US" sz="1300" dirty="0" smtClean="0"/>
              <a:t>Emulsion</a:t>
            </a:r>
            <a:r>
              <a:rPr lang="en-GB" sz="1300" dirty="0" smtClean="0">
                <a:solidFill>
                  <a:srgbClr val="000000"/>
                </a:solidFill>
                <a:cs typeface="Lucida Sans Unicode" pitchFamily="34" charset="0"/>
              </a:rPr>
              <a:t> (</a:t>
            </a:r>
            <a:r>
              <a:rPr lang="en-US" sz="1300" dirty="0" smtClean="0"/>
              <a:t>fundamental aspects</a:t>
            </a:r>
            <a:r>
              <a:rPr lang="en-GB" sz="1300" dirty="0" smtClean="0"/>
              <a:t> and </a:t>
            </a:r>
            <a:r>
              <a:rPr lang="en-GB" sz="1300" dirty="0" smtClean="0">
                <a:solidFill>
                  <a:srgbClr val="000000"/>
                </a:solidFill>
                <a:cs typeface="Lucida Sans Unicode" pitchFamily="34" charset="0"/>
              </a:rPr>
              <a:t>applications: food industry, paints,</a:t>
            </a:r>
            <a:br>
              <a:rPr lang="en-GB" sz="1300" dirty="0" smtClean="0">
                <a:solidFill>
                  <a:srgbClr val="000000"/>
                </a:solidFill>
                <a:cs typeface="Lucida Sans Unicode" pitchFamily="34" charset="0"/>
              </a:rPr>
            </a:br>
            <a:r>
              <a:rPr lang="en-GB" sz="1300" dirty="0" smtClean="0">
                <a:solidFill>
                  <a:srgbClr val="000000"/>
                </a:solidFill>
                <a:cs typeface="Lucida Sans Unicode" pitchFamily="34" charset="0"/>
              </a:rPr>
              <a:t>  hydrometallurgy ...)</a:t>
            </a:r>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en-GB" sz="1300" dirty="0" smtClean="0">
                <a:solidFill>
                  <a:srgbClr val="000000"/>
                </a:solidFill>
                <a:cs typeface="Lucida Sans Unicode" pitchFamily="34" charset="0"/>
              </a:rPr>
              <a:t> Studies of reactions, </a:t>
            </a:r>
            <a:r>
              <a:rPr lang="fr-FR" sz="1300" dirty="0" err="1" smtClean="0"/>
              <a:t>interfacial</a:t>
            </a:r>
            <a:r>
              <a:rPr lang="fr-FR" sz="1300" dirty="0" smtClean="0"/>
              <a:t> </a:t>
            </a:r>
            <a:r>
              <a:rPr lang="fr-FR" sz="1300" dirty="0" err="1" smtClean="0"/>
              <a:t>synthesis</a:t>
            </a:r>
            <a:endParaRPr lang="en-GB" sz="1300" dirty="0" smtClean="0">
              <a:solidFill>
                <a:srgbClr val="000000"/>
              </a:solidFill>
              <a:cs typeface="Lucida Sans Unicode" pitchFamily="34" charset="0"/>
            </a:endParaRPr>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en-GB" sz="1300" dirty="0" smtClean="0">
                <a:solidFill>
                  <a:srgbClr val="000000"/>
                </a:solidFill>
                <a:cs typeface="Lucida Sans Unicode" pitchFamily="34" charset="0"/>
              </a:rPr>
              <a:t> Growth and ordering of </a:t>
            </a:r>
            <a:r>
              <a:rPr lang="en-GB" sz="1300" dirty="0" err="1" smtClean="0">
                <a:solidFill>
                  <a:srgbClr val="000000"/>
                </a:solidFill>
                <a:cs typeface="Lucida Sans Unicode" pitchFamily="34" charset="0"/>
              </a:rPr>
              <a:t>nano</a:t>
            </a:r>
            <a:r>
              <a:rPr lang="en-GB" sz="1300" dirty="0" smtClean="0">
                <a:solidFill>
                  <a:srgbClr val="000000"/>
                </a:solidFill>
                <a:cs typeface="Lucida Sans Unicode" pitchFamily="34" charset="0"/>
              </a:rPr>
              <a:t> particles</a:t>
            </a:r>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en-GB" sz="1300" dirty="0" smtClean="0">
                <a:solidFill>
                  <a:srgbClr val="000000"/>
                </a:solidFill>
                <a:cs typeface="Lucida Sans Unicode" pitchFamily="34" charset="0"/>
              </a:rPr>
              <a:t> </a:t>
            </a:r>
            <a:r>
              <a:rPr lang="fr-FR" sz="1300" dirty="0" err="1" smtClean="0"/>
              <a:t>Electrochemical</a:t>
            </a:r>
            <a:r>
              <a:rPr lang="fr-FR" sz="1300" dirty="0" smtClean="0"/>
              <a:t> </a:t>
            </a:r>
            <a:r>
              <a:rPr lang="fr-FR" sz="1300" dirty="0" err="1" smtClean="0"/>
              <a:t>processes</a:t>
            </a:r>
            <a:endParaRPr lang="fr-FR" sz="1300" dirty="0" smtClean="0"/>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fr-FR" sz="1300" dirty="0" smtClean="0"/>
              <a:t> </a:t>
            </a:r>
            <a:r>
              <a:rPr lang="fr-FR" sz="1300" dirty="0" err="1" smtClean="0"/>
              <a:t>Photochemistry</a:t>
            </a:r>
            <a:r>
              <a:rPr lang="fr-FR" sz="1300" dirty="0" smtClean="0"/>
              <a:t> </a:t>
            </a:r>
            <a:r>
              <a:rPr lang="fr-FR" sz="1300" dirty="0" err="1" smtClean="0"/>
              <a:t>at</a:t>
            </a:r>
            <a:r>
              <a:rPr lang="fr-FR" sz="1300" dirty="0" smtClean="0"/>
              <a:t> LL Interfaces</a:t>
            </a:r>
            <a:endParaRPr lang="en-GB" sz="1300" dirty="0" smtClean="0">
              <a:solidFill>
                <a:srgbClr val="000000"/>
              </a:solidFill>
              <a:cs typeface="Lucida Sans Unicode" pitchFamily="34" charset="0"/>
            </a:endParaRPr>
          </a:p>
          <a:p>
            <a:pPr defTabSz="495239" hangingPunct="0">
              <a:lnSpc>
                <a:spcPct val="93000"/>
              </a:lnSpc>
              <a:buClr>
                <a:srgbClr val="000000"/>
              </a:buClr>
              <a:buSzPct val="45000"/>
              <a:buFont typeface="StarSymbol" charset="0"/>
              <a:buChar char="●"/>
              <a:tabLst>
                <a:tab pos="784128" algn="l"/>
                <a:tab pos="1568257" algn="l"/>
                <a:tab pos="2352385" algn="l"/>
                <a:tab pos="3136514" algn="l"/>
                <a:tab pos="3920642" algn="l"/>
                <a:tab pos="4704771" algn="l"/>
                <a:tab pos="5488899" algn="l"/>
                <a:tab pos="6273028" algn="l"/>
                <a:tab pos="7057156" algn="l"/>
                <a:tab pos="7841285" algn="l"/>
              </a:tabLst>
            </a:pPr>
            <a:r>
              <a:rPr lang="en-GB" sz="1300" dirty="0" smtClean="0">
                <a:solidFill>
                  <a:srgbClr val="000000"/>
                </a:solidFill>
                <a:cs typeface="Lucida Sans Unicode" pitchFamily="34" charset="0"/>
              </a:rPr>
              <a:t> ….</a:t>
            </a:r>
            <a:endParaRPr lang="fr-FR" dirty="0" smtClean="0">
              <a:latin typeface="Arial" pitchFamily="34" charset="0"/>
            </a:endParaRPr>
          </a:p>
          <a:p>
            <a:pPr eaLnBrk="1" hangingPunct="1"/>
            <a:r>
              <a:rPr lang="fr-FR" dirty="0" smtClean="0">
                <a:latin typeface="Arial" pitchFamily="34" charset="0"/>
              </a:rPr>
              <a:t>The structure </a:t>
            </a:r>
            <a:r>
              <a:rPr lang="fr-FR" dirty="0" err="1" smtClean="0">
                <a:latin typeface="Arial" pitchFamily="34" charset="0"/>
              </a:rPr>
              <a:t>analysis</a:t>
            </a:r>
            <a:r>
              <a:rPr lang="fr-FR" dirty="0" smtClean="0">
                <a:latin typeface="Arial" pitchFamily="34" charset="0"/>
              </a:rPr>
              <a:t> of </a:t>
            </a:r>
            <a:r>
              <a:rPr lang="fr-FR" dirty="0" err="1" smtClean="0">
                <a:latin typeface="Arial" pitchFamily="34" charset="0"/>
              </a:rPr>
              <a:t>interfacial</a:t>
            </a:r>
            <a:r>
              <a:rPr lang="fr-FR" dirty="0" smtClean="0">
                <a:latin typeface="Arial" pitchFamily="34" charset="0"/>
              </a:rPr>
              <a:t> </a:t>
            </a:r>
            <a:r>
              <a:rPr lang="fr-FR" dirty="0" err="1" smtClean="0">
                <a:latin typeface="Arial" pitchFamily="34" charset="0"/>
              </a:rPr>
              <a:t>species</a:t>
            </a:r>
            <a:r>
              <a:rPr lang="fr-FR" dirty="0" smtClean="0">
                <a:latin typeface="Arial" pitchFamily="34" charset="0"/>
              </a:rPr>
              <a:t> </a:t>
            </a:r>
            <a:r>
              <a:rPr lang="fr-FR" dirty="0" err="1" smtClean="0">
                <a:latin typeface="Arial" pitchFamily="34" charset="0"/>
              </a:rPr>
              <a:t>at</a:t>
            </a:r>
            <a:r>
              <a:rPr lang="fr-FR" dirty="0" smtClean="0">
                <a:latin typeface="Arial" pitchFamily="34" charset="0"/>
              </a:rPr>
              <a:t> a </a:t>
            </a:r>
            <a:r>
              <a:rPr lang="fr-FR" dirty="0" err="1" smtClean="0">
                <a:latin typeface="Arial" pitchFamily="34" charset="0"/>
              </a:rPr>
              <a:t>molecular</a:t>
            </a:r>
            <a:r>
              <a:rPr lang="fr-FR" dirty="0" smtClean="0">
                <a:latin typeface="Arial" pitchFamily="34" charset="0"/>
              </a:rPr>
              <a:t> </a:t>
            </a:r>
            <a:r>
              <a:rPr lang="fr-FR" dirty="0" err="1" smtClean="0">
                <a:latin typeface="Arial" pitchFamily="34" charset="0"/>
              </a:rPr>
              <a:t>level</a:t>
            </a:r>
            <a:r>
              <a:rPr lang="fr-FR" dirty="0" smtClean="0">
                <a:latin typeface="Arial" pitchFamily="34" charset="0"/>
              </a:rPr>
              <a:t> </a:t>
            </a:r>
            <a:r>
              <a:rPr lang="fr-FR" dirty="0" err="1" smtClean="0">
                <a:latin typeface="Arial" pitchFamily="34" charset="0"/>
              </a:rPr>
              <a:t>is</a:t>
            </a:r>
            <a:r>
              <a:rPr lang="fr-FR" dirty="0" smtClean="0">
                <a:latin typeface="Arial" pitchFamily="34" charset="0"/>
              </a:rPr>
              <a:t> crucial to </a:t>
            </a:r>
            <a:r>
              <a:rPr lang="fr-FR" dirty="0" err="1" smtClean="0">
                <a:latin typeface="Arial" pitchFamily="34" charset="0"/>
              </a:rPr>
              <a:t>understand</a:t>
            </a:r>
            <a:r>
              <a:rPr lang="fr-FR" dirty="0" smtClean="0">
                <a:latin typeface="Arial" pitchFamily="34" charset="0"/>
              </a:rPr>
              <a:t> mass-</a:t>
            </a:r>
            <a:r>
              <a:rPr lang="fr-FR" dirty="0" err="1" smtClean="0">
                <a:latin typeface="Arial" pitchFamily="34" charset="0"/>
              </a:rPr>
              <a:t>transfer</a:t>
            </a:r>
            <a:r>
              <a:rPr lang="fr-FR" dirty="0" smtClean="0">
                <a:latin typeface="Arial" pitchFamily="34" charset="0"/>
              </a:rPr>
              <a:t>, adsorption, and </a:t>
            </a:r>
            <a:r>
              <a:rPr lang="fr-FR" dirty="0" err="1" smtClean="0">
                <a:latin typeface="Arial" pitchFamily="34" charset="0"/>
              </a:rPr>
              <a:t>heterogeneous</a:t>
            </a:r>
            <a:r>
              <a:rPr lang="fr-FR" dirty="0" smtClean="0">
                <a:latin typeface="Arial" pitchFamily="34" charset="0"/>
              </a:rPr>
              <a:t> </a:t>
            </a:r>
            <a:r>
              <a:rPr lang="fr-FR" dirty="0" err="1" smtClean="0">
                <a:latin typeface="Arial" pitchFamily="34" charset="0"/>
              </a:rPr>
              <a:t>reaction</a:t>
            </a:r>
            <a:r>
              <a:rPr lang="fr-FR" dirty="0" smtClean="0">
                <a:latin typeface="Arial" pitchFamily="34" charset="0"/>
              </a:rPr>
              <a:t> </a:t>
            </a:r>
            <a:r>
              <a:rPr lang="fr-FR" dirty="0" err="1" smtClean="0">
                <a:latin typeface="Arial" pitchFamily="34" charset="0"/>
              </a:rPr>
              <a:t>mechanisms</a:t>
            </a:r>
            <a:r>
              <a:rPr lang="fr-FR" dirty="0" smtClean="0">
                <a:latin typeface="Arial" pitchFamily="34" charset="0"/>
              </a:rPr>
              <a:t> </a:t>
            </a:r>
            <a:r>
              <a:rPr lang="fr-FR" dirty="0" err="1" smtClean="0">
                <a:latin typeface="Arial" pitchFamily="34" charset="0"/>
              </a:rPr>
              <a:t>at</a:t>
            </a:r>
            <a:r>
              <a:rPr lang="fr-FR" dirty="0" smtClean="0">
                <a:latin typeface="Arial" pitchFamily="34" charset="0"/>
              </a:rPr>
              <a:t> the interface.</a:t>
            </a:r>
          </a:p>
          <a:p>
            <a:pPr eaLnBrk="1" hangingPunct="1"/>
            <a:r>
              <a:rPr lang="fr-FR" dirty="0" smtClean="0">
                <a:latin typeface="Arial" pitchFamily="34" charset="0"/>
              </a:rPr>
              <a:t>The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 </a:t>
            </a:r>
            <a:r>
              <a:rPr lang="fr-FR" dirty="0" err="1" smtClean="0">
                <a:latin typeface="Arial" pitchFamily="34" charset="0"/>
              </a:rPr>
              <a:t>is</a:t>
            </a:r>
            <a:r>
              <a:rPr lang="fr-FR" dirty="0" smtClean="0">
                <a:latin typeface="Arial" pitchFamily="34" charset="0"/>
              </a:rPr>
              <a:t> a </a:t>
            </a:r>
            <a:r>
              <a:rPr lang="fr-FR" dirty="0" err="1" smtClean="0">
                <a:latin typeface="Arial" pitchFamily="34" charset="0"/>
              </a:rPr>
              <a:t>very</a:t>
            </a:r>
            <a:r>
              <a:rPr lang="fr-FR" dirty="0" smtClean="0">
                <a:latin typeface="Arial" pitchFamily="34" charset="0"/>
              </a:rPr>
              <a:t> </a:t>
            </a:r>
            <a:r>
              <a:rPr lang="fr-FR" dirty="0" err="1" smtClean="0">
                <a:latin typeface="Arial" pitchFamily="34" charset="0"/>
              </a:rPr>
              <a:t>general</a:t>
            </a:r>
            <a:r>
              <a:rPr lang="fr-FR" dirty="0" smtClean="0">
                <a:latin typeface="Arial" pitchFamily="34" charset="0"/>
              </a:rPr>
              <a:t> </a:t>
            </a:r>
            <a:r>
              <a:rPr lang="fr-FR" dirty="0" err="1" smtClean="0">
                <a:latin typeface="Arial" pitchFamily="34" charset="0"/>
              </a:rPr>
              <a:t>subject</a:t>
            </a:r>
            <a:r>
              <a:rPr lang="fr-FR" dirty="0" smtClean="0">
                <a:latin typeface="Arial" pitchFamily="34" charset="0"/>
              </a:rPr>
              <a:t> of </a:t>
            </a:r>
            <a:r>
              <a:rPr lang="fr-FR" dirty="0" err="1" smtClean="0">
                <a:latin typeface="Arial" pitchFamily="34" charset="0"/>
              </a:rPr>
              <a:t>interest</a:t>
            </a:r>
            <a:r>
              <a:rPr lang="fr-FR" dirty="0" smtClean="0">
                <a:latin typeface="Arial" pitchFamily="34" charset="0"/>
              </a:rPr>
              <a:t> </a:t>
            </a:r>
            <a:r>
              <a:rPr lang="fr-FR" dirty="0" err="1" smtClean="0">
                <a:latin typeface="Arial" pitchFamily="34" charset="0"/>
              </a:rPr>
              <a:t>both</a:t>
            </a:r>
            <a:r>
              <a:rPr lang="fr-FR" dirty="0" smtClean="0">
                <a:latin typeface="Arial" pitchFamily="34" charset="0"/>
              </a:rPr>
              <a:t> to pure and </a:t>
            </a:r>
            <a:r>
              <a:rPr lang="fr-FR" dirty="0" err="1" smtClean="0">
                <a:latin typeface="Arial" pitchFamily="34" charset="0"/>
              </a:rPr>
              <a:t>industrial</a:t>
            </a:r>
            <a:r>
              <a:rPr lang="fr-FR" dirty="0" smtClean="0">
                <a:latin typeface="Arial" pitchFamily="34" charset="0"/>
              </a:rPr>
              <a:t> </a:t>
            </a:r>
            <a:r>
              <a:rPr lang="fr-FR" dirty="0" err="1" smtClean="0">
                <a:latin typeface="Arial" pitchFamily="34" charset="0"/>
              </a:rPr>
              <a:t>chemists</a:t>
            </a:r>
            <a:r>
              <a:rPr lang="fr-FR" dirty="0" smtClean="0">
                <a:latin typeface="Arial" pitchFamily="34" charset="0"/>
              </a:rPr>
              <a:t>, </a:t>
            </a:r>
            <a:r>
              <a:rPr lang="fr-FR" dirty="0" err="1" smtClean="0">
                <a:latin typeface="Arial" pitchFamily="34" charset="0"/>
              </a:rPr>
              <a:t>especially</a:t>
            </a:r>
            <a:r>
              <a:rPr lang="fr-FR" dirty="0" smtClean="0">
                <a:latin typeface="Arial" pitchFamily="34" charset="0"/>
              </a:rPr>
              <a:t> </a:t>
            </a:r>
            <a:r>
              <a:rPr lang="fr-FR" dirty="0" err="1" smtClean="0">
                <a:latin typeface="Arial" pitchFamily="34" charset="0"/>
              </a:rPr>
              <a:t>those</a:t>
            </a:r>
            <a:r>
              <a:rPr lang="fr-FR" dirty="0" smtClean="0">
                <a:latin typeface="Arial" pitchFamily="34" charset="0"/>
              </a:rPr>
              <a:t> </a:t>
            </a:r>
            <a:r>
              <a:rPr lang="fr-FR" dirty="0" err="1" smtClean="0">
                <a:latin typeface="Arial" pitchFamily="34" charset="0"/>
              </a:rPr>
              <a:t>engaged</a:t>
            </a:r>
            <a:r>
              <a:rPr lang="fr-FR" dirty="0" smtClean="0">
                <a:latin typeface="Arial" pitchFamily="34" charset="0"/>
              </a:rPr>
              <a:t> in </a:t>
            </a:r>
            <a:r>
              <a:rPr lang="fr-FR" dirty="0" err="1" smtClean="0">
                <a:latin typeface="Arial" pitchFamily="34" charset="0"/>
              </a:rPr>
              <a:t>research</a:t>
            </a:r>
            <a:r>
              <a:rPr lang="fr-FR" dirty="0" smtClean="0">
                <a:latin typeface="Arial" pitchFamily="34" charset="0"/>
              </a:rPr>
              <a:t> on </a:t>
            </a:r>
            <a:r>
              <a:rPr lang="fr-FR" dirty="0" err="1" smtClean="0">
                <a:latin typeface="Arial" pitchFamily="34" charset="0"/>
              </a:rPr>
              <a:t>solvent</a:t>
            </a:r>
            <a:r>
              <a:rPr lang="fr-FR" dirty="0" smtClean="0">
                <a:latin typeface="Arial" pitchFamily="34" charset="0"/>
              </a:rPr>
              <a:t> extraction of </a:t>
            </a:r>
            <a:r>
              <a:rPr lang="fr-FR" dirty="0" err="1" smtClean="0">
                <a:latin typeface="Arial" pitchFamily="34" charset="0"/>
              </a:rPr>
              <a:t>metal</a:t>
            </a:r>
            <a:r>
              <a:rPr lang="fr-FR" dirty="0" smtClean="0">
                <a:latin typeface="Arial" pitchFamily="34" charset="0"/>
              </a:rPr>
              <a:t> ion and </a:t>
            </a:r>
            <a:r>
              <a:rPr lang="fr-FR" dirty="0" err="1" smtClean="0">
                <a:latin typeface="Arial" pitchFamily="34" charset="0"/>
              </a:rPr>
              <a:t>organic</a:t>
            </a:r>
            <a:r>
              <a:rPr lang="fr-FR" dirty="0" smtClean="0">
                <a:latin typeface="Arial" pitchFamily="34" charset="0"/>
              </a:rPr>
              <a:t> compounds, </a:t>
            </a:r>
            <a:r>
              <a:rPr lang="fr-FR" dirty="0" err="1" smtClean="0">
                <a:latin typeface="Arial" pitchFamily="34" charset="0"/>
              </a:rPr>
              <a:t>interfacial</a:t>
            </a:r>
            <a:r>
              <a:rPr lang="fr-FR" dirty="0" smtClean="0">
                <a:latin typeface="Arial" pitchFamily="34" charset="0"/>
              </a:rPr>
              <a:t> </a:t>
            </a:r>
            <a:r>
              <a:rPr lang="fr-FR" dirty="0" err="1" smtClean="0">
                <a:latin typeface="Arial" pitchFamily="34" charset="0"/>
              </a:rPr>
              <a:t>synthesis</a:t>
            </a:r>
            <a:r>
              <a:rPr lang="fr-FR" dirty="0" smtClean="0">
                <a:latin typeface="Arial" pitchFamily="34" charset="0"/>
              </a:rPr>
              <a:t>, and micro-</a:t>
            </a:r>
            <a:r>
              <a:rPr lang="fr-FR" dirty="0" err="1" smtClean="0">
                <a:latin typeface="Arial" pitchFamily="34" charset="0"/>
              </a:rPr>
              <a:t>scale</a:t>
            </a:r>
            <a:r>
              <a:rPr lang="fr-FR" dirty="0" smtClean="0">
                <a:latin typeface="Arial" pitchFamily="34" charset="0"/>
              </a:rPr>
              <a:t> </a:t>
            </a:r>
            <a:r>
              <a:rPr lang="fr-FR" dirty="0" err="1" smtClean="0">
                <a:latin typeface="Arial" pitchFamily="34" charset="0"/>
              </a:rPr>
              <a:t>analysis</a:t>
            </a:r>
            <a:r>
              <a:rPr lang="fr-FR" dirty="0" smtClean="0">
                <a:latin typeface="Arial" pitchFamily="34" charset="0"/>
              </a:rPr>
              <a:t>.</a:t>
            </a:r>
          </a:p>
          <a:p>
            <a:pPr eaLnBrk="1" hangingPunct="1"/>
            <a:endParaRPr lang="en-US" dirty="0" smtClean="0">
              <a:latin typeface="Arial" pitchFamily="34" charset="0"/>
            </a:endParaRPr>
          </a:p>
          <a:p>
            <a:pPr eaLnBrk="1" hangingPunct="1"/>
            <a:r>
              <a:rPr lang="fr-FR" dirty="0" smtClean="0">
                <a:latin typeface="Arial" pitchFamily="34" charset="0"/>
              </a:rPr>
              <a:t>Second </a:t>
            </a:r>
            <a:r>
              <a:rPr lang="fr-FR" dirty="0" err="1" smtClean="0">
                <a:latin typeface="Arial" pitchFamily="34" charset="0"/>
              </a:rPr>
              <a:t>Harmonic</a:t>
            </a:r>
            <a:r>
              <a:rPr lang="fr-FR" dirty="0" smtClean="0">
                <a:latin typeface="Arial" pitchFamily="34" charset="0"/>
              </a:rPr>
              <a:t> </a:t>
            </a:r>
            <a:r>
              <a:rPr lang="fr-FR" dirty="0" err="1" smtClean="0">
                <a:latin typeface="Arial" pitchFamily="34" charset="0"/>
              </a:rPr>
              <a:t>Generation</a:t>
            </a:r>
            <a:r>
              <a:rPr lang="fr-FR" dirty="0" smtClean="0">
                <a:latin typeface="Arial" pitchFamily="34" charset="0"/>
              </a:rPr>
              <a:t>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a:t>
            </a:r>
            <a:r>
              <a:rPr lang="fr-FR" dirty="0" err="1" smtClean="0">
                <a:latin typeface="Arial" pitchFamily="34" charset="0"/>
              </a:rPr>
              <a:t>Vibrational</a:t>
            </a:r>
            <a:r>
              <a:rPr lang="fr-FR" dirty="0" smtClean="0">
                <a:latin typeface="Arial" pitchFamily="34" charset="0"/>
              </a:rPr>
              <a:t>-</a:t>
            </a:r>
            <a:r>
              <a:rPr lang="fr-FR" dirty="0" err="1" smtClean="0">
                <a:latin typeface="Arial" pitchFamily="34" charset="0"/>
              </a:rPr>
              <a:t>Sum</a:t>
            </a:r>
            <a:r>
              <a:rPr lang="fr-FR" dirty="0" smtClean="0">
                <a:latin typeface="Arial" pitchFamily="34" charset="0"/>
              </a:rPr>
              <a:t> </a:t>
            </a:r>
            <a:r>
              <a:rPr lang="fr-FR" dirty="0" err="1" smtClean="0">
                <a:latin typeface="Arial" pitchFamily="34" charset="0"/>
              </a:rPr>
              <a:t>Frequency</a:t>
            </a:r>
            <a:r>
              <a:rPr lang="fr-FR" dirty="0" smtClean="0">
                <a:latin typeface="Arial" pitchFamily="34" charset="0"/>
              </a:rPr>
              <a:t> </a:t>
            </a:r>
            <a:r>
              <a:rPr lang="fr-FR" dirty="0" err="1" smtClean="0">
                <a:latin typeface="Arial" pitchFamily="34" charset="0"/>
              </a:rPr>
              <a:t>Spectroscopic</a:t>
            </a:r>
            <a:r>
              <a:rPr lang="fr-FR" dirty="0" smtClean="0">
                <a:latin typeface="Arial" pitchFamily="34" charset="0"/>
              </a:rPr>
              <a:t> Investigations of </a:t>
            </a:r>
            <a:r>
              <a:rPr lang="fr-FR" dirty="0" err="1" smtClean="0">
                <a:latin typeface="Arial" pitchFamily="34" charset="0"/>
              </a:rPr>
              <a:t>Molecular</a:t>
            </a:r>
            <a:r>
              <a:rPr lang="fr-FR" dirty="0" smtClean="0">
                <a:latin typeface="Arial" pitchFamily="34" charset="0"/>
              </a:rPr>
              <a:t> Interactions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Observation of </a:t>
            </a:r>
            <a:r>
              <a:rPr lang="fr-FR" dirty="0" err="1" smtClean="0">
                <a:latin typeface="Arial" pitchFamily="34" charset="0"/>
              </a:rPr>
              <a:t>Dynamic</a:t>
            </a:r>
            <a:r>
              <a:rPr lang="fr-FR" dirty="0" smtClean="0">
                <a:latin typeface="Arial" pitchFamily="34" charset="0"/>
              </a:rPr>
              <a:t> </a:t>
            </a:r>
            <a:r>
              <a:rPr lang="fr-FR" dirty="0" err="1" smtClean="0">
                <a:latin typeface="Arial" pitchFamily="34" charset="0"/>
              </a:rPr>
              <a:t>Molecular</a:t>
            </a:r>
            <a:r>
              <a:rPr lang="fr-FR" dirty="0" smtClean="0">
                <a:latin typeface="Arial" pitchFamily="34" charset="0"/>
              </a:rPr>
              <a:t> </a:t>
            </a:r>
            <a:r>
              <a:rPr lang="fr-FR" dirty="0" err="1" smtClean="0">
                <a:latin typeface="Arial" pitchFamily="34" charset="0"/>
              </a:rPr>
              <a:t>Behaviour</a:t>
            </a:r>
            <a:r>
              <a:rPr lang="fr-FR" dirty="0" smtClean="0">
                <a:latin typeface="Arial" pitchFamily="34" charset="0"/>
              </a:rPr>
              <a:t>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by </a:t>
            </a:r>
            <a:r>
              <a:rPr lang="fr-FR" dirty="0" err="1" smtClean="0">
                <a:latin typeface="Arial" pitchFamily="34" charset="0"/>
              </a:rPr>
              <a:t>Using</a:t>
            </a:r>
            <a:r>
              <a:rPr lang="fr-FR" dirty="0" smtClean="0">
                <a:latin typeface="Arial" pitchFamily="34" charset="0"/>
              </a:rPr>
              <a:t> the Time-</a:t>
            </a:r>
            <a:r>
              <a:rPr lang="fr-FR" dirty="0" err="1" smtClean="0">
                <a:latin typeface="Arial" pitchFamily="34" charset="0"/>
              </a:rPr>
              <a:t>Resolved</a:t>
            </a:r>
            <a:r>
              <a:rPr lang="fr-FR" dirty="0" smtClean="0">
                <a:latin typeface="Arial" pitchFamily="34" charset="0"/>
              </a:rPr>
              <a:t> Quasi-</a:t>
            </a:r>
            <a:r>
              <a:rPr lang="fr-FR" dirty="0" err="1" smtClean="0">
                <a:latin typeface="Arial" pitchFamily="34" charset="0"/>
              </a:rPr>
              <a:t>Elastic</a:t>
            </a:r>
            <a:r>
              <a:rPr lang="fr-FR" dirty="0" smtClean="0">
                <a:latin typeface="Arial" pitchFamily="34" charset="0"/>
              </a:rPr>
              <a:t> Laser </a:t>
            </a:r>
            <a:r>
              <a:rPr lang="fr-FR" dirty="0" err="1" smtClean="0">
                <a:latin typeface="Arial" pitchFamily="34" charset="0"/>
              </a:rPr>
              <a:t>Scattering</a:t>
            </a:r>
            <a:r>
              <a:rPr lang="fr-FR" dirty="0" smtClean="0">
                <a:latin typeface="Arial" pitchFamily="34" charset="0"/>
              </a:rPr>
              <a:t> </a:t>
            </a:r>
            <a:r>
              <a:rPr lang="fr-FR" dirty="0" err="1" smtClean="0">
                <a:latin typeface="Arial" pitchFamily="34" charset="0"/>
              </a:rPr>
              <a:t>Method</a:t>
            </a:r>
            <a:r>
              <a:rPr lang="fr-FR" dirty="0" smtClean="0">
                <a:latin typeface="Arial" pitchFamily="34" charset="0"/>
              </a:rPr>
              <a:t>.- Direct Force </a:t>
            </a:r>
            <a:r>
              <a:rPr lang="fr-FR" dirty="0" err="1" smtClean="0">
                <a:latin typeface="Arial" pitchFamily="34" charset="0"/>
              </a:rPr>
              <a:t>Measurement</a:t>
            </a:r>
            <a:r>
              <a:rPr lang="fr-FR" dirty="0" smtClean="0">
                <a:latin typeface="Arial" pitchFamily="34" charset="0"/>
              </a:rPr>
              <a:t>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A </a:t>
            </a:r>
            <a:r>
              <a:rPr lang="fr-FR" dirty="0" err="1" smtClean="0">
                <a:latin typeface="Arial" pitchFamily="34" charset="0"/>
              </a:rPr>
              <a:t>Molecular</a:t>
            </a:r>
            <a:r>
              <a:rPr lang="fr-FR" dirty="0" smtClean="0">
                <a:latin typeface="Arial" pitchFamily="34" charset="0"/>
              </a:rPr>
              <a:t> </a:t>
            </a:r>
            <a:r>
              <a:rPr lang="fr-FR" dirty="0" err="1" smtClean="0">
                <a:latin typeface="Arial" pitchFamily="34" charset="0"/>
              </a:rPr>
              <a:t>Theory</a:t>
            </a:r>
            <a:r>
              <a:rPr lang="fr-FR" dirty="0" smtClean="0">
                <a:latin typeface="Arial" pitchFamily="34" charset="0"/>
              </a:rPr>
              <a:t> of Solutions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 Interfaces.- </a:t>
            </a:r>
            <a:r>
              <a:rPr lang="fr-FR" dirty="0" err="1" smtClean="0">
                <a:latin typeface="Arial" pitchFamily="34" charset="0"/>
              </a:rPr>
              <a:t>Electrochemical</a:t>
            </a:r>
            <a:r>
              <a:rPr lang="fr-FR" dirty="0" smtClean="0">
                <a:latin typeface="Arial" pitchFamily="34" charset="0"/>
              </a:rPr>
              <a:t> </a:t>
            </a:r>
            <a:r>
              <a:rPr lang="fr-FR" dirty="0" err="1" smtClean="0">
                <a:latin typeface="Arial" pitchFamily="34" charset="0"/>
              </a:rPr>
              <a:t>Processes</a:t>
            </a:r>
            <a:r>
              <a:rPr lang="fr-FR" dirty="0" smtClean="0">
                <a:latin typeface="Arial" pitchFamily="34" charset="0"/>
              </a:rPr>
              <a:t>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Aqueous</a:t>
            </a:r>
            <a:r>
              <a:rPr lang="fr-FR" dirty="0" smtClean="0">
                <a:latin typeface="Arial" pitchFamily="34" charset="0"/>
              </a:rPr>
              <a:t>/</a:t>
            </a:r>
            <a:r>
              <a:rPr lang="fr-FR" dirty="0" err="1" smtClean="0">
                <a:latin typeface="Arial" pitchFamily="34" charset="0"/>
              </a:rPr>
              <a:t>Organic</a:t>
            </a:r>
            <a:r>
              <a:rPr lang="fr-FR" dirty="0" smtClean="0">
                <a:latin typeface="Arial" pitchFamily="34" charset="0"/>
              </a:rPr>
              <a:t> Solution or </a:t>
            </a:r>
            <a:r>
              <a:rPr lang="fr-FR" dirty="0" err="1" smtClean="0">
                <a:latin typeface="Arial" pitchFamily="34" charset="0"/>
              </a:rPr>
              <a:t>Aqueous</a:t>
            </a:r>
            <a:r>
              <a:rPr lang="fr-FR" dirty="0" smtClean="0">
                <a:latin typeface="Arial" pitchFamily="34" charset="0"/>
              </a:rPr>
              <a:t>/Membrane Interfaces.- </a:t>
            </a:r>
            <a:r>
              <a:rPr lang="fr-FR" dirty="0" err="1" smtClean="0">
                <a:latin typeface="Arial" pitchFamily="34" charset="0"/>
              </a:rPr>
              <a:t>Electrochemical</a:t>
            </a:r>
            <a:r>
              <a:rPr lang="fr-FR" dirty="0" smtClean="0">
                <a:latin typeface="Arial" pitchFamily="34" charset="0"/>
              </a:rPr>
              <a:t> </a:t>
            </a:r>
            <a:r>
              <a:rPr lang="fr-FR" dirty="0" err="1" smtClean="0">
                <a:latin typeface="Arial" pitchFamily="34" charset="0"/>
              </a:rPr>
              <a:t>Instability</a:t>
            </a:r>
            <a:r>
              <a:rPr lang="fr-FR" dirty="0" smtClean="0">
                <a:latin typeface="Arial" pitchFamily="34" charset="0"/>
              </a:rPr>
              <a:t>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Electron Transfer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Mass Transfer and </a:t>
            </a:r>
            <a:r>
              <a:rPr lang="fr-FR" dirty="0" err="1" smtClean="0">
                <a:latin typeface="Arial" pitchFamily="34" charset="0"/>
              </a:rPr>
              <a:t>Reaction</a:t>
            </a:r>
            <a:r>
              <a:rPr lang="fr-FR" dirty="0" smtClean="0">
                <a:latin typeface="Arial" pitchFamily="34" charset="0"/>
              </a:rPr>
              <a:t> Rate in the Nano-</a:t>
            </a:r>
            <a:r>
              <a:rPr lang="fr-FR" dirty="0" err="1" smtClean="0">
                <a:latin typeface="Arial" pitchFamily="34" charset="0"/>
              </a:rPr>
              <a:t>Region</a:t>
            </a:r>
            <a:r>
              <a:rPr lang="fr-FR" dirty="0" smtClean="0">
                <a:latin typeface="Arial" pitchFamily="34" charset="0"/>
              </a:rPr>
              <a:t> of </a:t>
            </a:r>
            <a:r>
              <a:rPr lang="fr-FR" dirty="0" err="1" smtClean="0">
                <a:latin typeface="Arial" pitchFamily="34" charset="0"/>
              </a:rPr>
              <a:t>Microdroplet</a:t>
            </a:r>
            <a:r>
              <a:rPr lang="fr-FR" dirty="0" smtClean="0">
                <a:latin typeface="Arial" pitchFamily="34" charset="0"/>
              </a:rPr>
              <a:t>/Solution Interfaces.- Single </a:t>
            </a:r>
            <a:r>
              <a:rPr lang="fr-FR" dirty="0" err="1" smtClean="0">
                <a:latin typeface="Arial" pitchFamily="34" charset="0"/>
              </a:rPr>
              <a:t>Molecule</a:t>
            </a:r>
            <a:r>
              <a:rPr lang="fr-FR" dirty="0" smtClean="0">
                <a:latin typeface="Arial" pitchFamily="34" charset="0"/>
              </a:rPr>
              <a:t> Diffusion and </a:t>
            </a:r>
            <a:r>
              <a:rPr lang="fr-FR" dirty="0" err="1" smtClean="0">
                <a:latin typeface="Arial" pitchFamily="34" charset="0"/>
              </a:rPr>
              <a:t>Metal</a:t>
            </a:r>
            <a:r>
              <a:rPr lang="fr-FR" dirty="0" smtClean="0">
                <a:latin typeface="Arial" pitchFamily="34" charset="0"/>
              </a:rPr>
              <a:t> </a:t>
            </a:r>
            <a:r>
              <a:rPr lang="fr-FR" dirty="0" err="1" smtClean="0">
                <a:latin typeface="Arial" pitchFamily="34" charset="0"/>
              </a:rPr>
              <a:t>Complex</a:t>
            </a:r>
            <a:r>
              <a:rPr lang="fr-FR" dirty="0" smtClean="0">
                <a:latin typeface="Arial" pitchFamily="34" charset="0"/>
              </a:rPr>
              <a:t> Formation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a:t>
            </a:r>
            <a:r>
              <a:rPr lang="fr-FR" dirty="0" err="1" smtClean="0">
                <a:latin typeface="Arial" pitchFamily="34" charset="0"/>
              </a:rPr>
              <a:t>Molecular</a:t>
            </a:r>
            <a:r>
              <a:rPr lang="fr-FR" dirty="0" smtClean="0">
                <a:latin typeface="Arial" pitchFamily="34" charset="0"/>
              </a:rPr>
              <a:t> Recognition of Ions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a:t>
            </a:r>
            <a:r>
              <a:rPr lang="fr-FR" dirty="0" err="1" smtClean="0">
                <a:latin typeface="Arial" pitchFamily="34" charset="0"/>
              </a:rPr>
              <a:t>Photochemistry</a:t>
            </a:r>
            <a:r>
              <a:rPr lang="fr-FR" dirty="0" smtClean="0">
                <a:latin typeface="Arial" pitchFamily="34" charset="0"/>
              </a:rPr>
              <a:t> </a:t>
            </a:r>
            <a:r>
              <a:rPr lang="fr-FR" dirty="0" err="1" smtClean="0">
                <a:latin typeface="Arial" pitchFamily="34" charset="0"/>
              </a:rPr>
              <a:t>at</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a:t>
            </a:r>
            <a:r>
              <a:rPr lang="fr-FR" dirty="0" err="1" smtClean="0">
                <a:latin typeface="Arial" pitchFamily="34" charset="0"/>
              </a:rPr>
              <a:t>Development</a:t>
            </a:r>
            <a:r>
              <a:rPr lang="fr-FR" dirty="0" smtClean="0">
                <a:latin typeface="Arial" pitchFamily="34" charset="0"/>
              </a:rPr>
              <a:t> of Surfactant-Type </a:t>
            </a:r>
            <a:r>
              <a:rPr lang="fr-FR" dirty="0" err="1" smtClean="0">
                <a:latin typeface="Arial" pitchFamily="34" charset="0"/>
              </a:rPr>
              <a:t>Catalysts</a:t>
            </a:r>
            <a:r>
              <a:rPr lang="fr-FR" dirty="0" smtClean="0">
                <a:latin typeface="Arial" pitchFamily="34" charset="0"/>
              </a:rPr>
              <a:t> for </a:t>
            </a:r>
            <a:r>
              <a:rPr lang="fr-FR" dirty="0" err="1" smtClean="0">
                <a:latin typeface="Arial" pitchFamily="34" charset="0"/>
              </a:rPr>
              <a:t>Organic</a:t>
            </a:r>
            <a:r>
              <a:rPr lang="fr-FR" dirty="0" smtClean="0">
                <a:latin typeface="Arial" pitchFamily="34" charset="0"/>
              </a:rPr>
              <a:t> </a:t>
            </a:r>
            <a:r>
              <a:rPr lang="fr-FR" dirty="0" err="1" smtClean="0">
                <a:latin typeface="Arial" pitchFamily="34" charset="0"/>
              </a:rPr>
              <a:t>Synthesis</a:t>
            </a:r>
            <a:r>
              <a:rPr lang="fr-FR" dirty="0" smtClean="0">
                <a:latin typeface="Arial" pitchFamily="34" charset="0"/>
              </a:rPr>
              <a:t> in Water.- </a:t>
            </a:r>
            <a:r>
              <a:rPr lang="fr-FR" dirty="0" err="1" smtClean="0">
                <a:latin typeface="Arial" pitchFamily="34" charset="0"/>
              </a:rPr>
              <a:t>Bioseparation</a:t>
            </a:r>
            <a:r>
              <a:rPr lang="fr-FR" dirty="0" smtClean="0">
                <a:latin typeface="Arial" pitchFamily="34" charset="0"/>
              </a:rPr>
              <a:t> </a:t>
            </a:r>
            <a:r>
              <a:rPr lang="fr-FR" dirty="0" err="1" smtClean="0">
                <a:latin typeface="Arial" pitchFamily="34" charset="0"/>
              </a:rPr>
              <a:t>through</a:t>
            </a:r>
            <a:r>
              <a:rPr lang="fr-FR" dirty="0" smtClean="0">
                <a:latin typeface="Arial" pitchFamily="34" charset="0"/>
              </a:rPr>
              <a:t> </a:t>
            </a:r>
            <a:r>
              <a:rPr lang="fr-FR" dirty="0" err="1" smtClean="0">
                <a:latin typeface="Arial" pitchFamily="34" charset="0"/>
              </a:rPr>
              <a:t>Liquid</a:t>
            </a:r>
            <a:r>
              <a:rPr lang="fr-FR" dirty="0" smtClean="0">
                <a:latin typeface="Arial" pitchFamily="34" charset="0"/>
              </a:rPr>
              <a:t>/</a:t>
            </a:r>
            <a:r>
              <a:rPr lang="fr-FR" dirty="0" err="1" smtClean="0">
                <a:latin typeface="Arial" pitchFamily="34" charset="0"/>
              </a:rPr>
              <a:t>Liquid</a:t>
            </a:r>
            <a:r>
              <a:rPr lang="fr-FR" dirty="0" smtClean="0">
                <a:latin typeface="Arial" pitchFamily="34" charset="0"/>
              </a:rPr>
              <a:t> Interfaces. </a:t>
            </a:r>
            <a:endParaRPr lang="en-GB" dirty="0" smtClean="0"/>
          </a:p>
        </p:txBody>
      </p:sp>
      <p:sp>
        <p:nvSpPr>
          <p:cNvPr id="4" name="Slide Number Placeholder 3"/>
          <p:cNvSpPr>
            <a:spLocks noGrp="1"/>
          </p:cNvSpPr>
          <p:nvPr>
            <p:ph type="sldNum" sz="quarter" idx="10"/>
          </p:nvPr>
        </p:nvSpPr>
        <p:spPr/>
        <p:txBody>
          <a:bodyPr/>
          <a:lstStyle/>
          <a:p>
            <a:fld id="{1B06CD8F-B7ED-4A05-9FB1-A01CC0EF02CC}" type="slidenum">
              <a:rPr lang="fr-FR" smtClean="0"/>
              <a:pPr/>
              <a:t>34</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35</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36</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39</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defRPr/>
            </a:pPr>
            <a:r>
              <a:rPr lang="en-GB" dirty="0" smtClean="0"/>
              <a:t>In stage I of the </a:t>
            </a:r>
            <a:r>
              <a:rPr lang="en-GB" dirty="0" err="1" smtClean="0"/>
              <a:t>nanoparticle</a:t>
            </a:r>
            <a:r>
              <a:rPr lang="en-GB" dirty="0" smtClean="0"/>
              <a:t> film compression, we do not observe any increase in the surface pressure. The isolated self-assembled </a:t>
            </a:r>
            <a:r>
              <a:rPr lang="en-GB" dirty="0" err="1" smtClean="0"/>
              <a:t>nanoparticle</a:t>
            </a:r>
            <a:r>
              <a:rPr lang="en-GB" dirty="0" smtClean="0"/>
              <a:t> islands coalesce into larger domains, forming a compact percolated network of </a:t>
            </a:r>
            <a:r>
              <a:rPr lang="en-GB" dirty="0" err="1" smtClean="0"/>
              <a:t>nanoparticles</a:t>
            </a:r>
            <a:r>
              <a:rPr lang="en-GB" dirty="0" smtClean="0"/>
              <a:t>. Stage II is accompanied by a steady increase of surface pressure. The mechanical stress induced at the boundaries of the coalesced </a:t>
            </a:r>
            <a:r>
              <a:rPr lang="en-GB" dirty="0" err="1" smtClean="0"/>
              <a:t>nanoparticle</a:t>
            </a:r>
            <a:r>
              <a:rPr lang="en-GB" dirty="0" smtClean="0"/>
              <a:t> islands leads to a re-ordering and densification of the percolated network and a slight increase in the </a:t>
            </a:r>
            <a:r>
              <a:rPr lang="en-GB" dirty="0" err="1" smtClean="0"/>
              <a:t>paracrystal</a:t>
            </a:r>
            <a:r>
              <a:rPr lang="en-GB" dirty="0" smtClean="0"/>
              <a:t> disorder while the </a:t>
            </a:r>
            <a:r>
              <a:rPr lang="en-GB" dirty="0" err="1" smtClean="0"/>
              <a:t>interparticle</a:t>
            </a:r>
            <a:r>
              <a:rPr lang="en-GB" dirty="0" smtClean="0"/>
              <a:t> distance remains constant. As a result, a homogenous self-assembled </a:t>
            </a:r>
            <a:r>
              <a:rPr lang="en-GB" dirty="0" err="1" smtClean="0"/>
              <a:t>nanoparticle</a:t>
            </a:r>
            <a:r>
              <a:rPr lang="en-GB" dirty="0" smtClean="0"/>
              <a:t> monolayer forms. A further increase in the surface pressure (stage III) results in the </a:t>
            </a:r>
            <a:r>
              <a:rPr lang="en-GB" dirty="0" err="1" smtClean="0"/>
              <a:t>paracrystal</a:t>
            </a:r>
            <a:r>
              <a:rPr lang="en-GB" dirty="0" smtClean="0"/>
              <a:t> disorder increasing by 1% and the mean </a:t>
            </a:r>
            <a:r>
              <a:rPr lang="en-GB" dirty="0" err="1" smtClean="0"/>
              <a:t>interparticle</a:t>
            </a:r>
            <a:r>
              <a:rPr lang="en-GB" dirty="0" smtClean="0"/>
              <a:t> distance decreasing by 0.2 nm. This effect can be attributed to a compression of the organic </a:t>
            </a:r>
            <a:r>
              <a:rPr lang="en-GB" dirty="0" err="1" smtClean="0"/>
              <a:t>nanoparticle</a:t>
            </a:r>
            <a:r>
              <a:rPr lang="en-GB" dirty="0" smtClean="0"/>
              <a:t> shell and formation of a previously unobserved transient phase far from equilibrium that could be observed solely due to our fast tracking GISAXS scheme. A further increase in the surface pressure (stage IV) leads to an irreversible 2-D to 3-D transition and the second layer formation that is accompanied by a relief of the stress accumulated in the first layer. Simultaneously, the voids and defects in the first layer are formed that results in a significant increase of the </a:t>
            </a:r>
            <a:r>
              <a:rPr lang="en-GB" dirty="0" err="1" smtClean="0"/>
              <a:t>paracrystal</a:t>
            </a:r>
            <a:r>
              <a:rPr lang="en-GB" dirty="0" smtClean="0"/>
              <a:t> disorder by 2% and relaxation of the </a:t>
            </a:r>
            <a:r>
              <a:rPr lang="en-GB" dirty="0" err="1" smtClean="0"/>
              <a:t>interparticle</a:t>
            </a:r>
            <a:r>
              <a:rPr lang="en-GB" dirty="0" smtClean="0"/>
              <a:t> distance back to the initial value.</a:t>
            </a:r>
          </a:p>
          <a:p>
            <a:pPr>
              <a:defRPr/>
            </a:pPr>
            <a:r>
              <a:rPr lang="en-US" b="1" dirty="0" smtClean="0"/>
              <a:t>	</a:t>
            </a:r>
            <a:r>
              <a:rPr lang="en-GB" dirty="0" smtClean="0"/>
              <a:t>The </a:t>
            </a:r>
            <a:r>
              <a:rPr lang="en-GB" i="1" dirty="0" smtClean="0"/>
              <a:t>in situ</a:t>
            </a:r>
            <a:r>
              <a:rPr lang="en-GB" dirty="0" smtClean="0"/>
              <a:t> observation of the non-equilibrium phases in the </a:t>
            </a:r>
            <a:r>
              <a:rPr lang="en-GB" dirty="0" err="1" smtClean="0"/>
              <a:t>nanoparticle</a:t>
            </a:r>
            <a:r>
              <a:rPr lang="en-GB" dirty="0" smtClean="0"/>
              <a:t> Langmuir film compression by conventional imaging and scanning probe techniques like SEM, TEM, STM or AFM is principally impossible. The newly-observed non-equilibrium compression phase documents unique potential of the synchrotron-based time-resolved X-ray scattering measurements in tracking fundamental properties of matter at the </a:t>
            </a:r>
            <a:r>
              <a:rPr lang="en-GB" dirty="0" err="1" smtClean="0"/>
              <a:t>nanoscale</a:t>
            </a:r>
            <a:r>
              <a:rPr lang="en-GB" dirty="0" smtClean="0"/>
              <a:t>.</a:t>
            </a:r>
          </a:p>
        </p:txBody>
      </p:sp>
      <p:sp>
        <p:nvSpPr>
          <p:cNvPr id="4" name="Slide Number Placeholder 3"/>
          <p:cNvSpPr>
            <a:spLocks noGrp="1"/>
          </p:cNvSpPr>
          <p:nvPr>
            <p:ph type="sldNum" sz="quarter" idx="10"/>
          </p:nvPr>
        </p:nvSpPr>
        <p:spPr/>
        <p:txBody>
          <a:bodyPr/>
          <a:lstStyle/>
          <a:p>
            <a:fld id="{1B06CD8F-B7ED-4A05-9FB1-A01CC0EF02CC}" type="slidenum">
              <a:rPr lang="fr-FR" smtClean="0"/>
              <a:pPr/>
              <a:t>40</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42</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43</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44</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45</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38575"/>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F695ACB-1646-4C6D-A68D-06B16F53FD27}" type="slidenum">
              <a:rPr lang="en-GB" smtClean="0">
                <a:solidFill>
                  <a:prstClr val="black"/>
                </a:solidFill>
                <a:latin typeface="Calibri"/>
              </a:rPr>
              <a:pPr/>
              <a:t>4</a:t>
            </a:fld>
            <a:endParaRPr lang="en-GB">
              <a:solidFill>
                <a:prstClr val="black"/>
              </a:solidFill>
              <a:latin typeface="Calibri"/>
            </a:endParaRPr>
          </a:p>
        </p:txBody>
      </p:sp>
    </p:spTree>
    <p:extLst>
      <p:ext uri="{BB962C8B-B14F-4D97-AF65-F5344CB8AC3E}">
        <p14:creationId xmlns="" xmlns:p14="http://schemas.microsoft.com/office/powerpoint/2010/main" val="3003128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46</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system comprises charge-stabilized silica NPs having an average diameter of 2R=5.4 nm, a relatively large size </a:t>
            </a:r>
            <a:r>
              <a:rPr lang="en-US" dirty="0" err="1" smtClean="0"/>
              <a:t>polydispersity</a:t>
            </a:r>
            <a:r>
              <a:rPr lang="en-US" dirty="0" smtClean="0"/>
              <a:t> of 30% and a mass density of 2.1 g/cm3. They are suspended in ultrapure </a:t>
            </a:r>
            <a:r>
              <a:rPr lang="en-US" dirty="0" err="1" smtClean="0"/>
              <a:t>deionized</a:t>
            </a:r>
            <a:r>
              <a:rPr lang="en-US" dirty="0" smtClean="0"/>
              <a:t> water (resistivity 18.2 </a:t>
            </a:r>
            <a:r>
              <a:rPr lang="en-US" dirty="0" err="1" smtClean="0"/>
              <a:t>MΩ∙cm</a:t>
            </a:r>
            <a:r>
              <a:rPr lang="en-US" dirty="0" smtClean="0"/>
              <a:t>) at 0.1% concentration by weight, yielding a bulk NP number density of ~ 6x1020 NPs per liter. Approximately one hour before creating a macroscopic (64 x 74 mm2) horizontal interface with bulk liquid hexane at room temperature (22 C), the bare, negatively charged, hydrophilic NPs are rendered </a:t>
            </a:r>
            <a:r>
              <a:rPr lang="en-US" dirty="0" err="1" smtClean="0"/>
              <a:t>interfaceactive</a:t>
            </a:r>
            <a:r>
              <a:rPr lang="en-US" dirty="0" smtClean="0"/>
              <a:t> by adding the cationic surfactant </a:t>
            </a:r>
            <a:r>
              <a:rPr lang="en-US" dirty="0" err="1" smtClean="0"/>
              <a:t>hexadecyltrimethylammonium</a:t>
            </a:r>
            <a:r>
              <a:rPr lang="en-US" dirty="0" smtClean="0"/>
              <a:t> bromide (CTAB) in the </a:t>
            </a:r>
            <a:r>
              <a:rPr lang="en-US" dirty="0" err="1" smtClean="0"/>
              <a:t>submillimolar</a:t>
            </a:r>
            <a:r>
              <a:rPr lang="en-US" dirty="0" smtClean="0"/>
              <a:t> </a:t>
            </a:r>
            <a:r>
              <a:rPr lang="en-US" dirty="0" err="1" smtClean="0"/>
              <a:t>φc</a:t>
            </a:r>
            <a:r>
              <a:rPr lang="en-US" dirty="0" smtClean="0"/>
              <a:t> range 0.005 to 0.75 </a:t>
            </a:r>
            <a:r>
              <a:rPr lang="en-US" dirty="0" err="1" smtClean="0"/>
              <a:t>mM</a:t>
            </a:r>
            <a:r>
              <a:rPr lang="en-US" dirty="0" smtClean="0"/>
              <a:t>, corresponding respectively to ~0.5 and ~75 CTAB molecules per NP within the bulk aqueous dispersion. Therefore even at the highest </a:t>
            </a:r>
            <a:r>
              <a:rPr lang="en-US" dirty="0" err="1" smtClean="0"/>
              <a:t>φc</a:t>
            </a:r>
            <a:r>
              <a:rPr lang="en-US" dirty="0" smtClean="0"/>
              <a:t> studied, the average silica surface available in bulk for CTAB adsorption (~1.2 nm2 per </a:t>
            </a:r>
            <a:r>
              <a:rPr lang="en-US" dirty="0" err="1" smtClean="0"/>
              <a:t>headgroup</a:t>
            </a:r>
            <a:r>
              <a:rPr lang="en-US" dirty="0" smtClean="0"/>
              <a:t>) is considerably larger than the CTAB </a:t>
            </a:r>
            <a:r>
              <a:rPr lang="en-US" dirty="0" err="1" smtClean="0"/>
              <a:t>headgroup</a:t>
            </a:r>
            <a:r>
              <a:rPr lang="en-US" dirty="0" smtClean="0"/>
              <a:t> packing limit of 0.32 nm2. As a consequence it is reasonable to assume that all CTAB molecules have already adsorbed on the silica NPs before OWI creation. In addition, the NP organic coating can be considered as particularly sparse and soft, and therefore prone to considerable rearrangements during interfacial absorption as predicted by computer simulations and increasingly found in experimental work. Following previous practice, CTAB adsorption onto the silica NP surfaces is further promoted by addition of </a:t>
            </a:r>
            <a:r>
              <a:rPr lang="en-US" dirty="0" err="1" smtClean="0"/>
              <a:t>NaCl</a:t>
            </a:r>
            <a:r>
              <a:rPr lang="en-US" dirty="0" smtClean="0"/>
              <a:t>. Although this work is not focused on surfactant </a:t>
            </a:r>
            <a:r>
              <a:rPr lang="en-US" dirty="0" err="1" smtClean="0"/>
              <a:t>counterion</a:t>
            </a:r>
            <a:r>
              <a:rPr lang="en-US" dirty="0" smtClean="0"/>
              <a:t> exchange and silica surface charge effects, we investigated three </a:t>
            </a:r>
            <a:r>
              <a:rPr lang="en-US" dirty="0" err="1" smtClean="0"/>
              <a:t>NaCl</a:t>
            </a:r>
            <a:r>
              <a:rPr lang="en-US" dirty="0" smtClean="0"/>
              <a:t> concentrations (0.1, 1, and 10 </a:t>
            </a:r>
            <a:r>
              <a:rPr lang="en-US" dirty="0" err="1" smtClean="0"/>
              <a:t>mM</a:t>
            </a:r>
            <a:r>
              <a:rPr lang="en-US" dirty="0" smtClean="0"/>
              <a:t>) in order to assess CTAB versus </a:t>
            </a:r>
            <a:r>
              <a:rPr lang="en-US" dirty="0" err="1" smtClean="0"/>
              <a:t>NaCl</a:t>
            </a:r>
            <a:r>
              <a:rPr lang="en-US" dirty="0" smtClean="0"/>
              <a:t> in terms of interfacial NP charge screening effects by comparing the corresponding IDs.</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47</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48</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381">
              <a:defRPr/>
            </a:pPr>
            <a:r>
              <a:rPr lang="it-IT" b="0" dirty="0" smtClean="0">
                <a:solidFill>
                  <a:srgbClr val="132577"/>
                </a:solidFill>
                <a:latin typeface="Arial" pitchFamily="34" charset="0"/>
                <a:cs typeface="Arial" pitchFamily="34" charset="0"/>
              </a:rPr>
              <a:t>CTAB CONCENTRATION AFFECTS THE INTER-PARTICLE DISTANCE</a:t>
            </a:r>
          </a:p>
          <a:p>
            <a:r>
              <a:rPr lang="en-GB" dirty="0" smtClean="0"/>
              <a:t>IMAGING SILICA NANOPARTICLE MONOLAYERS AT DIFFERENT CTAB CONCENTRATIONS</a:t>
            </a:r>
          </a:p>
          <a:p>
            <a:r>
              <a:rPr lang="en-GB" dirty="0" smtClean="0"/>
              <a:t>Phase-I</a:t>
            </a:r>
            <a:r>
              <a:rPr lang="en-GB" baseline="0" dirty="0" smtClean="0"/>
              <a:t> L</a:t>
            </a:r>
            <a:r>
              <a:rPr lang="en-US" dirty="0" err="1" smtClean="0"/>
              <a:t>ess</a:t>
            </a:r>
            <a:r>
              <a:rPr lang="en-US" dirty="0" smtClean="0"/>
              <a:t> than one surfactant molecule available per NP in the bulk aqueous suspension</a:t>
            </a:r>
          </a:p>
          <a:p>
            <a:r>
              <a:rPr lang="en-US" dirty="0" smtClean="0"/>
              <a:t>Region I seems to be dominated by charge repulsion. This is confirmed by varying the </a:t>
            </a:r>
            <a:r>
              <a:rPr lang="en-US" dirty="0" err="1" smtClean="0"/>
              <a:t>NaCl</a:t>
            </a:r>
            <a:r>
              <a:rPr lang="en-US" dirty="0" smtClean="0"/>
              <a:t> concentration </a:t>
            </a:r>
            <a:r>
              <a:rPr lang="en-US" dirty="0" err="1" smtClean="0"/>
              <a:t>φs</a:t>
            </a:r>
            <a:r>
              <a:rPr lang="en-US" dirty="0" smtClean="0"/>
              <a:t>, which alters the screening of the NP surface charges.</a:t>
            </a:r>
          </a:p>
          <a:p>
            <a:r>
              <a:rPr lang="en-US" dirty="0" smtClean="0"/>
              <a:t> </a:t>
            </a:r>
            <a:endParaRPr lang="ru-RU" dirty="0" smtClean="0"/>
          </a:p>
        </p:txBody>
      </p:sp>
      <p:sp>
        <p:nvSpPr>
          <p:cNvPr id="4" name="Slide Number Placeholder 3"/>
          <p:cNvSpPr>
            <a:spLocks noGrp="1"/>
          </p:cNvSpPr>
          <p:nvPr>
            <p:ph type="sldNum" sz="quarter" idx="10"/>
          </p:nvPr>
        </p:nvSpPr>
        <p:spPr/>
        <p:txBody>
          <a:bodyPr/>
          <a:lstStyle/>
          <a:p>
            <a:fld id="{1B06CD8F-B7ED-4A05-9FB1-A01CC0EF02CC}" type="slidenum">
              <a:rPr lang="fr-FR" smtClean="0"/>
              <a:pPr/>
              <a:t>49</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Region I seems to be dominated by charge repulsion. This is confirmed by varying the </a:t>
            </a:r>
            <a:r>
              <a:rPr lang="en-US" dirty="0" err="1" smtClean="0"/>
              <a:t>NaCl</a:t>
            </a:r>
            <a:r>
              <a:rPr lang="en-US" dirty="0" smtClean="0"/>
              <a:t> concentration </a:t>
            </a:r>
            <a:r>
              <a:rPr lang="en-US" dirty="0" err="1" smtClean="0"/>
              <a:t>φs</a:t>
            </a:r>
            <a:r>
              <a:rPr lang="en-US" dirty="0" smtClean="0"/>
              <a:t>, which alters the screening of the NP surface charges.</a:t>
            </a:r>
          </a:p>
          <a:p>
            <a:r>
              <a:rPr lang="en-US" dirty="0" smtClean="0"/>
              <a:t> </a:t>
            </a:r>
            <a:endParaRPr lang="ru-RU" dirty="0" smtClean="0"/>
          </a:p>
          <a:p>
            <a:r>
              <a:rPr lang="en-US" dirty="0" smtClean="0"/>
              <a:t>CTAB has more pronounced charge screening effects than </a:t>
            </a:r>
            <a:r>
              <a:rPr lang="en-US" dirty="0" err="1" smtClean="0"/>
              <a:t>NaCl</a:t>
            </a:r>
            <a:r>
              <a:rPr lang="en-US" dirty="0" smtClean="0"/>
              <a:t> at the OWI. </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50</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51</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52</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53</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54</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1:3^0.5:2</a:t>
            </a:r>
            <a:r>
              <a:rPr lang="en-US" baseline="0" dirty="0" smtClean="0"/>
              <a:t> hexagonal lattice</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55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38575"/>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F695ACB-1646-4C6D-A68D-06B16F53FD27}" type="slidenum">
              <a:rPr lang="en-GB" smtClean="0">
                <a:solidFill>
                  <a:prstClr val="black"/>
                </a:solidFill>
                <a:latin typeface="Calibri"/>
              </a:rPr>
              <a:pPr/>
              <a:t>5</a:t>
            </a:fld>
            <a:endParaRPr lang="en-GB">
              <a:solidFill>
                <a:prstClr val="black"/>
              </a:solidFill>
              <a:latin typeface="Calibri"/>
            </a:endParaRPr>
          </a:p>
        </p:txBody>
      </p:sp>
    </p:spTree>
    <p:extLst>
      <p:ext uri="{BB962C8B-B14F-4D97-AF65-F5344CB8AC3E}">
        <p14:creationId xmlns:p14="http://schemas.microsoft.com/office/powerpoint/2010/main" xmlns="" val="3003128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56</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Upon (reactive) self-assembly, the </a:t>
            </a:r>
            <a:r>
              <a:rPr lang="en-GB" dirty="0" err="1" smtClean="0"/>
              <a:t>PbSe</a:t>
            </a:r>
            <a:r>
              <a:rPr lang="en-GB" dirty="0" smtClean="0"/>
              <a:t> NCs undergo a phase transition from a hexagonal to a square </a:t>
            </a:r>
            <a:r>
              <a:rPr lang="en-GB" dirty="0" err="1" smtClean="0"/>
              <a:t>superlattice</a:t>
            </a:r>
            <a:r>
              <a:rPr lang="en-GB" dirty="0" smtClean="0"/>
              <a:t>.</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57</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8CF2C58-589B-4ECF-967B-0620CB9E4733}" type="slidenum">
              <a:rPr lang="en-GB" smtClean="0">
                <a:latin typeface="Arial" pitchFamily="34" charset="0"/>
              </a:rPr>
              <a:pPr/>
              <a:t>58</a:t>
            </a:fld>
            <a:endParaRPr lang="en-GB" smtClean="0">
              <a:latin typeface="Arial" pitchFamily="34" charset="0"/>
            </a:endParaRPr>
          </a:p>
        </p:txBody>
      </p:sp>
      <p:sp>
        <p:nvSpPr>
          <p:cNvPr id="99331" name="Rectangle 2"/>
          <p:cNvSpPr>
            <a:spLocks noGrp="1" noRot="1" noChangeAspect="1" noChangeArrowheads="1" noTextEdit="1"/>
          </p:cNvSpPr>
          <p:nvPr>
            <p:ph type="sldImg"/>
          </p:nvPr>
        </p:nvSpPr>
        <p:spPr>
          <a:xfrm>
            <a:off x="993775" y="768350"/>
            <a:ext cx="5114925" cy="3836988"/>
          </a:xfrm>
          <a:ln/>
        </p:spPr>
      </p:sp>
      <p:sp>
        <p:nvSpPr>
          <p:cNvPr id="99332" name="Rectangle 3"/>
          <p:cNvSpPr>
            <a:spLocks noGrp="1" noChangeArrowheads="1"/>
          </p:cNvSpPr>
          <p:nvPr>
            <p:ph type="body" idx="1"/>
          </p:nvPr>
        </p:nvSpPr>
        <p:spPr>
          <a:noFill/>
          <a:ln/>
        </p:spPr>
        <p:txBody>
          <a:bodyPr/>
          <a:lstStyle/>
          <a:p>
            <a:pPr eaLnBrk="1" hangingPunct="1"/>
            <a:endParaRPr lang="fr-FR"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12019728-9D30-42C4-AE55-5C304ACBB2C1}" type="slidenum">
              <a:rPr lang="en-GB" smtClean="0">
                <a:latin typeface="Arial" pitchFamily="34" charset="0"/>
              </a:rPr>
              <a:pPr/>
              <a:t>59</a:t>
            </a:fld>
            <a:endParaRPr lang="en-GB"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60</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DDC5860-A2AE-46E4-8A00-EAFC2FD0A6C6}" type="slidenum">
              <a:rPr lang="en-GB" smtClean="0">
                <a:latin typeface="Arial" pitchFamily="34" charset="0"/>
              </a:rPr>
              <a:pPr/>
              <a:t>61</a:t>
            </a:fld>
            <a:endParaRPr lang="en-GB" smtClean="0">
              <a:latin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fr-FR"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rPr>
              <a:t>Basically, the intensity ratio between the (02) and (11) reflections is very sensitive to the orientation of the backbone planes whereas the Bragg rod profiles along the vertical are sensitive to the conformation defects.</a:t>
            </a:r>
          </a:p>
        </p:txBody>
      </p:sp>
      <p:sp>
        <p:nvSpPr>
          <p:cNvPr id="4" name="Slide Number Placeholder 3"/>
          <p:cNvSpPr>
            <a:spLocks noGrp="1"/>
          </p:cNvSpPr>
          <p:nvPr>
            <p:ph type="sldNum" sz="quarter" idx="10"/>
          </p:nvPr>
        </p:nvSpPr>
        <p:spPr/>
        <p:txBody>
          <a:bodyPr/>
          <a:lstStyle/>
          <a:p>
            <a:fld id="{1B06CD8F-B7ED-4A05-9FB1-A01CC0EF02CC}" type="slidenum">
              <a:rPr lang="fr-FR" smtClean="0"/>
              <a:pPr/>
              <a:t>62</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GB" dirty="0" smtClean="0"/>
              <a:t>Polymer solar cells are very promising as light–weight and potentially low cost devices for solar energy conversion. Most polymer solar cells are based on the bulk </a:t>
            </a:r>
            <a:r>
              <a:rPr lang="en-GB" dirty="0" err="1" smtClean="0"/>
              <a:t>heterojunction</a:t>
            </a:r>
            <a:r>
              <a:rPr lang="en-GB" dirty="0" smtClean="0"/>
              <a:t> device structure, in which a polymer (donor) and a fullerene-derivative (acceptor) are deposited from a common solvent. As solvent evaporates, crystallisation and phase separation take place and give rise to an interpenetrating network of donor and acceptor materials. The energy conversion efficiency depends critically on the </a:t>
            </a:r>
            <a:r>
              <a:rPr lang="en-GB" dirty="0" err="1" smtClean="0"/>
              <a:t>nanomorphology</a:t>
            </a:r>
            <a:r>
              <a:rPr lang="en-GB" dirty="0" smtClean="0"/>
              <a:t> that develops dynamically during solidification of the wet film. Hence, there is need to gain knowledge of the phase behaviour and crystallisation of polymer/fullerene blends as basis for a rational search of material combinations and fabrication methods.</a:t>
            </a:r>
          </a:p>
          <a:p>
            <a:pPr>
              <a:defRPr/>
            </a:pPr>
            <a:r>
              <a:rPr lang="en-GB" dirty="0" smtClean="0"/>
              <a:t>   Researchers have developed a novel setup at ID10B for the real-time observation of film crystallisation from solution. They obtained structural information by </a:t>
            </a:r>
            <a:r>
              <a:rPr lang="en-GB" i="1" dirty="0" smtClean="0"/>
              <a:t>in situ grazing</a:t>
            </a:r>
            <a:r>
              <a:rPr lang="en-GB" dirty="0" smtClean="0"/>
              <a:t>  incidence X-ray scattering (GIXS) and monitored simultaneously the film thickness evolution by laser </a:t>
            </a:r>
            <a:r>
              <a:rPr lang="en-GB" dirty="0" err="1" smtClean="0"/>
              <a:t>reflectometry</a:t>
            </a:r>
            <a:r>
              <a:rPr lang="en-GB" dirty="0" smtClean="0"/>
              <a:t> as schematically depicted in Fig. 4.2-14a. By this powerful approach authors were able to investigate the dynamics of bulk </a:t>
            </a:r>
            <a:r>
              <a:rPr lang="en-GB" dirty="0" err="1" smtClean="0"/>
              <a:t>heterojunction</a:t>
            </a:r>
            <a:r>
              <a:rPr lang="en-GB" dirty="0" smtClean="0"/>
              <a:t> blend crystallisation in conjunction with the evolution of solvent fraction during film drying. They studied the </a:t>
            </a:r>
            <a:r>
              <a:rPr lang="en-GB" dirty="0" err="1" smtClean="0"/>
              <a:t>wellknown</a:t>
            </a:r>
            <a:r>
              <a:rPr lang="en-GB" dirty="0" smtClean="0"/>
              <a:t> material combination of P3HT:PCBM dissolved in o-dichlorobenzene and probed the influence of parameters such as blending ratio and drying conditions.</a:t>
            </a:r>
          </a:p>
          <a:p>
            <a:pPr>
              <a:defRPr/>
            </a:pPr>
            <a:r>
              <a:rPr lang="en-GB" dirty="0" smtClean="0"/>
              <a:t>     The GIXS real–time study presented here reveals a remarkable effect of the PCBM content in the development and evolution of P3HT ordering during blend drying. Fig. shows the time evolution of the </a:t>
            </a:r>
            <a:r>
              <a:rPr lang="en-GB" dirty="0" err="1" smtClean="0"/>
              <a:t>mosaicity</a:t>
            </a:r>
            <a:r>
              <a:rPr lang="en-GB" dirty="0" smtClean="0"/>
              <a:t> obtained from the (100) reflection which provides information about the orientation distribution of P3HT crystallites. For the P3HT:PCBM ratios of 1:0.5 and 1:0.8, the </a:t>
            </a:r>
            <a:r>
              <a:rPr lang="en-GB" dirty="0" err="1" smtClean="0"/>
              <a:t>mosaicity</a:t>
            </a:r>
            <a:r>
              <a:rPr lang="en-GB" dirty="0" smtClean="0"/>
              <a:t> increases considerably during the solvent evaporation, for the blend with highest PCBM content studied here, </a:t>
            </a:r>
            <a:r>
              <a:rPr lang="en-GB" i="1" dirty="0" smtClean="0"/>
              <a:t>i.e. a P3HT:PCBM blend ratio of 1:2, </a:t>
            </a:r>
            <a:r>
              <a:rPr lang="en-GB" dirty="0" smtClean="0"/>
              <a:t>the small angular distribution of the initially nucleated P3HT crystallites remains constant during crystallisation. It was suggested that disorientation provides increased hole mobility perpendicular to the substrate as required for efficient solar cells. Additionally GIXS reveals that PCBM hinders the development of P3HT interlayer π–π stacking for the P3HT:PCBM blend with 1:2 ratio. The lack of π–π packing is identified here a possible cause for the reported poorer power conversion efficiency for 1:2 blends.</a:t>
            </a:r>
            <a:endParaRPr lang="en-GB" dirty="0"/>
          </a:p>
        </p:txBody>
      </p:sp>
      <p:sp>
        <p:nvSpPr>
          <p:cNvPr id="4" name="Slide Number Placeholder 3"/>
          <p:cNvSpPr>
            <a:spLocks noGrp="1"/>
          </p:cNvSpPr>
          <p:nvPr>
            <p:ph type="sldNum" sz="quarter" idx="5"/>
          </p:nvPr>
        </p:nvSpPr>
        <p:spPr/>
        <p:txBody>
          <a:bodyPr/>
          <a:lstStyle/>
          <a:p>
            <a:pPr>
              <a:defRPr/>
            </a:pPr>
            <a:fld id="{AE76F02D-F05B-48F9-B0D1-990FF4D2CED2}" type="slidenum">
              <a:rPr lang="en-GB" smtClean="0"/>
              <a:pPr>
                <a:defRPr/>
              </a:pPr>
              <a:t>64</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65</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eaLnBrk="1" hangingPunct="1">
              <a:lnSpc>
                <a:spcPct val="80000"/>
              </a:lnSpc>
            </a:pPr>
            <a:r>
              <a:rPr lang="en-GB" sz="1300" dirty="0" smtClean="0">
                <a:latin typeface="Arial" pitchFamily="34" charset="0"/>
              </a:rPr>
              <a:t>There is a broad range of phenomena in biology, environmental, and physical sciences where ions of the same </a:t>
            </a:r>
            <a:r>
              <a:rPr lang="en-GB" sz="1300" dirty="0" err="1" smtClean="0">
                <a:latin typeface="Arial" pitchFamily="34" charset="0"/>
              </a:rPr>
              <a:t>valency</a:t>
            </a:r>
            <a:r>
              <a:rPr lang="en-GB" sz="1300" dirty="0" smtClean="0">
                <a:latin typeface="Arial" pitchFamily="34" charset="0"/>
              </a:rPr>
              <a:t> like </a:t>
            </a:r>
            <a:r>
              <a:rPr lang="en-GB" sz="1300" dirty="0" err="1" smtClean="0">
                <a:latin typeface="Arial" pitchFamily="34" charset="0"/>
              </a:rPr>
              <a:t>Cl</a:t>
            </a:r>
            <a:r>
              <a:rPr lang="en-GB" sz="1300" dirty="0" smtClean="0">
                <a:latin typeface="Arial" pitchFamily="34" charset="0"/>
              </a:rPr>
              <a:t> and Br have a dramatically different effect. Since the seminal work of </a:t>
            </a:r>
            <a:r>
              <a:rPr lang="en-GB" sz="1300" dirty="0" err="1" smtClean="0">
                <a:latin typeface="Arial" pitchFamily="34" charset="0"/>
              </a:rPr>
              <a:t>Hofmeister</a:t>
            </a:r>
            <a:r>
              <a:rPr lang="en-GB" sz="1300" dirty="0" smtClean="0">
                <a:latin typeface="Arial" pitchFamily="34" charset="0"/>
              </a:rPr>
              <a:t> on protein stability in 1888, such ‘‘ion specific’’ effects have been illustrated by many examples ranging from enzymatic activity and </a:t>
            </a:r>
            <a:r>
              <a:rPr lang="en-GB" sz="1300" dirty="0" err="1" smtClean="0">
                <a:latin typeface="Arial" pitchFamily="34" charset="0"/>
              </a:rPr>
              <a:t>amyloidosis</a:t>
            </a:r>
            <a:r>
              <a:rPr lang="en-GB" sz="1300" dirty="0" smtClean="0">
                <a:latin typeface="Arial" pitchFamily="34" charset="0"/>
              </a:rPr>
              <a:t> to </a:t>
            </a:r>
            <a:r>
              <a:rPr lang="en-GB" sz="1300" dirty="0" err="1" smtClean="0">
                <a:latin typeface="Arial" pitchFamily="34" charset="0"/>
              </a:rPr>
              <a:t>humics</a:t>
            </a:r>
            <a:r>
              <a:rPr lang="en-GB" sz="1300" dirty="0" smtClean="0">
                <a:latin typeface="Arial" pitchFamily="34" charset="0"/>
              </a:rPr>
              <a:t> stability and halide heterogeneous chemistry in the atmosphere. Ion specific effects generally follow direct or reverse order of the so-called </a:t>
            </a:r>
            <a:r>
              <a:rPr lang="en-GB" sz="1300" dirty="0" err="1" smtClean="0">
                <a:latin typeface="Arial" pitchFamily="34" charset="0"/>
              </a:rPr>
              <a:t>Hofmeister</a:t>
            </a:r>
            <a:r>
              <a:rPr lang="en-GB" sz="1300" dirty="0" smtClean="0">
                <a:latin typeface="Arial" pitchFamily="34" charset="0"/>
              </a:rPr>
              <a:t> series, which for anions is SCN </a:t>
            </a:r>
            <a:r>
              <a:rPr lang="en-GB" sz="1300" i="1" dirty="0" smtClean="0">
                <a:latin typeface="Arial" pitchFamily="34" charset="0"/>
              </a:rPr>
              <a:t>&gt; </a:t>
            </a:r>
            <a:r>
              <a:rPr lang="en-GB" sz="1300" dirty="0" smtClean="0">
                <a:latin typeface="Arial" pitchFamily="34" charset="0"/>
              </a:rPr>
              <a:t>ClO4  I </a:t>
            </a:r>
            <a:r>
              <a:rPr lang="en-GB" sz="1300" i="1" dirty="0" smtClean="0">
                <a:latin typeface="Arial" pitchFamily="34" charset="0"/>
              </a:rPr>
              <a:t>&gt; </a:t>
            </a:r>
            <a:r>
              <a:rPr lang="en-GB" sz="1300" dirty="0" smtClean="0">
                <a:latin typeface="Arial" pitchFamily="34" charset="0"/>
              </a:rPr>
              <a:t>Br </a:t>
            </a:r>
            <a:r>
              <a:rPr lang="en-GB" sz="1300" i="1" dirty="0" smtClean="0">
                <a:latin typeface="Arial" pitchFamily="34" charset="0"/>
              </a:rPr>
              <a:t>&gt; </a:t>
            </a:r>
            <a:r>
              <a:rPr lang="en-GB" sz="1300" dirty="0" err="1" smtClean="0">
                <a:latin typeface="Arial" pitchFamily="34" charset="0"/>
              </a:rPr>
              <a:t>Cl</a:t>
            </a:r>
            <a:r>
              <a:rPr lang="en-GB" sz="1300" dirty="0" smtClean="0">
                <a:latin typeface="Arial" pitchFamily="34" charset="0"/>
              </a:rPr>
              <a:t> </a:t>
            </a:r>
            <a:r>
              <a:rPr lang="en-GB" sz="1300" i="1" dirty="0" smtClean="0">
                <a:latin typeface="Arial" pitchFamily="34" charset="0"/>
              </a:rPr>
              <a:t>&gt; </a:t>
            </a:r>
            <a:r>
              <a:rPr lang="en-GB" sz="1300" dirty="0" smtClean="0">
                <a:latin typeface="Arial" pitchFamily="34" charset="0"/>
              </a:rPr>
              <a:t>F. For example, the surface tension and the surface potential of aqueous solutions (decreased by </a:t>
            </a:r>
            <a:r>
              <a:rPr lang="en-GB" sz="1300" dirty="0" err="1" smtClean="0">
                <a:latin typeface="Arial" pitchFamily="34" charset="0"/>
              </a:rPr>
              <a:t>HCl</a:t>
            </a:r>
            <a:r>
              <a:rPr lang="en-GB" sz="1300" dirty="0" smtClean="0">
                <a:latin typeface="Arial" pitchFamily="34" charset="0"/>
              </a:rPr>
              <a:t> and increased by </a:t>
            </a:r>
            <a:r>
              <a:rPr lang="en-GB" sz="1300" dirty="0" err="1" smtClean="0">
                <a:latin typeface="Arial" pitchFamily="34" charset="0"/>
              </a:rPr>
              <a:t>NaCl</a:t>
            </a:r>
            <a:r>
              <a:rPr lang="en-GB" sz="1300" dirty="0" smtClean="0">
                <a:latin typeface="Arial" pitchFamily="34" charset="0"/>
              </a:rPr>
              <a:t>) follow the series in reverse order.</a:t>
            </a:r>
          </a:p>
          <a:p>
            <a:pPr eaLnBrk="1" hangingPunct="1">
              <a:lnSpc>
                <a:spcPct val="80000"/>
              </a:lnSpc>
            </a:pPr>
            <a:r>
              <a:rPr lang="en-GB" sz="1300" b="1" i="1" dirty="0" smtClean="0">
                <a:latin typeface="Arial" pitchFamily="34" charset="0"/>
              </a:rPr>
              <a:t>3.1. Specific ion adsorption and short-range interactions at the air aqueous solution interface</a:t>
            </a:r>
          </a:p>
          <a:p>
            <a:pPr eaLnBrk="1" hangingPunct="1">
              <a:lnSpc>
                <a:spcPct val="80000"/>
              </a:lnSpc>
            </a:pPr>
            <a:r>
              <a:rPr lang="en-GB" sz="1300" dirty="0" smtClean="0">
                <a:latin typeface="Arial" pitchFamily="34" charset="0"/>
              </a:rPr>
              <a:t>The study of aqueous salt solutions continues to attract various research groups because of their fundamental importance in various physicochemical, biological and atmospheric processes.  The air/water interface plays a crucial role in such processes and differs to a large extent when compared to bulk. To further understand the role of the interface, direct access to the surface excess or the knowledge of the concentration profiles of ions will not only improve our present understanding but also help to predict the properties associated with it.  Ions, though of the same </a:t>
            </a:r>
            <a:r>
              <a:rPr lang="en-GB" sz="1300" dirty="0" err="1" smtClean="0">
                <a:latin typeface="Arial" pitchFamily="34" charset="0"/>
              </a:rPr>
              <a:t>valency</a:t>
            </a:r>
            <a:r>
              <a:rPr lang="en-GB" sz="1300" dirty="0" smtClean="0">
                <a:latin typeface="Arial" pitchFamily="34" charset="0"/>
              </a:rPr>
              <a:t>, tend to interact differently with proteins (salting in or salting out as predicted by </a:t>
            </a:r>
            <a:r>
              <a:rPr lang="en-GB" sz="1300" dirty="0" err="1" smtClean="0">
                <a:latin typeface="Arial" pitchFamily="34" charset="0"/>
              </a:rPr>
              <a:t>Hofmeister</a:t>
            </a:r>
            <a:r>
              <a:rPr lang="en-GB" sz="1300" dirty="0" smtClean="0">
                <a:latin typeface="Arial" pitchFamily="34" charset="0"/>
              </a:rPr>
              <a:t>) or differ in their degree of adsorption at the air-water interface.  In recent times, there have been considerable efforts by various research groups using different sophisticated surface sensitive probes to understand the organisation of the ions and its impact on the solvent features and also through molecular dynamic simulation.  </a:t>
            </a:r>
          </a:p>
          <a:p>
            <a:pPr eaLnBrk="1" hangingPunct="1">
              <a:lnSpc>
                <a:spcPct val="80000"/>
              </a:lnSpc>
            </a:pPr>
            <a:r>
              <a:rPr lang="en-GB" sz="1300" dirty="0" smtClean="0">
                <a:latin typeface="Arial" pitchFamily="34" charset="0"/>
              </a:rPr>
              <a:t>We have employed grazing incidence X-ray fluorescence to investigate an electrolyte solution under ambient conditions (</a:t>
            </a:r>
            <a:r>
              <a:rPr lang="en-GB" sz="1300" b="1" dirty="0" smtClean="0">
                <a:latin typeface="Arial" pitchFamily="34" charset="0"/>
              </a:rPr>
              <a:t>Figure 1</a:t>
            </a:r>
            <a:r>
              <a:rPr lang="en-GB" sz="1300" dirty="0" smtClean="0">
                <a:latin typeface="Arial" pitchFamily="34" charset="0"/>
              </a:rPr>
              <a:t>) at beamline </a:t>
            </a:r>
            <a:r>
              <a:rPr lang="en-GB" sz="1300" b="1" dirty="0" smtClean="0">
                <a:latin typeface="Arial" pitchFamily="34" charset="0"/>
              </a:rPr>
              <a:t>ID10B</a:t>
            </a:r>
            <a:r>
              <a:rPr lang="en-GB" sz="1300" dirty="0" smtClean="0">
                <a:latin typeface="Arial" pitchFamily="34" charset="0"/>
              </a:rPr>
              <a:t>. The X-ray fluorescence from the ions (chemical sensitive) is registered as a function of the angle of incidence (depth sensitive). Systematic investigations on acids, salts and their mixtures at different bulk concentrations yield quantitatively their surface excess. Theoretical analysis using a hyper-netted chain approximation to predict the concentration profile (</a:t>
            </a:r>
            <a:r>
              <a:rPr lang="en-GB" sz="1300" b="1" dirty="0" smtClean="0">
                <a:latin typeface="Arial" pitchFamily="34" charset="0"/>
              </a:rPr>
              <a:t>Figure 2</a:t>
            </a:r>
            <a:r>
              <a:rPr lang="en-GB" sz="1300" dirty="0" smtClean="0">
                <a:latin typeface="Arial" pitchFamily="34" charset="0"/>
              </a:rPr>
              <a:t>) invoke the necessity to include the short range surface-ion interaction potential in addition to the dispersion and the long range electrostatic interactions. Furthermore, the competition in ion adsorption for a mixture of 0.1 M </a:t>
            </a:r>
            <a:r>
              <a:rPr lang="en-GB" sz="1300" dirty="0" err="1" smtClean="0">
                <a:latin typeface="Arial" pitchFamily="34" charset="0"/>
              </a:rPr>
              <a:t>KCl</a:t>
            </a:r>
            <a:r>
              <a:rPr lang="en-GB" sz="1300" dirty="0" smtClean="0">
                <a:latin typeface="Arial" pitchFamily="34" charset="0"/>
              </a:rPr>
              <a:t> and 0.1 M KI reveal clearly the enhancement of iodide relative to chloride anion (Inset of Figure 2). We could apply this approach of analysis to 20 different experiments using 4 fit parameters.  The strength of the effective potential deduced from such analysis were, -4.0 </a:t>
            </a:r>
            <a:r>
              <a:rPr lang="en-GB" sz="1300" dirty="0" err="1" smtClean="0">
                <a:latin typeface="Arial" pitchFamily="34" charset="0"/>
              </a:rPr>
              <a:t>kBT</a:t>
            </a:r>
            <a:r>
              <a:rPr lang="en-GB" sz="1300" dirty="0" smtClean="0">
                <a:latin typeface="Arial" pitchFamily="34" charset="0"/>
              </a:rPr>
              <a:t>, -4.7 </a:t>
            </a:r>
            <a:r>
              <a:rPr lang="en-GB" sz="1300" dirty="0" err="1" smtClean="0">
                <a:latin typeface="Arial" pitchFamily="34" charset="0"/>
              </a:rPr>
              <a:t>kBT</a:t>
            </a:r>
            <a:r>
              <a:rPr lang="en-GB" sz="1300" dirty="0" smtClean="0">
                <a:latin typeface="Arial" pitchFamily="34" charset="0"/>
              </a:rPr>
              <a:t>, -4.4 </a:t>
            </a:r>
            <a:r>
              <a:rPr lang="en-GB" sz="1300" dirty="0" err="1" smtClean="0">
                <a:latin typeface="Arial" pitchFamily="34" charset="0"/>
              </a:rPr>
              <a:t>kBT</a:t>
            </a:r>
            <a:r>
              <a:rPr lang="en-GB" sz="1300" dirty="0" smtClean="0">
                <a:latin typeface="Arial" pitchFamily="34" charset="0"/>
              </a:rPr>
              <a:t> and -3.15 </a:t>
            </a:r>
            <a:r>
              <a:rPr lang="en-GB" sz="1300" dirty="0" err="1" smtClean="0">
                <a:latin typeface="Arial" pitchFamily="34" charset="0"/>
              </a:rPr>
              <a:t>kBT</a:t>
            </a:r>
            <a:r>
              <a:rPr lang="en-GB" sz="1300" dirty="0" smtClean="0">
                <a:latin typeface="Arial" pitchFamily="34" charset="0"/>
              </a:rPr>
              <a:t>, for </a:t>
            </a:r>
            <a:r>
              <a:rPr lang="en-GB" sz="1300" dirty="0" err="1" smtClean="0">
                <a:latin typeface="Arial" pitchFamily="34" charset="0"/>
              </a:rPr>
              <a:t>Cl</a:t>
            </a:r>
            <a:r>
              <a:rPr lang="en-GB" sz="1300" dirty="0" smtClean="0">
                <a:latin typeface="Arial" pitchFamily="34" charset="0"/>
              </a:rPr>
              <a:t>-, Br-, I- and H+  (at contact), respectively. Our studies highlight the importance of the short range interactions at the interface of aqueous electrolyte solutions[1].</a:t>
            </a:r>
          </a:p>
          <a:p>
            <a:pPr eaLnBrk="1" hangingPunct="1">
              <a:lnSpc>
                <a:spcPct val="80000"/>
              </a:lnSpc>
            </a:pPr>
            <a:endParaRPr lang="en-US" sz="1300" dirty="0" smtClean="0">
              <a:latin typeface="Arial" pitchFamily="34" charset="0"/>
            </a:endParaRPr>
          </a:p>
          <a:p>
            <a:r>
              <a:rPr lang="en-GB" sz="1300" dirty="0" smtClean="0">
                <a:latin typeface="Arial" pitchFamily="34" charset="0"/>
              </a:rPr>
              <a:t>The resolution of the experiment is at least 1 ion in 300 nm^3</a:t>
            </a:r>
            <a:endParaRPr lang="fr-FR" sz="1300" dirty="0" smtClean="0">
              <a:latin typeface="Arial" pitchFamily="34" charset="0"/>
            </a:endParaRPr>
          </a:p>
        </p:txBody>
      </p:sp>
      <p:sp>
        <p:nvSpPr>
          <p:cNvPr id="4" name="Slide Number Placeholder 3"/>
          <p:cNvSpPr>
            <a:spLocks noGrp="1"/>
          </p:cNvSpPr>
          <p:nvPr>
            <p:ph type="sldNum" sz="quarter" idx="10"/>
          </p:nvPr>
        </p:nvSpPr>
        <p:spPr/>
        <p:txBody>
          <a:bodyPr/>
          <a:lstStyle/>
          <a:p>
            <a:fld id="{1B06CD8F-B7ED-4A05-9FB1-A01CC0EF02CC}" type="slidenum">
              <a:rPr lang="fr-FR" smtClean="0"/>
              <a:pPr/>
              <a:t>67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6</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Experimental results on lipid single </a:t>
            </a:r>
            <a:r>
              <a:rPr lang="en-GB" dirty="0" err="1" smtClean="0"/>
              <a:t>monolayers</a:t>
            </a:r>
            <a:r>
              <a:rPr lang="en-GB" dirty="0" smtClean="0"/>
              <a:t> on bare Al oxide: An SGS monolayer (top), a DSPC monolayer (middle), and a DSPC / PEG-lipid mixed monolayer (bottom). (A) Chemical details highlighting the elements of interest P and S. (B) Measured angle-dependent P and S fluorescence intensities (symbols) together with the simulated intensities (solid lines)</a:t>
            </a:r>
          </a:p>
          <a:p>
            <a:r>
              <a:rPr lang="en-GB" dirty="0" smtClean="0"/>
              <a:t>corresponding to the best-matching models. Vertical dashed lines indicate the Bragg condition. (C) Sketches of the layers studied. The axis perpendicular to the sample surface is denoted with z. (D) Illustration of the best-matching P and S distributions according to Eq. 2, where the width parameter </a:t>
            </a:r>
            <a:r>
              <a:rPr lang="en-GB" dirty="0" err="1" smtClean="0"/>
              <a:t>σj</a:t>
            </a:r>
            <a:r>
              <a:rPr lang="en-GB" dirty="0" smtClean="0"/>
              <a:t> was set equal to the topographic surface roughness </a:t>
            </a:r>
            <a:r>
              <a:rPr lang="en-GB" dirty="0" err="1" smtClean="0"/>
              <a:t>σtop</a:t>
            </a:r>
            <a:r>
              <a:rPr lang="en-GB" dirty="0" smtClean="0"/>
              <a:t> , see text.</a:t>
            </a:r>
          </a:p>
          <a:p>
            <a:endParaRPr lang="en-US" dirty="0" smtClean="0"/>
          </a:p>
          <a:p>
            <a:r>
              <a:rPr lang="en-GB" sz="1300" dirty="0" smtClean="0"/>
              <a:t>We work with representatives of the three most important classes of </a:t>
            </a:r>
            <a:r>
              <a:rPr lang="en-GB" sz="1300" dirty="0" err="1" smtClean="0"/>
              <a:t>biomolecules</a:t>
            </a:r>
            <a:r>
              <a:rPr lang="en-GB" sz="1300" dirty="0" smtClean="0"/>
              <a:t>: lipids, </a:t>
            </a:r>
            <a:r>
              <a:rPr lang="en-GB" sz="1300" dirty="0" err="1" smtClean="0"/>
              <a:t>saccharides</a:t>
            </a:r>
            <a:r>
              <a:rPr lang="en-GB" sz="1300" dirty="0" smtClean="0"/>
              <a:t> in the form of </a:t>
            </a:r>
            <a:r>
              <a:rPr lang="en-GB" sz="1300" dirty="0" err="1" smtClean="0"/>
              <a:t>glycolipids</a:t>
            </a:r>
            <a:r>
              <a:rPr lang="en-GB" sz="1300" dirty="0" smtClean="0"/>
              <a:t>, and proteins. Lipids with </a:t>
            </a:r>
            <a:r>
              <a:rPr lang="en-GB" sz="1300" dirty="0" err="1" smtClean="0"/>
              <a:t>phosphatidylcholine</a:t>
            </a:r>
            <a:r>
              <a:rPr lang="en-GB" sz="1300" dirty="0" smtClean="0"/>
              <a:t> (PC) </a:t>
            </a:r>
            <a:r>
              <a:rPr lang="en-GB" sz="1300" dirty="0" err="1" smtClean="0"/>
              <a:t>headgroups</a:t>
            </a:r>
            <a:r>
              <a:rPr lang="en-GB" sz="1300" dirty="0" smtClean="0"/>
              <a:t> are among the most abundant lipid classes in eukaryotic cells and the dominant class in animals (17). </a:t>
            </a:r>
            <a:r>
              <a:rPr lang="en-GB" sz="1300" dirty="0" err="1" smtClean="0"/>
              <a:t>Glycolipids</a:t>
            </a:r>
            <a:r>
              <a:rPr lang="en-GB" sz="1300" dirty="0" smtClean="0"/>
              <a:t> bearing a </a:t>
            </a:r>
            <a:r>
              <a:rPr lang="en-GB" sz="1300" dirty="0" err="1" smtClean="0"/>
              <a:t>sulfate</a:t>
            </a:r>
            <a:r>
              <a:rPr lang="en-GB" sz="1300" dirty="0" smtClean="0"/>
              <a:t> group, such as the </a:t>
            </a:r>
            <a:r>
              <a:rPr lang="en-GB" sz="1300" dirty="0" err="1" smtClean="0"/>
              <a:t>sulfoglycolipid</a:t>
            </a:r>
            <a:r>
              <a:rPr lang="en-GB" sz="1300" dirty="0" smtClean="0"/>
              <a:t> SGS, are found in eukaryotic cell membranes, especially in the nerve system and in photosynthetic membranes (18, 19). Element-specific studies as presented here can thus reveal the structural details of biological </a:t>
            </a:r>
            <a:r>
              <a:rPr lang="en-GB" sz="1300" dirty="0" err="1" smtClean="0"/>
              <a:t>multicomponent</a:t>
            </a:r>
            <a:r>
              <a:rPr lang="en-GB" sz="1300" dirty="0" smtClean="0"/>
              <a:t> membranes. </a:t>
            </a:r>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69</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70</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GB" dirty="0" smtClean="0">
                <a:latin typeface="Arial" pitchFamily="34" charset="0"/>
              </a:rPr>
              <a:t>Surface science is the study of physical and chemical phenomena that occur at the interface of two phases, including solid–liquid interfaces, solid–gas interfaces, solid–vacuum interfaces, and liquid–gas interfaces. It includes the fields of surface chemistry and surface physics. Some related practical applications are classed as surface engineering. The science encompasses concepts such as heterogeneous catalysis, semiconductor device fabrication, fuel cells, self-assembled </a:t>
            </a:r>
            <a:r>
              <a:rPr lang="en-GB" dirty="0" err="1" smtClean="0">
                <a:latin typeface="Arial" pitchFamily="34" charset="0"/>
              </a:rPr>
              <a:t>monolayers</a:t>
            </a:r>
            <a:r>
              <a:rPr lang="en-GB" dirty="0" smtClean="0">
                <a:latin typeface="Arial" pitchFamily="34" charset="0"/>
              </a:rPr>
              <a:t>, and adhesives. Surface science is closely related to interface and colloid science. Interfacial chemistry and physics are common subjects for both. The methods are different. In addition, interface and colloid science studies macroscopic phenomena that occur in heterogeneous systems due to peculiarities of interfaces.</a:t>
            </a:r>
          </a:p>
          <a:p>
            <a:r>
              <a:rPr lang="en-GB" dirty="0" smtClean="0">
                <a:latin typeface="Arial" pitchFamily="34" charset="0"/>
              </a:rPr>
              <a:t>Self-Cleaning / </a:t>
            </a:r>
            <a:r>
              <a:rPr lang="en-GB" dirty="0" err="1" smtClean="0">
                <a:latin typeface="Arial" pitchFamily="34" charset="0"/>
              </a:rPr>
              <a:t>Superhydrophobic</a:t>
            </a:r>
            <a:r>
              <a:rPr lang="en-GB" dirty="0" smtClean="0">
                <a:latin typeface="Arial" pitchFamily="34" charset="0"/>
              </a:rPr>
              <a:t> Surfaces</a:t>
            </a:r>
          </a:p>
        </p:txBody>
      </p:sp>
      <p:sp>
        <p:nvSpPr>
          <p:cNvPr id="65540" name="Slide Number Placeholder 3"/>
          <p:cNvSpPr>
            <a:spLocks noGrp="1"/>
          </p:cNvSpPr>
          <p:nvPr>
            <p:ph type="sldNum" sz="quarter" idx="5"/>
          </p:nvPr>
        </p:nvSpPr>
        <p:spPr>
          <a:noFill/>
        </p:spPr>
        <p:txBody>
          <a:bodyPr/>
          <a:lstStyle/>
          <a:p>
            <a:fld id="{C7E5088F-831D-4E33-8D4F-BA0894C32ED9}" type="slidenum">
              <a:rPr lang="en-GB" smtClean="0">
                <a:latin typeface="Arial" pitchFamily="34" charset="0"/>
              </a:rPr>
              <a:pPr/>
              <a:t>7</a:t>
            </a:fld>
            <a:endParaRPr lang="en-GB"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10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11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latin typeface="Arial" pitchFamily="34" charset="0"/>
              </a:rPr>
              <a:t>kinematic theory is derived from the dynamical theory by three approximations:</a:t>
            </a:r>
          </a:p>
          <a:p>
            <a:r>
              <a:rPr lang="en-GB" dirty="0" smtClean="0">
                <a:latin typeface="Arial" pitchFamily="34" charset="0"/>
              </a:rPr>
              <a:t>(1) No multiple reflections at the interfaces</a:t>
            </a:r>
          </a:p>
          <a:p>
            <a:r>
              <a:rPr lang="en-GB" dirty="0" smtClean="0">
                <a:latin typeface="Arial" pitchFamily="34" charset="0"/>
              </a:rPr>
              <a:t>(2) The effects of refraction can be neglected</a:t>
            </a:r>
          </a:p>
          <a:p>
            <a:r>
              <a:rPr lang="en-GB" dirty="0" smtClean="0">
                <a:latin typeface="Arial" pitchFamily="34" charset="0"/>
              </a:rPr>
              <a:t>(3) The reflection coefficient at each interface is proportional to the difference of electron density</a:t>
            </a:r>
          </a:p>
        </p:txBody>
      </p:sp>
      <p:sp>
        <p:nvSpPr>
          <p:cNvPr id="4" name="Slide Number Placeholder 3"/>
          <p:cNvSpPr>
            <a:spLocks noGrp="1"/>
          </p:cNvSpPr>
          <p:nvPr>
            <p:ph type="sldNum" sz="quarter" idx="10"/>
          </p:nvPr>
        </p:nvSpPr>
        <p:spPr/>
        <p:txBody>
          <a:bodyPr/>
          <a:lstStyle/>
          <a:p>
            <a:fld id="{1B06CD8F-B7ED-4A05-9FB1-A01CC0EF02CC}" type="slidenum">
              <a:rPr lang="fr-FR" smtClean="0"/>
              <a:pPr/>
              <a:t>13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15" name="Image 14" descr="logo_couv.jpg"/>
          <p:cNvPicPr>
            <a:picLocks noChangeAspect="1"/>
          </p:cNvPicPr>
          <p:nvPr/>
        </p:nvPicPr>
        <p:blipFill>
          <a:blip r:embed="rId2" cstate="print"/>
          <a:stretch>
            <a:fillRect/>
          </a:stretch>
        </p:blipFill>
        <p:spPr>
          <a:xfrm>
            <a:off x="972000" y="1990800"/>
            <a:ext cx="7200000" cy="2880000"/>
          </a:xfrm>
          <a:prstGeom prst="rect">
            <a:avLst/>
          </a:prstGeom>
        </p:spPr>
      </p:pic>
      <p:pic>
        <p:nvPicPr>
          <p:cNvPr id="3" name="Image 14" descr="logo_couv.jpg"/>
          <p:cNvPicPr>
            <a:picLocks noChangeAspect="1"/>
          </p:cNvPicPr>
          <p:nvPr userDrawn="1"/>
        </p:nvPicPr>
        <p:blipFill>
          <a:blip r:embed="rId2" cstate="print"/>
          <a:stretch>
            <a:fillRect/>
          </a:stretch>
        </p:blipFill>
        <p:spPr>
          <a:xfrm>
            <a:off x="972000" y="1990800"/>
            <a:ext cx="7200000" cy="28800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a:xfrm>
            <a:off x="2474913" y="6600825"/>
            <a:ext cx="4178300" cy="238125"/>
          </a:xfrm>
        </p:spPr>
        <p:txBody>
          <a:bodyPr/>
          <a:lstStyle>
            <a:lvl1pPr algn="ctr">
              <a:defRPr lang="en-GB" sz="1200" b="1">
                <a:latin typeface="+mj-lt"/>
              </a:defRPr>
            </a:lvl1pPr>
          </a:lstStyle>
          <a:p>
            <a:pPr>
              <a:defRPr/>
            </a:pPr>
            <a:r>
              <a:rPr lang="en-GB" smtClean="0"/>
              <a:t>4/12/2017,  SYNOHF, Annecy,  O. Konovalov</a:t>
            </a:r>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727200" y="126000"/>
            <a:ext cx="82368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smtClean="0"/>
              <a:t>Click to edit Master title style</a:t>
            </a:r>
            <a:endParaRPr lang="fr-FR" dirty="0"/>
          </a:p>
        </p:txBody>
      </p:sp>
      <p:sp>
        <p:nvSpPr>
          <p:cNvPr id="3" name="Espace réservé du contenu 2"/>
          <p:cNvSpPr>
            <a:spLocks noGrp="1"/>
          </p:cNvSpPr>
          <p:nvPr>
            <p:ph idx="1"/>
          </p:nvPr>
        </p:nvSpPr>
        <p:spPr bwMode="gray">
          <a:xfrm>
            <a:off x="3351600" y="1098000"/>
            <a:ext cx="5612400" cy="3564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8" name="Espace réservé pour une image  7"/>
          <p:cNvSpPr>
            <a:spLocks noGrp="1"/>
          </p:cNvSpPr>
          <p:nvPr>
            <p:ph type="pic" sz="quarter" idx="13"/>
          </p:nvPr>
        </p:nvSpPr>
        <p:spPr>
          <a:xfrm>
            <a:off x="727200" y="1098000"/>
            <a:ext cx="2574000" cy="3564000"/>
          </a:xfrm>
        </p:spPr>
        <p:txBody>
          <a:bodyPr anchor="ctr" anchorCtr="0"/>
          <a:lstStyle>
            <a:lvl1pPr algn="ctr">
              <a:defRPr/>
            </a:lvl1pPr>
          </a:lstStyle>
          <a:p>
            <a:r>
              <a:rPr lang="en-US" smtClean="0"/>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smtClean="0"/>
              <a:t>Page </a:t>
            </a:r>
            <a:fld id="{733122C9-A0B9-462F-8757-0847AD287B63}" type="slidenum">
              <a:rPr lang="fr-FR" smtClean="0"/>
              <a:pPr/>
              <a:t>‹#›</a:t>
            </a:fld>
            <a:endParaRPr lang="fr-FR"/>
          </a:p>
        </p:txBody>
      </p:sp>
      <p:sp>
        <p:nvSpPr>
          <p:cNvPr id="19" name="Espace réservé du pied de page 18"/>
          <p:cNvSpPr>
            <a:spLocks noGrp="1"/>
          </p:cNvSpPr>
          <p:nvPr>
            <p:ph type="ftr" sz="quarter" idx="16"/>
          </p:nvPr>
        </p:nvSpPr>
        <p:spPr/>
        <p:txBody>
          <a:bodyPr/>
          <a:lstStyle/>
          <a:p>
            <a:r>
              <a:rPr lang="en-GB" smtClean="0"/>
              <a:t>4/12/2017,  SYNOHF, Annecy,  O. Konovalov</a:t>
            </a:r>
            <a:endParaRPr lang="fr-F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727200" y="126000"/>
            <a:ext cx="82368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smtClean="0"/>
              <a:t>Click to edit Master title style</a:t>
            </a:r>
            <a:endParaRPr lang="fr-FR" dirty="0"/>
          </a:p>
        </p:txBody>
      </p:sp>
      <p:sp>
        <p:nvSpPr>
          <p:cNvPr id="3" name="Espace réservé du contenu 2"/>
          <p:cNvSpPr>
            <a:spLocks noGrp="1"/>
          </p:cNvSpPr>
          <p:nvPr>
            <p:ph idx="1"/>
          </p:nvPr>
        </p:nvSpPr>
        <p:spPr bwMode="gray">
          <a:xfrm>
            <a:off x="3351600" y="1098000"/>
            <a:ext cx="5612400" cy="3564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8" name="Espace réservé pour une image  7"/>
          <p:cNvSpPr>
            <a:spLocks noGrp="1"/>
          </p:cNvSpPr>
          <p:nvPr>
            <p:ph type="pic" sz="quarter" idx="13"/>
          </p:nvPr>
        </p:nvSpPr>
        <p:spPr>
          <a:xfrm>
            <a:off x="727200" y="1098000"/>
            <a:ext cx="2574000" cy="3564000"/>
          </a:xfrm>
        </p:spPr>
        <p:txBody>
          <a:bodyPr anchor="ctr" anchorCtr="0"/>
          <a:lstStyle>
            <a:lvl1pPr algn="ctr">
              <a:defRPr/>
            </a:lvl1pPr>
          </a:lstStyle>
          <a:p>
            <a:r>
              <a:rPr lang="en-US" smtClean="0"/>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smtClean="0"/>
              <a:t>Page </a:t>
            </a:r>
            <a:fld id="{733122C9-A0B9-462F-8757-0847AD287B63}" type="slidenum">
              <a:rPr lang="fr-FR" smtClean="0"/>
              <a:pPr/>
              <a:t>‹#›</a:t>
            </a:fld>
            <a:endParaRPr lang="fr-FR" dirty="0"/>
          </a:p>
        </p:txBody>
      </p:sp>
      <p:sp>
        <p:nvSpPr>
          <p:cNvPr id="19" name="Espace réservé du pied de page 18"/>
          <p:cNvSpPr>
            <a:spLocks noGrp="1"/>
          </p:cNvSpPr>
          <p:nvPr>
            <p:ph type="ftr" sz="quarter" idx="16"/>
          </p:nvPr>
        </p:nvSpPr>
        <p:spPr/>
        <p:txBody>
          <a:bodyPr/>
          <a:lstStyle/>
          <a:p>
            <a:r>
              <a:rPr lang="en-GB" smtClean="0"/>
              <a:t>4/12/2017,  SYNOHF, Annecy,  O. Konovalov</a:t>
            </a:r>
            <a:endParaRPr lang="fr-FR"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smtClean="0"/>
              <a:t>Click to edit Master title style</a:t>
            </a:r>
            <a:endParaRPr lang="fr-FR" dirty="0"/>
          </a:p>
        </p:txBody>
      </p:sp>
      <p:sp>
        <p:nvSpPr>
          <p:cNvPr id="3" name="Espace réservé du contenu 2"/>
          <p:cNvSpPr>
            <a:spLocks noGrp="1"/>
          </p:cNvSpPr>
          <p:nvPr>
            <p:ph idx="1"/>
          </p:nvPr>
        </p:nvSpPr>
        <p:spPr bwMode="gray">
          <a:xfrm>
            <a:off x="727688" y="764704"/>
            <a:ext cx="8236800" cy="5400000"/>
          </a:xfrm>
        </p:spPr>
        <p:txBody>
          <a:bodyPr/>
          <a:lstStyle>
            <a:lvl1pPr>
              <a:defRPr baseline="0"/>
            </a:lvl1pPr>
            <a:lvl2pPr>
              <a:defRPr>
                <a:solidFill>
                  <a:schemeClr val="tx1"/>
                </a:solidFill>
              </a:defRPr>
            </a:lvl2pPr>
            <a:lvl4pPr>
              <a:spcBef>
                <a:spcPts val="0"/>
              </a:spcBef>
              <a:spcAft>
                <a:spcPts val="300"/>
              </a:spcAft>
              <a:buSzPct val="80000"/>
              <a:defRPr/>
            </a:lvl4pPr>
            <a:lvl5pPr>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8" name="Espace réservé du numéro de diapositive 7"/>
          <p:cNvSpPr>
            <a:spLocks noGrp="1"/>
          </p:cNvSpPr>
          <p:nvPr>
            <p:ph type="sldNum" sz="quarter" idx="11"/>
          </p:nvPr>
        </p:nvSpPr>
        <p:spPr/>
        <p:txBody>
          <a:bodyPr/>
          <a:lstStyle/>
          <a:p>
            <a:r>
              <a:rPr lang="fr-FR" smtClean="0"/>
              <a:t>Page </a:t>
            </a:r>
            <a:fld id="{733122C9-A0B9-462F-8757-0847AD287B63}" type="slidenum">
              <a:rPr lang="fr-FR" smtClean="0"/>
              <a:pPr/>
              <a:t>‹#›</a:t>
            </a:fld>
            <a:endParaRPr lang="fr-FR" dirty="0"/>
          </a:p>
        </p:txBody>
      </p:sp>
      <p:sp>
        <p:nvSpPr>
          <p:cNvPr id="9" name="Espace réservé du pied de page 8"/>
          <p:cNvSpPr>
            <a:spLocks noGrp="1"/>
          </p:cNvSpPr>
          <p:nvPr>
            <p:ph type="ftr" sz="quarter" idx="12"/>
          </p:nvPr>
        </p:nvSpPr>
        <p:spPr/>
        <p:txBody>
          <a:bodyPr/>
          <a:lstStyle/>
          <a:p>
            <a:r>
              <a:rPr lang="en-GB" smtClean="0"/>
              <a:t>4/12/2017,  SYNOHF, Annecy,  O. Konovalov</a:t>
            </a:r>
            <a:endParaRPr lang="fr-F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a:t>
            </a:fld>
            <a:endParaRPr lang="fr-FR" dirty="0"/>
          </a:p>
        </p:txBody>
      </p:sp>
    </p:spTree>
    <p:extLst>
      <p:ext uri="{BB962C8B-B14F-4D97-AF65-F5344CB8AC3E}">
        <p14:creationId xmlns:p14="http://schemas.microsoft.com/office/powerpoint/2010/main" xmlns="" val="72959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ou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ESRF COLOUR PALETTE</a:t>
            </a:r>
            <a:endParaRPr lang="en-GB" dirty="0"/>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a:t>
            </a:fld>
            <a:endParaRPr lang="fr-FR" dirty="0"/>
          </a:p>
        </p:txBody>
      </p:sp>
      <p:grpSp>
        <p:nvGrpSpPr>
          <p:cNvPr id="5" name="Group 4"/>
          <p:cNvGrpSpPr/>
          <p:nvPr userDrawn="1"/>
        </p:nvGrpSpPr>
        <p:grpSpPr>
          <a:xfrm>
            <a:off x="1751223" y="1016732"/>
            <a:ext cx="6421177" cy="4780955"/>
            <a:chOff x="977503" y="761588"/>
            <a:chExt cx="6421177" cy="4780955"/>
          </a:xfrm>
        </p:grpSpPr>
        <p:sp>
          <p:nvSpPr>
            <p:cNvPr id="6" name="Oval 5"/>
            <p:cNvSpPr/>
            <p:nvPr/>
          </p:nvSpPr>
          <p:spPr>
            <a:xfrm>
              <a:off x="2803893" y="1812730"/>
              <a:ext cx="2628292" cy="26282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175956" y="1016392"/>
              <a:ext cx="576404" cy="576404"/>
            </a:xfrm>
            <a:prstGeom prst="ellipse">
              <a:avLst/>
            </a:prstGeom>
            <a:solidFill>
              <a:srgbClr val="ED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003708" y="1393465"/>
              <a:ext cx="576404" cy="576404"/>
            </a:xfrm>
            <a:prstGeom prst="ellipse">
              <a:avLst/>
            </a:prstGeom>
            <a:solidFill>
              <a:srgbClr val="F4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507764" y="1980062"/>
              <a:ext cx="576404" cy="576404"/>
            </a:xfrm>
            <a:prstGeom prst="ellipse">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688124" y="2740535"/>
              <a:ext cx="576404" cy="576404"/>
            </a:xfrm>
            <a:prstGeom prst="ellipse">
              <a:avLst/>
            </a:prstGeom>
            <a:solidFill>
              <a:srgbClr val="51A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5580282" y="3501008"/>
              <a:ext cx="576404" cy="576404"/>
            </a:xfrm>
            <a:prstGeom prst="ellipse">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148064" y="4169035"/>
              <a:ext cx="576404" cy="576404"/>
            </a:xfrm>
            <a:prstGeom prst="ellipse">
              <a:avLst/>
            </a:prstGeom>
            <a:solidFill>
              <a:srgbClr val="AF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367594" y="1709154"/>
              <a:ext cx="576404" cy="576404"/>
            </a:xfrm>
            <a:prstGeom prst="ellipse">
              <a:avLst/>
            </a:prstGeom>
            <a:solidFill>
              <a:srgbClr val="1325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079392" y="2433493"/>
              <a:ext cx="576404" cy="576404"/>
            </a:xfrm>
            <a:prstGeom prst="ellipse">
              <a:avLst/>
            </a:prstGeom>
            <a:solidFill>
              <a:srgbClr val="1325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491370" y="4689140"/>
              <a:ext cx="576404" cy="576404"/>
            </a:xfrm>
            <a:prstGeom prst="ellipse">
              <a:avLst/>
            </a:prstGeom>
            <a:solidFill>
              <a:srgbClr val="B7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706262" y="4329100"/>
              <a:ext cx="576404" cy="576404"/>
            </a:xfrm>
            <a:prstGeom prst="ellipse">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13415" y="3746995"/>
              <a:ext cx="576404" cy="576404"/>
            </a:xfrm>
            <a:prstGeom prst="ellipse">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545461" y="3053707"/>
              <a:ext cx="1260990" cy="276999"/>
            </a:xfrm>
            <a:prstGeom prst="rect">
              <a:avLst/>
            </a:prstGeom>
            <a:noFill/>
          </p:spPr>
          <p:txBody>
            <a:bodyPr wrap="square" rtlCol="0">
              <a:spAutoFit/>
            </a:bodyPr>
            <a:lstStyle/>
            <a:p>
              <a:r>
                <a:rPr lang="fr-FR" sz="1200" dirty="0" smtClean="0">
                  <a:solidFill>
                    <a:schemeClr val="bg1"/>
                  </a:solidFill>
                </a:rPr>
                <a:t>R019G037B119</a:t>
              </a:r>
              <a:endParaRPr lang="en-GB" sz="1200" dirty="0">
                <a:solidFill>
                  <a:schemeClr val="bg1"/>
                </a:solidFill>
              </a:endParaRPr>
            </a:p>
          </p:txBody>
        </p:sp>
        <p:sp>
          <p:nvSpPr>
            <p:cNvPr id="19" name="TextBox 18"/>
            <p:cNvSpPr txBox="1"/>
            <p:nvPr/>
          </p:nvSpPr>
          <p:spPr>
            <a:xfrm>
              <a:off x="4339537" y="761588"/>
              <a:ext cx="1260990" cy="276999"/>
            </a:xfrm>
            <a:prstGeom prst="rect">
              <a:avLst/>
            </a:prstGeom>
            <a:noFill/>
          </p:spPr>
          <p:txBody>
            <a:bodyPr wrap="square" rtlCol="0">
              <a:spAutoFit/>
            </a:bodyPr>
            <a:lstStyle/>
            <a:p>
              <a:r>
                <a:rPr lang="fr-FR" sz="1200" dirty="0" smtClean="0"/>
                <a:t>R237G119B003</a:t>
              </a:r>
              <a:endParaRPr lang="en-GB" sz="1200" dirty="0"/>
            </a:p>
          </p:txBody>
        </p:sp>
        <p:sp>
          <p:nvSpPr>
            <p:cNvPr id="20" name="TextBox 19"/>
            <p:cNvSpPr txBox="1"/>
            <p:nvPr/>
          </p:nvSpPr>
          <p:spPr>
            <a:xfrm>
              <a:off x="5273712" y="1162931"/>
              <a:ext cx="1314512" cy="276999"/>
            </a:xfrm>
            <a:prstGeom prst="rect">
              <a:avLst/>
            </a:prstGeom>
            <a:noFill/>
          </p:spPr>
          <p:txBody>
            <a:bodyPr wrap="square" rtlCol="0">
              <a:spAutoFit/>
            </a:bodyPr>
            <a:lstStyle/>
            <a:p>
              <a:r>
                <a:rPr lang="fr-FR" sz="1200" dirty="0" smtClean="0"/>
                <a:t>R244G163B000</a:t>
              </a:r>
              <a:endParaRPr lang="en-GB" sz="1200" dirty="0"/>
            </a:p>
          </p:txBody>
        </p:sp>
        <p:sp>
          <p:nvSpPr>
            <p:cNvPr id="21" name="TextBox 20"/>
            <p:cNvSpPr txBox="1"/>
            <p:nvPr/>
          </p:nvSpPr>
          <p:spPr>
            <a:xfrm>
              <a:off x="5795966" y="1756869"/>
              <a:ext cx="1314512" cy="276999"/>
            </a:xfrm>
            <a:prstGeom prst="rect">
              <a:avLst/>
            </a:prstGeom>
            <a:noFill/>
          </p:spPr>
          <p:txBody>
            <a:bodyPr wrap="square" rtlCol="0">
              <a:spAutoFit/>
            </a:bodyPr>
            <a:lstStyle/>
            <a:p>
              <a:r>
                <a:rPr lang="fr-FR" sz="1200" dirty="0" smtClean="0"/>
                <a:t>R255G221B000</a:t>
              </a:r>
              <a:endParaRPr lang="en-GB" sz="1200" dirty="0"/>
            </a:p>
          </p:txBody>
        </p:sp>
        <p:sp>
          <p:nvSpPr>
            <p:cNvPr id="22" name="TextBox 21"/>
            <p:cNvSpPr txBox="1"/>
            <p:nvPr/>
          </p:nvSpPr>
          <p:spPr>
            <a:xfrm>
              <a:off x="6084168" y="2570541"/>
              <a:ext cx="1314512" cy="276999"/>
            </a:xfrm>
            <a:prstGeom prst="rect">
              <a:avLst/>
            </a:prstGeom>
            <a:noFill/>
          </p:spPr>
          <p:txBody>
            <a:bodyPr wrap="square" rtlCol="0">
              <a:spAutoFit/>
            </a:bodyPr>
            <a:lstStyle/>
            <a:p>
              <a:r>
                <a:rPr lang="fr-FR" sz="1200" dirty="0" smtClean="0"/>
                <a:t>R081G160B038</a:t>
              </a:r>
              <a:endParaRPr lang="en-GB" sz="1200" dirty="0"/>
            </a:p>
          </p:txBody>
        </p:sp>
        <p:sp>
          <p:nvSpPr>
            <p:cNvPr id="23" name="TextBox 22"/>
            <p:cNvSpPr txBox="1"/>
            <p:nvPr/>
          </p:nvSpPr>
          <p:spPr>
            <a:xfrm>
              <a:off x="6084168" y="3409385"/>
              <a:ext cx="1314512" cy="276999"/>
            </a:xfrm>
            <a:prstGeom prst="rect">
              <a:avLst/>
            </a:prstGeom>
            <a:noFill/>
          </p:spPr>
          <p:txBody>
            <a:bodyPr wrap="square" rtlCol="0">
              <a:spAutoFit/>
            </a:bodyPr>
            <a:lstStyle/>
            <a:p>
              <a:r>
                <a:rPr lang="fr-FR" sz="1200" dirty="0" smtClean="0"/>
                <a:t>R000G152B212</a:t>
              </a:r>
              <a:endParaRPr lang="en-GB" sz="1200" dirty="0"/>
            </a:p>
          </p:txBody>
        </p:sp>
        <p:sp>
          <p:nvSpPr>
            <p:cNvPr id="24" name="TextBox 23"/>
            <p:cNvSpPr txBox="1"/>
            <p:nvPr/>
          </p:nvSpPr>
          <p:spPr>
            <a:xfrm>
              <a:off x="5677172" y="4159448"/>
              <a:ext cx="1314512" cy="276999"/>
            </a:xfrm>
            <a:prstGeom prst="rect">
              <a:avLst/>
            </a:prstGeom>
            <a:noFill/>
          </p:spPr>
          <p:txBody>
            <a:bodyPr wrap="square" rtlCol="0">
              <a:spAutoFit/>
            </a:bodyPr>
            <a:lstStyle/>
            <a:p>
              <a:r>
                <a:rPr lang="fr-FR" sz="1200" dirty="0" smtClean="0"/>
                <a:t>R175G000B124</a:t>
              </a:r>
              <a:endParaRPr lang="en-GB" sz="1200" dirty="0"/>
            </a:p>
          </p:txBody>
        </p:sp>
        <p:sp>
          <p:nvSpPr>
            <p:cNvPr id="25" name="TextBox 24"/>
            <p:cNvSpPr txBox="1"/>
            <p:nvPr/>
          </p:nvSpPr>
          <p:spPr>
            <a:xfrm>
              <a:off x="1312568" y="1497250"/>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75%</a:t>
              </a:r>
              <a:endParaRPr lang="en-GB" sz="1200" dirty="0"/>
            </a:p>
          </p:txBody>
        </p:sp>
        <p:sp>
          <p:nvSpPr>
            <p:cNvPr id="26" name="TextBox 25"/>
            <p:cNvSpPr txBox="1"/>
            <p:nvPr/>
          </p:nvSpPr>
          <p:spPr>
            <a:xfrm>
              <a:off x="977503" y="2279467"/>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50%</a:t>
              </a:r>
              <a:endParaRPr lang="en-GB" sz="1200" dirty="0"/>
            </a:p>
          </p:txBody>
        </p:sp>
        <p:sp>
          <p:nvSpPr>
            <p:cNvPr id="27" name="TextBox 26"/>
            <p:cNvSpPr txBox="1"/>
            <p:nvPr/>
          </p:nvSpPr>
          <p:spPr>
            <a:xfrm>
              <a:off x="2878263" y="5265544"/>
              <a:ext cx="1314512" cy="276999"/>
            </a:xfrm>
            <a:prstGeom prst="rect">
              <a:avLst/>
            </a:prstGeom>
            <a:noFill/>
          </p:spPr>
          <p:txBody>
            <a:bodyPr wrap="square" rtlCol="0">
              <a:spAutoFit/>
            </a:bodyPr>
            <a:lstStyle/>
            <a:p>
              <a:r>
                <a:rPr lang="fr-FR" sz="1200" dirty="0" smtClean="0"/>
                <a:t>R183G185B186</a:t>
              </a:r>
              <a:endParaRPr lang="en-GB" sz="1200" dirty="0"/>
            </a:p>
          </p:txBody>
        </p:sp>
        <p:sp>
          <p:nvSpPr>
            <p:cNvPr id="28" name="TextBox 27"/>
            <p:cNvSpPr txBox="1"/>
            <p:nvPr/>
          </p:nvSpPr>
          <p:spPr>
            <a:xfrm>
              <a:off x="1968154" y="4899336"/>
              <a:ext cx="1314512" cy="276999"/>
            </a:xfrm>
            <a:prstGeom prst="rect">
              <a:avLst/>
            </a:prstGeom>
            <a:noFill/>
          </p:spPr>
          <p:txBody>
            <a:bodyPr wrap="square" rtlCol="0">
              <a:spAutoFit/>
            </a:bodyPr>
            <a:lstStyle/>
            <a:p>
              <a:r>
                <a:rPr lang="fr-FR" sz="1200" dirty="0" smtClean="0"/>
                <a:t>R209G210B212</a:t>
              </a:r>
              <a:endParaRPr lang="en-GB" sz="1200" dirty="0"/>
            </a:p>
          </p:txBody>
        </p:sp>
        <p:sp>
          <p:nvSpPr>
            <p:cNvPr id="29" name="TextBox 28"/>
            <p:cNvSpPr txBox="1"/>
            <p:nvPr/>
          </p:nvSpPr>
          <p:spPr>
            <a:xfrm>
              <a:off x="1238010" y="4311927"/>
              <a:ext cx="1314512" cy="276999"/>
            </a:xfrm>
            <a:prstGeom prst="rect">
              <a:avLst/>
            </a:prstGeom>
            <a:noFill/>
          </p:spPr>
          <p:txBody>
            <a:bodyPr wrap="square" rtlCol="0">
              <a:spAutoFit/>
            </a:bodyPr>
            <a:lstStyle/>
            <a:p>
              <a:r>
                <a:rPr lang="fr-FR" sz="1200" dirty="0" smtClean="0"/>
                <a:t>R244G244B244</a:t>
              </a:r>
              <a:endParaRPr lang="en-GB" sz="1200" dirty="0"/>
            </a:p>
          </p:txBody>
        </p:sp>
      </p:grpSp>
    </p:spTree>
    <p:extLst>
      <p:ext uri="{BB962C8B-B14F-4D97-AF65-F5344CB8AC3E}">
        <p14:creationId xmlns:p14="http://schemas.microsoft.com/office/powerpoint/2010/main" xmlns="" val="2874857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a:xfrm>
            <a:off x="3725863" y="6627813"/>
            <a:ext cx="4957762" cy="190500"/>
          </a:xfrm>
        </p:spPr>
        <p:txBody>
          <a:bodyPr/>
          <a:lstStyle>
            <a:lvl1pPr>
              <a:defRPr smtClean="0"/>
            </a:lvl1pPr>
          </a:lstStyle>
          <a:p>
            <a:pPr>
              <a:defRPr/>
            </a:pPr>
            <a:r>
              <a:rPr lang="en-GB" smtClean="0">
                <a:solidFill>
                  <a:srgbClr val="132577"/>
                </a:solidFill>
              </a:rPr>
              <a:t>4/12/2017,  SYNOHF, Annecy,  O. Konovalov</a:t>
            </a:r>
            <a:endParaRPr lang="en-US" dirty="0">
              <a:solidFill>
                <a:srgbClr val="132577"/>
              </a:solidFill>
            </a:endParaRPr>
          </a:p>
        </p:txBody>
      </p:sp>
      <p:sp>
        <p:nvSpPr>
          <p:cNvPr id="4" name="Slide Number Placeholder 4"/>
          <p:cNvSpPr>
            <a:spLocks noGrp="1"/>
          </p:cNvSpPr>
          <p:nvPr>
            <p:ph type="sldNum" sz="quarter" idx="11"/>
          </p:nvPr>
        </p:nvSpPr>
        <p:spPr/>
        <p:txBody>
          <a:bodyPr/>
          <a:lstStyle>
            <a:lvl1pPr>
              <a:defRPr/>
            </a:lvl1pPr>
          </a:lstStyle>
          <a:p>
            <a:pPr>
              <a:defRPr/>
            </a:pPr>
            <a:fld id="{BEBDCD7D-F91D-4C33-9BFB-BF8B6888E7D7}" type="slidenum">
              <a:rPr lang="en-US">
                <a:solidFill>
                  <a:srgbClr val="132577"/>
                </a:solidFill>
              </a:rPr>
              <a:pPr>
                <a:defRPr/>
              </a:pPr>
              <a:t>‹#›</a:t>
            </a:fld>
            <a:endParaRPr lang="en-US">
              <a:solidFill>
                <a:srgbClr val="132577"/>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2757488" y="6613525"/>
            <a:ext cx="1344612" cy="227013"/>
          </a:xfrm>
          <a:prstGeom prst="rect">
            <a:avLst/>
          </a:prstGeom>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t>4/12/2017,  SYNOHF, Annecy,  O. Konovalov</a:t>
            </a: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5923DB12-6B72-4760-A8C1-C92200B8AA16}"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a:xfrm>
            <a:off x="2474913" y="6600825"/>
            <a:ext cx="4178300" cy="238125"/>
          </a:xfrm>
        </p:spPr>
        <p:txBody>
          <a:bodyPr/>
          <a:lstStyle>
            <a:lvl1pPr algn="ctr">
              <a:defRPr lang="en-GB" sz="1200" b="1">
                <a:latin typeface="+mj-lt"/>
              </a:defRPr>
            </a:lvl1pPr>
          </a:lstStyle>
          <a:p>
            <a:pPr>
              <a:defRPr/>
            </a:pPr>
            <a:r>
              <a:rPr lang="en-GB" smtClean="0"/>
              <a:t>4/12/2017,  SYNOHF, Annecy,  O. Konovalov</a:t>
            </a:r>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a:xfrm>
            <a:off x="2474913" y="6600825"/>
            <a:ext cx="4178300" cy="238125"/>
          </a:xfrm>
        </p:spPr>
        <p:txBody>
          <a:bodyPr/>
          <a:lstStyle>
            <a:lvl1pPr algn="ctr">
              <a:defRPr lang="en-GB" sz="1200" b="1">
                <a:latin typeface="+mj-lt"/>
              </a:defRPr>
            </a:lvl1pPr>
          </a:lstStyle>
          <a:p>
            <a:pPr>
              <a:defRPr/>
            </a:pPr>
            <a:r>
              <a:rPr lang="en-GB" smtClean="0"/>
              <a:t>4/12/2017,  SYNOHF, Annecy,  O. Konovalov</a:t>
            </a: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logo_texte.jpg"/>
          <p:cNvPicPr>
            <a:picLocks noChangeAspect="1"/>
          </p:cNvPicPr>
          <p:nvPr/>
        </p:nvPicPr>
        <p:blipFill>
          <a:blip r:embed="rId13" cstate="print"/>
          <a:stretch>
            <a:fillRect/>
          </a:stretch>
        </p:blipFill>
        <p:spPr>
          <a:xfrm>
            <a:off x="7164000" y="6210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fr-FR" dirty="0" smtClean="0"/>
              <a:t>CLICK TO MODIFY THE STYLE OF THE TITLE</a:t>
            </a:r>
            <a:endParaRPr lang="fr-FR" dirty="0"/>
          </a:p>
        </p:txBody>
      </p:sp>
      <p:sp>
        <p:nvSpPr>
          <p:cNvPr id="3" name="Espace réservé du texte 2"/>
          <p:cNvSpPr>
            <a:spLocks noGrp="1"/>
          </p:cNvSpPr>
          <p:nvPr>
            <p:ph type="body" idx="1"/>
          </p:nvPr>
        </p:nvSpPr>
        <p:spPr bwMode="gray">
          <a:xfrm>
            <a:off x="727200" y="764704"/>
            <a:ext cx="8236800" cy="5400000"/>
          </a:xfrm>
          <a:prstGeom prst="rect">
            <a:avLst/>
          </a:prstGeom>
        </p:spPr>
        <p:txBody>
          <a:bodyPr vert="horz" lIns="0" tIns="0" rIns="0" bIns="0" rtlCol="0" anchor="t" anchorCtr="0">
            <a:noAutofit/>
          </a:bodyPr>
          <a:lstStyle/>
          <a:p>
            <a:pPr lvl="0"/>
            <a:r>
              <a:rPr lang="fr-FR" dirty="0" smtClean="0"/>
              <a:t>Click to </a:t>
            </a:r>
            <a:r>
              <a:rPr lang="fr-FR" dirty="0" err="1" smtClean="0"/>
              <a:t>modify</a:t>
            </a:r>
            <a:r>
              <a:rPr lang="fr-FR" dirty="0" smtClean="0"/>
              <a:t> </a:t>
            </a:r>
            <a:r>
              <a:rPr lang="fr-FR" dirty="0" err="1" smtClean="0"/>
              <a:t>attributes</a:t>
            </a:r>
            <a:endParaRPr lang="fr-FR" dirty="0" smtClean="0"/>
          </a:p>
          <a:p>
            <a:pPr lvl="1"/>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5" name="Espace réservé du pied de page 4"/>
          <p:cNvSpPr>
            <a:spLocks noGrp="1"/>
          </p:cNvSpPr>
          <p:nvPr>
            <p:ph type="ftr" sz="quarter" idx="3"/>
          </p:nvPr>
        </p:nvSpPr>
        <p:spPr bwMode="gray">
          <a:xfrm>
            <a:off x="719572" y="6483349"/>
            <a:ext cx="6120000" cy="212489"/>
          </a:xfrm>
          <a:prstGeom prst="rect">
            <a:avLst/>
          </a:prstGeom>
        </p:spPr>
        <p:txBody>
          <a:bodyPr vert="horz" lIns="0" tIns="0" rIns="0" bIns="0" rtlCol="0" anchor="b" anchorCtr="0">
            <a:noAutofit/>
          </a:bodyPr>
          <a:lstStyle>
            <a:lvl1pPr algn="l">
              <a:defRPr sz="800" b="1" cap="none" baseline="0">
                <a:solidFill>
                  <a:schemeClr val="tx2"/>
                </a:solidFill>
              </a:defRPr>
            </a:lvl1pPr>
          </a:lstStyle>
          <a:p>
            <a:r>
              <a:rPr lang="en-GB" smtClean="0"/>
              <a:t>4/12/2017,  SYNOHF, Annecy,  O. Konovalov</a:t>
            </a:r>
            <a:endParaRPr lang="fr-FR" dirty="0"/>
          </a:p>
        </p:txBody>
      </p:sp>
      <p:sp>
        <p:nvSpPr>
          <p:cNvPr id="6" name="Espace réservé du numéro de diapositive 5"/>
          <p:cNvSpPr>
            <a:spLocks noGrp="1"/>
          </p:cNvSpPr>
          <p:nvPr>
            <p:ph type="sldNum" sz="quarter" idx="4"/>
          </p:nvPr>
        </p:nvSpPr>
        <p:spPr bwMode="gray">
          <a:xfrm>
            <a:off x="179512" y="6483438"/>
            <a:ext cx="413559" cy="212400"/>
          </a:xfrm>
          <a:prstGeom prst="rect">
            <a:avLst/>
          </a:prstGeom>
        </p:spPr>
        <p:txBody>
          <a:bodyPr vert="horz" lIns="0" tIns="0" rIns="0" bIns="0" rtlCol="0" anchor="b" anchorCtr="0">
            <a:noAutofit/>
          </a:bodyPr>
          <a:lstStyle>
            <a:lvl1pPr algn="l">
              <a:defRPr sz="800" b="1">
                <a:solidFill>
                  <a:schemeClr val="tx2"/>
                </a:solidFill>
              </a:defRPr>
            </a:lvl1pPr>
          </a:lstStyle>
          <a:p>
            <a:r>
              <a:rPr lang="fr-FR" smtClean="0"/>
              <a:t>Page </a:t>
            </a:r>
            <a:fld id="{733122C9-A0B9-462F-8757-0847AD287B63}" type="slidenum">
              <a:rPr lang="fr-FR" smtClean="0"/>
              <a:pPr/>
              <a:t>‹#›</a:t>
            </a:fld>
            <a:endParaRPr lang="fr-FR" dirty="0"/>
          </a:p>
        </p:txBody>
      </p:sp>
      <p:sp>
        <p:nvSpPr>
          <p:cNvPr id="8" name="Rectangle 7"/>
          <p:cNvSpPr/>
          <p:nvPr/>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8" descr="logo_texte.jpg"/>
          <p:cNvPicPr>
            <a:picLocks noChangeAspect="1"/>
          </p:cNvPicPr>
          <p:nvPr/>
        </p:nvPicPr>
        <p:blipFill>
          <a:blip r:embed="rId13" cstate="print"/>
          <a:stretch>
            <a:fillRect/>
          </a:stretch>
        </p:blipFill>
        <p:spPr>
          <a:xfrm>
            <a:off x="7164000" y="6210000"/>
            <a:ext cx="1975944" cy="648000"/>
          </a:xfrm>
          <a:prstGeom prst="rect">
            <a:avLst/>
          </a:prstGeom>
        </p:spPr>
      </p:pic>
      <p:sp>
        <p:nvSpPr>
          <p:cNvPr id="11" name="Rectangle 10"/>
          <p:cNvSpPr/>
          <p:nvPr/>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 id="2147483665" r:id="rId6"/>
    <p:sldLayoutId id="2147483669" r:id="rId7"/>
    <p:sldLayoutId id="2147483673" r:id="rId8"/>
    <p:sldLayoutId id="2147483675" r:id="rId9"/>
    <p:sldLayoutId id="2147483680" r:id="rId10"/>
    <p:sldLayoutId id="2147483681" r:id="rId11"/>
  </p:sldLayoutIdLst>
  <p:timing>
    <p:tnLst>
      <p:par>
        <p:cTn id="1" dur="indefinite" restart="never" nodeType="tmRoot"/>
      </p:par>
    </p:tnLst>
  </p:timing>
  <p:hf hdr="0" dt="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baseline="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tx1"/>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400"/>
        </a:spcAft>
        <a:buClr>
          <a:schemeClr val="accent6"/>
        </a:buClr>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884" userDrawn="1">
          <p15:clr>
            <a:srgbClr val="F26B43"/>
          </p15:clr>
        </p15:guide>
        <p15:guide id="2" pos="113" userDrawn="1">
          <p15:clr>
            <a:srgbClr val="F26B43"/>
          </p15:clr>
        </p15:guide>
        <p15:guide id="3" orient="horz" pos="482" userDrawn="1">
          <p15:clr>
            <a:srgbClr val="F26B43"/>
          </p15:clr>
        </p15:guide>
        <p15:guide id="4" pos="453" userDrawn="1">
          <p15:clr>
            <a:srgbClr val="F26B43"/>
          </p15:clr>
        </p15:guide>
        <p15:guide id="5" pos="564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250825" y="884238"/>
            <a:ext cx="8642350" cy="566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67" name="Rectangle 3"/>
          <p:cNvSpPr>
            <a:spLocks noGrp="1" noChangeArrowheads="1"/>
          </p:cNvSpPr>
          <p:nvPr>
            <p:ph type="body" idx="1"/>
          </p:nvPr>
        </p:nvSpPr>
        <p:spPr bwMode="auto">
          <a:xfrm>
            <a:off x="250825" y="1974850"/>
            <a:ext cx="8642350" cy="4262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Body Text</a:t>
            </a:r>
          </a:p>
          <a:p>
            <a:pPr lvl="1"/>
            <a:r>
              <a:rPr lang="en-GB" smtClean="0"/>
              <a:t>Bullet Text</a:t>
            </a:r>
          </a:p>
          <a:p>
            <a:pPr lvl="2"/>
            <a:r>
              <a:rPr lang="en-GB" smtClean="0"/>
              <a:t>Third level</a:t>
            </a:r>
          </a:p>
          <a:p>
            <a:pPr lvl="3"/>
            <a:r>
              <a:rPr lang="en-GB" smtClean="0"/>
              <a:t>Fourth level</a:t>
            </a:r>
          </a:p>
          <a:p>
            <a:pPr lvl="4"/>
            <a:r>
              <a:rPr lang="en-GB" smtClean="0"/>
              <a:t>Fifth level</a:t>
            </a:r>
          </a:p>
        </p:txBody>
      </p:sp>
      <p:sp>
        <p:nvSpPr>
          <p:cNvPr id="84998" name="Rectangle 6"/>
          <p:cNvSpPr>
            <a:spLocks noChangeArrowheads="1"/>
          </p:cNvSpPr>
          <p:nvPr/>
        </p:nvSpPr>
        <p:spPr bwMode="auto">
          <a:xfrm rot="-21600000">
            <a:off x="8299450" y="6627813"/>
            <a:ext cx="2133600" cy="241300"/>
          </a:xfrm>
          <a:prstGeom prst="rect">
            <a:avLst/>
          </a:prstGeom>
          <a:noFill/>
          <a:ln w="9525">
            <a:noFill/>
            <a:miter lim="800000"/>
            <a:headEnd/>
            <a:tailEnd/>
          </a:ln>
          <a:effectLst/>
        </p:spPr>
        <p:txBody>
          <a:bodyPr/>
          <a:lstStyle/>
          <a:p>
            <a:pPr fontAlgn="base">
              <a:spcBef>
                <a:spcPct val="0"/>
              </a:spcBef>
              <a:spcAft>
                <a:spcPct val="0"/>
              </a:spcAft>
              <a:defRPr/>
            </a:pPr>
            <a:r>
              <a:rPr lang="en-GB" sz="800">
                <a:solidFill>
                  <a:srgbClr val="FFFFFF"/>
                </a:solidFill>
                <a:latin typeface="Lucida Console" pitchFamily="49" charset="0"/>
                <a:cs typeface="Arial" pitchFamily="34" charset="0"/>
              </a:rPr>
              <a:t>Slide: </a:t>
            </a:r>
            <a:fld id="{B043AEAC-3FED-4495-8C89-A4BDF24E3061}" type="slidenum">
              <a:rPr lang="en-GB" sz="800">
                <a:solidFill>
                  <a:srgbClr val="FFFFFF"/>
                </a:solidFill>
                <a:latin typeface="Lucida Console" pitchFamily="49" charset="0"/>
                <a:cs typeface="Arial" pitchFamily="34" charset="0"/>
              </a:rPr>
              <a:pPr fontAlgn="base">
                <a:spcBef>
                  <a:spcPct val="0"/>
                </a:spcBef>
                <a:spcAft>
                  <a:spcPct val="0"/>
                </a:spcAft>
                <a:defRPr/>
              </a:pPr>
              <a:t>‹#›</a:t>
            </a:fld>
            <a:endParaRPr lang="en-GB" sz="800">
              <a:solidFill>
                <a:srgbClr val="FFFFFF"/>
              </a:solidFill>
              <a:latin typeface="Lucida Console" pitchFamily="49" charset="0"/>
              <a:cs typeface="Arial" pitchFamily="34" charset="0"/>
            </a:endParaRPr>
          </a:p>
        </p:txBody>
      </p:sp>
      <p:sp>
        <p:nvSpPr>
          <p:cNvPr id="84999" name="Rectangle 7"/>
          <p:cNvSpPr>
            <a:spLocks noGrp="1" noChangeArrowheads="1"/>
          </p:cNvSpPr>
          <p:nvPr>
            <p:ph type="ftr" sz="quarter" idx="3"/>
          </p:nvPr>
        </p:nvSpPr>
        <p:spPr bwMode="auto">
          <a:xfrm>
            <a:off x="2520950" y="6619875"/>
            <a:ext cx="5929313" cy="163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chemeClr val="bg1"/>
                </a:solidFill>
                <a:latin typeface="Lucida Console" pitchFamily="49" charset="0"/>
                <a:cs typeface="+mn-cs"/>
              </a:defRPr>
            </a:lvl1pPr>
          </a:lstStyle>
          <a:p>
            <a:pPr fontAlgn="base">
              <a:spcBef>
                <a:spcPct val="0"/>
              </a:spcBef>
              <a:spcAft>
                <a:spcPct val="0"/>
              </a:spcAft>
              <a:defRPr/>
            </a:pPr>
            <a:r>
              <a:rPr lang="en-GB" smtClean="0">
                <a:solidFill>
                  <a:srgbClr val="FFFFFF"/>
                </a:solidFill>
              </a:rPr>
              <a:t>4/12/2017,  SYNOHF, Annecy,  O. Konovalov</a:t>
            </a:r>
            <a:endParaRPr lang="en-GB">
              <a:solidFill>
                <a:srgbClr val="FFFFFF"/>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2800" b="1">
          <a:solidFill>
            <a:schemeClr val="tx1"/>
          </a:solidFill>
          <a:latin typeface="Arial" charset="0"/>
        </a:defRPr>
      </a:lvl6pPr>
      <a:lvl7pPr marL="914400" algn="l" rtl="0" fontAlgn="base">
        <a:spcBef>
          <a:spcPct val="0"/>
        </a:spcBef>
        <a:spcAft>
          <a:spcPct val="0"/>
        </a:spcAft>
        <a:defRPr sz="2800" b="1">
          <a:solidFill>
            <a:schemeClr val="tx1"/>
          </a:solidFill>
          <a:latin typeface="Arial" charset="0"/>
        </a:defRPr>
      </a:lvl7pPr>
      <a:lvl8pPr marL="1371600" algn="l" rtl="0" fontAlgn="base">
        <a:spcBef>
          <a:spcPct val="0"/>
        </a:spcBef>
        <a:spcAft>
          <a:spcPct val="0"/>
        </a:spcAft>
        <a:defRPr sz="2800" b="1">
          <a:solidFill>
            <a:schemeClr val="tx1"/>
          </a:solidFill>
          <a:latin typeface="Arial" charset="0"/>
        </a:defRPr>
      </a:lvl8pPr>
      <a:lvl9pPr marL="1828800" algn="l" rtl="0" fontAlgn="base">
        <a:spcBef>
          <a:spcPct val="0"/>
        </a:spcBef>
        <a:spcAft>
          <a:spcPct val="0"/>
        </a:spcAft>
        <a:defRPr sz="2800" b="1">
          <a:solidFill>
            <a:schemeClr val="tx1"/>
          </a:solidFill>
          <a:latin typeface="Arial" charset="0"/>
        </a:defRPr>
      </a:lvl9pPr>
    </p:titleStyle>
    <p:bodyStyle>
      <a:lvl1pPr algn="l" rtl="0" eaLnBrk="0" fontAlgn="base" hangingPunct="0">
        <a:spcBef>
          <a:spcPct val="20000"/>
        </a:spcBef>
        <a:spcAft>
          <a:spcPct val="0"/>
        </a:spcAft>
        <a:buClr>
          <a:srgbClr val="7DA9DA"/>
        </a:buClr>
        <a:defRPr sz="1600">
          <a:solidFill>
            <a:schemeClr val="tx1"/>
          </a:solidFill>
          <a:latin typeface="+mn-lt"/>
          <a:ea typeface="+mn-ea"/>
          <a:cs typeface="+mn-cs"/>
        </a:defRPr>
      </a:lvl1pPr>
      <a:lvl2pPr marL="179388" indent="182563" algn="l" rtl="0" eaLnBrk="0" fontAlgn="base" hangingPunct="0">
        <a:spcBef>
          <a:spcPct val="20000"/>
        </a:spcBef>
        <a:spcAft>
          <a:spcPct val="0"/>
        </a:spcAft>
        <a:buClr>
          <a:srgbClr val="8A8B8E"/>
        </a:buClr>
        <a:buChar char="•"/>
        <a:defRPr sz="1600">
          <a:solidFill>
            <a:schemeClr val="tx1"/>
          </a:solidFill>
          <a:latin typeface="+mn-lt"/>
        </a:defRPr>
      </a:lvl2pPr>
      <a:lvl3pPr marL="541338" indent="173038" algn="l" rtl="0" eaLnBrk="0" fontAlgn="base" hangingPunct="0">
        <a:spcBef>
          <a:spcPct val="20000"/>
        </a:spcBef>
        <a:spcAft>
          <a:spcPct val="0"/>
        </a:spcAft>
        <a:buClr>
          <a:srgbClr val="1B5092"/>
        </a:buClr>
        <a:buChar char="•"/>
        <a:defRPr sz="1400">
          <a:solidFill>
            <a:schemeClr val="tx1"/>
          </a:solidFill>
          <a:latin typeface="+mn-lt"/>
        </a:defRPr>
      </a:lvl3pPr>
      <a:lvl4pPr marL="893763" indent="182563" algn="l" rtl="0" eaLnBrk="0" fontAlgn="base" hangingPunct="0">
        <a:spcBef>
          <a:spcPct val="20000"/>
        </a:spcBef>
        <a:spcAft>
          <a:spcPct val="0"/>
        </a:spcAft>
        <a:buClr>
          <a:srgbClr val="8A8B8E"/>
        </a:buClr>
        <a:buChar char="•"/>
        <a:defRPr sz="1400">
          <a:solidFill>
            <a:schemeClr val="tx1"/>
          </a:solidFill>
          <a:latin typeface="+mn-lt"/>
        </a:defRPr>
      </a:lvl4pPr>
      <a:lvl5pPr marL="1255713" indent="182563" algn="l" rtl="0" eaLnBrk="0" fontAlgn="base" hangingPunct="0">
        <a:spcBef>
          <a:spcPct val="20000"/>
        </a:spcBef>
        <a:spcAft>
          <a:spcPct val="0"/>
        </a:spcAft>
        <a:buClr>
          <a:srgbClr val="1B5092"/>
        </a:buClr>
        <a:buChar char="•"/>
        <a:defRPr sz="1200">
          <a:solidFill>
            <a:schemeClr val="tx1"/>
          </a:solidFill>
          <a:latin typeface="+mn-lt"/>
        </a:defRPr>
      </a:lvl5pPr>
      <a:lvl6pPr marL="1712913" indent="182563" algn="l" rtl="0" fontAlgn="base">
        <a:spcBef>
          <a:spcPct val="20000"/>
        </a:spcBef>
        <a:spcAft>
          <a:spcPct val="0"/>
        </a:spcAft>
        <a:buClr>
          <a:srgbClr val="1B5092"/>
        </a:buClr>
        <a:buChar char="•"/>
        <a:defRPr sz="1200">
          <a:solidFill>
            <a:schemeClr val="tx1"/>
          </a:solidFill>
          <a:latin typeface="+mn-lt"/>
        </a:defRPr>
      </a:lvl6pPr>
      <a:lvl7pPr marL="2170113" indent="182563" algn="l" rtl="0" fontAlgn="base">
        <a:spcBef>
          <a:spcPct val="20000"/>
        </a:spcBef>
        <a:spcAft>
          <a:spcPct val="0"/>
        </a:spcAft>
        <a:buClr>
          <a:srgbClr val="1B5092"/>
        </a:buClr>
        <a:buChar char="•"/>
        <a:defRPr sz="1200">
          <a:solidFill>
            <a:schemeClr val="tx1"/>
          </a:solidFill>
          <a:latin typeface="+mn-lt"/>
        </a:defRPr>
      </a:lvl7pPr>
      <a:lvl8pPr marL="2627313" indent="182563" algn="l" rtl="0" fontAlgn="base">
        <a:spcBef>
          <a:spcPct val="20000"/>
        </a:spcBef>
        <a:spcAft>
          <a:spcPct val="0"/>
        </a:spcAft>
        <a:buClr>
          <a:srgbClr val="1B5092"/>
        </a:buClr>
        <a:buChar char="•"/>
        <a:defRPr sz="1200">
          <a:solidFill>
            <a:schemeClr val="tx1"/>
          </a:solidFill>
          <a:latin typeface="+mn-lt"/>
        </a:defRPr>
      </a:lvl8pPr>
      <a:lvl9pPr marL="3084513" indent="182563" algn="l" rtl="0" fontAlgn="base">
        <a:spcBef>
          <a:spcPct val="20000"/>
        </a:spcBef>
        <a:spcAft>
          <a:spcPct val="0"/>
        </a:spcAft>
        <a:buClr>
          <a:srgbClr val="1B5092"/>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7.xml"/><Relationship Id="rId7" Type="http://schemas.openxmlformats.org/officeDocument/2006/relationships/oleObject" Target="../embeddings/oleObject27.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notesSlide" Target="../notesSlides/notesSlide9.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31.bin"/><Relationship Id="rId11" Type="http://schemas.openxmlformats.org/officeDocument/2006/relationships/oleObject" Target="../embeddings/oleObject35.bin"/><Relationship Id="rId5" Type="http://schemas.openxmlformats.org/officeDocument/2006/relationships/oleObject" Target="../embeddings/oleObject30.bin"/><Relationship Id="rId10" Type="http://schemas.openxmlformats.org/officeDocument/2006/relationships/oleObject" Target="../embeddings/oleObject34.bin"/><Relationship Id="rId4" Type="http://schemas.openxmlformats.org/officeDocument/2006/relationships/oleObject" Target="../embeddings/oleObject29.bin"/><Relationship Id="rId9" Type="http://schemas.openxmlformats.org/officeDocument/2006/relationships/oleObject" Target="../embeddings/oleObject33.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oleObject" Target="../embeddings/oleObject39.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oleObject" Target="../embeddings/oleObject41.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4.xml"/><Relationship Id="rId1" Type="http://schemas.openxmlformats.org/officeDocument/2006/relationships/vmlDrawing" Target="../drawings/vmlDrawing9.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4.xml"/><Relationship Id="rId1" Type="http://schemas.openxmlformats.org/officeDocument/2006/relationships/vmlDrawing" Target="../drawings/vmlDrawing10.v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notesSlide" Target="../notesSlides/notesSlide10.xml"/><Relationship Id="rId7" Type="http://schemas.openxmlformats.org/officeDocument/2006/relationships/oleObject" Target="../embeddings/oleObject47.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46.bin"/><Relationship Id="rId11" Type="http://schemas.openxmlformats.org/officeDocument/2006/relationships/image" Target="../media/image71.png"/><Relationship Id="rId5" Type="http://schemas.openxmlformats.org/officeDocument/2006/relationships/oleObject" Target="../embeddings/oleObject45.bin"/><Relationship Id="rId10" Type="http://schemas.openxmlformats.org/officeDocument/2006/relationships/oleObject" Target="../embeddings/oleObject50.bin"/><Relationship Id="rId4" Type="http://schemas.openxmlformats.org/officeDocument/2006/relationships/oleObject" Target="../embeddings/oleObject44.bin"/><Relationship Id="rId9" Type="http://schemas.openxmlformats.org/officeDocument/2006/relationships/oleObject" Target="../embeddings/oleObject49.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4.xml"/><Relationship Id="rId1" Type="http://schemas.openxmlformats.org/officeDocument/2006/relationships/vmlDrawing" Target="../drawings/vmlDrawing12.v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notesSlide" Target="../notesSlides/notesSlide11.xml"/><Relationship Id="rId7" Type="http://schemas.openxmlformats.org/officeDocument/2006/relationships/oleObject" Target="../embeddings/oleObject55.bin"/><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oleObject" Target="../embeddings/oleObject54.bin"/><Relationship Id="rId5" Type="http://schemas.openxmlformats.org/officeDocument/2006/relationships/oleObject" Target="../embeddings/oleObject53.bin"/><Relationship Id="rId4" Type="http://schemas.openxmlformats.org/officeDocument/2006/relationships/oleObject" Target="../embeddings/oleObject52.bin"/><Relationship Id="rId9" Type="http://schemas.openxmlformats.org/officeDocument/2006/relationships/oleObject" Target="../embeddings/oleObject57.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oleObject" Target="../embeddings/oleObject58.bin"/><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4.xml"/><Relationship Id="rId1" Type="http://schemas.openxmlformats.org/officeDocument/2006/relationships/vmlDrawing" Target="../drawings/vmlDrawing15.v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image" Target="../media/image87.jpeg"/><Relationship Id="rId7" Type="http://schemas.openxmlformats.org/officeDocument/2006/relationships/image" Target="../media/image91.w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wmf"/><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oleObject" Target="../embeddings/oleObject63.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oleObject" Target="../embeddings/oleObject62.bin"/><Relationship Id="rId5" Type="http://schemas.openxmlformats.org/officeDocument/2006/relationships/oleObject" Target="../embeddings/oleObject61.bin"/><Relationship Id="rId4" Type="http://schemas.openxmlformats.org/officeDocument/2006/relationships/oleObject" Target="../embeddings/oleObject60.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mlDrawing" Target="../drawings/vmlDrawing17.vml"/><Relationship Id="rId4" Type="http://schemas.openxmlformats.org/officeDocument/2006/relationships/oleObject" Target="../embeddings/oleObject64.bin"/></Relationships>
</file>

<file path=ppt/slides/_rels/slide32.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gif"/></Relationships>
</file>

<file path=ppt/slides/_rels/slide3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20.xml"/><Relationship Id="rId7" Type="http://schemas.openxmlformats.org/officeDocument/2006/relationships/image" Target="../media/image112.png"/><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oleObject" Target="../embeddings/oleObject66.bin"/><Relationship Id="rId5" Type="http://schemas.openxmlformats.org/officeDocument/2006/relationships/oleObject" Target="../embeddings/oleObject65.bin"/><Relationship Id="rId4" Type="http://schemas.openxmlformats.org/officeDocument/2006/relationships/image" Target="../media/image111.jpeg"/><Relationship Id="rId9" Type="http://schemas.openxmlformats.org/officeDocument/2006/relationships/oleObject" Target="../embeddings/oleObject67.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image" Target="../media/image116.png"/><Relationship Id="rId5" Type="http://schemas.openxmlformats.org/officeDocument/2006/relationships/oleObject" Target="../embeddings/oleObject68.bin"/><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23.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6.xml"/><Relationship Id="rId1" Type="http://schemas.openxmlformats.org/officeDocument/2006/relationships/vmlDrawing" Target="../drawings/vmlDrawing20.vml"/><Relationship Id="rId4" Type="http://schemas.openxmlformats.org/officeDocument/2006/relationships/oleObject" Target="../embeddings/oleObject70.bin"/></Relationships>
</file>

<file path=ppt/slides/_rels/slide38.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notesSlide" Target="../notesSlides/notesSlide24.xml"/><Relationship Id="rId7" Type="http://schemas.openxmlformats.org/officeDocument/2006/relationships/image" Target="../media/image132.jpeg"/><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image" Target="../media/image131.png"/><Relationship Id="rId5" Type="http://schemas.openxmlformats.org/officeDocument/2006/relationships/oleObject" Target="../embeddings/oleObject71.bin"/><Relationship Id="rId4" Type="http://schemas.openxmlformats.org/officeDocument/2006/relationships/image" Target="../media/image130.png"/><Relationship Id="rId9"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2.jpeg"/><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oleObject" Target="../embeddings/oleObject73.bin"/></Relationships>
</file>

<file path=ppt/slides/_rels/slide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45.png"/></Relationships>
</file>

<file path=ppt/slides/_rels/slide4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50.png"/><Relationship Id="rId3" Type="http://schemas.openxmlformats.org/officeDocument/2006/relationships/notesSlide" Target="../notesSlides/notesSlide28.xml"/><Relationship Id="rId12" Type="http://schemas.openxmlformats.org/officeDocument/2006/relationships/image" Target="../media/image145.png"/><Relationship Id="rId2" Type="http://schemas.openxmlformats.org/officeDocument/2006/relationships/slideLayout" Target="../slideLayouts/slideLayout4.xml"/><Relationship Id="rId1" Type="http://schemas.openxmlformats.org/officeDocument/2006/relationships/vmlDrawing" Target="../drawings/vmlDrawing23.vml"/><Relationship Id="rId11" Type="http://schemas.openxmlformats.org/officeDocument/2006/relationships/image" Target="../media/image149.jpeg"/><Relationship Id="rId5" Type="http://schemas.openxmlformats.org/officeDocument/2006/relationships/image" Target="../media/image147.jpeg"/><Relationship Id="rId10" Type="http://schemas.microsoft.com/office/2007/relationships/hdphoto" Target="../media/hdphoto5.wdp"/><Relationship Id="rId4" Type="http://schemas.openxmlformats.org/officeDocument/2006/relationships/oleObject" Target="../embeddings/oleObject74.bin"/><Relationship Id="rId9" Type="http://schemas.openxmlformats.org/officeDocument/2006/relationships/image" Target="../media/image148.jpeg"/></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43.jpe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image" Target="../media/image154.png"/><Relationship Id="rId5" Type="http://schemas.openxmlformats.org/officeDocument/2006/relationships/oleObject" Target="../embeddings/oleObject76.bin"/><Relationship Id="rId4" Type="http://schemas.openxmlformats.org/officeDocument/2006/relationships/oleObject" Target="../embeddings/oleObject75.bin"/></Relationships>
</file>

<file path=ppt/slides/_rels/slide4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69.png"/><Relationship Id="rId18" Type="http://schemas.openxmlformats.org/officeDocument/2006/relationships/image" Target="../media/image172.png"/><Relationship Id="rId3" Type="http://schemas.openxmlformats.org/officeDocument/2006/relationships/image" Target="../media/image160.png"/><Relationship Id="rId7" Type="http://schemas.openxmlformats.org/officeDocument/2006/relationships/image" Target="../media/image164.png"/><Relationship Id="rId12" Type="http://schemas.microsoft.com/office/2007/relationships/hdphoto" Target="../media/hdphoto3.wdp"/><Relationship Id="rId17" Type="http://schemas.openxmlformats.org/officeDocument/2006/relationships/image" Target="../media/image171.jpeg"/><Relationship Id="rId2" Type="http://schemas.openxmlformats.org/officeDocument/2006/relationships/notesSlide" Target="../notesSlides/notesSlide36.xml"/><Relationship Id="rId16" Type="http://schemas.microsoft.com/office/2007/relationships/hdphoto" Target="../media/hdphoto5.wdp"/><Relationship Id="rId1" Type="http://schemas.openxmlformats.org/officeDocument/2006/relationships/slideLayout" Target="../slideLayouts/slideLayout4.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0.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 Id="rId1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75.png"/></Relationships>
</file>

<file path=ppt/slides/_rels/slide55.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83.png"/><Relationship Id="rId4" Type="http://schemas.openxmlformats.org/officeDocument/2006/relationships/image" Target="../media/image176.png"/></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8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oleObject" Target="../embeddings/oleObject84.bin"/><Relationship Id="rId3" Type="http://schemas.openxmlformats.org/officeDocument/2006/relationships/notesSlide" Target="../notesSlides/notesSlide44.xml"/><Relationship Id="rId7" Type="http://schemas.openxmlformats.org/officeDocument/2006/relationships/oleObject" Target="../embeddings/oleObject79.bin"/><Relationship Id="rId12" Type="http://schemas.openxmlformats.org/officeDocument/2006/relationships/image" Target="../media/image197.png"/><Relationship Id="rId2" Type="http://schemas.openxmlformats.org/officeDocument/2006/relationships/slideLayout" Target="../slideLayouts/slideLayout4.xml"/><Relationship Id="rId1" Type="http://schemas.openxmlformats.org/officeDocument/2006/relationships/vmlDrawing" Target="../drawings/vmlDrawing25.vml"/><Relationship Id="rId6" Type="http://schemas.openxmlformats.org/officeDocument/2006/relationships/oleObject" Target="../embeddings/oleObject78.bin"/><Relationship Id="rId11" Type="http://schemas.openxmlformats.org/officeDocument/2006/relationships/oleObject" Target="../embeddings/oleObject83.bin"/><Relationship Id="rId5" Type="http://schemas.openxmlformats.org/officeDocument/2006/relationships/oleObject" Target="../embeddings/oleObject77.bin"/><Relationship Id="rId10" Type="http://schemas.openxmlformats.org/officeDocument/2006/relationships/oleObject" Target="../embeddings/oleObject82.bin"/><Relationship Id="rId4" Type="http://schemas.openxmlformats.org/officeDocument/2006/relationships/image" Target="../media/image196.png"/><Relationship Id="rId9" Type="http://schemas.openxmlformats.org/officeDocument/2006/relationships/oleObject" Target="../embeddings/oleObject81.bin"/></Relationships>
</file>

<file path=ppt/slides/_rels/slide6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99.png"/></Relationships>
</file>

<file path=ppt/slides/_rels/slide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203.jpeg"/><Relationship Id="rId5" Type="http://schemas.openxmlformats.org/officeDocument/2006/relationships/image" Target="../media/image202.png"/><Relationship Id="rId4" Type="http://schemas.openxmlformats.org/officeDocument/2006/relationships/image" Target="../media/image201.png"/></Relationships>
</file>

<file path=ppt/slides/_rels/slide6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1.xml"/><Relationship Id="rId4" Type="http://schemas.openxmlformats.org/officeDocument/2006/relationships/image" Target="../media/image206.png"/></Relationships>
</file>

<file path=ppt/slides/_rels/slide6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0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image" Target="../media/image215.png"/><Relationship Id="rId5" Type="http://schemas.openxmlformats.org/officeDocument/2006/relationships/image" Target="../media/image214.png"/><Relationship Id="rId10" Type="http://schemas.openxmlformats.org/officeDocument/2006/relationships/oleObject" Target="../embeddings/oleObject87.bin"/><Relationship Id="rId4" Type="http://schemas.openxmlformats.org/officeDocument/2006/relationships/image" Target="../media/image213.png"/><Relationship Id="rId9" Type="http://schemas.openxmlformats.org/officeDocument/2006/relationships/oleObject" Target="../embeddings/oleObject86.bin"/></Relationships>
</file>

<file path=ppt/slides/_rels/slide67.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221.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6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4.xml"/><Relationship Id="rId1" Type="http://schemas.openxmlformats.org/officeDocument/2006/relationships/vmlDrawing" Target="../drawings/vmlDrawing27.vml"/><Relationship Id="rId5" Type="http://schemas.openxmlformats.org/officeDocument/2006/relationships/oleObject" Target="../embeddings/oleObject88.bin"/><Relationship Id="rId4" Type="http://schemas.openxmlformats.org/officeDocument/2006/relationships/image" Target="../media/image22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vmlDrawing" Target="../drawings/vmlDrawing28.vml"/><Relationship Id="rId5" Type="http://schemas.openxmlformats.org/officeDocument/2006/relationships/oleObject" Target="../embeddings/oleObject89.bin"/><Relationship Id="rId4" Type="http://schemas.openxmlformats.org/officeDocument/2006/relationships/image" Target="../media/image226.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27.png"/><Relationship Id="rId7"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229.jpeg"/><Relationship Id="rId5" Type="http://schemas.openxmlformats.org/officeDocument/2006/relationships/image" Target="../media/image7.jpeg"/><Relationship Id="rId4" Type="http://schemas.openxmlformats.org/officeDocument/2006/relationships/image" Target="../media/image228.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oleObject" Target="../embeddings/oleObject15.bin"/><Relationship Id="rId18" Type="http://schemas.openxmlformats.org/officeDocument/2006/relationships/oleObject" Target="../embeddings/oleObject20.bin"/><Relationship Id="rId3" Type="http://schemas.openxmlformats.org/officeDocument/2006/relationships/oleObject" Target="../embeddings/oleObject5.bin"/><Relationship Id="rId21" Type="http://schemas.openxmlformats.org/officeDocument/2006/relationships/oleObject" Target="../embeddings/oleObject23.bin"/><Relationship Id="rId7" Type="http://schemas.openxmlformats.org/officeDocument/2006/relationships/oleObject" Target="../embeddings/oleObject9.bin"/><Relationship Id="rId12" Type="http://schemas.openxmlformats.org/officeDocument/2006/relationships/oleObject" Target="../embeddings/oleObject14.bin"/><Relationship Id="rId17" Type="http://schemas.openxmlformats.org/officeDocument/2006/relationships/oleObject" Target="../embeddings/oleObject19.bin"/><Relationship Id="rId2" Type="http://schemas.openxmlformats.org/officeDocument/2006/relationships/slideLayout" Target="../slideLayouts/slideLayout6.xml"/><Relationship Id="rId16" Type="http://schemas.openxmlformats.org/officeDocument/2006/relationships/oleObject" Target="../embeddings/oleObject18.bin"/><Relationship Id="rId20" Type="http://schemas.openxmlformats.org/officeDocument/2006/relationships/oleObject" Target="../embeddings/oleObject22.bin"/><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oleObject" Target="../embeddings/oleObject13.bin"/><Relationship Id="rId5" Type="http://schemas.openxmlformats.org/officeDocument/2006/relationships/oleObject" Target="../embeddings/oleObject7.bin"/><Relationship Id="rId15" Type="http://schemas.openxmlformats.org/officeDocument/2006/relationships/oleObject" Target="../embeddings/oleObject17.bin"/><Relationship Id="rId10" Type="http://schemas.openxmlformats.org/officeDocument/2006/relationships/oleObject" Target="../embeddings/oleObject12.bin"/><Relationship Id="rId19" Type="http://schemas.openxmlformats.org/officeDocument/2006/relationships/oleObject" Target="../embeddings/oleObject21.bin"/><Relationship Id="rId4" Type="http://schemas.openxmlformats.org/officeDocument/2006/relationships/oleObject" Target="../embeddings/oleObject6.bin"/><Relationship Id="rId9" Type="http://schemas.openxmlformats.org/officeDocument/2006/relationships/oleObject" Target="../embeddings/oleObject11.bin"/><Relationship Id="rId14" Type="http://schemas.openxmlformats.org/officeDocument/2006/relationships/oleObject" Target="../embeddings/oleObject1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Surface Scattering Techniques</a:t>
            </a:r>
            <a:endParaRPr lang="en-GB" dirty="0"/>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10</a:t>
            </a:fld>
            <a:endParaRPr lang="fr-FR" dirty="0"/>
          </a:p>
        </p:txBody>
      </p:sp>
      <p:sp>
        <p:nvSpPr>
          <p:cNvPr id="5" name="Text Box 3"/>
          <p:cNvSpPr txBox="1">
            <a:spLocks noChangeArrowheads="1"/>
          </p:cNvSpPr>
          <p:nvPr/>
        </p:nvSpPr>
        <p:spPr bwMode="auto">
          <a:xfrm>
            <a:off x="263525" y="890588"/>
            <a:ext cx="4643438" cy="2154436"/>
          </a:xfrm>
          <a:prstGeom prst="rect">
            <a:avLst/>
          </a:prstGeom>
          <a:noFill/>
          <a:ln w="9525">
            <a:noFill/>
            <a:miter lim="800000"/>
            <a:headEnd/>
            <a:tailEnd/>
          </a:ln>
        </p:spPr>
        <p:txBody>
          <a:bodyPr>
            <a:spAutoFit/>
          </a:bodyPr>
          <a:lstStyle/>
          <a:p>
            <a:r>
              <a:rPr lang="en-GB" sz="1400" dirty="0"/>
              <a:t>XR</a:t>
            </a:r>
          </a:p>
          <a:p>
            <a:r>
              <a:rPr lang="en-GB" sz="1400" dirty="0"/>
              <a:t>X-ray Reflectivity  (</a:t>
            </a:r>
            <a:r>
              <a:rPr lang="el-GR" sz="1400" dirty="0"/>
              <a:t>α</a:t>
            </a:r>
            <a:r>
              <a:rPr lang="en-US" sz="1400" dirty="0"/>
              <a:t>=</a:t>
            </a:r>
            <a:r>
              <a:rPr lang="el-GR" sz="1400" dirty="0"/>
              <a:t>β</a:t>
            </a:r>
            <a:r>
              <a:rPr lang="en-US" sz="1400" dirty="0"/>
              <a:t>, </a:t>
            </a:r>
            <a:r>
              <a:rPr lang="el-GR" sz="1400" dirty="0">
                <a:latin typeface="Times New Roman" pitchFamily="18" charset="0"/>
                <a:cs typeface="Times New Roman" pitchFamily="18" charset="0"/>
              </a:rPr>
              <a:t>γ</a:t>
            </a:r>
            <a:r>
              <a:rPr lang="el-GR" sz="1400" dirty="0"/>
              <a:t> </a:t>
            </a:r>
            <a:r>
              <a:rPr lang="en-US" sz="1400" dirty="0"/>
              <a:t>=0</a:t>
            </a:r>
            <a:r>
              <a:rPr lang="en-GB" sz="1400" dirty="0"/>
              <a:t>)</a:t>
            </a:r>
          </a:p>
          <a:p>
            <a:r>
              <a:rPr lang="en-US" sz="1400" dirty="0">
                <a:solidFill>
                  <a:srgbClr val="AF007C"/>
                </a:solidFill>
              </a:rPr>
              <a:t>In-depth electron density profile – thickness, density and roughness of films</a:t>
            </a:r>
          </a:p>
          <a:p>
            <a:endParaRPr lang="en-US" sz="800" dirty="0"/>
          </a:p>
          <a:p>
            <a:r>
              <a:rPr lang="en-US" sz="1400" dirty="0"/>
              <a:t>GISAXS </a:t>
            </a:r>
          </a:p>
          <a:p>
            <a:r>
              <a:rPr lang="en-US" sz="1400" dirty="0"/>
              <a:t>Grazing Incidence Small-Angle X-ray Scattering </a:t>
            </a:r>
            <a:r>
              <a:rPr lang="en-GB" sz="1400" dirty="0"/>
              <a:t>(</a:t>
            </a:r>
            <a:r>
              <a:rPr lang="el-GR" sz="1400" dirty="0"/>
              <a:t>α</a:t>
            </a:r>
            <a:r>
              <a:rPr lang="en-GB" sz="1400" dirty="0"/>
              <a:t> &lt; </a:t>
            </a:r>
            <a:r>
              <a:rPr lang="el-GR" sz="1400" dirty="0"/>
              <a:t>α</a:t>
            </a:r>
            <a:r>
              <a:rPr lang="en-GB" sz="1400" baseline="-25000" dirty="0"/>
              <a:t>c</a:t>
            </a:r>
            <a:r>
              <a:rPr lang="en-GB" sz="1400" dirty="0"/>
              <a:t>, </a:t>
            </a:r>
            <a:r>
              <a:rPr lang="el-GR" sz="1400" dirty="0">
                <a:latin typeface="Times New Roman" pitchFamily="18" charset="0"/>
                <a:cs typeface="Times New Roman" pitchFamily="18" charset="0"/>
              </a:rPr>
              <a:t>γ</a:t>
            </a:r>
            <a:r>
              <a:rPr lang="en-US" sz="1400" dirty="0"/>
              <a:t> </a:t>
            </a:r>
            <a:r>
              <a:rPr lang="en-GB" sz="1400" dirty="0">
                <a:sym typeface="Symbol" pitchFamily="18" charset="2"/>
              </a:rPr>
              <a:t></a:t>
            </a:r>
            <a:r>
              <a:rPr lang="en-GB" sz="1400" dirty="0"/>
              <a:t>0, </a:t>
            </a:r>
            <a:r>
              <a:rPr lang="el-GR" sz="1400" dirty="0"/>
              <a:t>β</a:t>
            </a:r>
            <a:r>
              <a:rPr lang="en-GB" sz="1400" dirty="0"/>
              <a:t> </a:t>
            </a:r>
            <a:r>
              <a:rPr lang="en-GB" sz="1400" dirty="0">
                <a:sym typeface="Symbol" pitchFamily="18" charset="2"/>
              </a:rPr>
              <a:t> </a:t>
            </a:r>
            <a:r>
              <a:rPr lang="en-GB" sz="1400" dirty="0"/>
              <a:t>0)</a:t>
            </a:r>
            <a:r>
              <a:rPr lang="en-US" sz="1400" dirty="0"/>
              <a:t> </a:t>
            </a:r>
          </a:p>
          <a:p>
            <a:r>
              <a:rPr lang="en-US" sz="1400" dirty="0">
                <a:solidFill>
                  <a:srgbClr val="AF007C"/>
                </a:solidFill>
              </a:rPr>
              <a:t>Particle geometry, size distributions and spatial correlations on nanometer scale</a:t>
            </a:r>
          </a:p>
        </p:txBody>
      </p:sp>
      <p:sp>
        <p:nvSpPr>
          <p:cNvPr id="6" name="Rectangle 4"/>
          <p:cNvSpPr>
            <a:spLocks noChangeArrowheads="1"/>
          </p:cNvSpPr>
          <p:nvPr/>
        </p:nvSpPr>
        <p:spPr bwMode="auto">
          <a:xfrm>
            <a:off x="274638" y="3109913"/>
            <a:ext cx="4860925" cy="1938992"/>
          </a:xfrm>
          <a:prstGeom prst="rect">
            <a:avLst/>
          </a:prstGeom>
          <a:noFill/>
          <a:ln w="9525">
            <a:noFill/>
            <a:miter lim="800000"/>
            <a:headEnd/>
            <a:tailEnd/>
          </a:ln>
        </p:spPr>
        <p:txBody>
          <a:bodyPr>
            <a:spAutoFit/>
          </a:bodyPr>
          <a:lstStyle/>
          <a:p>
            <a:r>
              <a:rPr lang="en-US" sz="1400" dirty="0"/>
              <a:t>GID</a:t>
            </a:r>
          </a:p>
          <a:p>
            <a:r>
              <a:rPr lang="en-GB" sz="1400" dirty="0"/>
              <a:t>Grazing Incidence Diffraction (</a:t>
            </a:r>
            <a:r>
              <a:rPr lang="el-GR" sz="1400" dirty="0"/>
              <a:t>α</a:t>
            </a:r>
            <a:r>
              <a:rPr lang="en-GB" sz="1400" dirty="0"/>
              <a:t> &lt; </a:t>
            </a:r>
            <a:r>
              <a:rPr lang="el-GR" sz="1400" dirty="0"/>
              <a:t>α</a:t>
            </a:r>
            <a:r>
              <a:rPr lang="en-GB" sz="1400" baseline="-25000" dirty="0"/>
              <a:t>c</a:t>
            </a:r>
            <a:r>
              <a:rPr lang="en-GB" sz="1400" dirty="0"/>
              <a:t>, </a:t>
            </a:r>
            <a:r>
              <a:rPr lang="el-GR" sz="1400" dirty="0">
                <a:latin typeface="Times New Roman" pitchFamily="18" charset="0"/>
                <a:cs typeface="Times New Roman" pitchFamily="18" charset="0"/>
              </a:rPr>
              <a:t>γ</a:t>
            </a:r>
            <a:r>
              <a:rPr lang="en-US" sz="1400" dirty="0"/>
              <a:t> </a:t>
            </a:r>
            <a:r>
              <a:rPr lang="en-GB" sz="1400" dirty="0">
                <a:sym typeface="Symbol" pitchFamily="18" charset="2"/>
              </a:rPr>
              <a:t> </a:t>
            </a:r>
            <a:r>
              <a:rPr lang="en-GB" sz="1400" dirty="0"/>
              <a:t>0, </a:t>
            </a:r>
            <a:r>
              <a:rPr lang="el-GR" sz="1400" dirty="0"/>
              <a:t>β</a:t>
            </a:r>
            <a:r>
              <a:rPr lang="en-GB" sz="1400" dirty="0"/>
              <a:t> </a:t>
            </a:r>
            <a:r>
              <a:rPr lang="en-GB" sz="1400" dirty="0">
                <a:sym typeface="Symbol" pitchFamily="18" charset="2"/>
              </a:rPr>
              <a:t> </a:t>
            </a:r>
            <a:r>
              <a:rPr lang="en-GB" sz="1400" dirty="0"/>
              <a:t>0)</a:t>
            </a:r>
          </a:p>
          <a:p>
            <a:r>
              <a:rPr lang="en-US" sz="1400" dirty="0">
                <a:solidFill>
                  <a:srgbClr val="AF007C"/>
                </a:solidFill>
              </a:rPr>
              <a:t>Two dimensional crystals (lattice parameters, molecular structure, tilt angle of molecules, in-plain correlation lengths</a:t>
            </a:r>
          </a:p>
          <a:p>
            <a:endParaRPr lang="en-US" sz="800" dirty="0"/>
          </a:p>
          <a:p>
            <a:r>
              <a:rPr lang="en-US" sz="1400" dirty="0" smtClean="0"/>
              <a:t>GIXF</a:t>
            </a:r>
            <a:endParaRPr lang="en-US" sz="1400" dirty="0"/>
          </a:p>
          <a:p>
            <a:r>
              <a:rPr lang="en-US" sz="1400" dirty="0"/>
              <a:t>Grazing Incidence X-ray Fluorescence </a:t>
            </a:r>
          </a:p>
          <a:p>
            <a:r>
              <a:rPr lang="en-GB" sz="1400" dirty="0"/>
              <a:t>(</a:t>
            </a:r>
            <a:r>
              <a:rPr lang="el-GR" sz="1400" dirty="0"/>
              <a:t>α</a:t>
            </a:r>
            <a:r>
              <a:rPr lang="en-GB" sz="1400" dirty="0"/>
              <a:t> &lt; </a:t>
            </a:r>
            <a:r>
              <a:rPr lang="en-GB" sz="1400" dirty="0" smtClean="0"/>
              <a:t>3</a:t>
            </a:r>
            <a:r>
              <a:rPr lang="el-GR" sz="1400" dirty="0" smtClean="0"/>
              <a:t>α</a:t>
            </a:r>
            <a:r>
              <a:rPr lang="en-GB" sz="1400" baseline="-25000" dirty="0"/>
              <a:t>c</a:t>
            </a:r>
            <a:r>
              <a:rPr lang="en-GB" sz="1400" dirty="0"/>
              <a:t>, </a:t>
            </a:r>
            <a:r>
              <a:rPr lang="el-GR" sz="1400" dirty="0">
                <a:latin typeface="Times New Roman" pitchFamily="18" charset="0"/>
                <a:cs typeface="Times New Roman" pitchFamily="18" charset="0"/>
              </a:rPr>
              <a:t>γ</a:t>
            </a:r>
            <a:r>
              <a:rPr lang="en-US" sz="1400" dirty="0"/>
              <a:t> =</a:t>
            </a:r>
            <a:r>
              <a:rPr lang="en-GB" sz="1400" dirty="0">
                <a:sym typeface="Symbol" pitchFamily="18" charset="2"/>
              </a:rPr>
              <a:t> 9</a:t>
            </a:r>
            <a:r>
              <a:rPr lang="en-GB" sz="1400" dirty="0"/>
              <a:t>0</a:t>
            </a:r>
            <a:r>
              <a:rPr lang="en-US" sz="1400" dirty="0"/>
              <a:t>°</a:t>
            </a:r>
            <a:r>
              <a:rPr lang="en-GB" sz="1400" dirty="0"/>
              <a:t>)</a:t>
            </a:r>
            <a:r>
              <a:rPr lang="en-US" sz="1400" dirty="0"/>
              <a:t> </a:t>
            </a:r>
          </a:p>
          <a:p>
            <a:r>
              <a:rPr lang="en-US" sz="1400" dirty="0">
                <a:solidFill>
                  <a:srgbClr val="AF007C"/>
                </a:solidFill>
              </a:rPr>
              <a:t>In-depth elemental distribution profile</a:t>
            </a:r>
          </a:p>
        </p:txBody>
      </p:sp>
      <p:sp>
        <p:nvSpPr>
          <p:cNvPr id="7" name="Text Box 5"/>
          <p:cNvSpPr txBox="1">
            <a:spLocks noChangeArrowheads="1"/>
          </p:cNvSpPr>
          <p:nvPr/>
        </p:nvSpPr>
        <p:spPr bwMode="auto">
          <a:xfrm>
            <a:off x="8335963" y="5162550"/>
            <a:ext cx="735012" cy="396875"/>
          </a:xfrm>
          <a:prstGeom prst="rect">
            <a:avLst/>
          </a:prstGeom>
          <a:noFill/>
          <a:ln w="9525">
            <a:noFill/>
            <a:miter lim="800000"/>
            <a:headEnd/>
            <a:tailEnd/>
          </a:ln>
        </p:spPr>
        <p:txBody>
          <a:bodyPr wrap="none">
            <a:spAutoFit/>
          </a:bodyPr>
          <a:lstStyle/>
          <a:p>
            <a:r>
              <a:rPr lang="el-GR" sz="2000" dirty="0">
                <a:latin typeface="Times New Roman" pitchFamily="18" charset="0"/>
                <a:cs typeface="Times New Roman" pitchFamily="18" charset="0"/>
              </a:rPr>
              <a:t>α</a:t>
            </a:r>
            <a:r>
              <a:rPr lang="en-US" sz="2000" baseline="-25000" dirty="0">
                <a:latin typeface="Times New Roman" pitchFamily="18" charset="0"/>
                <a:cs typeface="Times New Roman" pitchFamily="18" charset="0"/>
              </a:rPr>
              <a:t> </a:t>
            </a:r>
            <a:r>
              <a:rPr lang="en-US" sz="2000" dirty="0">
                <a:latin typeface="Times New Roman" pitchFamily="18" charset="0"/>
                <a:cs typeface="Times New Roman" pitchFamily="18" charset="0"/>
              </a:rPr>
              <a:t>/ </a:t>
            </a:r>
            <a:r>
              <a:rPr lang="el-GR" sz="2000" dirty="0">
                <a:latin typeface="Times New Roman" pitchFamily="18" charset="0"/>
                <a:cs typeface="Times New Roman" pitchFamily="18" charset="0"/>
              </a:rPr>
              <a:t>α</a:t>
            </a:r>
            <a:r>
              <a:rPr lang="en-US" sz="2000" baseline="-25000" dirty="0">
                <a:latin typeface="Times New Roman" pitchFamily="18" charset="0"/>
                <a:cs typeface="Times New Roman" pitchFamily="18" charset="0"/>
              </a:rPr>
              <a:t>C</a:t>
            </a:r>
            <a:endParaRPr lang="el-GR" sz="2000" baseline="-25000" dirty="0">
              <a:latin typeface="Times New Roman" pitchFamily="18" charset="0"/>
              <a:cs typeface="Times New Roman" pitchFamily="18" charset="0"/>
            </a:endParaRPr>
          </a:p>
        </p:txBody>
      </p:sp>
      <p:grpSp>
        <p:nvGrpSpPr>
          <p:cNvPr id="8" name="Group 110"/>
          <p:cNvGrpSpPr>
            <a:grpSpLocks/>
          </p:cNvGrpSpPr>
          <p:nvPr/>
        </p:nvGrpSpPr>
        <p:grpSpPr bwMode="auto">
          <a:xfrm>
            <a:off x="7381875" y="5229199"/>
            <a:ext cx="1673225" cy="820764"/>
            <a:chOff x="7381413" y="5228828"/>
            <a:chExt cx="1674247" cy="820581"/>
          </a:xfrm>
        </p:grpSpPr>
        <p:sp>
          <p:nvSpPr>
            <p:cNvPr id="9" name="Text Box 7"/>
            <p:cNvSpPr txBox="1">
              <a:spLocks noChangeArrowheads="1"/>
            </p:cNvSpPr>
            <p:nvPr/>
          </p:nvSpPr>
          <p:spPr bwMode="auto">
            <a:xfrm>
              <a:off x="7898373" y="5682696"/>
              <a:ext cx="1157287" cy="366713"/>
            </a:xfrm>
            <a:prstGeom prst="rect">
              <a:avLst/>
            </a:prstGeom>
            <a:noFill/>
            <a:ln w="9525">
              <a:noFill/>
              <a:miter lim="800000"/>
              <a:headEnd/>
              <a:tailEnd/>
            </a:ln>
          </p:spPr>
          <p:txBody>
            <a:bodyPr wrap="none">
              <a:spAutoFit/>
            </a:bodyPr>
            <a:lstStyle/>
            <a:p>
              <a:r>
                <a:rPr lang="en-US">
                  <a:solidFill>
                    <a:srgbClr val="333399"/>
                  </a:solidFill>
                  <a:latin typeface="Symbol" pitchFamily="18" charset="2"/>
                  <a:cs typeface="Times New Roman" pitchFamily="18" charset="0"/>
                </a:rPr>
                <a:t>D</a:t>
              </a:r>
              <a:r>
                <a:rPr lang="el-GR">
                  <a:solidFill>
                    <a:srgbClr val="333399"/>
                  </a:solidFill>
                  <a:latin typeface="Times New Roman" pitchFamily="18" charset="0"/>
                  <a:cs typeface="Times New Roman" pitchFamily="18" charset="0"/>
                </a:rPr>
                <a:t>α</a:t>
              </a:r>
              <a:r>
                <a:rPr lang="en-US" baseline="-25000">
                  <a:solidFill>
                    <a:srgbClr val="333399"/>
                  </a:solidFill>
                  <a:latin typeface="Times New Roman" pitchFamily="18" charset="0"/>
                  <a:cs typeface="Times New Roman" pitchFamily="18" charset="0"/>
                </a:rPr>
                <a:t>i </a:t>
              </a:r>
              <a:r>
                <a:rPr lang="en-US">
                  <a:solidFill>
                    <a:srgbClr val="333399"/>
                  </a:solidFill>
                  <a:latin typeface="Times New Roman" pitchFamily="18" charset="0"/>
                  <a:cs typeface="Times New Roman" pitchFamily="18" charset="0"/>
                </a:rPr>
                <a:t>&lt; 0.1</a:t>
              </a:r>
              <a:r>
                <a:rPr lang="el-GR">
                  <a:solidFill>
                    <a:srgbClr val="333399"/>
                  </a:solidFill>
                  <a:latin typeface="Times New Roman" pitchFamily="18" charset="0"/>
                  <a:cs typeface="Times New Roman" pitchFamily="18" charset="0"/>
                </a:rPr>
                <a:t>α</a:t>
              </a:r>
              <a:r>
                <a:rPr lang="en-US" baseline="-25000">
                  <a:solidFill>
                    <a:srgbClr val="333399"/>
                  </a:solidFill>
                  <a:latin typeface="Times New Roman" pitchFamily="18" charset="0"/>
                  <a:cs typeface="Times New Roman" pitchFamily="18" charset="0"/>
                </a:rPr>
                <a:t>i</a:t>
              </a:r>
              <a:endParaRPr lang="el-GR">
                <a:solidFill>
                  <a:srgbClr val="333399"/>
                </a:solidFill>
                <a:latin typeface="Times New Roman" pitchFamily="18" charset="0"/>
                <a:cs typeface="Times New Roman" pitchFamily="18" charset="0"/>
              </a:endParaRPr>
            </a:p>
          </p:txBody>
        </p:sp>
        <p:sp>
          <p:nvSpPr>
            <p:cNvPr id="10" name="Line 8"/>
            <p:cNvSpPr>
              <a:spLocks noChangeShapeType="1"/>
            </p:cNvSpPr>
            <p:nvPr/>
          </p:nvSpPr>
          <p:spPr bwMode="auto">
            <a:xfrm>
              <a:off x="7802100" y="5228830"/>
              <a:ext cx="0" cy="578153"/>
            </a:xfrm>
            <a:prstGeom prst="line">
              <a:avLst/>
            </a:prstGeom>
            <a:noFill/>
            <a:ln w="19050">
              <a:solidFill>
                <a:srgbClr val="3333FF"/>
              </a:solidFill>
              <a:round/>
              <a:headEnd/>
              <a:tailEnd/>
            </a:ln>
          </p:spPr>
          <p:txBody>
            <a:bodyPr/>
            <a:lstStyle/>
            <a:p>
              <a:endParaRPr lang="en-GB"/>
            </a:p>
          </p:txBody>
        </p:sp>
        <p:sp>
          <p:nvSpPr>
            <p:cNvPr id="11" name="Line 9"/>
            <p:cNvSpPr>
              <a:spLocks noChangeShapeType="1"/>
            </p:cNvSpPr>
            <p:nvPr/>
          </p:nvSpPr>
          <p:spPr bwMode="auto">
            <a:xfrm>
              <a:off x="7719550" y="5228828"/>
              <a:ext cx="0" cy="578154"/>
            </a:xfrm>
            <a:prstGeom prst="line">
              <a:avLst/>
            </a:prstGeom>
            <a:noFill/>
            <a:ln w="19050">
              <a:solidFill>
                <a:srgbClr val="3333FF"/>
              </a:solidFill>
              <a:round/>
              <a:headEnd/>
              <a:tailEnd/>
            </a:ln>
          </p:spPr>
          <p:txBody>
            <a:bodyPr/>
            <a:lstStyle/>
            <a:p>
              <a:endParaRPr lang="en-GB"/>
            </a:p>
          </p:txBody>
        </p:sp>
        <p:sp>
          <p:nvSpPr>
            <p:cNvPr id="12" name="Line 10"/>
            <p:cNvSpPr>
              <a:spLocks noChangeShapeType="1"/>
            </p:cNvSpPr>
            <p:nvPr/>
          </p:nvSpPr>
          <p:spPr bwMode="auto">
            <a:xfrm>
              <a:off x="7381413" y="5700621"/>
              <a:ext cx="328612" cy="0"/>
            </a:xfrm>
            <a:prstGeom prst="line">
              <a:avLst/>
            </a:prstGeom>
            <a:noFill/>
            <a:ln w="25400">
              <a:solidFill>
                <a:srgbClr val="3333FF"/>
              </a:solidFill>
              <a:round/>
              <a:headEnd type="none" w="med" len="lg"/>
              <a:tailEnd type="arrow" w="lg" len="lg"/>
            </a:ln>
          </p:spPr>
          <p:txBody>
            <a:bodyPr wrap="none" anchor="ctr"/>
            <a:lstStyle/>
            <a:p>
              <a:endParaRPr lang="en-GB"/>
            </a:p>
          </p:txBody>
        </p:sp>
        <p:sp>
          <p:nvSpPr>
            <p:cNvPr id="13" name="Line 11"/>
            <p:cNvSpPr>
              <a:spLocks noChangeShapeType="1"/>
            </p:cNvSpPr>
            <p:nvPr/>
          </p:nvSpPr>
          <p:spPr bwMode="auto">
            <a:xfrm flipH="1">
              <a:off x="7800513" y="5700621"/>
              <a:ext cx="333375" cy="0"/>
            </a:xfrm>
            <a:prstGeom prst="line">
              <a:avLst/>
            </a:prstGeom>
            <a:noFill/>
            <a:ln w="25400">
              <a:solidFill>
                <a:srgbClr val="3333FF"/>
              </a:solidFill>
              <a:round/>
              <a:headEnd type="none" w="med" len="lg"/>
              <a:tailEnd type="arrow" w="lg" len="lg"/>
            </a:ln>
          </p:spPr>
          <p:txBody>
            <a:bodyPr wrap="none" anchor="ctr"/>
            <a:lstStyle/>
            <a:p>
              <a:endParaRPr lang="en-GB"/>
            </a:p>
          </p:txBody>
        </p:sp>
      </p:grpSp>
      <p:grpSp>
        <p:nvGrpSpPr>
          <p:cNvPr id="14" name="Group 17"/>
          <p:cNvGrpSpPr>
            <a:grpSpLocks/>
          </p:cNvGrpSpPr>
          <p:nvPr/>
        </p:nvGrpSpPr>
        <p:grpSpPr bwMode="auto">
          <a:xfrm>
            <a:off x="3289300" y="4446588"/>
            <a:ext cx="3067050" cy="2082800"/>
            <a:chOff x="1849" y="2868"/>
            <a:chExt cx="1932" cy="1312"/>
          </a:xfrm>
        </p:grpSpPr>
        <p:sp>
          <p:nvSpPr>
            <p:cNvPr id="15" name="Text Box 18"/>
            <p:cNvSpPr txBox="1">
              <a:spLocks noChangeArrowheads="1"/>
            </p:cNvSpPr>
            <p:nvPr/>
          </p:nvSpPr>
          <p:spPr bwMode="auto">
            <a:xfrm>
              <a:off x="3576" y="3413"/>
              <a:ext cx="191" cy="231"/>
            </a:xfrm>
            <a:prstGeom prst="rect">
              <a:avLst/>
            </a:prstGeom>
            <a:noFill/>
            <a:ln w="9525">
              <a:noFill/>
              <a:miter lim="800000"/>
              <a:headEnd/>
              <a:tailEnd/>
            </a:ln>
          </p:spPr>
          <p:txBody>
            <a:bodyPr wrap="none">
              <a:spAutoFit/>
            </a:bodyPr>
            <a:lstStyle/>
            <a:p>
              <a:r>
                <a:rPr lang="el-GR">
                  <a:latin typeface="Times New Roman" pitchFamily="18" charset="0"/>
                  <a:cs typeface="Times New Roman" pitchFamily="18" charset="0"/>
                </a:rPr>
                <a:t>α</a:t>
              </a:r>
              <a:endParaRPr lang="el-GR" baseline="-25000">
                <a:latin typeface="Times New Roman" pitchFamily="18" charset="0"/>
                <a:cs typeface="Times New Roman" pitchFamily="18" charset="0"/>
              </a:endParaRPr>
            </a:p>
          </p:txBody>
        </p:sp>
        <p:sp>
          <p:nvSpPr>
            <p:cNvPr id="16" name="Text Box 19"/>
            <p:cNvSpPr txBox="1">
              <a:spLocks noChangeArrowheads="1"/>
            </p:cNvSpPr>
            <p:nvPr/>
          </p:nvSpPr>
          <p:spPr bwMode="auto">
            <a:xfrm>
              <a:off x="2222" y="3425"/>
              <a:ext cx="189" cy="231"/>
            </a:xfrm>
            <a:prstGeom prst="rect">
              <a:avLst/>
            </a:prstGeom>
            <a:noFill/>
            <a:ln w="9525">
              <a:noFill/>
              <a:miter lim="800000"/>
              <a:headEnd/>
              <a:tailEnd/>
            </a:ln>
          </p:spPr>
          <p:txBody>
            <a:bodyPr wrap="none">
              <a:spAutoFit/>
            </a:bodyPr>
            <a:lstStyle/>
            <a:p>
              <a:r>
                <a:rPr lang="el-GR">
                  <a:latin typeface="Times New Roman" pitchFamily="18" charset="0"/>
                  <a:cs typeface="Times New Roman" pitchFamily="18" charset="0"/>
                </a:rPr>
                <a:t>β</a:t>
              </a:r>
              <a:endParaRPr lang="el-GR" baseline="-25000">
                <a:latin typeface="Times New Roman" pitchFamily="18" charset="0"/>
                <a:cs typeface="Times New Roman" pitchFamily="18" charset="0"/>
              </a:endParaRPr>
            </a:p>
          </p:txBody>
        </p:sp>
        <p:sp>
          <p:nvSpPr>
            <p:cNvPr id="17" name="Text Box 20"/>
            <p:cNvSpPr txBox="1">
              <a:spLocks noChangeArrowheads="1"/>
            </p:cNvSpPr>
            <p:nvPr/>
          </p:nvSpPr>
          <p:spPr bwMode="auto">
            <a:xfrm>
              <a:off x="1849" y="3581"/>
              <a:ext cx="490" cy="212"/>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Λ(</a:t>
              </a:r>
              <a:r>
                <a:rPr lang="el-GR" sz="1600">
                  <a:latin typeface="Times New Roman" pitchFamily="18" charset="0"/>
                  <a:cs typeface="Times New Roman" pitchFamily="18" charset="0"/>
                </a:rPr>
                <a:t>ρ</a:t>
              </a:r>
              <a:r>
                <a:rPr lang="en-US" sz="1600">
                  <a:latin typeface="Times New Roman" pitchFamily="18" charset="0"/>
                  <a:cs typeface="Times New Roman" pitchFamily="18" charset="0"/>
                </a:rPr>
                <a:t>, α)</a:t>
              </a:r>
              <a:endParaRPr lang="el-GR" sz="1600">
                <a:latin typeface="Times New Roman" pitchFamily="18" charset="0"/>
                <a:cs typeface="Times New Roman" pitchFamily="18" charset="0"/>
              </a:endParaRPr>
            </a:p>
          </p:txBody>
        </p:sp>
        <p:sp>
          <p:nvSpPr>
            <p:cNvPr id="18" name="AutoShape 21"/>
            <p:cNvSpPr>
              <a:spLocks noChangeArrowheads="1"/>
            </p:cNvSpPr>
            <p:nvPr/>
          </p:nvSpPr>
          <p:spPr bwMode="auto">
            <a:xfrm>
              <a:off x="2853" y="3196"/>
              <a:ext cx="259" cy="438"/>
            </a:xfrm>
            <a:prstGeom prst="triangle">
              <a:avLst>
                <a:gd name="adj" fmla="val 50000"/>
              </a:avLst>
            </a:prstGeom>
            <a:solidFill>
              <a:srgbClr val="FFFF00">
                <a:alpha val="63136"/>
              </a:srgbClr>
            </a:solidFill>
            <a:ln w="9525">
              <a:noFill/>
              <a:miter lim="800000"/>
              <a:headEnd/>
              <a:tailEnd/>
            </a:ln>
          </p:spPr>
          <p:txBody>
            <a:bodyPr wrap="none" anchor="ctr"/>
            <a:lstStyle/>
            <a:p>
              <a:endParaRPr lang="en-US"/>
            </a:p>
          </p:txBody>
        </p:sp>
        <p:grpSp>
          <p:nvGrpSpPr>
            <p:cNvPr id="19" name="Group 22"/>
            <p:cNvGrpSpPr>
              <a:grpSpLocks/>
            </p:cNvGrpSpPr>
            <p:nvPr/>
          </p:nvGrpSpPr>
          <p:grpSpPr bwMode="auto">
            <a:xfrm>
              <a:off x="2763" y="2868"/>
              <a:ext cx="438" cy="317"/>
              <a:chOff x="3969" y="576"/>
              <a:chExt cx="726" cy="523"/>
            </a:xfrm>
          </p:grpSpPr>
          <p:sp>
            <p:nvSpPr>
              <p:cNvPr id="69" name="Rectangle 23"/>
              <p:cNvSpPr>
                <a:spLocks noChangeArrowheads="1"/>
              </p:cNvSpPr>
              <p:nvPr/>
            </p:nvSpPr>
            <p:spPr bwMode="auto">
              <a:xfrm>
                <a:off x="3969" y="576"/>
                <a:ext cx="726" cy="295"/>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70" name="Rectangle 24"/>
              <p:cNvSpPr>
                <a:spLocks noChangeArrowheads="1"/>
              </p:cNvSpPr>
              <p:nvPr/>
            </p:nvSpPr>
            <p:spPr bwMode="auto">
              <a:xfrm>
                <a:off x="4241" y="871"/>
                <a:ext cx="182" cy="228"/>
              </a:xfrm>
              <a:prstGeom prst="rect">
                <a:avLst/>
              </a:prstGeom>
              <a:gradFill rotWithShape="1">
                <a:gsLst>
                  <a:gs pos="0">
                    <a:srgbClr val="232323"/>
                  </a:gs>
                  <a:gs pos="50000">
                    <a:srgbClr val="969696"/>
                  </a:gs>
                  <a:gs pos="100000">
                    <a:srgbClr val="232323"/>
                  </a:gs>
                </a:gsLst>
                <a:lin ang="0" scaled="1"/>
              </a:gradFill>
              <a:ln w="9525">
                <a:solidFill>
                  <a:schemeClr val="tx1"/>
                </a:solidFill>
                <a:miter lim="800000"/>
                <a:headEnd/>
                <a:tailEnd/>
              </a:ln>
            </p:spPr>
            <p:txBody>
              <a:bodyPr wrap="none" anchor="ctr"/>
              <a:lstStyle/>
              <a:p>
                <a:endParaRPr lang="en-US"/>
              </a:p>
            </p:txBody>
          </p:sp>
        </p:grpSp>
        <p:sp>
          <p:nvSpPr>
            <p:cNvPr id="20" name="Rectangle 25"/>
            <p:cNvSpPr>
              <a:spLocks noChangeArrowheads="1"/>
            </p:cNvSpPr>
            <p:nvPr/>
          </p:nvSpPr>
          <p:spPr bwMode="auto">
            <a:xfrm flipV="1">
              <a:off x="2644" y="3854"/>
              <a:ext cx="773" cy="326"/>
            </a:xfrm>
            <a:prstGeom prst="rect">
              <a:avLst/>
            </a:prstGeom>
            <a:gradFill rotWithShape="1">
              <a:gsLst>
                <a:gs pos="0">
                  <a:srgbClr val="3366FF">
                    <a:alpha val="0"/>
                  </a:srgbClr>
                </a:gs>
                <a:gs pos="100000">
                  <a:srgbClr val="182F76"/>
                </a:gs>
              </a:gsLst>
              <a:lin ang="5400000" scaled="1"/>
            </a:gradFill>
            <a:ln w="9525" algn="ctr">
              <a:noFill/>
              <a:miter lim="800000"/>
              <a:headEnd/>
              <a:tailEnd/>
            </a:ln>
          </p:spPr>
          <p:txBody>
            <a:bodyPr wrap="none" anchor="ctr"/>
            <a:lstStyle/>
            <a:p>
              <a:endParaRPr lang="en-US"/>
            </a:p>
          </p:txBody>
        </p:sp>
        <p:sp>
          <p:nvSpPr>
            <p:cNvPr id="21" name="Rectangle 26"/>
            <p:cNvSpPr>
              <a:spLocks noChangeArrowheads="1"/>
            </p:cNvSpPr>
            <p:nvPr/>
          </p:nvSpPr>
          <p:spPr bwMode="auto">
            <a:xfrm>
              <a:off x="2640" y="3636"/>
              <a:ext cx="774" cy="223"/>
            </a:xfrm>
            <a:prstGeom prst="rect">
              <a:avLst/>
            </a:prstGeom>
            <a:pattFill prst="ltVert">
              <a:fgClr>
                <a:schemeClr val="bg2"/>
              </a:fgClr>
              <a:bgClr>
                <a:srgbClr val="CCECFF"/>
              </a:bgClr>
            </a:pattFill>
            <a:ln w="9525">
              <a:noFill/>
              <a:miter lim="800000"/>
              <a:headEnd/>
              <a:tailEnd/>
            </a:ln>
          </p:spPr>
          <p:txBody>
            <a:bodyPr wrap="none" anchor="ctr"/>
            <a:lstStyle/>
            <a:p>
              <a:endParaRPr lang="en-US"/>
            </a:p>
          </p:txBody>
        </p:sp>
        <p:sp>
          <p:nvSpPr>
            <p:cNvPr id="22" name="Text Box 27"/>
            <p:cNvSpPr txBox="1">
              <a:spLocks noChangeArrowheads="1"/>
            </p:cNvSpPr>
            <p:nvPr/>
          </p:nvSpPr>
          <p:spPr bwMode="auto">
            <a:xfrm>
              <a:off x="2632" y="3956"/>
              <a:ext cx="801" cy="192"/>
            </a:xfrm>
            <a:prstGeom prst="rect">
              <a:avLst/>
            </a:prstGeom>
            <a:noFill/>
            <a:ln w="9525">
              <a:noFill/>
              <a:miter lim="800000"/>
              <a:headEnd/>
              <a:tailEnd/>
            </a:ln>
          </p:spPr>
          <p:txBody>
            <a:bodyPr wrap="none">
              <a:spAutoFit/>
            </a:bodyPr>
            <a:lstStyle/>
            <a:p>
              <a:r>
                <a:rPr lang="en-US" sz="1400">
                  <a:solidFill>
                    <a:schemeClr val="bg1"/>
                  </a:solidFill>
                </a:rPr>
                <a:t>SUBSTRATE</a:t>
              </a:r>
            </a:p>
          </p:txBody>
        </p:sp>
        <p:sp>
          <p:nvSpPr>
            <p:cNvPr id="23" name="Line 28"/>
            <p:cNvSpPr>
              <a:spLocks noChangeShapeType="1"/>
            </p:cNvSpPr>
            <p:nvPr/>
          </p:nvSpPr>
          <p:spPr bwMode="auto">
            <a:xfrm>
              <a:off x="2268" y="3636"/>
              <a:ext cx="1428" cy="0"/>
            </a:xfrm>
            <a:prstGeom prst="line">
              <a:avLst/>
            </a:prstGeom>
            <a:noFill/>
            <a:ln w="9525">
              <a:solidFill>
                <a:schemeClr val="tx1"/>
              </a:solidFill>
              <a:round/>
              <a:headEnd/>
              <a:tailEnd/>
            </a:ln>
          </p:spPr>
          <p:txBody>
            <a:bodyPr/>
            <a:lstStyle/>
            <a:p>
              <a:endParaRPr lang="en-GB"/>
            </a:p>
          </p:txBody>
        </p:sp>
        <p:sp>
          <p:nvSpPr>
            <p:cNvPr id="24" name="Line 29"/>
            <p:cNvSpPr>
              <a:spLocks noChangeShapeType="1"/>
            </p:cNvSpPr>
            <p:nvPr/>
          </p:nvSpPr>
          <p:spPr bwMode="auto">
            <a:xfrm>
              <a:off x="2504" y="3857"/>
              <a:ext cx="1036" cy="0"/>
            </a:xfrm>
            <a:prstGeom prst="line">
              <a:avLst/>
            </a:prstGeom>
            <a:noFill/>
            <a:ln w="9525">
              <a:solidFill>
                <a:schemeClr val="tx1"/>
              </a:solidFill>
              <a:round/>
              <a:headEnd/>
              <a:tailEnd/>
            </a:ln>
          </p:spPr>
          <p:txBody>
            <a:bodyPr/>
            <a:lstStyle/>
            <a:p>
              <a:endParaRPr lang="en-GB"/>
            </a:p>
          </p:txBody>
        </p:sp>
        <p:sp>
          <p:nvSpPr>
            <p:cNvPr id="25" name="Line 30"/>
            <p:cNvSpPr>
              <a:spLocks noChangeShapeType="1"/>
            </p:cNvSpPr>
            <p:nvPr/>
          </p:nvSpPr>
          <p:spPr bwMode="auto">
            <a:xfrm>
              <a:off x="3527" y="3636"/>
              <a:ext cx="0" cy="216"/>
            </a:xfrm>
            <a:prstGeom prst="line">
              <a:avLst/>
            </a:prstGeom>
            <a:noFill/>
            <a:ln w="9525">
              <a:solidFill>
                <a:schemeClr val="tx1"/>
              </a:solidFill>
              <a:round/>
              <a:headEnd type="triangle" w="med" len="med"/>
              <a:tailEnd type="triangle" w="med" len="med"/>
            </a:ln>
          </p:spPr>
          <p:txBody>
            <a:bodyPr/>
            <a:lstStyle/>
            <a:p>
              <a:endParaRPr lang="en-GB"/>
            </a:p>
          </p:txBody>
        </p:sp>
        <p:graphicFrame>
          <p:nvGraphicFramePr>
            <p:cNvPr id="26" name="Object 3"/>
            <p:cNvGraphicFramePr>
              <a:graphicFrameLocks noChangeAspect="1"/>
            </p:cNvGraphicFramePr>
            <p:nvPr/>
          </p:nvGraphicFramePr>
          <p:xfrm>
            <a:off x="3541" y="3667"/>
            <a:ext cx="144" cy="151"/>
          </p:xfrm>
          <a:graphic>
            <a:graphicData uri="http://schemas.openxmlformats.org/presentationml/2006/ole">
              <p:oleObj spid="_x0000_s1381378" name="Equation" r:id="rId4" imgW="241200" imgH="253800" progId="Equation.3">
                <p:embed/>
              </p:oleObj>
            </a:graphicData>
          </a:graphic>
        </p:graphicFrame>
        <p:sp>
          <p:nvSpPr>
            <p:cNvPr id="27" name="Oval 32"/>
            <p:cNvSpPr>
              <a:spLocks noChangeArrowheads="1"/>
            </p:cNvSpPr>
            <p:nvPr/>
          </p:nvSpPr>
          <p:spPr bwMode="auto">
            <a:xfrm>
              <a:off x="2653" y="3615"/>
              <a:ext cx="54" cy="54"/>
            </a:xfrm>
            <a:prstGeom prst="ellipse">
              <a:avLst/>
            </a:prstGeom>
            <a:gradFill rotWithShape="1">
              <a:gsLst>
                <a:gs pos="0">
                  <a:srgbClr val="FFFF00"/>
                </a:gs>
                <a:gs pos="100000">
                  <a:srgbClr val="767600"/>
                </a:gs>
              </a:gsLst>
              <a:path path="shape">
                <a:fillToRect l="50000" t="50000" r="50000" b="50000"/>
              </a:path>
            </a:gradFill>
            <a:ln w="9525">
              <a:noFill/>
              <a:round/>
              <a:headEnd/>
              <a:tailEnd/>
            </a:ln>
          </p:spPr>
          <p:txBody>
            <a:bodyPr wrap="none" anchor="ctr"/>
            <a:lstStyle/>
            <a:p>
              <a:endParaRPr lang="en-US"/>
            </a:p>
          </p:txBody>
        </p:sp>
        <p:sp>
          <p:nvSpPr>
            <p:cNvPr id="28" name="Oval 33"/>
            <p:cNvSpPr>
              <a:spLocks noChangeArrowheads="1"/>
            </p:cNvSpPr>
            <p:nvPr/>
          </p:nvSpPr>
          <p:spPr bwMode="auto">
            <a:xfrm>
              <a:off x="2851" y="3610"/>
              <a:ext cx="55" cy="54"/>
            </a:xfrm>
            <a:prstGeom prst="ellipse">
              <a:avLst/>
            </a:prstGeom>
            <a:gradFill rotWithShape="1">
              <a:gsLst>
                <a:gs pos="0">
                  <a:srgbClr val="FFFF00"/>
                </a:gs>
                <a:gs pos="100000">
                  <a:srgbClr val="767600"/>
                </a:gs>
              </a:gsLst>
              <a:path path="shape">
                <a:fillToRect l="50000" t="50000" r="50000" b="50000"/>
              </a:path>
            </a:gradFill>
            <a:ln w="9525">
              <a:noFill/>
              <a:round/>
              <a:headEnd/>
              <a:tailEnd/>
            </a:ln>
          </p:spPr>
          <p:txBody>
            <a:bodyPr wrap="none" anchor="ctr"/>
            <a:lstStyle/>
            <a:p>
              <a:endParaRPr lang="en-US"/>
            </a:p>
          </p:txBody>
        </p:sp>
        <p:sp>
          <p:nvSpPr>
            <p:cNvPr id="29" name="Oval 34"/>
            <p:cNvSpPr>
              <a:spLocks noChangeArrowheads="1"/>
            </p:cNvSpPr>
            <p:nvPr/>
          </p:nvSpPr>
          <p:spPr bwMode="auto">
            <a:xfrm>
              <a:off x="2971" y="3620"/>
              <a:ext cx="54" cy="54"/>
            </a:xfrm>
            <a:prstGeom prst="ellipse">
              <a:avLst/>
            </a:prstGeom>
            <a:gradFill rotWithShape="1">
              <a:gsLst>
                <a:gs pos="0">
                  <a:srgbClr val="FFFF00"/>
                </a:gs>
                <a:gs pos="100000">
                  <a:srgbClr val="767600"/>
                </a:gs>
              </a:gsLst>
              <a:path path="shape">
                <a:fillToRect l="50000" t="50000" r="50000" b="50000"/>
              </a:path>
            </a:gradFill>
            <a:ln w="9525">
              <a:noFill/>
              <a:round/>
              <a:headEnd/>
              <a:tailEnd/>
            </a:ln>
          </p:spPr>
          <p:txBody>
            <a:bodyPr wrap="none" anchor="ctr"/>
            <a:lstStyle/>
            <a:p>
              <a:endParaRPr lang="en-US"/>
            </a:p>
          </p:txBody>
        </p:sp>
        <p:sp>
          <p:nvSpPr>
            <p:cNvPr id="30" name="Oval 35"/>
            <p:cNvSpPr>
              <a:spLocks noChangeArrowheads="1"/>
            </p:cNvSpPr>
            <p:nvPr/>
          </p:nvSpPr>
          <p:spPr bwMode="auto">
            <a:xfrm>
              <a:off x="3054" y="3617"/>
              <a:ext cx="54" cy="54"/>
            </a:xfrm>
            <a:prstGeom prst="ellipse">
              <a:avLst/>
            </a:prstGeom>
            <a:gradFill rotWithShape="1">
              <a:gsLst>
                <a:gs pos="0">
                  <a:srgbClr val="FFFF00"/>
                </a:gs>
                <a:gs pos="100000">
                  <a:srgbClr val="767600"/>
                </a:gs>
              </a:gsLst>
              <a:path path="shape">
                <a:fillToRect l="50000" t="50000" r="50000" b="50000"/>
              </a:path>
            </a:gradFill>
            <a:ln w="9525">
              <a:noFill/>
              <a:round/>
              <a:headEnd/>
              <a:tailEnd/>
            </a:ln>
          </p:spPr>
          <p:txBody>
            <a:bodyPr wrap="none" anchor="ctr"/>
            <a:lstStyle/>
            <a:p>
              <a:endParaRPr lang="en-US"/>
            </a:p>
          </p:txBody>
        </p:sp>
        <p:sp>
          <p:nvSpPr>
            <p:cNvPr id="31" name="Oval 36"/>
            <p:cNvSpPr>
              <a:spLocks noChangeArrowheads="1"/>
            </p:cNvSpPr>
            <p:nvPr/>
          </p:nvSpPr>
          <p:spPr bwMode="auto">
            <a:xfrm>
              <a:off x="3137" y="3617"/>
              <a:ext cx="55" cy="55"/>
            </a:xfrm>
            <a:prstGeom prst="ellipse">
              <a:avLst/>
            </a:prstGeom>
            <a:gradFill rotWithShape="1">
              <a:gsLst>
                <a:gs pos="0">
                  <a:srgbClr val="FFFF00"/>
                </a:gs>
                <a:gs pos="100000">
                  <a:srgbClr val="767600"/>
                </a:gs>
              </a:gsLst>
              <a:path path="shape">
                <a:fillToRect l="50000" t="50000" r="50000" b="50000"/>
              </a:path>
            </a:gradFill>
            <a:ln w="9525">
              <a:noFill/>
              <a:round/>
              <a:headEnd/>
              <a:tailEnd/>
            </a:ln>
          </p:spPr>
          <p:txBody>
            <a:bodyPr wrap="none" anchor="ctr"/>
            <a:lstStyle/>
            <a:p>
              <a:endParaRPr lang="en-US"/>
            </a:p>
          </p:txBody>
        </p:sp>
        <p:sp>
          <p:nvSpPr>
            <p:cNvPr id="32" name="Oval 37"/>
            <p:cNvSpPr>
              <a:spLocks noChangeArrowheads="1"/>
            </p:cNvSpPr>
            <p:nvPr/>
          </p:nvSpPr>
          <p:spPr bwMode="auto">
            <a:xfrm>
              <a:off x="2755" y="3612"/>
              <a:ext cx="54" cy="55"/>
            </a:xfrm>
            <a:prstGeom prst="ellipse">
              <a:avLst/>
            </a:prstGeom>
            <a:gradFill rotWithShape="1">
              <a:gsLst>
                <a:gs pos="0">
                  <a:srgbClr val="FFFF00"/>
                </a:gs>
                <a:gs pos="100000">
                  <a:srgbClr val="767600"/>
                </a:gs>
              </a:gsLst>
              <a:path path="shape">
                <a:fillToRect l="50000" t="50000" r="50000" b="50000"/>
              </a:path>
            </a:gradFill>
            <a:ln w="9525">
              <a:noFill/>
              <a:round/>
              <a:headEnd/>
              <a:tailEnd/>
            </a:ln>
          </p:spPr>
          <p:txBody>
            <a:bodyPr wrap="none" anchor="ctr"/>
            <a:lstStyle/>
            <a:p>
              <a:endParaRPr lang="en-US"/>
            </a:p>
          </p:txBody>
        </p:sp>
        <p:sp>
          <p:nvSpPr>
            <p:cNvPr id="33" name="Oval 38"/>
            <p:cNvSpPr>
              <a:spLocks noChangeArrowheads="1"/>
            </p:cNvSpPr>
            <p:nvPr/>
          </p:nvSpPr>
          <p:spPr bwMode="auto">
            <a:xfrm>
              <a:off x="3234" y="3612"/>
              <a:ext cx="55" cy="54"/>
            </a:xfrm>
            <a:prstGeom prst="ellipse">
              <a:avLst/>
            </a:prstGeom>
            <a:gradFill rotWithShape="1">
              <a:gsLst>
                <a:gs pos="0">
                  <a:srgbClr val="FFFF00"/>
                </a:gs>
                <a:gs pos="100000">
                  <a:srgbClr val="767600"/>
                </a:gs>
              </a:gsLst>
              <a:path path="shape">
                <a:fillToRect l="50000" t="50000" r="50000" b="50000"/>
              </a:path>
            </a:gradFill>
            <a:ln w="9525">
              <a:noFill/>
              <a:round/>
              <a:headEnd/>
              <a:tailEnd/>
            </a:ln>
          </p:spPr>
          <p:txBody>
            <a:bodyPr wrap="none" anchor="ctr"/>
            <a:lstStyle/>
            <a:p>
              <a:endParaRPr lang="en-US"/>
            </a:p>
          </p:txBody>
        </p:sp>
        <p:sp>
          <p:nvSpPr>
            <p:cNvPr id="34" name="Oval 39"/>
            <p:cNvSpPr>
              <a:spLocks noChangeArrowheads="1"/>
            </p:cNvSpPr>
            <p:nvPr/>
          </p:nvSpPr>
          <p:spPr bwMode="auto">
            <a:xfrm>
              <a:off x="3318" y="3612"/>
              <a:ext cx="54" cy="55"/>
            </a:xfrm>
            <a:prstGeom prst="ellipse">
              <a:avLst/>
            </a:prstGeom>
            <a:gradFill rotWithShape="1">
              <a:gsLst>
                <a:gs pos="0">
                  <a:srgbClr val="FFFF00"/>
                </a:gs>
                <a:gs pos="100000">
                  <a:srgbClr val="767600"/>
                </a:gs>
              </a:gsLst>
              <a:path path="shape">
                <a:fillToRect l="50000" t="50000" r="50000" b="50000"/>
              </a:path>
            </a:gradFill>
            <a:ln w="9525">
              <a:noFill/>
              <a:round/>
              <a:headEnd/>
              <a:tailEnd/>
            </a:ln>
          </p:spPr>
          <p:txBody>
            <a:bodyPr wrap="none" anchor="ctr"/>
            <a:lstStyle/>
            <a:p>
              <a:endParaRPr lang="en-US"/>
            </a:p>
          </p:txBody>
        </p:sp>
        <p:sp>
          <p:nvSpPr>
            <p:cNvPr id="35" name="Oval 40"/>
            <p:cNvSpPr>
              <a:spLocks noChangeArrowheads="1"/>
            </p:cNvSpPr>
            <p:nvPr/>
          </p:nvSpPr>
          <p:spPr bwMode="auto">
            <a:xfrm>
              <a:off x="2666" y="3795"/>
              <a:ext cx="55" cy="54"/>
            </a:xfrm>
            <a:prstGeom prst="ellipse">
              <a:avLst/>
            </a:prstGeom>
            <a:gradFill rotWithShape="1">
              <a:gsLst>
                <a:gs pos="0">
                  <a:srgbClr val="6666FF"/>
                </a:gs>
                <a:gs pos="100000">
                  <a:srgbClr val="4E4EC2"/>
                </a:gs>
              </a:gsLst>
              <a:path path="shape">
                <a:fillToRect l="50000" t="50000" r="50000" b="50000"/>
              </a:path>
            </a:gradFill>
            <a:ln w="9525">
              <a:noFill/>
              <a:round/>
              <a:headEnd/>
              <a:tailEnd/>
            </a:ln>
          </p:spPr>
          <p:txBody>
            <a:bodyPr wrap="none" anchor="ctr"/>
            <a:lstStyle/>
            <a:p>
              <a:endParaRPr lang="en-US"/>
            </a:p>
          </p:txBody>
        </p:sp>
        <p:sp>
          <p:nvSpPr>
            <p:cNvPr id="36" name="Oval 41"/>
            <p:cNvSpPr>
              <a:spLocks noChangeArrowheads="1"/>
            </p:cNvSpPr>
            <p:nvPr/>
          </p:nvSpPr>
          <p:spPr bwMode="auto">
            <a:xfrm>
              <a:off x="2864" y="3790"/>
              <a:ext cx="55" cy="54"/>
            </a:xfrm>
            <a:prstGeom prst="ellipse">
              <a:avLst/>
            </a:prstGeom>
            <a:gradFill rotWithShape="1">
              <a:gsLst>
                <a:gs pos="0">
                  <a:srgbClr val="6666FF"/>
                </a:gs>
                <a:gs pos="100000">
                  <a:srgbClr val="4E4EC2"/>
                </a:gs>
              </a:gsLst>
              <a:path path="shape">
                <a:fillToRect l="50000" t="50000" r="50000" b="50000"/>
              </a:path>
            </a:gradFill>
            <a:ln w="9525">
              <a:noFill/>
              <a:round/>
              <a:headEnd/>
              <a:tailEnd/>
            </a:ln>
          </p:spPr>
          <p:txBody>
            <a:bodyPr wrap="none" anchor="ctr"/>
            <a:lstStyle/>
            <a:p>
              <a:endParaRPr lang="en-US"/>
            </a:p>
          </p:txBody>
        </p:sp>
        <p:sp>
          <p:nvSpPr>
            <p:cNvPr id="37" name="Oval 42"/>
            <p:cNvSpPr>
              <a:spLocks noChangeArrowheads="1"/>
            </p:cNvSpPr>
            <p:nvPr/>
          </p:nvSpPr>
          <p:spPr bwMode="auto">
            <a:xfrm>
              <a:off x="2984" y="3799"/>
              <a:ext cx="54" cy="55"/>
            </a:xfrm>
            <a:prstGeom prst="ellipse">
              <a:avLst/>
            </a:prstGeom>
            <a:gradFill rotWithShape="1">
              <a:gsLst>
                <a:gs pos="0">
                  <a:srgbClr val="6666FF"/>
                </a:gs>
                <a:gs pos="100000">
                  <a:srgbClr val="4E4EC2"/>
                </a:gs>
              </a:gsLst>
              <a:path path="shape">
                <a:fillToRect l="50000" t="50000" r="50000" b="50000"/>
              </a:path>
            </a:gradFill>
            <a:ln w="9525">
              <a:noFill/>
              <a:round/>
              <a:headEnd/>
              <a:tailEnd/>
            </a:ln>
          </p:spPr>
          <p:txBody>
            <a:bodyPr wrap="none" anchor="ctr"/>
            <a:lstStyle/>
            <a:p>
              <a:endParaRPr lang="en-US"/>
            </a:p>
          </p:txBody>
        </p:sp>
        <p:sp>
          <p:nvSpPr>
            <p:cNvPr id="38" name="Oval 43"/>
            <p:cNvSpPr>
              <a:spLocks noChangeArrowheads="1"/>
            </p:cNvSpPr>
            <p:nvPr/>
          </p:nvSpPr>
          <p:spPr bwMode="auto">
            <a:xfrm>
              <a:off x="3067" y="3796"/>
              <a:ext cx="55" cy="55"/>
            </a:xfrm>
            <a:prstGeom prst="ellipse">
              <a:avLst/>
            </a:prstGeom>
            <a:gradFill rotWithShape="1">
              <a:gsLst>
                <a:gs pos="0">
                  <a:srgbClr val="6666FF"/>
                </a:gs>
                <a:gs pos="100000">
                  <a:srgbClr val="4E4EC2"/>
                </a:gs>
              </a:gsLst>
              <a:path path="shape">
                <a:fillToRect l="50000" t="50000" r="50000" b="50000"/>
              </a:path>
            </a:gradFill>
            <a:ln w="9525">
              <a:noFill/>
              <a:round/>
              <a:headEnd/>
              <a:tailEnd/>
            </a:ln>
          </p:spPr>
          <p:txBody>
            <a:bodyPr wrap="none" anchor="ctr"/>
            <a:lstStyle/>
            <a:p>
              <a:endParaRPr lang="en-US"/>
            </a:p>
          </p:txBody>
        </p:sp>
        <p:sp>
          <p:nvSpPr>
            <p:cNvPr id="39" name="Oval 44"/>
            <p:cNvSpPr>
              <a:spLocks noChangeArrowheads="1"/>
            </p:cNvSpPr>
            <p:nvPr/>
          </p:nvSpPr>
          <p:spPr bwMode="auto">
            <a:xfrm>
              <a:off x="3150" y="3797"/>
              <a:ext cx="55" cy="54"/>
            </a:xfrm>
            <a:prstGeom prst="ellipse">
              <a:avLst/>
            </a:prstGeom>
            <a:gradFill rotWithShape="1">
              <a:gsLst>
                <a:gs pos="0">
                  <a:srgbClr val="6666FF"/>
                </a:gs>
                <a:gs pos="100000">
                  <a:srgbClr val="4E4EC2"/>
                </a:gs>
              </a:gsLst>
              <a:path path="shape">
                <a:fillToRect l="50000" t="50000" r="50000" b="50000"/>
              </a:path>
            </a:gradFill>
            <a:ln w="9525">
              <a:noFill/>
              <a:round/>
              <a:headEnd/>
              <a:tailEnd/>
            </a:ln>
          </p:spPr>
          <p:txBody>
            <a:bodyPr wrap="none" anchor="ctr"/>
            <a:lstStyle/>
            <a:p>
              <a:endParaRPr lang="en-US"/>
            </a:p>
          </p:txBody>
        </p:sp>
        <p:sp>
          <p:nvSpPr>
            <p:cNvPr id="40" name="Oval 45"/>
            <p:cNvSpPr>
              <a:spLocks noChangeArrowheads="1"/>
            </p:cNvSpPr>
            <p:nvPr/>
          </p:nvSpPr>
          <p:spPr bwMode="auto">
            <a:xfrm>
              <a:off x="2768" y="3792"/>
              <a:ext cx="55" cy="55"/>
            </a:xfrm>
            <a:prstGeom prst="ellipse">
              <a:avLst/>
            </a:prstGeom>
            <a:gradFill rotWithShape="1">
              <a:gsLst>
                <a:gs pos="0">
                  <a:srgbClr val="6666FF"/>
                </a:gs>
                <a:gs pos="100000">
                  <a:srgbClr val="4E4EC2"/>
                </a:gs>
              </a:gsLst>
              <a:path path="shape">
                <a:fillToRect l="50000" t="50000" r="50000" b="50000"/>
              </a:path>
            </a:gradFill>
            <a:ln w="9525">
              <a:noFill/>
              <a:round/>
              <a:headEnd/>
              <a:tailEnd/>
            </a:ln>
          </p:spPr>
          <p:txBody>
            <a:bodyPr wrap="none" anchor="ctr"/>
            <a:lstStyle/>
            <a:p>
              <a:endParaRPr lang="en-US"/>
            </a:p>
          </p:txBody>
        </p:sp>
        <p:sp>
          <p:nvSpPr>
            <p:cNvPr id="41" name="Oval 46"/>
            <p:cNvSpPr>
              <a:spLocks noChangeArrowheads="1"/>
            </p:cNvSpPr>
            <p:nvPr/>
          </p:nvSpPr>
          <p:spPr bwMode="auto">
            <a:xfrm>
              <a:off x="3248" y="3792"/>
              <a:ext cx="54" cy="54"/>
            </a:xfrm>
            <a:prstGeom prst="ellipse">
              <a:avLst/>
            </a:prstGeom>
            <a:gradFill rotWithShape="1">
              <a:gsLst>
                <a:gs pos="0">
                  <a:srgbClr val="6666FF"/>
                </a:gs>
                <a:gs pos="100000">
                  <a:srgbClr val="4E4EC2"/>
                </a:gs>
              </a:gsLst>
              <a:path path="shape">
                <a:fillToRect l="50000" t="50000" r="50000" b="50000"/>
              </a:path>
            </a:gradFill>
            <a:ln w="9525">
              <a:noFill/>
              <a:round/>
              <a:headEnd/>
              <a:tailEnd/>
            </a:ln>
          </p:spPr>
          <p:txBody>
            <a:bodyPr wrap="none" anchor="ctr"/>
            <a:lstStyle/>
            <a:p>
              <a:endParaRPr lang="en-US"/>
            </a:p>
          </p:txBody>
        </p:sp>
        <p:sp>
          <p:nvSpPr>
            <p:cNvPr id="42" name="Oval 47"/>
            <p:cNvSpPr>
              <a:spLocks noChangeArrowheads="1"/>
            </p:cNvSpPr>
            <p:nvPr/>
          </p:nvSpPr>
          <p:spPr bwMode="auto">
            <a:xfrm>
              <a:off x="3331" y="3792"/>
              <a:ext cx="54" cy="55"/>
            </a:xfrm>
            <a:prstGeom prst="ellipse">
              <a:avLst/>
            </a:prstGeom>
            <a:gradFill rotWithShape="1">
              <a:gsLst>
                <a:gs pos="0">
                  <a:srgbClr val="6666FF"/>
                </a:gs>
                <a:gs pos="100000">
                  <a:srgbClr val="4E4EC2"/>
                </a:gs>
              </a:gsLst>
              <a:path path="shape">
                <a:fillToRect l="50000" t="50000" r="50000" b="50000"/>
              </a:path>
            </a:gradFill>
            <a:ln w="9525">
              <a:noFill/>
              <a:round/>
              <a:headEnd/>
              <a:tailEnd/>
            </a:ln>
          </p:spPr>
          <p:txBody>
            <a:bodyPr wrap="none" anchor="ctr"/>
            <a:lstStyle/>
            <a:p>
              <a:endParaRPr lang="en-US"/>
            </a:p>
          </p:txBody>
        </p:sp>
        <p:sp>
          <p:nvSpPr>
            <p:cNvPr id="43" name="Oval 48"/>
            <p:cNvSpPr>
              <a:spLocks noChangeArrowheads="1"/>
            </p:cNvSpPr>
            <p:nvPr/>
          </p:nvSpPr>
          <p:spPr bwMode="auto">
            <a:xfrm>
              <a:off x="2684" y="3709"/>
              <a:ext cx="55" cy="54"/>
            </a:xfrm>
            <a:prstGeom prst="ellipse">
              <a:avLst/>
            </a:prstGeom>
            <a:gradFill rotWithShape="1">
              <a:gsLst>
                <a:gs pos="0">
                  <a:srgbClr val="FF0000"/>
                </a:gs>
                <a:gs pos="100000">
                  <a:srgbClr val="BA0000"/>
                </a:gs>
              </a:gsLst>
              <a:path path="shape">
                <a:fillToRect l="50000" t="50000" r="50000" b="50000"/>
              </a:path>
            </a:gradFill>
            <a:ln w="9525">
              <a:noFill/>
              <a:round/>
              <a:headEnd/>
              <a:tailEnd/>
            </a:ln>
          </p:spPr>
          <p:txBody>
            <a:bodyPr wrap="none" anchor="ctr"/>
            <a:lstStyle/>
            <a:p>
              <a:endParaRPr lang="en-US"/>
            </a:p>
          </p:txBody>
        </p:sp>
        <p:sp>
          <p:nvSpPr>
            <p:cNvPr id="44" name="Oval 49"/>
            <p:cNvSpPr>
              <a:spLocks noChangeArrowheads="1"/>
            </p:cNvSpPr>
            <p:nvPr/>
          </p:nvSpPr>
          <p:spPr bwMode="auto">
            <a:xfrm>
              <a:off x="2823" y="3741"/>
              <a:ext cx="55" cy="55"/>
            </a:xfrm>
            <a:prstGeom prst="ellipse">
              <a:avLst/>
            </a:prstGeom>
            <a:gradFill rotWithShape="1">
              <a:gsLst>
                <a:gs pos="0">
                  <a:srgbClr val="FF0000"/>
                </a:gs>
                <a:gs pos="100000">
                  <a:srgbClr val="BA0000"/>
                </a:gs>
              </a:gsLst>
              <a:path path="shape">
                <a:fillToRect l="50000" t="50000" r="50000" b="50000"/>
              </a:path>
            </a:gradFill>
            <a:ln w="9525">
              <a:noFill/>
              <a:round/>
              <a:headEnd/>
              <a:tailEnd/>
            </a:ln>
          </p:spPr>
          <p:txBody>
            <a:bodyPr wrap="none" anchor="ctr"/>
            <a:lstStyle/>
            <a:p>
              <a:endParaRPr lang="en-US"/>
            </a:p>
          </p:txBody>
        </p:sp>
        <p:sp>
          <p:nvSpPr>
            <p:cNvPr id="45" name="Oval 50"/>
            <p:cNvSpPr>
              <a:spLocks noChangeArrowheads="1"/>
            </p:cNvSpPr>
            <p:nvPr/>
          </p:nvSpPr>
          <p:spPr bwMode="auto">
            <a:xfrm>
              <a:off x="3018" y="3656"/>
              <a:ext cx="55" cy="54"/>
            </a:xfrm>
            <a:prstGeom prst="ellipse">
              <a:avLst/>
            </a:prstGeom>
            <a:gradFill rotWithShape="1">
              <a:gsLst>
                <a:gs pos="0">
                  <a:srgbClr val="FF0000"/>
                </a:gs>
                <a:gs pos="100000">
                  <a:srgbClr val="BA0000"/>
                </a:gs>
              </a:gsLst>
              <a:path path="shape">
                <a:fillToRect l="50000" t="50000" r="50000" b="50000"/>
              </a:path>
            </a:gradFill>
            <a:ln w="9525">
              <a:noFill/>
              <a:round/>
              <a:headEnd/>
              <a:tailEnd/>
            </a:ln>
          </p:spPr>
          <p:txBody>
            <a:bodyPr wrap="none" anchor="ctr"/>
            <a:lstStyle/>
            <a:p>
              <a:endParaRPr lang="en-US"/>
            </a:p>
          </p:txBody>
        </p:sp>
        <p:sp>
          <p:nvSpPr>
            <p:cNvPr id="46" name="Oval 51"/>
            <p:cNvSpPr>
              <a:spLocks noChangeArrowheads="1"/>
            </p:cNvSpPr>
            <p:nvPr/>
          </p:nvSpPr>
          <p:spPr bwMode="auto">
            <a:xfrm>
              <a:off x="3153" y="3732"/>
              <a:ext cx="55" cy="54"/>
            </a:xfrm>
            <a:prstGeom prst="ellipse">
              <a:avLst/>
            </a:prstGeom>
            <a:gradFill rotWithShape="1">
              <a:gsLst>
                <a:gs pos="0">
                  <a:srgbClr val="FF0000"/>
                </a:gs>
                <a:gs pos="100000">
                  <a:srgbClr val="BA0000"/>
                </a:gs>
              </a:gsLst>
              <a:path path="shape">
                <a:fillToRect l="50000" t="50000" r="50000" b="50000"/>
              </a:path>
            </a:gradFill>
            <a:ln w="9525">
              <a:noFill/>
              <a:round/>
              <a:headEnd/>
              <a:tailEnd/>
            </a:ln>
          </p:spPr>
          <p:txBody>
            <a:bodyPr wrap="none" anchor="ctr"/>
            <a:lstStyle/>
            <a:p>
              <a:endParaRPr lang="en-US"/>
            </a:p>
          </p:txBody>
        </p:sp>
        <p:sp>
          <p:nvSpPr>
            <p:cNvPr id="47" name="Oval 52"/>
            <p:cNvSpPr>
              <a:spLocks noChangeArrowheads="1"/>
            </p:cNvSpPr>
            <p:nvPr/>
          </p:nvSpPr>
          <p:spPr bwMode="auto">
            <a:xfrm>
              <a:off x="3145" y="3657"/>
              <a:ext cx="55" cy="55"/>
            </a:xfrm>
            <a:prstGeom prst="ellipse">
              <a:avLst/>
            </a:prstGeom>
            <a:gradFill rotWithShape="1">
              <a:gsLst>
                <a:gs pos="0">
                  <a:srgbClr val="FF0000"/>
                </a:gs>
                <a:gs pos="100000">
                  <a:srgbClr val="BA0000"/>
                </a:gs>
              </a:gsLst>
              <a:path path="shape">
                <a:fillToRect l="50000" t="50000" r="50000" b="50000"/>
              </a:path>
            </a:gradFill>
            <a:ln w="9525">
              <a:noFill/>
              <a:round/>
              <a:headEnd/>
              <a:tailEnd/>
            </a:ln>
          </p:spPr>
          <p:txBody>
            <a:bodyPr wrap="none" anchor="ctr"/>
            <a:lstStyle/>
            <a:p>
              <a:endParaRPr lang="en-US"/>
            </a:p>
          </p:txBody>
        </p:sp>
        <p:sp>
          <p:nvSpPr>
            <p:cNvPr id="48" name="Oval 53"/>
            <p:cNvSpPr>
              <a:spLocks noChangeArrowheads="1"/>
            </p:cNvSpPr>
            <p:nvPr/>
          </p:nvSpPr>
          <p:spPr bwMode="auto">
            <a:xfrm>
              <a:off x="2802" y="3654"/>
              <a:ext cx="55" cy="55"/>
            </a:xfrm>
            <a:prstGeom prst="ellipse">
              <a:avLst/>
            </a:prstGeom>
            <a:gradFill rotWithShape="1">
              <a:gsLst>
                <a:gs pos="0">
                  <a:srgbClr val="FF0000"/>
                </a:gs>
                <a:gs pos="100000">
                  <a:srgbClr val="BA0000"/>
                </a:gs>
              </a:gsLst>
              <a:path path="shape">
                <a:fillToRect l="50000" t="50000" r="50000" b="50000"/>
              </a:path>
            </a:gradFill>
            <a:ln w="9525">
              <a:noFill/>
              <a:round/>
              <a:headEnd/>
              <a:tailEnd/>
            </a:ln>
          </p:spPr>
          <p:txBody>
            <a:bodyPr wrap="none" anchor="ctr"/>
            <a:lstStyle/>
            <a:p>
              <a:endParaRPr lang="en-US"/>
            </a:p>
          </p:txBody>
        </p:sp>
        <p:sp>
          <p:nvSpPr>
            <p:cNvPr id="49" name="Oval 54"/>
            <p:cNvSpPr>
              <a:spLocks noChangeArrowheads="1"/>
            </p:cNvSpPr>
            <p:nvPr/>
          </p:nvSpPr>
          <p:spPr bwMode="auto">
            <a:xfrm>
              <a:off x="3255" y="3689"/>
              <a:ext cx="54" cy="55"/>
            </a:xfrm>
            <a:prstGeom prst="ellipse">
              <a:avLst/>
            </a:prstGeom>
            <a:gradFill rotWithShape="1">
              <a:gsLst>
                <a:gs pos="0">
                  <a:srgbClr val="FF0000"/>
                </a:gs>
                <a:gs pos="100000">
                  <a:srgbClr val="BA0000"/>
                </a:gs>
              </a:gsLst>
              <a:path path="shape">
                <a:fillToRect l="50000" t="50000" r="50000" b="50000"/>
              </a:path>
            </a:gradFill>
            <a:ln w="9525">
              <a:noFill/>
              <a:round/>
              <a:headEnd/>
              <a:tailEnd/>
            </a:ln>
          </p:spPr>
          <p:txBody>
            <a:bodyPr wrap="none" anchor="ctr"/>
            <a:lstStyle/>
            <a:p>
              <a:endParaRPr lang="en-US"/>
            </a:p>
          </p:txBody>
        </p:sp>
        <p:sp>
          <p:nvSpPr>
            <p:cNvPr id="50" name="Oval 55"/>
            <p:cNvSpPr>
              <a:spLocks noChangeArrowheads="1"/>
            </p:cNvSpPr>
            <p:nvPr/>
          </p:nvSpPr>
          <p:spPr bwMode="auto">
            <a:xfrm>
              <a:off x="3345" y="3735"/>
              <a:ext cx="55" cy="54"/>
            </a:xfrm>
            <a:prstGeom prst="ellipse">
              <a:avLst/>
            </a:prstGeom>
            <a:gradFill rotWithShape="1">
              <a:gsLst>
                <a:gs pos="0">
                  <a:srgbClr val="FF0000"/>
                </a:gs>
                <a:gs pos="100000">
                  <a:srgbClr val="BA0000"/>
                </a:gs>
              </a:gsLst>
              <a:path path="shape">
                <a:fillToRect l="50000" t="50000" r="50000" b="50000"/>
              </a:path>
            </a:gradFill>
            <a:ln w="9525">
              <a:noFill/>
              <a:round/>
              <a:headEnd/>
              <a:tailEnd/>
            </a:ln>
          </p:spPr>
          <p:txBody>
            <a:bodyPr wrap="none" anchor="ctr"/>
            <a:lstStyle/>
            <a:p>
              <a:endParaRPr lang="en-US"/>
            </a:p>
          </p:txBody>
        </p:sp>
        <p:sp>
          <p:nvSpPr>
            <p:cNvPr id="51" name="Text Box 56"/>
            <p:cNvSpPr txBox="1">
              <a:spLocks noChangeArrowheads="1"/>
            </p:cNvSpPr>
            <p:nvPr/>
          </p:nvSpPr>
          <p:spPr bwMode="auto">
            <a:xfrm>
              <a:off x="2835" y="3651"/>
              <a:ext cx="376" cy="192"/>
            </a:xfrm>
            <a:prstGeom prst="rect">
              <a:avLst/>
            </a:prstGeom>
            <a:noFill/>
            <a:ln w="9525">
              <a:noFill/>
              <a:miter lim="800000"/>
              <a:headEnd/>
              <a:tailEnd/>
            </a:ln>
          </p:spPr>
          <p:txBody>
            <a:bodyPr wrap="none">
              <a:spAutoFit/>
            </a:bodyPr>
            <a:lstStyle/>
            <a:p>
              <a:r>
                <a:rPr lang="en-US" sz="1400">
                  <a:solidFill>
                    <a:schemeClr val="accent2"/>
                  </a:solidFill>
                </a:rPr>
                <a:t>FILM</a:t>
              </a:r>
            </a:p>
          </p:txBody>
        </p:sp>
        <p:sp>
          <p:nvSpPr>
            <p:cNvPr id="52" name="Line 57"/>
            <p:cNvSpPr>
              <a:spLocks noChangeShapeType="1"/>
            </p:cNvSpPr>
            <p:nvPr/>
          </p:nvSpPr>
          <p:spPr bwMode="auto">
            <a:xfrm>
              <a:off x="2504" y="3826"/>
              <a:ext cx="914" cy="0"/>
            </a:xfrm>
            <a:prstGeom prst="line">
              <a:avLst/>
            </a:prstGeom>
            <a:noFill/>
            <a:ln w="9525">
              <a:solidFill>
                <a:schemeClr val="tx1"/>
              </a:solidFill>
              <a:round/>
              <a:headEnd/>
              <a:tailEnd/>
            </a:ln>
          </p:spPr>
          <p:txBody>
            <a:bodyPr/>
            <a:lstStyle/>
            <a:p>
              <a:endParaRPr lang="en-GB"/>
            </a:p>
          </p:txBody>
        </p:sp>
        <p:sp>
          <p:nvSpPr>
            <p:cNvPr id="53" name="Line 58"/>
            <p:cNvSpPr>
              <a:spLocks noChangeShapeType="1"/>
            </p:cNvSpPr>
            <p:nvPr/>
          </p:nvSpPr>
          <p:spPr bwMode="auto">
            <a:xfrm>
              <a:off x="2612" y="3764"/>
              <a:ext cx="3" cy="52"/>
            </a:xfrm>
            <a:prstGeom prst="line">
              <a:avLst/>
            </a:prstGeom>
            <a:noFill/>
            <a:ln w="9525">
              <a:solidFill>
                <a:schemeClr val="tx1"/>
              </a:solidFill>
              <a:round/>
              <a:headEnd/>
              <a:tailEnd type="triangle" w="med" len="med"/>
            </a:ln>
          </p:spPr>
          <p:txBody>
            <a:bodyPr/>
            <a:lstStyle/>
            <a:p>
              <a:endParaRPr lang="en-GB"/>
            </a:p>
          </p:txBody>
        </p:sp>
        <p:sp>
          <p:nvSpPr>
            <p:cNvPr id="54" name="Line 59"/>
            <p:cNvSpPr>
              <a:spLocks noChangeShapeType="1"/>
            </p:cNvSpPr>
            <p:nvPr/>
          </p:nvSpPr>
          <p:spPr bwMode="auto">
            <a:xfrm flipV="1">
              <a:off x="2615" y="3856"/>
              <a:ext cx="0" cy="64"/>
            </a:xfrm>
            <a:prstGeom prst="line">
              <a:avLst/>
            </a:prstGeom>
            <a:noFill/>
            <a:ln w="9525">
              <a:solidFill>
                <a:schemeClr val="tx1"/>
              </a:solidFill>
              <a:round/>
              <a:headEnd/>
              <a:tailEnd type="triangle" w="med" len="med"/>
            </a:ln>
          </p:spPr>
          <p:txBody>
            <a:bodyPr/>
            <a:lstStyle/>
            <a:p>
              <a:endParaRPr lang="en-GB"/>
            </a:p>
          </p:txBody>
        </p:sp>
        <p:graphicFrame>
          <p:nvGraphicFramePr>
            <p:cNvPr id="55" name="Object 4"/>
            <p:cNvGraphicFramePr>
              <a:graphicFrameLocks noChangeAspect="1"/>
            </p:cNvGraphicFramePr>
            <p:nvPr/>
          </p:nvGraphicFramePr>
          <p:xfrm>
            <a:off x="2475" y="3893"/>
            <a:ext cx="159" cy="151"/>
          </p:xfrm>
          <a:graphic>
            <a:graphicData uri="http://schemas.openxmlformats.org/presentationml/2006/ole">
              <p:oleObj spid="_x0000_s1381379" name="Equation" r:id="rId5" imgW="266400" imgH="253800" progId="Equation.3">
                <p:embed/>
              </p:oleObj>
            </a:graphicData>
          </a:graphic>
        </p:graphicFrame>
        <p:grpSp>
          <p:nvGrpSpPr>
            <p:cNvPr id="66560" name="Group 61"/>
            <p:cNvGrpSpPr>
              <a:grpSpLocks/>
            </p:cNvGrpSpPr>
            <p:nvPr/>
          </p:nvGrpSpPr>
          <p:grpSpPr bwMode="auto">
            <a:xfrm>
              <a:off x="2088" y="3437"/>
              <a:ext cx="1693" cy="438"/>
              <a:chOff x="2845" y="2304"/>
              <a:chExt cx="2819" cy="727"/>
            </a:xfrm>
          </p:grpSpPr>
          <p:sp>
            <p:nvSpPr>
              <p:cNvPr id="57" name="Arc 62"/>
              <p:cNvSpPr>
                <a:spLocks/>
              </p:cNvSpPr>
              <p:nvPr/>
            </p:nvSpPr>
            <p:spPr bwMode="auto">
              <a:xfrm rot="-343227">
                <a:off x="5132" y="2349"/>
                <a:ext cx="210" cy="281"/>
              </a:xfrm>
              <a:custGeom>
                <a:avLst/>
                <a:gdLst>
                  <a:gd name="T0" fmla="*/ 0 w 21600"/>
                  <a:gd name="T1" fmla="*/ 0 h 17694"/>
                  <a:gd name="T2" fmla="*/ 0 w 21600"/>
                  <a:gd name="T3" fmla="*/ 0 h 17694"/>
                  <a:gd name="T4" fmla="*/ 0 w 21600"/>
                  <a:gd name="T5" fmla="*/ 0 h 17694"/>
                  <a:gd name="T6" fmla="*/ 0 60000 65536"/>
                  <a:gd name="T7" fmla="*/ 0 60000 65536"/>
                  <a:gd name="T8" fmla="*/ 0 60000 65536"/>
                  <a:gd name="T9" fmla="*/ 0 w 21600"/>
                  <a:gd name="T10" fmla="*/ 0 h 17694"/>
                  <a:gd name="T11" fmla="*/ 21600 w 21600"/>
                  <a:gd name="T12" fmla="*/ 17694 h 17694"/>
                </a:gdLst>
                <a:ahLst/>
                <a:cxnLst>
                  <a:cxn ang="T6">
                    <a:pos x="T0" y="T1"/>
                  </a:cxn>
                  <a:cxn ang="T7">
                    <a:pos x="T2" y="T3"/>
                  </a:cxn>
                  <a:cxn ang="T8">
                    <a:pos x="T4" y="T5"/>
                  </a:cxn>
                </a:cxnLst>
                <a:rect l="T9" t="T10" r="T11" b="T12"/>
                <a:pathLst>
                  <a:path w="21600" h="17694" fill="none" extrusionOk="0">
                    <a:moveTo>
                      <a:pt x="12388" y="-1"/>
                    </a:moveTo>
                    <a:cubicBezTo>
                      <a:pt x="18161" y="4041"/>
                      <a:pt x="21600" y="10646"/>
                      <a:pt x="21600" y="17694"/>
                    </a:cubicBezTo>
                  </a:path>
                  <a:path w="21600" h="17694" stroke="0" extrusionOk="0">
                    <a:moveTo>
                      <a:pt x="12388" y="-1"/>
                    </a:moveTo>
                    <a:cubicBezTo>
                      <a:pt x="18161" y="4041"/>
                      <a:pt x="21600" y="10646"/>
                      <a:pt x="21600" y="17694"/>
                    </a:cubicBezTo>
                    <a:lnTo>
                      <a:pt x="0" y="17694"/>
                    </a:lnTo>
                    <a:close/>
                  </a:path>
                </a:pathLst>
              </a:custGeom>
              <a:noFill/>
              <a:ln w="9525">
                <a:solidFill>
                  <a:schemeClr val="tx1"/>
                </a:solidFill>
                <a:round/>
                <a:headEnd type="triangle" w="med" len="lg"/>
                <a:tailEnd type="triangle" w="med" len="lg"/>
              </a:ln>
            </p:spPr>
            <p:txBody>
              <a:bodyPr wrap="none" anchor="ctr"/>
              <a:lstStyle/>
              <a:p>
                <a:endParaRPr lang="en-GB"/>
              </a:p>
            </p:txBody>
          </p:sp>
          <p:sp>
            <p:nvSpPr>
              <p:cNvPr id="58" name="Arc 63"/>
              <p:cNvSpPr>
                <a:spLocks/>
              </p:cNvSpPr>
              <p:nvPr/>
            </p:nvSpPr>
            <p:spPr bwMode="auto">
              <a:xfrm rot="343227" flipH="1">
                <a:off x="3351" y="2349"/>
                <a:ext cx="210" cy="281"/>
              </a:xfrm>
              <a:custGeom>
                <a:avLst/>
                <a:gdLst>
                  <a:gd name="T0" fmla="*/ 0 w 21600"/>
                  <a:gd name="T1" fmla="*/ 0 h 17694"/>
                  <a:gd name="T2" fmla="*/ 0 w 21600"/>
                  <a:gd name="T3" fmla="*/ 0 h 17694"/>
                  <a:gd name="T4" fmla="*/ 0 w 21600"/>
                  <a:gd name="T5" fmla="*/ 0 h 17694"/>
                  <a:gd name="T6" fmla="*/ 0 60000 65536"/>
                  <a:gd name="T7" fmla="*/ 0 60000 65536"/>
                  <a:gd name="T8" fmla="*/ 0 60000 65536"/>
                  <a:gd name="T9" fmla="*/ 0 w 21600"/>
                  <a:gd name="T10" fmla="*/ 0 h 17694"/>
                  <a:gd name="T11" fmla="*/ 21600 w 21600"/>
                  <a:gd name="T12" fmla="*/ 17694 h 17694"/>
                </a:gdLst>
                <a:ahLst/>
                <a:cxnLst>
                  <a:cxn ang="T6">
                    <a:pos x="T0" y="T1"/>
                  </a:cxn>
                  <a:cxn ang="T7">
                    <a:pos x="T2" y="T3"/>
                  </a:cxn>
                  <a:cxn ang="T8">
                    <a:pos x="T4" y="T5"/>
                  </a:cxn>
                </a:cxnLst>
                <a:rect l="T9" t="T10" r="T11" b="T12"/>
                <a:pathLst>
                  <a:path w="21600" h="17694" fill="none" extrusionOk="0">
                    <a:moveTo>
                      <a:pt x="12388" y="-1"/>
                    </a:moveTo>
                    <a:cubicBezTo>
                      <a:pt x="18161" y="4041"/>
                      <a:pt x="21600" y="10646"/>
                      <a:pt x="21600" y="17694"/>
                    </a:cubicBezTo>
                  </a:path>
                  <a:path w="21600" h="17694" stroke="0" extrusionOk="0">
                    <a:moveTo>
                      <a:pt x="12388" y="-1"/>
                    </a:moveTo>
                    <a:cubicBezTo>
                      <a:pt x="18161" y="4041"/>
                      <a:pt x="21600" y="10646"/>
                      <a:pt x="21600" y="17694"/>
                    </a:cubicBezTo>
                    <a:lnTo>
                      <a:pt x="0" y="17694"/>
                    </a:lnTo>
                    <a:close/>
                  </a:path>
                </a:pathLst>
              </a:custGeom>
              <a:noFill/>
              <a:ln w="9525">
                <a:solidFill>
                  <a:schemeClr val="tx1"/>
                </a:solidFill>
                <a:round/>
                <a:headEnd type="triangle" w="med" len="lg"/>
                <a:tailEnd type="triangle" w="med" len="lg"/>
              </a:ln>
            </p:spPr>
            <p:txBody>
              <a:bodyPr wrap="none" anchor="ctr"/>
              <a:lstStyle/>
              <a:p>
                <a:endParaRPr lang="en-GB"/>
              </a:p>
            </p:txBody>
          </p:sp>
          <p:sp>
            <p:nvSpPr>
              <p:cNvPr id="59" name="Line 64"/>
              <p:cNvSpPr>
                <a:spLocks noChangeShapeType="1"/>
              </p:cNvSpPr>
              <p:nvPr/>
            </p:nvSpPr>
            <p:spPr bwMode="auto">
              <a:xfrm>
                <a:off x="2845" y="2849"/>
                <a:ext cx="1510" cy="0"/>
              </a:xfrm>
              <a:prstGeom prst="line">
                <a:avLst/>
              </a:prstGeom>
              <a:noFill/>
              <a:ln w="9525">
                <a:solidFill>
                  <a:schemeClr val="tx1"/>
                </a:solidFill>
                <a:round/>
                <a:headEnd/>
                <a:tailEnd/>
              </a:ln>
            </p:spPr>
            <p:txBody>
              <a:bodyPr/>
              <a:lstStyle/>
              <a:p>
                <a:endParaRPr lang="en-GB"/>
              </a:p>
            </p:txBody>
          </p:sp>
          <p:sp>
            <p:nvSpPr>
              <p:cNvPr id="60" name="Line 65"/>
              <p:cNvSpPr>
                <a:spLocks noChangeShapeType="1"/>
              </p:cNvSpPr>
              <p:nvPr/>
            </p:nvSpPr>
            <p:spPr bwMode="auto">
              <a:xfrm>
                <a:off x="3234" y="2627"/>
                <a:ext cx="0" cy="246"/>
              </a:xfrm>
              <a:prstGeom prst="line">
                <a:avLst/>
              </a:prstGeom>
              <a:noFill/>
              <a:ln w="9525">
                <a:solidFill>
                  <a:schemeClr val="tx1"/>
                </a:solidFill>
                <a:round/>
                <a:headEnd type="triangle" w="med" len="lg"/>
                <a:tailEnd type="triangle" w="med" len="lg"/>
              </a:ln>
            </p:spPr>
            <p:txBody>
              <a:bodyPr wrap="none" anchor="ctr"/>
              <a:lstStyle/>
              <a:p>
                <a:endParaRPr lang="en-GB"/>
              </a:p>
            </p:txBody>
          </p:sp>
          <p:sp>
            <p:nvSpPr>
              <p:cNvPr id="61" name="AutoShape 66"/>
              <p:cNvSpPr>
                <a:spLocks noChangeArrowheads="1"/>
              </p:cNvSpPr>
              <p:nvPr/>
            </p:nvSpPr>
            <p:spPr bwMode="auto">
              <a:xfrm flipH="1" flipV="1">
                <a:off x="4146" y="2618"/>
                <a:ext cx="406" cy="227"/>
              </a:xfrm>
              <a:prstGeom prst="triangle">
                <a:avLst>
                  <a:gd name="adj" fmla="val 50000"/>
                </a:avLst>
              </a:prstGeom>
              <a:gradFill rotWithShape="1">
                <a:gsLst>
                  <a:gs pos="0">
                    <a:schemeClr val="bg1">
                      <a:alpha val="54999"/>
                    </a:schemeClr>
                  </a:gs>
                  <a:gs pos="100000">
                    <a:srgbClr val="0000FF">
                      <a:alpha val="57001"/>
                    </a:srgbClr>
                  </a:gs>
                </a:gsLst>
                <a:lin ang="5400000" scaled="1"/>
              </a:gradFill>
              <a:ln w="9525">
                <a:noFill/>
                <a:miter lim="800000"/>
                <a:headEnd/>
                <a:tailEnd/>
              </a:ln>
            </p:spPr>
            <p:txBody>
              <a:bodyPr wrap="none" anchor="ctr"/>
              <a:lstStyle/>
              <a:p>
                <a:endParaRPr lang="en-US"/>
              </a:p>
            </p:txBody>
          </p:sp>
          <p:grpSp>
            <p:nvGrpSpPr>
              <p:cNvPr id="66561" name="Group 67"/>
              <p:cNvGrpSpPr>
                <a:grpSpLocks/>
              </p:cNvGrpSpPr>
              <p:nvPr/>
            </p:nvGrpSpPr>
            <p:grpSpPr bwMode="auto">
              <a:xfrm>
                <a:off x="4121" y="2304"/>
                <a:ext cx="1543" cy="182"/>
                <a:chOff x="2188" y="1117"/>
                <a:chExt cx="1543" cy="182"/>
              </a:xfrm>
            </p:grpSpPr>
            <p:sp>
              <p:nvSpPr>
                <p:cNvPr id="67" name="AutoShape 68"/>
                <p:cNvSpPr>
                  <a:spLocks noChangeArrowheads="1"/>
                </p:cNvSpPr>
                <p:nvPr/>
              </p:nvSpPr>
              <p:spPr bwMode="auto">
                <a:xfrm rot="20354238" flipV="1">
                  <a:off x="2188" y="1163"/>
                  <a:ext cx="1543" cy="136"/>
                </a:xfrm>
                <a:prstGeom prst="parallelogram">
                  <a:avLst>
                    <a:gd name="adj" fmla="val 283640"/>
                  </a:avLst>
                </a:prstGeom>
                <a:solidFill>
                  <a:srgbClr val="00CCFF">
                    <a:alpha val="70195"/>
                  </a:srgbClr>
                </a:solidFill>
                <a:ln w="9525">
                  <a:noFill/>
                  <a:miter lim="800000"/>
                  <a:headEnd/>
                  <a:tailEnd/>
                </a:ln>
              </p:spPr>
              <p:txBody>
                <a:bodyPr wrap="none" anchor="ctr"/>
                <a:lstStyle/>
                <a:p>
                  <a:endParaRPr lang="en-US"/>
                </a:p>
              </p:txBody>
            </p:sp>
            <p:sp>
              <p:nvSpPr>
                <p:cNvPr id="68" name="Line 69"/>
                <p:cNvSpPr>
                  <a:spLocks noChangeShapeType="1"/>
                </p:cNvSpPr>
                <p:nvPr/>
              </p:nvSpPr>
              <p:spPr bwMode="auto">
                <a:xfrm flipH="1">
                  <a:off x="2880" y="1117"/>
                  <a:ext cx="363" cy="136"/>
                </a:xfrm>
                <a:prstGeom prst="line">
                  <a:avLst/>
                </a:prstGeom>
                <a:noFill/>
                <a:ln w="9525">
                  <a:solidFill>
                    <a:schemeClr val="tx1"/>
                  </a:solidFill>
                  <a:round/>
                  <a:headEnd/>
                  <a:tailEnd type="triangle" w="med" len="med"/>
                </a:ln>
              </p:spPr>
              <p:txBody>
                <a:bodyPr/>
                <a:lstStyle/>
                <a:p>
                  <a:endParaRPr lang="en-GB"/>
                </a:p>
              </p:txBody>
            </p:sp>
          </p:grpSp>
          <p:grpSp>
            <p:nvGrpSpPr>
              <p:cNvPr id="66562" name="Group 70"/>
              <p:cNvGrpSpPr>
                <a:grpSpLocks/>
              </p:cNvGrpSpPr>
              <p:nvPr/>
            </p:nvGrpSpPr>
            <p:grpSpPr bwMode="auto">
              <a:xfrm>
                <a:off x="3038" y="2304"/>
                <a:ext cx="1543" cy="185"/>
                <a:chOff x="1105" y="1117"/>
                <a:chExt cx="1543" cy="185"/>
              </a:xfrm>
            </p:grpSpPr>
            <p:sp>
              <p:nvSpPr>
                <p:cNvPr id="65" name="AutoShape 71"/>
                <p:cNvSpPr>
                  <a:spLocks noChangeArrowheads="1"/>
                </p:cNvSpPr>
                <p:nvPr/>
              </p:nvSpPr>
              <p:spPr bwMode="auto">
                <a:xfrm rot="1245762" flipH="1" flipV="1">
                  <a:off x="1105" y="1166"/>
                  <a:ext cx="1543" cy="136"/>
                </a:xfrm>
                <a:prstGeom prst="parallelogram">
                  <a:avLst>
                    <a:gd name="adj" fmla="val 283640"/>
                  </a:avLst>
                </a:prstGeom>
                <a:solidFill>
                  <a:srgbClr val="00CCFF">
                    <a:alpha val="70195"/>
                  </a:srgbClr>
                </a:solidFill>
                <a:ln w="9525">
                  <a:noFill/>
                  <a:miter lim="800000"/>
                  <a:headEnd/>
                  <a:tailEnd/>
                </a:ln>
              </p:spPr>
              <p:txBody>
                <a:bodyPr wrap="none" anchor="ctr"/>
                <a:lstStyle/>
                <a:p>
                  <a:endParaRPr lang="en-US"/>
                </a:p>
              </p:txBody>
            </p:sp>
            <p:sp>
              <p:nvSpPr>
                <p:cNvPr id="66" name="Line 72"/>
                <p:cNvSpPr>
                  <a:spLocks noChangeShapeType="1"/>
                </p:cNvSpPr>
                <p:nvPr/>
              </p:nvSpPr>
              <p:spPr bwMode="auto">
                <a:xfrm flipH="1" flipV="1">
                  <a:off x="1565" y="1117"/>
                  <a:ext cx="363" cy="136"/>
                </a:xfrm>
                <a:prstGeom prst="line">
                  <a:avLst/>
                </a:prstGeom>
                <a:noFill/>
                <a:ln w="9525">
                  <a:solidFill>
                    <a:schemeClr val="tx1"/>
                  </a:solidFill>
                  <a:round/>
                  <a:headEnd/>
                  <a:tailEnd type="triangle" w="med" len="med"/>
                </a:ln>
              </p:spPr>
              <p:txBody>
                <a:bodyPr/>
                <a:lstStyle/>
                <a:p>
                  <a:endParaRPr lang="en-GB"/>
                </a:p>
              </p:txBody>
            </p:sp>
          </p:grpSp>
          <p:sp>
            <p:nvSpPr>
              <p:cNvPr id="64" name="Line 73"/>
              <p:cNvSpPr>
                <a:spLocks noChangeShapeType="1"/>
              </p:cNvSpPr>
              <p:nvPr/>
            </p:nvSpPr>
            <p:spPr bwMode="auto">
              <a:xfrm>
                <a:off x="4347" y="3025"/>
                <a:ext cx="0" cy="6"/>
              </a:xfrm>
              <a:prstGeom prst="line">
                <a:avLst/>
              </a:prstGeom>
              <a:noFill/>
              <a:ln w="9525">
                <a:solidFill>
                  <a:srgbClr val="CCECFF"/>
                </a:solidFill>
                <a:round/>
                <a:headEnd/>
                <a:tailEnd/>
              </a:ln>
            </p:spPr>
            <p:txBody>
              <a:bodyPr/>
              <a:lstStyle/>
              <a:p>
                <a:endParaRPr lang="en-GB"/>
              </a:p>
            </p:txBody>
          </p:sp>
        </p:grpSp>
      </p:grpSp>
      <p:grpSp>
        <p:nvGrpSpPr>
          <p:cNvPr id="66563" name="Group 75"/>
          <p:cNvGrpSpPr>
            <a:grpSpLocks/>
          </p:cNvGrpSpPr>
          <p:nvPr/>
        </p:nvGrpSpPr>
        <p:grpSpPr bwMode="auto">
          <a:xfrm>
            <a:off x="8110538" y="3052763"/>
            <a:ext cx="828675" cy="1958975"/>
            <a:chOff x="2414" y="2510"/>
            <a:chExt cx="522" cy="1234"/>
          </a:xfrm>
        </p:grpSpPr>
        <p:sp>
          <p:nvSpPr>
            <p:cNvPr id="81" name="Rectangle 76"/>
            <p:cNvSpPr>
              <a:spLocks noChangeArrowheads="1"/>
            </p:cNvSpPr>
            <p:nvPr/>
          </p:nvSpPr>
          <p:spPr bwMode="auto">
            <a:xfrm>
              <a:off x="2414" y="2510"/>
              <a:ext cx="522" cy="1234"/>
            </a:xfrm>
            <a:prstGeom prst="rect">
              <a:avLst/>
            </a:prstGeom>
            <a:solidFill>
              <a:srgbClr val="99CCFF"/>
            </a:solidFill>
            <a:ln w="9525">
              <a:noFill/>
              <a:miter lim="800000"/>
              <a:headEnd/>
              <a:tailEnd/>
            </a:ln>
          </p:spPr>
          <p:txBody>
            <a:bodyPr wrap="none" anchor="ctr"/>
            <a:lstStyle/>
            <a:p>
              <a:endParaRPr lang="en-US"/>
            </a:p>
          </p:txBody>
        </p:sp>
        <p:sp>
          <p:nvSpPr>
            <p:cNvPr id="82" name="Text Box 77"/>
            <p:cNvSpPr txBox="1">
              <a:spLocks noChangeArrowheads="1"/>
            </p:cNvSpPr>
            <p:nvPr/>
          </p:nvSpPr>
          <p:spPr bwMode="auto">
            <a:xfrm>
              <a:off x="2495" y="3260"/>
              <a:ext cx="412" cy="231"/>
            </a:xfrm>
            <a:prstGeom prst="rect">
              <a:avLst/>
            </a:prstGeom>
            <a:noFill/>
            <a:ln w="9525">
              <a:noFill/>
              <a:miter lim="800000"/>
              <a:headEnd/>
              <a:tailEnd/>
            </a:ln>
          </p:spPr>
          <p:txBody>
            <a:bodyPr wrap="none">
              <a:spAutoFit/>
            </a:bodyPr>
            <a:lstStyle/>
            <a:p>
              <a:r>
                <a:rPr lang="en-US"/>
                <a:t>bulk</a:t>
              </a:r>
            </a:p>
          </p:txBody>
        </p:sp>
      </p:grpSp>
      <p:grpSp>
        <p:nvGrpSpPr>
          <p:cNvPr id="66564" name="Group 78"/>
          <p:cNvGrpSpPr>
            <a:grpSpLocks/>
          </p:cNvGrpSpPr>
          <p:nvPr/>
        </p:nvGrpSpPr>
        <p:grpSpPr bwMode="auto">
          <a:xfrm>
            <a:off x="6359526" y="3044826"/>
            <a:ext cx="1730375" cy="1954213"/>
            <a:chOff x="1304" y="2519"/>
            <a:chExt cx="1090" cy="1231"/>
          </a:xfrm>
        </p:grpSpPr>
        <p:sp>
          <p:nvSpPr>
            <p:cNvPr id="79" name="Rectangle 79"/>
            <p:cNvSpPr>
              <a:spLocks noChangeArrowheads="1"/>
            </p:cNvSpPr>
            <p:nvPr/>
          </p:nvSpPr>
          <p:spPr bwMode="auto">
            <a:xfrm>
              <a:off x="1304" y="2519"/>
              <a:ext cx="1090" cy="1231"/>
            </a:xfrm>
            <a:prstGeom prst="rect">
              <a:avLst/>
            </a:prstGeom>
            <a:solidFill>
              <a:srgbClr val="FFFF00"/>
            </a:solidFill>
            <a:ln w="9525">
              <a:noFill/>
              <a:miter lim="800000"/>
              <a:headEnd/>
              <a:tailEnd/>
            </a:ln>
          </p:spPr>
          <p:txBody>
            <a:bodyPr wrap="none" anchor="ctr"/>
            <a:lstStyle/>
            <a:p>
              <a:endParaRPr lang="en-US"/>
            </a:p>
          </p:txBody>
        </p:sp>
        <p:sp>
          <p:nvSpPr>
            <p:cNvPr id="80" name="Text Box 80"/>
            <p:cNvSpPr txBox="1">
              <a:spLocks noChangeArrowheads="1"/>
            </p:cNvSpPr>
            <p:nvPr/>
          </p:nvSpPr>
          <p:spPr bwMode="auto">
            <a:xfrm>
              <a:off x="1493" y="2666"/>
              <a:ext cx="628" cy="231"/>
            </a:xfrm>
            <a:prstGeom prst="rect">
              <a:avLst/>
            </a:prstGeom>
            <a:noFill/>
            <a:ln w="9525">
              <a:noFill/>
              <a:miter lim="800000"/>
              <a:headEnd/>
              <a:tailEnd/>
            </a:ln>
          </p:spPr>
          <p:txBody>
            <a:bodyPr wrap="none">
              <a:spAutoFit/>
            </a:bodyPr>
            <a:lstStyle/>
            <a:p>
              <a:r>
                <a:rPr lang="en-US">
                  <a:solidFill>
                    <a:srgbClr val="FF6600"/>
                  </a:solidFill>
                </a:rPr>
                <a:t>surface</a:t>
              </a:r>
            </a:p>
          </p:txBody>
        </p:sp>
      </p:grpSp>
      <p:graphicFrame>
        <p:nvGraphicFramePr>
          <p:cNvPr id="74" name="Object 2"/>
          <p:cNvGraphicFramePr>
            <a:graphicFrameLocks noChangeAspect="1"/>
          </p:cNvGraphicFramePr>
          <p:nvPr/>
        </p:nvGraphicFramePr>
        <p:xfrm>
          <a:off x="6075363" y="2947988"/>
          <a:ext cx="3071812" cy="2282825"/>
        </p:xfrm>
        <a:graphic>
          <a:graphicData uri="http://schemas.openxmlformats.org/presentationml/2006/ole">
            <p:oleObj spid="_x0000_s1381380" name="Graph" r:id="rId6" imgW="5167800" imgH="3571200" progId="Origin50.Graph">
              <p:embed/>
            </p:oleObj>
          </a:graphicData>
        </a:graphic>
      </p:graphicFrame>
      <p:sp>
        <p:nvSpPr>
          <p:cNvPr id="75" name="Text Box 82"/>
          <p:cNvSpPr txBox="1">
            <a:spLocks noChangeArrowheads="1"/>
          </p:cNvSpPr>
          <p:nvPr/>
        </p:nvSpPr>
        <p:spPr bwMode="auto">
          <a:xfrm>
            <a:off x="7016750" y="3014663"/>
            <a:ext cx="1566863" cy="287338"/>
          </a:xfrm>
          <a:prstGeom prst="rect">
            <a:avLst/>
          </a:prstGeom>
          <a:noFill/>
          <a:ln w="9525">
            <a:noFill/>
            <a:miter lim="800000"/>
            <a:headEnd/>
            <a:tailEnd/>
          </a:ln>
        </p:spPr>
        <p:txBody>
          <a:bodyPr wrap="none">
            <a:spAutoFit/>
          </a:bodyPr>
          <a:lstStyle/>
          <a:p>
            <a:pPr algn="ctr">
              <a:lnSpc>
                <a:spcPct val="80000"/>
              </a:lnSpc>
            </a:pPr>
            <a:r>
              <a:rPr lang="en-US" sz="1600" dirty="0" smtClean="0">
                <a:latin typeface="Arial Narrow" pitchFamily="34" charset="0"/>
              </a:rPr>
              <a:t>Water </a:t>
            </a:r>
            <a:r>
              <a:rPr lang="en-US" sz="1600" dirty="0">
                <a:latin typeface="Arial Narrow" pitchFamily="34" charset="0"/>
              </a:rPr>
              <a:t>@ λ=1.55 Å</a:t>
            </a:r>
          </a:p>
        </p:txBody>
      </p:sp>
      <p:sp>
        <p:nvSpPr>
          <p:cNvPr id="76" name="Text Box 83"/>
          <p:cNvSpPr txBox="1">
            <a:spLocks noChangeArrowheads="1"/>
          </p:cNvSpPr>
          <p:nvPr/>
        </p:nvSpPr>
        <p:spPr bwMode="auto">
          <a:xfrm rot="16200000">
            <a:off x="5059363" y="4006851"/>
            <a:ext cx="1900238" cy="336550"/>
          </a:xfrm>
          <a:prstGeom prst="rect">
            <a:avLst/>
          </a:prstGeom>
          <a:noFill/>
          <a:ln w="9525">
            <a:noFill/>
            <a:miter lim="800000"/>
            <a:headEnd/>
            <a:tailEnd/>
          </a:ln>
        </p:spPr>
        <p:txBody>
          <a:bodyPr wrap="none">
            <a:spAutoFit/>
          </a:bodyPr>
          <a:lstStyle/>
          <a:p>
            <a:r>
              <a:rPr lang="en-US" sz="1600">
                <a:latin typeface="Arial Narrow" pitchFamily="34" charset="0"/>
                <a:cs typeface="Times New Roman" pitchFamily="18" charset="0"/>
              </a:rPr>
              <a:t>Penetration depth</a:t>
            </a:r>
            <a:r>
              <a:rPr lang="en-US" sz="1600">
                <a:cs typeface="Times New Roman" pitchFamily="18" charset="0"/>
              </a:rPr>
              <a:t> </a:t>
            </a:r>
            <a:r>
              <a:rPr lang="el-GR" sz="1600">
                <a:cs typeface="Times New Roman" pitchFamily="18" charset="0"/>
              </a:rPr>
              <a:t>Λ</a:t>
            </a:r>
            <a:r>
              <a:rPr lang="en-US" sz="1600">
                <a:latin typeface="Arial Narrow" pitchFamily="34" charset="0"/>
                <a:cs typeface="Times New Roman" pitchFamily="18" charset="0"/>
              </a:rPr>
              <a:t>, Å</a:t>
            </a:r>
          </a:p>
        </p:txBody>
      </p:sp>
      <p:sp>
        <p:nvSpPr>
          <p:cNvPr id="77" name="Text Box 84"/>
          <p:cNvSpPr txBox="1">
            <a:spLocks noChangeArrowheads="1"/>
          </p:cNvSpPr>
          <p:nvPr/>
        </p:nvSpPr>
        <p:spPr bwMode="auto">
          <a:xfrm>
            <a:off x="6376988" y="3922713"/>
            <a:ext cx="1087438" cy="762000"/>
          </a:xfrm>
          <a:prstGeom prst="rect">
            <a:avLst/>
          </a:prstGeom>
          <a:noFill/>
          <a:ln w="9525">
            <a:noFill/>
            <a:miter lim="800000"/>
            <a:headEnd/>
            <a:tailEnd/>
          </a:ln>
        </p:spPr>
        <p:txBody>
          <a:bodyPr wrap="none">
            <a:spAutoFit/>
          </a:bodyPr>
          <a:lstStyle/>
          <a:p>
            <a:r>
              <a:rPr lang="el-GR" sz="2400" dirty="0">
                <a:solidFill>
                  <a:srgbClr val="FF3300"/>
                </a:solidFill>
                <a:latin typeface="Times New Roman" pitchFamily="18" charset="0"/>
                <a:cs typeface="Times New Roman" pitchFamily="18" charset="0"/>
              </a:rPr>
              <a:t>α</a:t>
            </a:r>
            <a:r>
              <a:rPr lang="en-US" sz="2000" baseline="-25000" dirty="0" err="1">
                <a:solidFill>
                  <a:srgbClr val="FF3300"/>
                </a:solidFill>
                <a:latin typeface="Times New Roman" pitchFamily="18" charset="0"/>
                <a:cs typeface="Times New Roman" pitchFamily="18" charset="0"/>
              </a:rPr>
              <a:t>i</a:t>
            </a:r>
            <a:r>
              <a:rPr lang="en-US" sz="2000" baseline="-25000" dirty="0">
                <a:solidFill>
                  <a:srgbClr val="FF3300"/>
                </a:solidFill>
                <a:latin typeface="Times New Roman" pitchFamily="18" charset="0"/>
                <a:cs typeface="Times New Roman" pitchFamily="18" charset="0"/>
              </a:rPr>
              <a:t> </a:t>
            </a:r>
            <a:r>
              <a:rPr lang="en-US" sz="2000" dirty="0">
                <a:solidFill>
                  <a:srgbClr val="FF3300"/>
                </a:solidFill>
                <a:latin typeface="Times New Roman" pitchFamily="18" charset="0"/>
                <a:cs typeface="Times New Roman" pitchFamily="18" charset="0"/>
                <a:sym typeface="Symbol" pitchFamily="18" charset="2"/>
              </a:rPr>
              <a:t> </a:t>
            </a:r>
            <a:r>
              <a:rPr lang="en-US" sz="2000" dirty="0">
                <a:solidFill>
                  <a:srgbClr val="FF3300"/>
                </a:solidFill>
                <a:latin typeface="Times New Roman" pitchFamily="18" charset="0"/>
                <a:cs typeface="Times New Roman" pitchFamily="18" charset="0"/>
              </a:rPr>
              <a:t>0.1˚</a:t>
            </a:r>
          </a:p>
          <a:p>
            <a:r>
              <a:rPr lang="en-US" sz="2000" dirty="0">
                <a:solidFill>
                  <a:srgbClr val="FF3300"/>
                </a:solidFill>
                <a:latin typeface="Times New Roman" pitchFamily="18" charset="0"/>
                <a:cs typeface="Times New Roman" pitchFamily="18" charset="0"/>
              </a:rPr>
              <a:t>at 8 </a:t>
            </a:r>
            <a:r>
              <a:rPr lang="en-US" sz="2000" dirty="0" err="1">
                <a:solidFill>
                  <a:srgbClr val="FF3300"/>
                </a:solidFill>
                <a:latin typeface="Times New Roman" pitchFamily="18" charset="0"/>
                <a:cs typeface="Times New Roman" pitchFamily="18" charset="0"/>
              </a:rPr>
              <a:t>keV</a:t>
            </a:r>
            <a:endParaRPr lang="en-US" sz="2000" dirty="0">
              <a:solidFill>
                <a:srgbClr val="FF3300"/>
              </a:solidFill>
              <a:latin typeface="Times New Roman" pitchFamily="18" charset="0"/>
              <a:cs typeface="Times New Roman" pitchFamily="18" charset="0"/>
            </a:endParaRPr>
          </a:p>
        </p:txBody>
      </p:sp>
      <p:sp>
        <p:nvSpPr>
          <p:cNvPr id="78" name="Arc 85"/>
          <p:cNvSpPr>
            <a:spLocks/>
          </p:cNvSpPr>
          <p:nvPr/>
        </p:nvSpPr>
        <p:spPr bwMode="auto">
          <a:xfrm>
            <a:off x="7356475" y="4308476"/>
            <a:ext cx="403225" cy="396875"/>
          </a:xfrm>
          <a:custGeom>
            <a:avLst/>
            <a:gdLst>
              <a:gd name="T0" fmla="*/ 0 w 22312"/>
              <a:gd name="T1" fmla="*/ 0 h 21600"/>
              <a:gd name="T2" fmla="*/ 0 w 22312"/>
              <a:gd name="T3" fmla="*/ 0 h 21600"/>
              <a:gd name="T4" fmla="*/ 0 w 22312"/>
              <a:gd name="T5" fmla="*/ 0 h 21600"/>
              <a:gd name="T6" fmla="*/ 0 60000 65536"/>
              <a:gd name="T7" fmla="*/ 0 60000 65536"/>
              <a:gd name="T8" fmla="*/ 0 60000 65536"/>
              <a:gd name="T9" fmla="*/ 0 w 22312"/>
              <a:gd name="T10" fmla="*/ 0 h 21600"/>
              <a:gd name="T11" fmla="*/ 22312 w 22312"/>
              <a:gd name="T12" fmla="*/ 21600 h 21600"/>
            </a:gdLst>
            <a:ahLst/>
            <a:cxnLst>
              <a:cxn ang="T6">
                <a:pos x="T0" y="T1"/>
              </a:cxn>
              <a:cxn ang="T7">
                <a:pos x="T2" y="T3"/>
              </a:cxn>
              <a:cxn ang="T8">
                <a:pos x="T4" y="T5"/>
              </a:cxn>
            </a:cxnLst>
            <a:rect l="T9" t="T10" r="T11" b="T12"/>
            <a:pathLst>
              <a:path w="22312" h="21600" fill="none" extrusionOk="0">
                <a:moveTo>
                  <a:pt x="-1" y="11"/>
                </a:moveTo>
                <a:cubicBezTo>
                  <a:pt x="237" y="3"/>
                  <a:pt x="474" y="-1"/>
                  <a:pt x="712" y="0"/>
                </a:cubicBezTo>
                <a:cubicBezTo>
                  <a:pt x="12641" y="0"/>
                  <a:pt x="22312" y="9670"/>
                  <a:pt x="22312" y="21600"/>
                </a:cubicBezTo>
              </a:path>
              <a:path w="22312" h="21600" stroke="0" extrusionOk="0">
                <a:moveTo>
                  <a:pt x="-1" y="11"/>
                </a:moveTo>
                <a:cubicBezTo>
                  <a:pt x="237" y="3"/>
                  <a:pt x="474" y="-1"/>
                  <a:pt x="712" y="0"/>
                </a:cubicBezTo>
                <a:cubicBezTo>
                  <a:pt x="12641" y="0"/>
                  <a:pt x="22312" y="9670"/>
                  <a:pt x="22312" y="21600"/>
                </a:cubicBezTo>
                <a:lnTo>
                  <a:pt x="712" y="21600"/>
                </a:lnTo>
                <a:close/>
              </a:path>
            </a:pathLst>
          </a:custGeom>
          <a:noFill/>
          <a:ln w="28575">
            <a:solidFill>
              <a:srgbClr val="FF3300"/>
            </a:solidFill>
            <a:round/>
            <a:headEnd type="triangle" w="lg" len="lg"/>
            <a:tailEnd type="oval" w="lg" len="lg"/>
          </a:ln>
        </p:spPr>
        <p:txBody>
          <a:bodyPr wrap="none" anchor="ctr"/>
          <a:lstStyle/>
          <a:p>
            <a:endParaRPr lang="en-GB"/>
          </a:p>
        </p:txBody>
      </p:sp>
      <p:grpSp>
        <p:nvGrpSpPr>
          <p:cNvPr id="66565" name="Group 3"/>
          <p:cNvGrpSpPr>
            <a:grpSpLocks/>
          </p:cNvGrpSpPr>
          <p:nvPr/>
        </p:nvGrpSpPr>
        <p:grpSpPr bwMode="auto">
          <a:xfrm>
            <a:off x="6173788" y="1231900"/>
            <a:ext cx="2997200" cy="1589088"/>
            <a:chOff x="3413" y="620"/>
            <a:chExt cx="2096" cy="1114"/>
          </a:xfrm>
        </p:grpSpPr>
        <p:sp>
          <p:nvSpPr>
            <p:cNvPr id="84" name="Oval 4"/>
            <p:cNvSpPr>
              <a:spLocks noChangeArrowheads="1"/>
            </p:cNvSpPr>
            <p:nvPr/>
          </p:nvSpPr>
          <p:spPr bwMode="auto">
            <a:xfrm>
              <a:off x="3562" y="887"/>
              <a:ext cx="1711" cy="526"/>
            </a:xfrm>
            <a:prstGeom prst="ellipse">
              <a:avLst/>
            </a:prstGeom>
            <a:gradFill rotWithShape="1">
              <a:gsLst>
                <a:gs pos="0">
                  <a:schemeClr val="bg2">
                    <a:lumMod val="40000"/>
                    <a:lumOff val="60000"/>
                  </a:schemeClr>
                </a:gs>
                <a:gs pos="100000">
                  <a:schemeClr val="accent1">
                    <a:gamma/>
                    <a:shade val="46275"/>
                    <a:invGamma/>
                  </a:schemeClr>
                </a:gs>
              </a:gsLst>
              <a:lin ang="5400000" scaled="1"/>
            </a:gradFill>
            <a:ln w="9525">
              <a:round/>
              <a:headEnd/>
              <a:tailEnd/>
            </a:ln>
            <a:effectLst/>
            <a:scene3d>
              <a:camera prst="legacyObliqueBottom"/>
              <a:lightRig rig="legacyFlat3" dir="t"/>
            </a:scene3d>
            <a:sp3d extrusionH="252400" prstMaterial="legacyMatte">
              <a:bevelT w="13500" h="13500" prst="angle"/>
              <a:bevelB w="13500" h="13500" prst="angle"/>
              <a:extrusionClr>
                <a:schemeClr val="accent1"/>
              </a:extrusionClr>
            </a:sp3d>
          </p:spPr>
          <p:txBody>
            <a:bodyPr wrap="none" anchor="ctr">
              <a:flatTx/>
            </a:bodyPr>
            <a:lstStyle/>
            <a:p>
              <a:pPr algn="ctr">
                <a:defRPr/>
              </a:pPr>
              <a:endParaRPr lang="en-GB"/>
            </a:p>
          </p:txBody>
        </p:sp>
        <p:sp>
          <p:nvSpPr>
            <p:cNvPr id="85" name="Freeform 5"/>
            <p:cNvSpPr>
              <a:spLocks/>
            </p:cNvSpPr>
            <p:nvPr/>
          </p:nvSpPr>
          <p:spPr bwMode="auto">
            <a:xfrm>
              <a:off x="3420" y="1143"/>
              <a:ext cx="1026" cy="192"/>
            </a:xfrm>
            <a:custGeom>
              <a:avLst/>
              <a:gdLst>
                <a:gd name="T0" fmla="*/ 1026 w 1026"/>
                <a:gd name="T1" fmla="*/ 0 h 192"/>
                <a:gd name="T2" fmla="*/ 15 w 1026"/>
                <a:gd name="T3" fmla="*/ 192 h 192"/>
                <a:gd name="T4" fmla="*/ 0 w 1026"/>
                <a:gd name="T5" fmla="*/ 9 h 192"/>
                <a:gd name="T6" fmla="*/ 1026 w 1026"/>
                <a:gd name="T7" fmla="*/ 0 h 192"/>
                <a:gd name="T8" fmla="*/ 0 60000 65536"/>
                <a:gd name="T9" fmla="*/ 0 60000 65536"/>
                <a:gd name="T10" fmla="*/ 0 60000 65536"/>
                <a:gd name="T11" fmla="*/ 0 60000 65536"/>
                <a:gd name="T12" fmla="*/ 0 w 1026"/>
                <a:gd name="T13" fmla="*/ 0 h 192"/>
                <a:gd name="T14" fmla="*/ 1026 w 1026"/>
                <a:gd name="T15" fmla="*/ 192 h 192"/>
              </a:gdLst>
              <a:ahLst/>
              <a:cxnLst>
                <a:cxn ang="T8">
                  <a:pos x="T0" y="T1"/>
                </a:cxn>
                <a:cxn ang="T9">
                  <a:pos x="T2" y="T3"/>
                </a:cxn>
                <a:cxn ang="T10">
                  <a:pos x="T4" y="T5"/>
                </a:cxn>
                <a:cxn ang="T11">
                  <a:pos x="T6" y="T7"/>
                </a:cxn>
              </a:cxnLst>
              <a:rect l="T12" t="T13" r="T14" b="T15"/>
              <a:pathLst>
                <a:path w="1026" h="192">
                  <a:moveTo>
                    <a:pt x="1026" y="0"/>
                  </a:moveTo>
                  <a:lnTo>
                    <a:pt x="15" y="192"/>
                  </a:lnTo>
                  <a:lnTo>
                    <a:pt x="0" y="9"/>
                  </a:lnTo>
                  <a:lnTo>
                    <a:pt x="1026" y="0"/>
                  </a:lnTo>
                  <a:close/>
                </a:path>
              </a:pathLst>
            </a:custGeom>
            <a:solidFill>
              <a:srgbClr val="FFFF00">
                <a:alpha val="25098"/>
              </a:srgbClr>
            </a:solidFill>
            <a:ln w="9525">
              <a:noFill/>
              <a:round/>
              <a:headEnd/>
              <a:tailEnd/>
            </a:ln>
          </p:spPr>
          <p:txBody>
            <a:bodyPr/>
            <a:lstStyle/>
            <a:p>
              <a:endParaRPr lang="en-GB"/>
            </a:p>
          </p:txBody>
        </p:sp>
        <p:sp>
          <p:nvSpPr>
            <p:cNvPr id="86" name="Line 6"/>
            <p:cNvSpPr>
              <a:spLocks noChangeShapeType="1"/>
            </p:cNvSpPr>
            <p:nvPr/>
          </p:nvSpPr>
          <p:spPr bwMode="auto">
            <a:xfrm flipH="1">
              <a:off x="3413" y="1142"/>
              <a:ext cx="1039" cy="15"/>
            </a:xfrm>
            <a:prstGeom prst="line">
              <a:avLst/>
            </a:prstGeom>
            <a:noFill/>
            <a:ln w="38100">
              <a:solidFill>
                <a:schemeClr val="tx1"/>
              </a:solidFill>
              <a:prstDash val="sysDot"/>
              <a:round/>
              <a:headEnd type="oval" w="sm" len="sm"/>
              <a:tailEnd type="stealth" w="med" len="med"/>
            </a:ln>
          </p:spPr>
          <p:txBody>
            <a:bodyPr wrap="none" anchor="ctr"/>
            <a:lstStyle/>
            <a:p>
              <a:endParaRPr lang="en-GB"/>
            </a:p>
          </p:txBody>
        </p:sp>
        <p:sp>
          <p:nvSpPr>
            <p:cNvPr id="87" name="Text Box 7"/>
            <p:cNvSpPr txBox="1">
              <a:spLocks noChangeArrowheads="1"/>
            </p:cNvSpPr>
            <p:nvPr/>
          </p:nvSpPr>
          <p:spPr bwMode="auto">
            <a:xfrm>
              <a:off x="5268" y="728"/>
              <a:ext cx="241" cy="278"/>
            </a:xfrm>
            <a:prstGeom prst="rect">
              <a:avLst/>
            </a:prstGeom>
            <a:noFill/>
            <a:ln w="12700">
              <a:noFill/>
              <a:miter lim="800000"/>
              <a:headEnd/>
              <a:tailEnd/>
            </a:ln>
          </p:spPr>
          <p:txBody>
            <a:bodyPr wrap="none">
              <a:spAutoFit/>
            </a:bodyPr>
            <a:lstStyle/>
            <a:p>
              <a:pPr algn="ctr" defTabSz="762000" eaLnBrk="0" hangingPunct="0"/>
              <a:r>
                <a:rPr lang="en-US" sz="2000">
                  <a:solidFill>
                    <a:srgbClr val="000099"/>
                  </a:solidFill>
                  <a:latin typeface="Symbol" pitchFamily="18" charset="2"/>
                </a:rPr>
                <a:t>a</a:t>
              </a:r>
            </a:p>
          </p:txBody>
        </p:sp>
        <p:sp>
          <p:nvSpPr>
            <p:cNvPr id="88" name="Arc 8"/>
            <p:cNvSpPr>
              <a:spLocks/>
            </p:cNvSpPr>
            <p:nvPr/>
          </p:nvSpPr>
          <p:spPr bwMode="auto">
            <a:xfrm rot="5832711" flipV="1">
              <a:off x="3655" y="1097"/>
              <a:ext cx="289" cy="700"/>
            </a:xfrm>
            <a:custGeom>
              <a:avLst/>
              <a:gdLst>
                <a:gd name="T0" fmla="*/ 0 w 21600"/>
                <a:gd name="T1" fmla="*/ 0 h 20555"/>
                <a:gd name="T2" fmla="*/ 0 w 21600"/>
                <a:gd name="T3" fmla="*/ 0 h 20555"/>
                <a:gd name="T4" fmla="*/ 0 w 21600"/>
                <a:gd name="T5" fmla="*/ 0 h 20555"/>
                <a:gd name="T6" fmla="*/ 0 60000 65536"/>
                <a:gd name="T7" fmla="*/ 0 60000 65536"/>
                <a:gd name="T8" fmla="*/ 0 60000 65536"/>
                <a:gd name="T9" fmla="*/ 0 w 21600"/>
                <a:gd name="T10" fmla="*/ 0 h 20555"/>
                <a:gd name="T11" fmla="*/ 21600 w 21600"/>
                <a:gd name="T12" fmla="*/ 20555 h 20555"/>
              </a:gdLst>
              <a:ahLst/>
              <a:cxnLst>
                <a:cxn ang="T6">
                  <a:pos x="T0" y="T1"/>
                </a:cxn>
                <a:cxn ang="T7">
                  <a:pos x="T2" y="T3"/>
                </a:cxn>
                <a:cxn ang="T8">
                  <a:pos x="T4" y="T5"/>
                </a:cxn>
              </a:cxnLst>
              <a:rect l="T9" t="T10" r="T11" b="T12"/>
              <a:pathLst>
                <a:path w="21600" h="20555" fill="none" extrusionOk="0">
                  <a:moveTo>
                    <a:pt x="6637" y="-1"/>
                  </a:moveTo>
                  <a:cubicBezTo>
                    <a:pt x="15555" y="2879"/>
                    <a:pt x="21600" y="11182"/>
                    <a:pt x="21600" y="20555"/>
                  </a:cubicBezTo>
                </a:path>
                <a:path w="21600" h="20555" stroke="0" extrusionOk="0">
                  <a:moveTo>
                    <a:pt x="6637" y="-1"/>
                  </a:moveTo>
                  <a:cubicBezTo>
                    <a:pt x="15555" y="2879"/>
                    <a:pt x="21600" y="11182"/>
                    <a:pt x="21600" y="20555"/>
                  </a:cubicBezTo>
                  <a:lnTo>
                    <a:pt x="0" y="20555"/>
                  </a:lnTo>
                  <a:close/>
                </a:path>
              </a:pathLst>
            </a:custGeom>
            <a:noFill/>
            <a:ln w="9525">
              <a:solidFill>
                <a:srgbClr val="FF6600"/>
              </a:solidFill>
              <a:round/>
              <a:headEnd type="triangle" w="sm" len="lg"/>
              <a:tailEnd type="triangle" w="sm" len="lg"/>
            </a:ln>
          </p:spPr>
          <p:txBody>
            <a:bodyPr wrap="none" anchor="ctr"/>
            <a:lstStyle/>
            <a:p>
              <a:endParaRPr lang="en-GB"/>
            </a:p>
          </p:txBody>
        </p:sp>
        <p:sp>
          <p:nvSpPr>
            <p:cNvPr id="89" name="Text Box 9"/>
            <p:cNvSpPr txBox="1">
              <a:spLocks noChangeArrowheads="1"/>
            </p:cNvSpPr>
            <p:nvPr/>
          </p:nvSpPr>
          <p:spPr bwMode="auto">
            <a:xfrm>
              <a:off x="3558" y="1454"/>
              <a:ext cx="203" cy="280"/>
            </a:xfrm>
            <a:prstGeom prst="rect">
              <a:avLst/>
            </a:prstGeom>
            <a:noFill/>
            <a:ln w="12700">
              <a:noFill/>
              <a:miter lim="800000"/>
              <a:headEnd/>
              <a:tailEnd/>
            </a:ln>
          </p:spPr>
          <p:txBody>
            <a:bodyPr wrap="none">
              <a:spAutoFit/>
            </a:bodyPr>
            <a:lstStyle/>
            <a:p>
              <a:pPr algn="ctr" defTabSz="762000" eaLnBrk="0" hangingPunct="0"/>
              <a:r>
                <a:rPr lang="en-US" sz="2000">
                  <a:solidFill>
                    <a:srgbClr val="FF6600"/>
                  </a:solidFill>
                  <a:latin typeface="Symbol" pitchFamily="18" charset="2"/>
                  <a:cs typeface="Times New Roman" pitchFamily="18" charset="0"/>
                </a:rPr>
                <a:t>g</a:t>
              </a:r>
              <a:endParaRPr lang="el-GR" sz="2800">
                <a:solidFill>
                  <a:srgbClr val="FF6600"/>
                </a:solidFill>
                <a:latin typeface="Symbol" pitchFamily="18" charset="2"/>
                <a:cs typeface="Times New Roman" pitchFamily="18" charset="0"/>
              </a:endParaRPr>
            </a:p>
          </p:txBody>
        </p:sp>
        <p:sp>
          <p:nvSpPr>
            <p:cNvPr id="90" name="Line 10"/>
            <p:cNvSpPr>
              <a:spLocks noChangeShapeType="1"/>
            </p:cNvSpPr>
            <p:nvPr/>
          </p:nvSpPr>
          <p:spPr bwMode="auto">
            <a:xfrm flipH="1" flipV="1">
              <a:off x="4447" y="620"/>
              <a:ext cx="3" cy="513"/>
            </a:xfrm>
            <a:prstGeom prst="line">
              <a:avLst/>
            </a:prstGeom>
            <a:noFill/>
            <a:ln w="9525">
              <a:solidFill>
                <a:schemeClr val="tx1"/>
              </a:solidFill>
              <a:round/>
              <a:headEnd/>
              <a:tailEnd type="triangle" w="med" len="med"/>
            </a:ln>
          </p:spPr>
          <p:txBody>
            <a:bodyPr/>
            <a:lstStyle/>
            <a:p>
              <a:endParaRPr lang="en-GB"/>
            </a:p>
          </p:txBody>
        </p:sp>
        <p:sp>
          <p:nvSpPr>
            <p:cNvPr id="91" name="Freeform 11"/>
            <p:cNvSpPr>
              <a:spLocks/>
            </p:cNvSpPr>
            <p:nvPr/>
          </p:nvSpPr>
          <p:spPr bwMode="auto">
            <a:xfrm>
              <a:off x="4449" y="798"/>
              <a:ext cx="840" cy="342"/>
            </a:xfrm>
            <a:custGeom>
              <a:avLst/>
              <a:gdLst>
                <a:gd name="T0" fmla="*/ 813 w 840"/>
                <a:gd name="T1" fmla="*/ 0 h 342"/>
                <a:gd name="T2" fmla="*/ 0 w 840"/>
                <a:gd name="T3" fmla="*/ 342 h 342"/>
                <a:gd name="T4" fmla="*/ 840 w 840"/>
                <a:gd name="T5" fmla="*/ 183 h 342"/>
                <a:gd name="T6" fmla="*/ 813 w 840"/>
                <a:gd name="T7" fmla="*/ 0 h 342"/>
                <a:gd name="T8" fmla="*/ 0 60000 65536"/>
                <a:gd name="T9" fmla="*/ 0 60000 65536"/>
                <a:gd name="T10" fmla="*/ 0 60000 65536"/>
                <a:gd name="T11" fmla="*/ 0 60000 65536"/>
                <a:gd name="T12" fmla="*/ 0 w 840"/>
                <a:gd name="T13" fmla="*/ 0 h 342"/>
                <a:gd name="T14" fmla="*/ 840 w 840"/>
                <a:gd name="T15" fmla="*/ 342 h 342"/>
              </a:gdLst>
              <a:ahLst/>
              <a:cxnLst>
                <a:cxn ang="T8">
                  <a:pos x="T0" y="T1"/>
                </a:cxn>
                <a:cxn ang="T9">
                  <a:pos x="T2" y="T3"/>
                </a:cxn>
                <a:cxn ang="T10">
                  <a:pos x="T4" y="T5"/>
                </a:cxn>
                <a:cxn ang="T11">
                  <a:pos x="T6" y="T7"/>
                </a:cxn>
              </a:cxnLst>
              <a:rect l="T12" t="T13" r="T14" b="T15"/>
              <a:pathLst>
                <a:path w="840" h="342">
                  <a:moveTo>
                    <a:pt x="813" y="0"/>
                  </a:moveTo>
                  <a:lnTo>
                    <a:pt x="0" y="342"/>
                  </a:lnTo>
                  <a:lnTo>
                    <a:pt x="840" y="183"/>
                  </a:lnTo>
                  <a:lnTo>
                    <a:pt x="813" y="0"/>
                  </a:lnTo>
                  <a:close/>
                </a:path>
              </a:pathLst>
            </a:custGeom>
            <a:solidFill>
              <a:srgbClr val="FFFF00">
                <a:alpha val="25098"/>
              </a:srgbClr>
            </a:solidFill>
            <a:ln w="9525">
              <a:noFill/>
              <a:round/>
              <a:headEnd/>
              <a:tailEnd/>
            </a:ln>
          </p:spPr>
          <p:txBody>
            <a:bodyPr/>
            <a:lstStyle/>
            <a:p>
              <a:endParaRPr lang="en-GB"/>
            </a:p>
          </p:txBody>
        </p:sp>
        <p:sp>
          <p:nvSpPr>
            <p:cNvPr id="92" name="Arc 12"/>
            <p:cNvSpPr>
              <a:spLocks/>
            </p:cNvSpPr>
            <p:nvPr/>
          </p:nvSpPr>
          <p:spPr bwMode="auto">
            <a:xfrm rot="-506422">
              <a:off x="5151" y="818"/>
              <a:ext cx="130" cy="178"/>
            </a:xfrm>
            <a:custGeom>
              <a:avLst/>
              <a:gdLst>
                <a:gd name="T0" fmla="*/ 0 w 21600"/>
                <a:gd name="T1" fmla="*/ 0 h 10283"/>
                <a:gd name="T2" fmla="*/ 0 w 21600"/>
                <a:gd name="T3" fmla="*/ 0 h 10283"/>
                <a:gd name="T4" fmla="*/ 0 w 21600"/>
                <a:gd name="T5" fmla="*/ 0 h 10283"/>
                <a:gd name="T6" fmla="*/ 0 60000 65536"/>
                <a:gd name="T7" fmla="*/ 0 60000 65536"/>
                <a:gd name="T8" fmla="*/ 0 60000 65536"/>
                <a:gd name="T9" fmla="*/ 0 w 21600"/>
                <a:gd name="T10" fmla="*/ 0 h 10283"/>
                <a:gd name="T11" fmla="*/ 21600 w 21600"/>
                <a:gd name="T12" fmla="*/ 10283 h 10283"/>
              </a:gdLst>
              <a:ahLst/>
              <a:cxnLst>
                <a:cxn ang="T6">
                  <a:pos x="T0" y="T1"/>
                </a:cxn>
                <a:cxn ang="T7">
                  <a:pos x="T2" y="T3"/>
                </a:cxn>
                <a:cxn ang="T8">
                  <a:pos x="T4" y="T5"/>
                </a:cxn>
              </a:cxnLst>
              <a:rect l="T9" t="T10" r="T11" b="T12"/>
              <a:pathLst>
                <a:path w="21600" h="10283" fill="none" extrusionOk="0">
                  <a:moveTo>
                    <a:pt x="18995" y="-1"/>
                  </a:moveTo>
                  <a:cubicBezTo>
                    <a:pt x="20704" y="3157"/>
                    <a:pt x="21600" y="6692"/>
                    <a:pt x="21600" y="10283"/>
                  </a:cubicBezTo>
                </a:path>
                <a:path w="21600" h="10283" stroke="0" extrusionOk="0">
                  <a:moveTo>
                    <a:pt x="18995" y="-1"/>
                  </a:moveTo>
                  <a:cubicBezTo>
                    <a:pt x="20704" y="3157"/>
                    <a:pt x="21600" y="6692"/>
                    <a:pt x="21600" y="10283"/>
                  </a:cubicBezTo>
                  <a:lnTo>
                    <a:pt x="0" y="10283"/>
                  </a:lnTo>
                  <a:close/>
                </a:path>
              </a:pathLst>
            </a:custGeom>
            <a:noFill/>
            <a:ln w="9525">
              <a:solidFill>
                <a:srgbClr val="000099"/>
              </a:solidFill>
              <a:round/>
              <a:headEnd type="triangle" w="sm" len="lg"/>
              <a:tailEnd type="triangle" w="sm" len="lg"/>
            </a:ln>
          </p:spPr>
          <p:txBody>
            <a:bodyPr wrap="none" anchor="ctr"/>
            <a:lstStyle/>
            <a:p>
              <a:endParaRPr lang="en-GB"/>
            </a:p>
          </p:txBody>
        </p:sp>
        <p:sp>
          <p:nvSpPr>
            <p:cNvPr id="93" name="Line 13"/>
            <p:cNvSpPr>
              <a:spLocks noChangeShapeType="1"/>
            </p:cNvSpPr>
            <p:nvPr/>
          </p:nvSpPr>
          <p:spPr bwMode="auto">
            <a:xfrm flipV="1">
              <a:off x="3434" y="982"/>
              <a:ext cx="1858" cy="358"/>
            </a:xfrm>
            <a:prstGeom prst="line">
              <a:avLst/>
            </a:prstGeom>
            <a:noFill/>
            <a:ln w="9525">
              <a:solidFill>
                <a:schemeClr val="tx1"/>
              </a:solidFill>
              <a:round/>
              <a:headEnd/>
              <a:tailEnd/>
            </a:ln>
          </p:spPr>
          <p:txBody>
            <a:bodyPr/>
            <a:lstStyle/>
            <a:p>
              <a:endParaRPr lang="en-GB"/>
            </a:p>
          </p:txBody>
        </p:sp>
        <p:sp>
          <p:nvSpPr>
            <p:cNvPr id="94" name="Line 14"/>
            <p:cNvSpPr>
              <a:spLocks noChangeShapeType="1"/>
            </p:cNvSpPr>
            <p:nvPr/>
          </p:nvSpPr>
          <p:spPr bwMode="auto">
            <a:xfrm flipH="1">
              <a:off x="4455" y="800"/>
              <a:ext cx="811" cy="343"/>
            </a:xfrm>
            <a:prstGeom prst="line">
              <a:avLst/>
            </a:prstGeom>
            <a:noFill/>
            <a:ln w="38100">
              <a:solidFill>
                <a:srgbClr val="000099"/>
              </a:solidFill>
              <a:round/>
              <a:headEnd/>
              <a:tailEnd type="stealth" w="med" len="med"/>
            </a:ln>
          </p:spPr>
          <p:txBody>
            <a:bodyPr wrap="none" anchor="ctr"/>
            <a:lstStyle/>
            <a:p>
              <a:endParaRPr lang="en-GB"/>
            </a:p>
          </p:txBody>
        </p:sp>
        <p:sp>
          <p:nvSpPr>
            <p:cNvPr id="95" name="Freeform 15"/>
            <p:cNvSpPr>
              <a:spLocks/>
            </p:cNvSpPr>
            <p:nvPr/>
          </p:nvSpPr>
          <p:spPr bwMode="auto">
            <a:xfrm>
              <a:off x="4089" y="720"/>
              <a:ext cx="357" cy="981"/>
            </a:xfrm>
            <a:custGeom>
              <a:avLst/>
              <a:gdLst>
                <a:gd name="T0" fmla="*/ 357 w 357"/>
                <a:gd name="T1" fmla="*/ 420 h 981"/>
                <a:gd name="T2" fmla="*/ 0 w 357"/>
                <a:gd name="T3" fmla="*/ 981 h 981"/>
                <a:gd name="T4" fmla="*/ 9 w 357"/>
                <a:gd name="T5" fmla="*/ 0 h 981"/>
                <a:gd name="T6" fmla="*/ 357 w 357"/>
                <a:gd name="T7" fmla="*/ 420 h 981"/>
                <a:gd name="T8" fmla="*/ 0 60000 65536"/>
                <a:gd name="T9" fmla="*/ 0 60000 65536"/>
                <a:gd name="T10" fmla="*/ 0 60000 65536"/>
                <a:gd name="T11" fmla="*/ 0 60000 65536"/>
                <a:gd name="T12" fmla="*/ 0 w 357"/>
                <a:gd name="T13" fmla="*/ 0 h 981"/>
                <a:gd name="T14" fmla="*/ 357 w 357"/>
                <a:gd name="T15" fmla="*/ 981 h 981"/>
              </a:gdLst>
              <a:ahLst/>
              <a:cxnLst>
                <a:cxn ang="T8">
                  <a:pos x="T0" y="T1"/>
                </a:cxn>
                <a:cxn ang="T9">
                  <a:pos x="T2" y="T3"/>
                </a:cxn>
                <a:cxn ang="T10">
                  <a:pos x="T4" y="T5"/>
                </a:cxn>
                <a:cxn ang="T11">
                  <a:pos x="T6" y="T7"/>
                </a:cxn>
              </a:cxnLst>
              <a:rect l="T12" t="T13" r="T14" b="T15"/>
              <a:pathLst>
                <a:path w="357" h="981">
                  <a:moveTo>
                    <a:pt x="357" y="420"/>
                  </a:moveTo>
                  <a:lnTo>
                    <a:pt x="0" y="981"/>
                  </a:lnTo>
                  <a:lnTo>
                    <a:pt x="9" y="0"/>
                  </a:lnTo>
                  <a:lnTo>
                    <a:pt x="357" y="420"/>
                  </a:lnTo>
                  <a:close/>
                </a:path>
              </a:pathLst>
            </a:custGeom>
            <a:solidFill>
              <a:srgbClr val="00FFFF">
                <a:alpha val="25098"/>
              </a:srgbClr>
            </a:solidFill>
            <a:ln w="9525">
              <a:noFill/>
              <a:round/>
              <a:headEnd/>
              <a:tailEnd/>
            </a:ln>
          </p:spPr>
          <p:txBody>
            <a:bodyPr/>
            <a:lstStyle/>
            <a:p>
              <a:endParaRPr lang="en-GB"/>
            </a:p>
          </p:txBody>
        </p:sp>
        <p:sp>
          <p:nvSpPr>
            <p:cNvPr id="96" name="Line 16"/>
            <p:cNvSpPr>
              <a:spLocks noChangeShapeType="1"/>
            </p:cNvSpPr>
            <p:nvPr/>
          </p:nvSpPr>
          <p:spPr bwMode="auto">
            <a:xfrm flipH="1">
              <a:off x="4091" y="1148"/>
              <a:ext cx="350" cy="554"/>
            </a:xfrm>
            <a:prstGeom prst="line">
              <a:avLst/>
            </a:prstGeom>
            <a:noFill/>
            <a:ln w="9525">
              <a:solidFill>
                <a:schemeClr val="tx1"/>
              </a:solidFill>
              <a:round/>
              <a:headEnd/>
              <a:tailEnd/>
            </a:ln>
          </p:spPr>
          <p:txBody>
            <a:bodyPr/>
            <a:lstStyle/>
            <a:p>
              <a:endParaRPr lang="en-GB"/>
            </a:p>
          </p:txBody>
        </p:sp>
        <p:sp>
          <p:nvSpPr>
            <p:cNvPr id="97" name="Line 17"/>
            <p:cNvSpPr>
              <a:spLocks noChangeShapeType="1"/>
            </p:cNvSpPr>
            <p:nvPr/>
          </p:nvSpPr>
          <p:spPr bwMode="auto">
            <a:xfrm flipH="1" flipV="1">
              <a:off x="4097" y="717"/>
              <a:ext cx="353" cy="426"/>
            </a:xfrm>
            <a:prstGeom prst="line">
              <a:avLst/>
            </a:prstGeom>
            <a:noFill/>
            <a:ln w="38100">
              <a:solidFill>
                <a:schemeClr val="tx1"/>
              </a:solidFill>
              <a:round/>
              <a:headEnd type="oval" w="sm" len="sm"/>
              <a:tailEnd type="stealth" w="med" len="med"/>
            </a:ln>
          </p:spPr>
          <p:txBody>
            <a:bodyPr wrap="none" anchor="ctr"/>
            <a:lstStyle/>
            <a:p>
              <a:endParaRPr lang="en-GB"/>
            </a:p>
          </p:txBody>
        </p:sp>
        <p:sp>
          <p:nvSpPr>
            <p:cNvPr id="98" name="Rectangle 18"/>
            <p:cNvSpPr>
              <a:spLocks noChangeArrowheads="1"/>
            </p:cNvSpPr>
            <p:nvPr/>
          </p:nvSpPr>
          <p:spPr bwMode="auto">
            <a:xfrm>
              <a:off x="4068" y="717"/>
              <a:ext cx="30" cy="981"/>
            </a:xfrm>
            <a:prstGeom prst="rect">
              <a:avLst/>
            </a:prstGeom>
            <a:pattFill prst="ltHorz">
              <a:fgClr>
                <a:schemeClr val="bg2"/>
              </a:fgClr>
              <a:bgClr>
                <a:schemeClr val="bg1"/>
              </a:bgClr>
            </a:pattFill>
            <a:ln w="9525">
              <a:solidFill>
                <a:schemeClr val="tx1"/>
              </a:solidFill>
              <a:miter lim="800000"/>
              <a:headEnd/>
              <a:tailEnd/>
            </a:ln>
          </p:spPr>
          <p:txBody>
            <a:bodyPr wrap="none" anchor="ctr"/>
            <a:lstStyle/>
            <a:p>
              <a:pPr algn="ctr"/>
              <a:endParaRPr lang="en-US"/>
            </a:p>
          </p:txBody>
        </p:sp>
        <p:sp>
          <p:nvSpPr>
            <p:cNvPr id="99" name="Text Box 19"/>
            <p:cNvSpPr txBox="1">
              <a:spLocks noChangeArrowheads="1"/>
            </p:cNvSpPr>
            <p:nvPr/>
          </p:nvSpPr>
          <p:spPr bwMode="auto">
            <a:xfrm>
              <a:off x="4117" y="1164"/>
              <a:ext cx="227" cy="278"/>
            </a:xfrm>
            <a:prstGeom prst="rect">
              <a:avLst/>
            </a:prstGeom>
            <a:noFill/>
            <a:ln w="12700">
              <a:noFill/>
              <a:miter lim="800000"/>
              <a:headEnd/>
              <a:tailEnd/>
            </a:ln>
          </p:spPr>
          <p:txBody>
            <a:bodyPr wrap="none">
              <a:spAutoFit/>
            </a:bodyPr>
            <a:lstStyle/>
            <a:p>
              <a:pPr algn="ctr" defTabSz="762000" eaLnBrk="0" hangingPunct="0"/>
              <a:r>
                <a:rPr lang="en-US" sz="2000">
                  <a:latin typeface="Symbol" pitchFamily="18" charset="2"/>
                </a:rPr>
                <a:t>b</a:t>
              </a:r>
              <a:endParaRPr lang="en-US" sz="2800">
                <a:latin typeface="Symbol" pitchFamily="18" charset="2"/>
              </a:endParaRPr>
            </a:p>
          </p:txBody>
        </p:sp>
        <p:sp>
          <p:nvSpPr>
            <p:cNvPr id="100" name="Arc 20"/>
            <p:cNvSpPr>
              <a:spLocks/>
            </p:cNvSpPr>
            <p:nvPr/>
          </p:nvSpPr>
          <p:spPr bwMode="auto">
            <a:xfrm rot="21078577" flipH="1">
              <a:off x="4113" y="888"/>
              <a:ext cx="268" cy="657"/>
            </a:xfrm>
            <a:custGeom>
              <a:avLst/>
              <a:gdLst>
                <a:gd name="T0" fmla="*/ 0 w 21600"/>
                <a:gd name="T1" fmla="*/ 0 h 20050"/>
                <a:gd name="T2" fmla="*/ 0 w 21600"/>
                <a:gd name="T3" fmla="*/ 0 h 20050"/>
                <a:gd name="T4" fmla="*/ 0 w 21600"/>
                <a:gd name="T5" fmla="*/ 0 h 20050"/>
                <a:gd name="T6" fmla="*/ 0 60000 65536"/>
                <a:gd name="T7" fmla="*/ 0 60000 65536"/>
                <a:gd name="T8" fmla="*/ 0 60000 65536"/>
                <a:gd name="T9" fmla="*/ 0 w 21600"/>
                <a:gd name="T10" fmla="*/ 0 h 20050"/>
                <a:gd name="T11" fmla="*/ 21600 w 21600"/>
                <a:gd name="T12" fmla="*/ 20050 h 20050"/>
              </a:gdLst>
              <a:ahLst/>
              <a:cxnLst>
                <a:cxn ang="T6">
                  <a:pos x="T0" y="T1"/>
                </a:cxn>
                <a:cxn ang="T7">
                  <a:pos x="T2" y="T3"/>
                </a:cxn>
                <a:cxn ang="T8">
                  <a:pos x="T4" y="T5"/>
                </a:cxn>
              </a:cxnLst>
              <a:rect l="T9" t="T10" r="T11" b="T12"/>
              <a:pathLst>
                <a:path w="21600" h="20050" fill="none" extrusionOk="0">
                  <a:moveTo>
                    <a:pt x="8034" y="-1"/>
                  </a:moveTo>
                  <a:cubicBezTo>
                    <a:pt x="16228" y="3283"/>
                    <a:pt x="21600" y="11222"/>
                    <a:pt x="21600" y="20050"/>
                  </a:cubicBezTo>
                </a:path>
                <a:path w="21600" h="20050" stroke="0" extrusionOk="0">
                  <a:moveTo>
                    <a:pt x="8034" y="-1"/>
                  </a:moveTo>
                  <a:cubicBezTo>
                    <a:pt x="16228" y="3283"/>
                    <a:pt x="21600" y="11222"/>
                    <a:pt x="21600" y="20050"/>
                  </a:cubicBezTo>
                  <a:lnTo>
                    <a:pt x="0" y="20050"/>
                  </a:lnTo>
                  <a:close/>
                </a:path>
              </a:pathLst>
            </a:custGeom>
            <a:noFill/>
            <a:ln w="9525">
              <a:solidFill>
                <a:schemeClr val="tx1"/>
              </a:solidFill>
              <a:round/>
              <a:headEnd type="triangle" w="sm" len="lg"/>
              <a:tailEnd type="triangle" w="sm" len="lg"/>
            </a:ln>
          </p:spPr>
          <p:txBody>
            <a:bodyPr wrap="none" anchor="ctr"/>
            <a:lstStyle/>
            <a:p>
              <a:endParaRPr lang="en-GB"/>
            </a:p>
          </p:txBody>
        </p:sp>
      </p:grpSp>
      <p:grpSp>
        <p:nvGrpSpPr>
          <p:cNvPr id="66567" name="Group 33"/>
          <p:cNvGrpSpPr>
            <a:grpSpLocks/>
          </p:cNvGrpSpPr>
          <p:nvPr/>
        </p:nvGrpSpPr>
        <p:grpSpPr bwMode="auto">
          <a:xfrm>
            <a:off x="4743450" y="1220788"/>
            <a:ext cx="1790700" cy="1666875"/>
            <a:chOff x="2215" y="1269"/>
            <a:chExt cx="1128" cy="1050"/>
          </a:xfrm>
        </p:grpSpPr>
        <p:grpSp>
          <p:nvGrpSpPr>
            <p:cNvPr id="66568" name="Group 29"/>
            <p:cNvGrpSpPr>
              <a:grpSpLocks/>
            </p:cNvGrpSpPr>
            <p:nvPr/>
          </p:nvGrpSpPr>
          <p:grpSpPr bwMode="auto">
            <a:xfrm>
              <a:off x="2384" y="1485"/>
              <a:ext cx="779" cy="677"/>
              <a:chOff x="2819" y="1423"/>
              <a:chExt cx="779" cy="677"/>
            </a:xfrm>
          </p:grpSpPr>
          <p:sp>
            <p:nvSpPr>
              <p:cNvPr id="106" name="Line 23"/>
              <p:cNvSpPr>
                <a:spLocks noChangeShapeType="1"/>
              </p:cNvSpPr>
              <p:nvPr/>
            </p:nvSpPr>
            <p:spPr bwMode="auto">
              <a:xfrm flipH="1">
                <a:off x="2819" y="1920"/>
                <a:ext cx="446" cy="108"/>
              </a:xfrm>
              <a:prstGeom prst="line">
                <a:avLst/>
              </a:prstGeom>
              <a:noFill/>
              <a:ln w="9525">
                <a:solidFill>
                  <a:schemeClr val="tx1"/>
                </a:solidFill>
                <a:round/>
                <a:headEnd/>
                <a:tailEnd type="triangle" w="med" len="med"/>
              </a:ln>
            </p:spPr>
            <p:txBody>
              <a:bodyPr/>
              <a:lstStyle/>
              <a:p>
                <a:endParaRPr lang="en-GB"/>
              </a:p>
            </p:txBody>
          </p:sp>
          <p:sp>
            <p:nvSpPr>
              <p:cNvPr id="107" name="Line 27"/>
              <p:cNvSpPr>
                <a:spLocks noChangeShapeType="1"/>
              </p:cNvSpPr>
              <p:nvPr/>
            </p:nvSpPr>
            <p:spPr bwMode="auto">
              <a:xfrm flipV="1">
                <a:off x="3275" y="1423"/>
                <a:ext cx="0" cy="497"/>
              </a:xfrm>
              <a:prstGeom prst="line">
                <a:avLst/>
              </a:prstGeom>
              <a:noFill/>
              <a:ln w="9525">
                <a:solidFill>
                  <a:schemeClr val="tx1"/>
                </a:solidFill>
                <a:round/>
                <a:headEnd/>
                <a:tailEnd type="triangle" w="med" len="med"/>
              </a:ln>
            </p:spPr>
            <p:txBody>
              <a:bodyPr/>
              <a:lstStyle/>
              <a:p>
                <a:endParaRPr lang="en-GB"/>
              </a:p>
            </p:txBody>
          </p:sp>
          <p:sp>
            <p:nvSpPr>
              <p:cNvPr id="108" name="Line 28"/>
              <p:cNvSpPr>
                <a:spLocks noChangeShapeType="1"/>
              </p:cNvSpPr>
              <p:nvPr/>
            </p:nvSpPr>
            <p:spPr bwMode="auto">
              <a:xfrm>
                <a:off x="3276" y="1914"/>
                <a:ext cx="322" cy="186"/>
              </a:xfrm>
              <a:prstGeom prst="line">
                <a:avLst/>
              </a:prstGeom>
              <a:noFill/>
              <a:ln w="9525">
                <a:solidFill>
                  <a:schemeClr val="tx1"/>
                </a:solidFill>
                <a:round/>
                <a:headEnd type="oval" w="med" len="med"/>
                <a:tailEnd type="triangle" w="med" len="med"/>
              </a:ln>
            </p:spPr>
            <p:txBody>
              <a:bodyPr/>
              <a:lstStyle/>
              <a:p>
                <a:endParaRPr lang="en-GB"/>
              </a:p>
            </p:txBody>
          </p:sp>
        </p:grpSp>
        <p:sp>
          <p:nvSpPr>
            <p:cNvPr id="103" name="Text Box 30"/>
            <p:cNvSpPr txBox="1">
              <a:spLocks noChangeArrowheads="1"/>
            </p:cNvSpPr>
            <p:nvPr/>
          </p:nvSpPr>
          <p:spPr bwMode="auto">
            <a:xfrm>
              <a:off x="2215" y="1986"/>
              <a:ext cx="244" cy="231"/>
            </a:xfrm>
            <a:prstGeom prst="rect">
              <a:avLst/>
            </a:prstGeom>
            <a:noFill/>
            <a:ln w="9525">
              <a:noFill/>
              <a:miter lim="800000"/>
              <a:headEnd/>
              <a:tailEnd/>
            </a:ln>
          </p:spPr>
          <p:txBody>
            <a:bodyPr wrap="none">
              <a:spAutoFit/>
            </a:bodyPr>
            <a:lstStyle/>
            <a:p>
              <a:r>
                <a:rPr lang="en-US" i="1"/>
                <a:t>q</a:t>
              </a:r>
              <a:r>
                <a:rPr lang="en-US" baseline="-25000"/>
                <a:t>x</a:t>
              </a:r>
            </a:p>
          </p:txBody>
        </p:sp>
        <p:sp>
          <p:nvSpPr>
            <p:cNvPr id="104" name="Text Box 31"/>
            <p:cNvSpPr txBox="1">
              <a:spLocks noChangeArrowheads="1"/>
            </p:cNvSpPr>
            <p:nvPr/>
          </p:nvSpPr>
          <p:spPr bwMode="auto">
            <a:xfrm>
              <a:off x="2729" y="1269"/>
              <a:ext cx="244" cy="231"/>
            </a:xfrm>
            <a:prstGeom prst="rect">
              <a:avLst/>
            </a:prstGeom>
            <a:noFill/>
            <a:ln w="9525">
              <a:noFill/>
              <a:miter lim="800000"/>
              <a:headEnd/>
              <a:tailEnd/>
            </a:ln>
          </p:spPr>
          <p:txBody>
            <a:bodyPr wrap="none">
              <a:spAutoFit/>
            </a:bodyPr>
            <a:lstStyle/>
            <a:p>
              <a:r>
                <a:rPr lang="en-US" i="1"/>
                <a:t>q</a:t>
              </a:r>
              <a:r>
                <a:rPr lang="en-US" baseline="-25000"/>
                <a:t>z</a:t>
              </a:r>
            </a:p>
          </p:txBody>
        </p:sp>
        <p:sp>
          <p:nvSpPr>
            <p:cNvPr id="105" name="Text Box 32"/>
            <p:cNvSpPr txBox="1">
              <a:spLocks noChangeArrowheads="1"/>
            </p:cNvSpPr>
            <p:nvPr/>
          </p:nvSpPr>
          <p:spPr bwMode="auto">
            <a:xfrm>
              <a:off x="3099" y="2088"/>
              <a:ext cx="244" cy="231"/>
            </a:xfrm>
            <a:prstGeom prst="rect">
              <a:avLst/>
            </a:prstGeom>
            <a:noFill/>
            <a:ln w="9525">
              <a:noFill/>
              <a:miter lim="800000"/>
              <a:headEnd/>
              <a:tailEnd/>
            </a:ln>
          </p:spPr>
          <p:txBody>
            <a:bodyPr wrap="none">
              <a:spAutoFit/>
            </a:bodyPr>
            <a:lstStyle/>
            <a:p>
              <a:r>
                <a:rPr lang="en-US" i="1"/>
                <a:t>q</a:t>
              </a:r>
              <a:r>
                <a:rPr lang="en-US" baseline="-25000"/>
                <a:t>y</a:t>
              </a:r>
            </a:p>
          </p:txBody>
        </p:sp>
      </p:grpSp>
      <p:graphicFrame>
        <p:nvGraphicFramePr>
          <p:cNvPr id="109" name="Object 5"/>
          <p:cNvGraphicFramePr>
            <a:graphicFrameLocks noChangeAspect="1"/>
          </p:cNvGraphicFramePr>
          <p:nvPr/>
        </p:nvGraphicFramePr>
        <p:xfrm>
          <a:off x="376238" y="5370513"/>
          <a:ext cx="2719387" cy="1090612"/>
        </p:xfrm>
        <a:graphic>
          <a:graphicData uri="http://schemas.openxmlformats.org/presentationml/2006/ole">
            <p:oleObj spid="_x0000_s1381381" name="Equation" r:id="rId7" imgW="1765080" imgH="711000" progId="Equation.3">
              <p:embed/>
            </p:oleObj>
          </a:graphicData>
        </a:graphic>
      </p:graphicFrame>
      <p:graphicFrame>
        <p:nvGraphicFramePr>
          <p:cNvPr id="66566" name="Object 66"/>
          <p:cNvGraphicFramePr>
            <a:graphicFrameLocks noChangeAspect="1"/>
          </p:cNvGraphicFramePr>
          <p:nvPr/>
        </p:nvGraphicFramePr>
        <p:xfrm>
          <a:off x="6240487" y="6018233"/>
          <a:ext cx="1831975" cy="411163"/>
        </p:xfrm>
        <a:graphic>
          <a:graphicData uri="http://schemas.openxmlformats.org/presentationml/2006/ole">
            <p:oleObj spid="_x0000_s1381382" name="Equation" r:id="rId8" imgW="1130040" imgH="253800" progId="Equation.3">
              <p:embed/>
            </p:oleObj>
          </a:graphicData>
        </a:graphic>
      </p:graphicFrame>
      <p:sp>
        <p:nvSpPr>
          <p:cNvPr id="110" name="TextBox 109"/>
          <p:cNvSpPr txBox="1"/>
          <p:nvPr/>
        </p:nvSpPr>
        <p:spPr>
          <a:xfrm>
            <a:off x="4718526" y="4447410"/>
            <a:ext cx="739305" cy="276999"/>
          </a:xfrm>
          <a:prstGeom prst="rect">
            <a:avLst/>
          </a:prstGeom>
          <a:noFill/>
        </p:spPr>
        <p:txBody>
          <a:bodyPr wrap="none" rtlCol="0">
            <a:spAutoFit/>
          </a:bodyPr>
          <a:lstStyle/>
          <a:p>
            <a:r>
              <a:rPr lang="en-US" sz="1200" dirty="0" smtClean="0">
                <a:solidFill>
                  <a:schemeClr val="bg1"/>
                </a:solidFill>
              </a:rPr>
              <a:t>detector</a:t>
            </a:r>
            <a:endParaRPr lang="ru-RU" sz="12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ID10-SI: simultaneous Multiple detection scheme</a:t>
            </a:r>
            <a:endParaRPr lang="en-GB" dirty="0"/>
          </a:p>
        </p:txBody>
      </p:sp>
      <p:sp>
        <p:nvSpPr>
          <p:cNvPr id="3" name="Footer Placeholder 2"/>
          <p:cNvSpPr>
            <a:spLocks noGrp="1"/>
          </p:cNvSpPr>
          <p:nvPr>
            <p:ph type="ftr" sz="quarter" idx="10"/>
          </p:nvPr>
        </p:nvSpPr>
        <p:spPr/>
        <p:txBody>
          <a:bodyPr/>
          <a:lstStyle/>
          <a:p>
            <a:r>
              <a:rPr lang="en-GB" dirty="0"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11</a:t>
            </a:fld>
            <a:endParaRPr lang="fr-FR" dirty="0"/>
          </a:p>
        </p:txBody>
      </p:sp>
      <p:pic>
        <p:nvPicPr>
          <p:cNvPr id="5" name="Picture 2" descr="ID10_EH1_Layout_25-11-11.TIF"/>
          <p:cNvPicPr>
            <a:picLocks noChangeAspect="1"/>
          </p:cNvPicPr>
          <p:nvPr/>
        </p:nvPicPr>
        <p:blipFill>
          <a:blip r:embed="rId3" cstate="print"/>
          <a:srcRect/>
          <a:stretch>
            <a:fillRect/>
          </a:stretch>
        </p:blipFill>
        <p:spPr bwMode="auto">
          <a:xfrm>
            <a:off x="0" y="1176338"/>
            <a:ext cx="9144000" cy="5305425"/>
          </a:xfrm>
          <a:prstGeom prst="rect">
            <a:avLst/>
          </a:prstGeom>
          <a:noFill/>
          <a:ln w="9525">
            <a:noFill/>
            <a:miter lim="800000"/>
            <a:headEnd/>
            <a:tailEnd/>
          </a:ln>
        </p:spPr>
      </p:pic>
      <p:cxnSp>
        <p:nvCxnSpPr>
          <p:cNvPr id="7" name="Straight Connector 5"/>
          <p:cNvCxnSpPr>
            <a:cxnSpLocks noChangeShapeType="1"/>
          </p:cNvCxnSpPr>
          <p:nvPr/>
        </p:nvCxnSpPr>
        <p:spPr bwMode="auto">
          <a:xfrm>
            <a:off x="1155700" y="4972050"/>
            <a:ext cx="4170363" cy="482600"/>
          </a:xfrm>
          <a:prstGeom prst="line">
            <a:avLst/>
          </a:prstGeom>
          <a:noFill/>
          <a:ln w="9525" algn="ctr">
            <a:solidFill>
              <a:schemeClr val="accent1"/>
            </a:solidFill>
            <a:round/>
            <a:headEnd type="triangle" w="med" len="med"/>
            <a:tailEnd type="triangle" w="med" len="med"/>
          </a:ln>
        </p:spPr>
      </p:cxnSp>
      <p:cxnSp>
        <p:nvCxnSpPr>
          <p:cNvPr id="8" name="Straight Connector 9"/>
          <p:cNvCxnSpPr>
            <a:cxnSpLocks noChangeShapeType="1"/>
          </p:cNvCxnSpPr>
          <p:nvPr/>
        </p:nvCxnSpPr>
        <p:spPr bwMode="auto">
          <a:xfrm flipV="1">
            <a:off x="5214938" y="4449763"/>
            <a:ext cx="563562" cy="1265237"/>
          </a:xfrm>
          <a:prstGeom prst="line">
            <a:avLst/>
          </a:prstGeom>
          <a:noFill/>
          <a:ln w="9525" algn="ctr">
            <a:solidFill>
              <a:schemeClr val="accent1"/>
            </a:solidFill>
            <a:round/>
            <a:headEnd/>
            <a:tailEnd/>
          </a:ln>
        </p:spPr>
      </p:cxnSp>
      <p:cxnSp>
        <p:nvCxnSpPr>
          <p:cNvPr id="9" name="Straight Connector 11"/>
          <p:cNvCxnSpPr>
            <a:cxnSpLocks noChangeShapeType="1"/>
          </p:cNvCxnSpPr>
          <p:nvPr/>
        </p:nvCxnSpPr>
        <p:spPr bwMode="auto">
          <a:xfrm flipV="1">
            <a:off x="1016000" y="3959225"/>
            <a:ext cx="563563" cy="1265238"/>
          </a:xfrm>
          <a:prstGeom prst="line">
            <a:avLst/>
          </a:prstGeom>
          <a:noFill/>
          <a:ln w="9525" algn="ctr">
            <a:solidFill>
              <a:schemeClr val="accent1"/>
            </a:solidFill>
            <a:round/>
            <a:headEnd/>
            <a:tailEnd/>
          </a:ln>
        </p:spPr>
      </p:cxnSp>
      <p:sp>
        <p:nvSpPr>
          <p:cNvPr id="10" name="TextBox 13"/>
          <p:cNvSpPr txBox="1">
            <a:spLocks noChangeArrowheads="1"/>
          </p:cNvSpPr>
          <p:nvPr/>
        </p:nvSpPr>
        <p:spPr bwMode="auto">
          <a:xfrm rot="353881">
            <a:off x="2320925" y="5233988"/>
            <a:ext cx="1570038" cy="368300"/>
          </a:xfrm>
          <a:prstGeom prst="rect">
            <a:avLst/>
          </a:prstGeom>
          <a:noFill/>
          <a:ln w="9525">
            <a:noFill/>
            <a:miter lim="800000"/>
            <a:headEnd/>
            <a:tailEnd/>
          </a:ln>
        </p:spPr>
        <p:txBody>
          <a:bodyPr wrap="none">
            <a:spAutoFit/>
          </a:bodyPr>
          <a:lstStyle/>
          <a:p>
            <a:r>
              <a:rPr lang="en-US"/>
              <a:t>4m maximum</a:t>
            </a:r>
            <a:endParaRPr lang="en-GB"/>
          </a:p>
        </p:txBody>
      </p:sp>
      <p:sp>
        <p:nvSpPr>
          <p:cNvPr id="11" name="Text Box 2"/>
          <p:cNvSpPr txBox="1">
            <a:spLocks noChangeArrowheads="1"/>
          </p:cNvSpPr>
          <p:nvPr/>
        </p:nvSpPr>
        <p:spPr bwMode="auto">
          <a:xfrm>
            <a:off x="251520" y="4138613"/>
            <a:ext cx="1115616" cy="369332"/>
          </a:xfrm>
          <a:prstGeom prst="rect">
            <a:avLst/>
          </a:prstGeom>
          <a:solidFill>
            <a:schemeClr val="accent1">
              <a:lumMod val="20000"/>
              <a:lumOff val="80000"/>
              <a:alpha val="70000"/>
            </a:schemeClr>
          </a:solidFill>
          <a:ln w="9525">
            <a:noFill/>
            <a:miter lim="800000"/>
            <a:headEnd/>
            <a:tailEnd/>
          </a:ln>
        </p:spPr>
        <p:txBody>
          <a:bodyPr wrap="square">
            <a:spAutoFit/>
          </a:bodyPr>
          <a:lstStyle/>
          <a:p>
            <a:pPr algn="ctr"/>
            <a:r>
              <a:rPr lang="en-US" dirty="0" smtClean="0">
                <a:solidFill>
                  <a:srgbClr val="FF0000"/>
                </a:solidFill>
              </a:rPr>
              <a:t>GISAXS</a:t>
            </a:r>
            <a:endParaRPr lang="en-GB" baseline="30000" dirty="0">
              <a:solidFill>
                <a:srgbClr val="FF0000"/>
              </a:solidFill>
            </a:endParaRPr>
          </a:p>
        </p:txBody>
      </p:sp>
      <p:cxnSp>
        <p:nvCxnSpPr>
          <p:cNvPr id="12" name="Straight Arrow Connector 11"/>
          <p:cNvCxnSpPr>
            <a:cxnSpLocks noChangeShapeType="1"/>
          </p:cNvCxnSpPr>
          <p:nvPr/>
        </p:nvCxnSpPr>
        <p:spPr bwMode="auto">
          <a:xfrm flipV="1">
            <a:off x="838200" y="2819400"/>
            <a:ext cx="847725" cy="1314450"/>
          </a:xfrm>
          <a:prstGeom prst="straightConnector1">
            <a:avLst/>
          </a:prstGeom>
          <a:noFill/>
          <a:ln w="9525" algn="ctr">
            <a:solidFill>
              <a:srgbClr val="FF0000"/>
            </a:solidFill>
            <a:round/>
            <a:headEnd type="oval" w="med" len="med"/>
            <a:tailEnd type="arrow" w="med" len="med"/>
          </a:ln>
        </p:spPr>
      </p:cxnSp>
      <p:sp>
        <p:nvSpPr>
          <p:cNvPr id="13" name="Text Box 2"/>
          <p:cNvSpPr txBox="1">
            <a:spLocks noChangeArrowheads="1"/>
          </p:cNvSpPr>
          <p:nvPr/>
        </p:nvSpPr>
        <p:spPr bwMode="auto">
          <a:xfrm>
            <a:off x="4333875" y="5129213"/>
            <a:ext cx="1750293" cy="369332"/>
          </a:xfrm>
          <a:prstGeom prst="rect">
            <a:avLst/>
          </a:prstGeom>
          <a:solidFill>
            <a:schemeClr val="accent1">
              <a:lumMod val="20000"/>
              <a:lumOff val="80000"/>
              <a:alpha val="70000"/>
            </a:schemeClr>
          </a:solidFill>
          <a:ln w="9525">
            <a:noFill/>
            <a:miter lim="800000"/>
            <a:headEnd/>
            <a:tailEnd/>
          </a:ln>
        </p:spPr>
        <p:txBody>
          <a:bodyPr wrap="square">
            <a:spAutoFit/>
          </a:bodyPr>
          <a:lstStyle/>
          <a:p>
            <a:pPr algn="ctr"/>
            <a:r>
              <a:rPr lang="en-US" dirty="0" smtClean="0">
                <a:solidFill>
                  <a:srgbClr val="FF0000"/>
                </a:solidFill>
              </a:rPr>
              <a:t>GID/GIWAXS</a:t>
            </a:r>
            <a:endParaRPr lang="en-GB" baseline="30000" dirty="0">
              <a:solidFill>
                <a:srgbClr val="FF0000"/>
              </a:solidFill>
            </a:endParaRPr>
          </a:p>
        </p:txBody>
      </p:sp>
      <p:cxnSp>
        <p:nvCxnSpPr>
          <p:cNvPr id="14" name="Straight Arrow Connector 17"/>
          <p:cNvCxnSpPr>
            <a:cxnSpLocks noChangeShapeType="1"/>
          </p:cNvCxnSpPr>
          <p:nvPr/>
        </p:nvCxnSpPr>
        <p:spPr bwMode="auto">
          <a:xfrm flipV="1">
            <a:off x="5143500" y="3381375"/>
            <a:ext cx="361950" cy="1762125"/>
          </a:xfrm>
          <a:prstGeom prst="straightConnector1">
            <a:avLst/>
          </a:prstGeom>
          <a:noFill/>
          <a:ln w="9525" algn="ctr">
            <a:solidFill>
              <a:srgbClr val="FF0000"/>
            </a:solidFill>
            <a:round/>
            <a:headEnd type="oval" w="med" len="med"/>
            <a:tailEnd type="arrow" w="med" len="med"/>
          </a:ln>
        </p:spPr>
      </p:cxnSp>
      <p:sp>
        <p:nvSpPr>
          <p:cNvPr id="15" name="Text Box 2"/>
          <p:cNvSpPr txBox="1">
            <a:spLocks noChangeArrowheads="1"/>
          </p:cNvSpPr>
          <p:nvPr/>
        </p:nvSpPr>
        <p:spPr bwMode="auto">
          <a:xfrm>
            <a:off x="7236296" y="1556792"/>
            <a:ext cx="1521717" cy="923330"/>
          </a:xfrm>
          <a:prstGeom prst="rect">
            <a:avLst/>
          </a:prstGeom>
          <a:solidFill>
            <a:schemeClr val="accent1">
              <a:lumMod val="20000"/>
              <a:lumOff val="80000"/>
              <a:alpha val="70000"/>
            </a:schemeClr>
          </a:solidFill>
          <a:ln w="9525">
            <a:noFill/>
            <a:miter lim="800000"/>
            <a:headEnd/>
            <a:tailEnd/>
          </a:ln>
        </p:spPr>
        <p:txBody>
          <a:bodyPr wrap="square">
            <a:spAutoFit/>
          </a:bodyPr>
          <a:lstStyle/>
          <a:p>
            <a:pPr algn="ctr"/>
            <a:r>
              <a:rPr lang="en-US" dirty="0">
                <a:solidFill>
                  <a:srgbClr val="FF0000"/>
                </a:solidFill>
              </a:rPr>
              <a:t>XRR</a:t>
            </a:r>
          </a:p>
          <a:p>
            <a:pPr algn="ctr"/>
            <a:r>
              <a:rPr lang="en-US" dirty="0" err="1">
                <a:solidFill>
                  <a:srgbClr val="FF0000"/>
                </a:solidFill>
              </a:rPr>
              <a:t>Fluorecence</a:t>
            </a:r>
            <a:endParaRPr lang="en-US" dirty="0">
              <a:solidFill>
                <a:srgbClr val="FF0000"/>
              </a:solidFill>
            </a:endParaRPr>
          </a:p>
          <a:p>
            <a:pPr algn="ctr"/>
            <a:r>
              <a:rPr lang="en-US" dirty="0">
                <a:solidFill>
                  <a:srgbClr val="FF0000"/>
                </a:solidFill>
              </a:rPr>
              <a:t>XRS</a:t>
            </a:r>
          </a:p>
        </p:txBody>
      </p:sp>
      <p:cxnSp>
        <p:nvCxnSpPr>
          <p:cNvPr id="16" name="Straight Arrow Connector 25"/>
          <p:cNvCxnSpPr>
            <a:cxnSpLocks noChangeShapeType="1"/>
          </p:cNvCxnSpPr>
          <p:nvPr/>
        </p:nvCxnSpPr>
        <p:spPr bwMode="auto">
          <a:xfrm flipH="1">
            <a:off x="5676900" y="1914525"/>
            <a:ext cx="1724025" cy="1104900"/>
          </a:xfrm>
          <a:prstGeom prst="straightConnector1">
            <a:avLst/>
          </a:prstGeom>
          <a:noFill/>
          <a:ln w="9525" algn="ctr">
            <a:solidFill>
              <a:srgbClr val="FF0000"/>
            </a:solidFill>
            <a:round/>
            <a:headEnd type="oval" w="med" len="med"/>
            <a:tailEnd type="arrow" w="med" len="me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X-Ray Reflectivity  (XRR)</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12</a:t>
            </a:fld>
            <a:endParaRPr lang="fr-FR" dirty="0"/>
          </a:p>
        </p:txBody>
      </p:sp>
      <p:grpSp>
        <p:nvGrpSpPr>
          <p:cNvPr id="5" name="Group 405"/>
          <p:cNvGrpSpPr>
            <a:grpSpLocks/>
          </p:cNvGrpSpPr>
          <p:nvPr/>
        </p:nvGrpSpPr>
        <p:grpSpPr bwMode="auto">
          <a:xfrm>
            <a:off x="2555776" y="1916832"/>
            <a:ext cx="3863975" cy="2886075"/>
            <a:chOff x="2465156" y="2950324"/>
            <a:chExt cx="3863976" cy="2886075"/>
          </a:xfrm>
        </p:grpSpPr>
        <p:sp>
          <p:nvSpPr>
            <p:cNvPr id="6" name="Line 8"/>
            <p:cNvSpPr>
              <a:spLocks noChangeShapeType="1"/>
            </p:cNvSpPr>
            <p:nvPr/>
          </p:nvSpPr>
          <p:spPr bwMode="auto">
            <a:xfrm>
              <a:off x="4060594" y="3372599"/>
              <a:ext cx="0" cy="1471613"/>
            </a:xfrm>
            <a:prstGeom prst="line">
              <a:avLst/>
            </a:prstGeom>
            <a:noFill/>
            <a:ln w="9525">
              <a:solidFill>
                <a:srgbClr val="000000"/>
              </a:solidFill>
              <a:round/>
              <a:headEnd type="triangle" w="med" len="med"/>
              <a:tailEnd/>
            </a:ln>
          </p:spPr>
          <p:txBody>
            <a:bodyPr/>
            <a:lstStyle/>
            <a:p>
              <a:endParaRPr lang="en-GB"/>
            </a:p>
          </p:txBody>
        </p:sp>
        <p:sp>
          <p:nvSpPr>
            <p:cNvPr id="7" name="Line 9"/>
            <p:cNvSpPr>
              <a:spLocks noChangeShapeType="1"/>
            </p:cNvSpPr>
            <p:nvPr/>
          </p:nvSpPr>
          <p:spPr bwMode="auto">
            <a:xfrm>
              <a:off x="2792181" y="4101262"/>
              <a:ext cx="1268413" cy="719138"/>
            </a:xfrm>
            <a:prstGeom prst="line">
              <a:avLst/>
            </a:prstGeom>
            <a:noFill/>
            <a:ln w="28575">
              <a:solidFill>
                <a:srgbClr val="FF6600"/>
              </a:solidFill>
              <a:round/>
              <a:headEnd/>
              <a:tailEnd type="triangle" w="lg" len="lg"/>
            </a:ln>
          </p:spPr>
          <p:txBody>
            <a:bodyPr/>
            <a:lstStyle/>
            <a:p>
              <a:endParaRPr lang="en-GB"/>
            </a:p>
          </p:txBody>
        </p:sp>
        <p:sp>
          <p:nvSpPr>
            <p:cNvPr id="8" name="Line 10"/>
            <p:cNvSpPr>
              <a:spLocks noChangeShapeType="1"/>
            </p:cNvSpPr>
            <p:nvPr/>
          </p:nvSpPr>
          <p:spPr bwMode="auto">
            <a:xfrm flipH="1">
              <a:off x="4063769" y="4082212"/>
              <a:ext cx="1289050" cy="738188"/>
            </a:xfrm>
            <a:prstGeom prst="line">
              <a:avLst/>
            </a:prstGeom>
            <a:noFill/>
            <a:ln w="28575">
              <a:solidFill>
                <a:srgbClr val="00B050"/>
              </a:solidFill>
              <a:round/>
              <a:headEnd type="triangle" w="lg" len="lg"/>
              <a:tailEnd/>
            </a:ln>
          </p:spPr>
          <p:txBody>
            <a:bodyPr/>
            <a:lstStyle/>
            <a:p>
              <a:endParaRPr lang="en-GB"/>
            </a:p>
          </p:txBody>
        </p:sp>
        <p:sp>
          <p:nvSpPr>
            <p:cNvPr id="9" name="Line 11"/>
            <p:cNvSpPr>
              <a:spLocks noChangeShapeType="1"/>
            </p:cNvSpPr>
            <p:nvPr/>
          </p:nvSpPr>
          <p:spPr bwMode="auto">
            <a:xfrm flipV="1">
              <a:off x="4060594" y="4402887"/>
              <a:ext cx="1220788" cy="417513"/>
            </a:xfrm>
            <a:prstGeom prst="line">
              <a:avLst/>
            </a:prstGeom>
            <a:noFill/>
            <a:ln w="9525">
              <a:solidFill>
                <a:srgbClr val="000000"/>
              </a:solidFill>
              <a:round/>
              <a:headEnd/>
              <a:tailEnd type="arrow" w="med" len="med"/>
            </a:ln>
          </p:spPr>
          <p:txBody>
            <a:bodyPr/>
            <a:lstStyle/>
            <a:p>
              <a:endParaRPr lang="en-GB"/>
            </a:p>
          </p:txBody>
        </p:sp>
        <p:sp>
          <p:nvSpPr>
            <p:cNvPr id="10" name="Line 12"/>
            <p:cNvSpPr>
              <a:spLocks noChangeShapeType="1"/>
            </p:cNvSpPr>
            <p:nvPr/>
          </p:nvSpPr>
          <p:spPr bwMode="auto">
            <a:xfrm flipV="1">
              <a:off x="4060594" y="4031412"/>
              <a:ext cx="884238" cy="782638"/>
            </a:xfrm>
            <a:prstGeom prst="line">
              <a:avLst/>
            </a:prstGeom>
            <a:noFill/>
            <a:ln w="9525">
              <a:solidFill>
                <a:srgbClr val="000000"/>
              </a:solidFill>
              <a:round/>
              <a:headEnd/>
              <a:tailEnd type="arrow" w="med" len="med"/>
            </a:ln>
          </p:spPr>
          <p:txBody>
            <a:bodyPr/>
            <a:lstStyle/>
            <a:p>
              <a:endParaRPr lang="en-GB"/>
            </a:p>
          </p:txBody>
        </p:sp>
        <p:sp>
          <p:nvSpPr>
            <p:cNvPr id="11" name="Text Box 13"/>
            <p:cNvSpPr txBox="1">
              <a:spLocks noChangeArrowheads="1"/>
            </p:cNvSpPr>
            <p:nvPr/>
          </p:nvSpPr>
          <p:spPr bwMode="auto">
            <a:xfrm>
              <a:off x="3114444" y="3837737"/>
              <a:ext cx="865188" cy="434975"/>
            </a:xfrm>
            <a:prstGeom prst="rect">
              <a:avLst/>
            </a:prstGeom>
            <a:noFill/>
            <a:ln w="9525">
              <a:noFill/>
              <a:miter lim="800000"/>
              <a:headEnd/>
              <a:tailEnd/>
            </a:ln>
          </p:spPr>
          <p:txBody>
            <a:bodyPr/>
            <a:lstStyle/>
            <a:p>
              <a:pPr algn="r"/>
              <a:r>
                <a:rPr lang="en-US" sz="1200" b="0"/>
                <a:t>incidence</a:t>
              </a:r>
            </a:p>
            <a:p>
              <a:pPr algn="r"/>
              <a:r>
                <a:rPr lang="en-US" sz="1200" b="0"/>
                <a:t>beam</a:t>
              </a:r>
              <a:endParaRPr lang="en-US" b="0"/>
            </a:p>
          </p:txBody>
        </p:sp>
        <p:sp>
          <p:nvSpPr>
            <p:cNvPr id="12" name="Text Box 14"/>
            <p:cNvSpPr txBox="1">
              <a:spLocks noChangeArrowheads="1"/>
            </p:cNvSpPr>
            <p:nvPr/>
          </p:nvSpPr>
          <p:spPr bwMode="auto">
            <a:xfrm>
              <a:off x="4128856" y="3836149"/>
              <a:ext cx="842963" cy="479425"/>
            </a:xfrm>
            <a:prstGeom prst="rect">
              <a:avLst/>
            </a:prstGeom>
            <a:noFill/>
            <a:ln w="9525">
              <a:noFill/>
              <a:miter lim="800000"/>
              <a:headEnd/>
              <a:tailEnd/>
            </a:ln>
          </p:spPr>
          <p:txBody>
            <a:bodyPr/>
            <a:lstStyle/>
            <a:p>
              <a:r>
                <a:rPr lang="en-US" sz="1200" b="0"/>
                <a:t>scattered</a:t>
              </a:r>
            </a:p>
            <a:p>
              <a:r>
                <a:rPr lang="en-US" sz="1200" b="0"/>
                <a:t>beam</a:t>
              </a:r>
              <a:endParaRPr lang="en-US" b="0"/>
            </a:p>
          </p:txBody>
        </p:sp>
        <p:sp>
          <p:nvSpPr>
            <p:cNvPr id="13" name="Line 15"/>
            <p:cNvSpPr>
              <a:spLocks noChangeShapeType="1"/>
            </p:cNvSpPr>
            <p:nvPr/>
          </p:nvSpPr>
          <p:spPr bwMode="auto">
            <a:xfrm>
              <a:off x="5984644" y="4626724"/>
              <a:ext cx="0" cy="482600"/>
            </a:xfrm>
            <a:prstGeom prst="line">
              <a:avLst/>
            </a:prstGeom>
            <a:noFill/>
            <a:ln w="9525">
              <a:solidFill>
                <a:srgbClr val="000000"/>
              </a:solidFill>
              <a:round/>
              <a:headEnd type="triangle" w="med" len="med"/>
              <a:tailEnd type="triangle" w="med" len="med"/>
            </a:ln>
          </p:spPr>
          <p:txBody>
            <a:bodyPr/>
            <a:lstStyle/>
            <a:p>
              <a:endParaRPr lang="en-GB"/>
            </a:p>
          </p:txBody>
        </p:sp>
        <p:sp>
          <p:nvSpPr>
            <p:cNvPr id="14" name="Text Box 16"/>
            <p:cNvSpPr txBox="1">
              <a:spLocks noChangeArrowheads="1"/>
            </p:cNvSpPr>
            <p:nvPr/>
          </p:nvSpPr>
          <p:spPr bwMode="auto">
            <a:xfrm>
              <a:off x="5917969" y="4629899"/>
              <a:ext cx="411163" cy="427038"/>
            </a:xfrm>
            <a:prstGeom prst="rect">
              <a:avLst/>
            </a:prstGeom>
            <a:noFill/>
            <a:ln w="9525">
              <a:noFill/>
              <a:miter lim="800000"/>
              <a:headEnd/>
              <a:tailEnd/>
            </a:ln>
          </p:spPr>
          <p:txBody>
            <a:bodyPr/>
            <a:lstStyle/>
            <a:p>
              <a:r>
                <a:rPr lang="en-US" sz="2000" i="1">
                  <a:latin typeface="Symbol" pitchFamily="18" charset="2"/>
                </a:rPr>
                <a:t>s</a:t>
              </a:r>
              <a:endParaRPr lang="en-US" b="0"/>
            </a:p>
          </p:txBody>
        </p:sp>
        <p:sp>
          <p:nvSpPr>
            <p:cNvPr id="15" name="Line 17"/>
            <p:cNvSpPr>
              <a:spLocks noChangeShapeType="1"/>
            </p:cNvSpPr>
            <p:nvPr/>
          </p:nvSpPr>
          <p:spPr bwMode="auto">
            <a:xfrm flipV="1">
              <a:off x="2784244" y="3348787"/>
              <a:ext cx="1268413" cy="719138"/>
            </a:xfrm>
            <a:prstGeom prst="line">
              <a:avLst/>
            </a:prstGeom>
            <a:noFill/>
            <a:ln w="9525">
              <a:solidFill>
                <a:srgbClr val="000000"/>
              </a:solidFill>
              <a:prstDash val="dash"/>
              <a:round/>
              <a:headEnd/>
              <a:tailEnd/>
            </a:ln>
          </p:spPr>
          <p:txBody>
            <a:bodyPr/>
            <a:lstStyle/>
            <a:p>
              <a:endParaRPr lang="en-GB"/>
            </a:p>
          </p:txBody>
        </p:sp>
        <p:sp>
          <p:nvSpPr>
            <p:cNvPr id="16" name="Line 18"/>
            <p:cNvSpPr>
              <a:spLocks noChangeShapeType="1"/>
            </p:cNvSpPr>
            <p:nvPr/>
          </p:nvSpPr>
          <p:spPr bwMode="auto">
            <a:xfrm flipH="1" flipV="1">
              <a:off x="4085994" y="3367837"/>
              <a:ext cx="1268413" cy="719138"/>
            </a:xfrm>
            <a:prstGeom prst="line">
              <a:avLst/>
            </a:prstGeom>
            <a:noFill/>
            <a:ln w="9525">
              <a:solidFill>
                <a:srgbClr val="000000"/>
              </a:solidFill>
              <a:prstDash val="dash"/>
              <a:round/>
              <a:headEnd/>
              <a:tailEnd/>
            </a:ln>
          </p:spPr>
          <p:txBody>
            <a:bodyPr/>
            <a:lstStyle/>
            <a:p>
              <a:endParaRPr lang="en-GB"/>
            </a:p>
          </p:txBody>
        </p:sp>
        <p:sp>
          <p:nvSpPr>
            <p:cNvPr id="17" name="Line 19"/>
            <p:cNvSpPr>
              <a:spLocks noChangeShapeType="1"/>
            </p:cNvSpPr>
            <p:nvPr/>
          </p:nvSpPr>
          <p:spPr bwMode="auto">
            <a:xfrm>
              <a:off x="2585806" y="4860087"/>
              <a:ext cx="3217863" cy="17463"/>
            </a:xfrm>
            <a:prstGeom prst="line">
              <a:avLst/>
            </a:prstGeom>
            <a:noFill/>
            <a:ln w="28575">
              <a:solidFill>
                <a:schemeClr val="accent2"/>
              </a:solidFill>
              <a:round/>
              <a:headEnd/>
              <a:tailEnd/>
            </a:ln>
          </p:spPr>
          <p:txBody>
            <a:bodyPr/>
            <a:lstStyle/>
            <a:p>
              <a:endParaRPr lang="en-GB"/>
            </a:p>
          </p:txBody>
        </p:sp>
        <p:sp>
          <p:nvSpPr>
            <p:cNvPr id="18" name="Text Box 20"/>
            <p:cNvSpPr txBox="1">
              <a:spLocks noChangeArrowheads="1"/>
            </p:cNvSpPr>
            <p:nvPr/>
          </p:nvSpPr>
          <p:spPr bwMode="auto">
            <a:xfrm>
              <a:off x="5379806" y="4233024"/>
              <a:ext cx="581025" cy="366713"/>
            </a:xfrm>
            <a:prstGeom prst="rect">
              <a:avLst/>
            </a:prstGeom>
            <a:noFill/>
            <a:ln w="9525">
              <a:noFill/>
              <a:miter lim="800000"/>
              <a:headEnd/>
              <a:tailEnd/>
            </a:ln>
          </p:spPr>
          <p:txBody>
            <a:bodyPr wrap="none">
              <a:spAutoFit/>
            </a:bodyPr>
            <a:lstStyle/>
            <a:p>
              <a:r>
                <a:rPr lang="el-GR" b="0">
                  <a:cs typeface="Arial" pitchFamily="34" charset="0"/>
                </a:rPr>
                <a:t>β</a:t>
              </a:r>
              <a:r>
                <a:rPr lang="en-US" b="0">
                  <a:cs typeface="Arial" pitchFamily="34" charset="0"/>
                </a:rPr>
                <a:t>=</a:t>
              </a:r>
              <a:r>
                <a:rPr lang="el-GR" b="0">
                  <a:cs typeface="Arial" pitchFamily="34" charset="0"/>
                </a:rPr>
                <a:t>α</a:t>
              </a:r>
            </a:p>
          </p:txBody>
        </p:sp>
        <p:sp>
          <p:nvSpPr>
            <p:cNvPr id="19" name="Arc 21"/>
            <p:cNvSpPr>
              <a:spLocks/>
            </p:cNvSpPr>
            <p:nvPr/>
          </p:nvSpPr>
          <p:spPr bwMode="auto">
            <a:xfrm rot="19240" flipH="1">
              <a:off x="2742969" y="4201274"/>
              <a:ext cx="460375" cy="615950"/>
            </a:xfrm>
            <a:custGeom>
              <a:avLst/>
              <a:gdLst>
                <a:gd name="T0" fmla="*/ 0 w 21600"/>
                <a:gd name="T1" fmla="*/ 0 h 18576"/>
                <a:gd name="T2" fmla="*/ 0 w 21600"/>
                <a:gd name="T3" fmla="*/ 0 h 18576"/>
                <a:gd name="T4" fmla="*/ 0 w 21600"/>
                <a:gd name="T5" fmla="*/ 0 h 18576"/>
                <a:gd name="T6" fmla="*/ 0 60000 65536"/>
                <a:gd name="T7" fmla="*/ 0 60000 65536"/>
                <a:gd name="T8" fmla="*/ 0 60000 65536"/>
                <a:gd name="T9" fmla="*/ 0 w 21600"/>
                <a:gd name="T10" fmla="*/ 0 h 18576"/>
                <a:gd name="T11" fmla="*/ 21600 w 21600"/>
                <a:gd name="T12" fmla="*/ 18576 h 18576"/>
              </a:gdLst>
              <a:ahLst/>
              <a:cxnLst>
                <a:cxn ang="T6">
                  <a:pos x="T0" y="T1"/>
                </a:cxn>
                <a:cxn ang="T7">
                  <a:pos x="T2" y="T3"/>
                </a:cxn>
                <a:cxn ang="T8">
                  <a:pos x="T4" y="T5"/>
                </a:cxn>
              </a:cxnLst>
              <a:rect l="T9" t="T10" r="T11" b="T12"/>
              <a:pathLst>
                <a:path w="21600" h="18576" fill="none" extrusionOk="0">
                  <a:moveTo>
                    <a:pt x="11022" y="-1"/>
                  </a:moveTo>
                  <a:cubicBezTo>
                    <a:pt x="17579" y="3890"/>
                    <a:pt x="21600" y="10950"/>
                    <a:pt x="21600" y="18576"/>
                  </a:cubicBezTo>
                </a:path>
                <a:path w="21600" h="18576" stroke="0" extrusionOk="0">
                  <a:moveTo>
                    <a:pt x="11022" y="-1"/>
                  </a:moveTo>
                  <a:cubicBezTo>
                    <a:pt x="17579" y="3890"/>
                    <a:pt x="21600" y="10950"/>
                    <a:pt x="21600" y="18576"/>
                  </a:cubicBezTo>
                  <a:lnTo>
                    <a:pt x="0" y="18576"/>
                  </a:lnTo>
                  <a:close/>
                </a:path>
              </a:pathLst>
            </a:custGeom>
            <a:noFill/>
            <a:ln w="9525">
              <a:solidFill>
                <a:schemeClr val="tx1"/>
              </a:solidFill>
              <a:round/>
              <a:headEnd type="triangle" w="med" len="med"/>
              <a:tailEnd type="triangle" w="med" len="med"/>
            </a:ln>
          </p:spPr>
          <p:txBody>
            <a:bodyPr wrap="none" anchor="ctr"/>
            <a:lstStyle/>
            <a:p>
              <a:endParaRPr lang="en-GB"/>
            </a:p>
          </p:txBody>
        </p:sp>
        <p:sp>
          <p:nvSpPr>
            <p:cNvPr id="20" name="Arc 22"/>
            <p:cNvSpPr>
              <a:spLocks/>
            </p:cNvSpPr>
            <p:nvPr/>
          </p:nvSpPr>
          <p:spPr bwMode="auto">
            <a:xfrm rot="-19240">
              <a:off x="4927369" y="4220324"/>
              <a:ext cx="460375" cy="615950"/>
            </a:xfrm>
            <a:custGeom>
              <a:avLst/>
              <a:gdLst>
                <a:gd name="T0" fmla="*/ 0 w 21600"/>
                <a:gd name="T1" fmla="*/ 0 h 18576"/>
                <a:gd name="T2" fmla="*/ 0 w 21600"/>
                <a:gd name="T3" fmla="*/ 0 h 18576"/>
                <a:gd name="T4" fmla="*/ 0 w 21600"/>
                <a:gd name="T5" fmla="*/ 0 h 18576"/>
                <a:gd name="T6" fmla="*/ 0 60000 65536"/>
                <a:gd name="T7" fmla="*/ 0 60000 65536"/>
                <a:gd name="T8" fmla="*/ 0 60000 65536"/>
                <a:gd name="T9" fmla="*/ 0 w 21600"/>
                <a:gd name="T10" fmla="*/ 0 h 18576"/>
                <a:gd name="T11" fmla="*/ 21600 w 21600"/>
                <a:gd name="T12" fmla="*/ 18576 h 18576"/>
              </a:gdLst>
              <a:ahLst/>
              <a:cxnLst>
                <a:cxn ang="T6">
                  <a:pos x="T0" y="T1"/>
                </a:cxn>
                <a:cxn ang="T7">
                  <a:pos x="T2" y="T3"/>
                </a:cxn>
                <a:cxn ang="T8">
                  <a:pos x="T4" y="T5"/>
                </a:cxn>
              </a:cxnLst>
              <a:rect l="T9" t="T10" r="T11" b="T12"/>
              <a:pathLst>
                <a:path w="21600" h="18576" fill="none" extrusionOk="0">
                  <a:moveTo>
                    <a:pt x="11022" y="-1"/>
                  </a:moveTo>
                  <a:cubicBezTo>
                    <a:pt x="17579" y="3890"/>
                    <a:pt x="21600" y="10950"/>
                    <a:pt x="21600" y="18576"/>
                  </a:cubicBezTo>
                </a:path>
                <a:path w="21600" h="18576" stroke="0" extrusionOk="0">
                  <a:moveTo>
                    <a:pt x="11022" y="-1"/>
                  </a:moveTo>
                  <a:cubicBezTo>
                    <a:pt x="17579" y="3890"/>
                    <a:pt x="21600" y="10950"/>
                    <a:pt x="21600" y="18576"/>
                  </a:cubicBezTo>
                  <a:lnTo>
                    <a:pt x="0" y="18576"/>
                  </a:lnTo>
                  <a:close/>
                </a:path>
              </a:pathLst>
            </a:custGeom>
            <a:noFill/>
            <a:ln w="9525">
              <a:solidFill>
                <a:schemeClr val="tx1"/>
              </a:solidFill>
              <a:round/>
              <a:headEnd type="triangle" w="med" len="med"/>
              <a:tailEnd type="triangle" w="med" len="med"/>
            </a:ln>
          </p:spPr>
          <p:txBody>
            <a:bodyPr wrap="none" anchor="ctr"/>
            <a:lstStyle/>
            <a:p>
              <a:endParaRPr lang="en-GB"/>
            </a:p>
          </p:txBody>
        </p:sp>
        <p:sp>
          <p:nvSpPr>
            <p:cNvPr id="21" name="Text Box 23"/>
            <p:cNvSpPr txBox="1">
              <a:spLocks noChangeArrowheads="1"/>
            </p:cNvSpPr>
            <p:nvPr/>
          </p:nvSpPr>
          <p:spPr bwMode="auto">
            <a:xfrm>
              <a:off x="2465156" y="4252074"/>
              <a:ext cx="315913" cy="366713"/>
            </a:xfrm>
            <a:prstGeom prst="rect">
              <a:avLst/>
            </a:prstGeom>
            <a:noFill/>
            <a:ln w="9525">
              <a:noFill/>
              <a:miter lim="800000"/>
              <a:headEnd/>
              <a:tailEnd/>
            </a:ln>
          </p:spPr>
          <p:txBody>
            <a:bodyPr wrap="none">
              <a:spAutoFit/>
            </a:bodyPr>
            <a:lstStyle/>
            <a:p>
              <a:r>
                <a:rPr lang="el-GR" b="0">
                  <a:cs typeface="Arial" pitchFamily="34" charset="0"/>
                </a:rPr>
                <a:t>α</a:t>
              </a:r>
            </a:p>
          </p:txBody>
        </p:sp>
        <p:sp>
          <p:nvSpPr>
            <p:cNvPr id="22" name="Text Box 24"/>
            <p:cNvSpPr txBox="1">
              <a:spLocks noChangeArrowheads="1"/>
            </p:cNvSpPr>
            <p:nvPr/>
          </p:nvSpPr>
          <p:spPr bwMode="auto">
            <a:xfrm>
              <a:off x="2493731" y="3736137"/>
              <a:ext cx="365125" cy="396875"/>
            </a:xfrm>
            <a:prstGeom prst="rect">
              <a:avLst/>
            </a:prstGeom>
            <a:noFill/>
            <a:ln w="9525">
              <a:noFill/>
              <a:miter lim="800000"/>
              <a:headEnd/>
              <a:tailEnd/>
            </a:ln>
          </p:spPr>
          <p:txBody>
            <a:bodyPr wrap="none">
              <a:spAutoFit/>
            </a:bodyPr>
            <a:lstStyle/>
            <a:p>
              <a:r>
                <a:rPr lang="en-US" sz="2000" i="1">
                  <a:latin typeface="Times New Roman" pitchFamily="18" charset="0"/>
                </a:rPr>
                <a:t>I</a:t>
              </a:r>
              <a:r>
                <a:rPr lang="en-US" sz="2000" baseline="-25000">
                  <a:latin typeface="Times New Roman" pitchFamily="18" charset="0"/>
                </a:rPr>
                <a:t>0</a:t>
              </a:r>
            </a:p>
          </p:txBody>
        </p:sp>
        <p:sp>
          <p:nvSpPr>
            <p:cNvPr id="23" name="Text Box 25"/>
            <p:cNvSpPr txBox="1">
              <a:spLocks noChangeArrowheads="1"/>
            </p:cNvSpPr>
            <p:nvPr/>
          </p:nvSpPr>
          <p:spPr bwMode="auto">
            <a:xfrm>
              <a:off x="5433781" y="3832974"/>
              <a:ext cx="282575" cy="396875"/>
            </a:xfrm>
            <a:prstGeom prst="rect">
              <a:avLst/>
            </a:prstGeom>
            <a:noFill/>
            <a:ln w="9525">
              <a:noFill/>
              <a:miter lim="800000"/>
              <a:headEnd/>
              <a:tailEnd/>
            </a:ln>
          </p:spPr>
          <p:txBody>
            <a:bodyPr wrap="none">
              <a:spAutoFit/>
            </a:bodyPr>
            <a:lstStyle/>
            <a:p>
              <a:r>
                <a:rPr lang="en-US" sz="2000" i="1">
                  <a:latin typeface="Times New Roman" pitchFamily="18" charset="0"/>
                </a:rPr>
                <a:t>I</a:t>
              </a:r>
              <a:endParaRPr lang="en-US" sz="2000" baseline="-25000">
                <a:latin typeface="Times New Roman" pitchFamily="18" charset="0"/>
              </a:endParaRPr>
            </a:p>
          </p:txBody>
        </p:sp>
        <p:sp>
          <p:nvSpPr>
            <p:cNvPr id="24" name="Rectangle 26"/>
            <p:cNvSpPr>
              <a:spLocks noChangeArrowheads="1"/>
            </p:cNvSpPr>
            <p:nvPr/>
          </p:nvSpPr>
          <p:spPr bwMode="auto">
            <a:xfrm>
              <a:off x="3881206" y="2950324"/>
              <a:ext cx="412750" cy="396875"/>
            </a:xfrm>
            <a:prstGeom prst="rect">
              <a:avLst/>
            </a:prstGeom>
            <a:noFill/>
            <a:ln w="9525">
              <a:noFill/>
              <a:miter lim="800000"/>
              <a:headEnd/>
              <a:tailEnd/>
            </a:ln>
          </p:spPr>
          <p:txBody>
            <a:bodyPr wrap="none">
              <a:spAutoFit/>
            </a:bodyPr>
            <a:lstStyle/>
            <a:p>
              <a:r>
                <a:rPr lang="en-US" sz="2000" b="0" i="1">
                  <a:latin typeface="Times New Roman" pitchFamily="18" charset="0"/>
                </a:rPr>
                <a:t>q</a:t>
              </a:r>
              <a:r>
                <a:rPr lang="en-US" sz="2000" b="0" baseline="-25000">
                  <a:latin typeface="Times New Roman" pitchFamily="18" charset="0"/>
                </a:rPr>
                <a:t>Z</a:t>
              </a:r>
            </a:p>
          </p:txBody>
        </p:sp>
        <p:grpSp>
          <p:nvGrpSpPr>
            <p:cNvPr id="25" name="Group 27"/>
            <p:cNvGrpSpPr>
              <a:grpSpLocks/>
            </p:cNvGrpSpPr>
            <p:nvPr/>
          </p:nvGrpSpPr>
          <p:grpSpPr bwMode="auto">
            <a:xfrm>
              <a:off x="2765194" y="4610849"/>
              <a:ext cx="2813050" cy="1225550"/>
              <a:chOff x="441" y="1746"/>
              <a:chExt cx="1772" cy="772"/>
            </a:xfrm>
          </p:grpSpPr>
          <p:sp>
            <p:nvSpPr>
              <p:cNvPr id="26" name="Arc 28" descr="5%"/>
              <p:cNvSpPr>
                <a:spLocks/>
              </p:cNvSpPr>
              <p:nvPr/>
            </p:nvSpPr>
            <p:spPr bwMode="auto">
              <a:xfrm rot="-1562524">
                <a:off x="1360" y="1955"/>
                <a:ext cx="838" cy="3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pattFill prst="pct5">
                <a:fgClr>
                  <a:srgbClr val="000000"/>
                </a:fgClr>
                <a:bgClr>
                  <a:srgbClr val="FFFFFF"/>
                </a:bgClr>
              </a:pattFill>
              <a:ln w="9525">
                <a:noFill/>
                <a:round/>
                <a:headEnd/>
                <a:tailEnd/>
              </a:ln>
            </p:spPr>
            <p:txBody>
              <a:bodyPr/>
              <a:lstStyle/>
              <a:p>
                <a:endParaRPr lang="en-GB"/>
              </a:p>
            </p:txBody>
          </p:sp>
          <p:sp>
            <p:nvSpPr>
              <p:cNvPr id="27" name="Arc 29" descr="5%"/>
              <p:cNvSpPr>
                <a:spLocks/>
              </p:cNvSpPr>
              <p:nvPr/>
            </p:nvSpPr>
            <p:spPr bwMode="auto">
              <a:xfrm rot="1861137" flipH="1">
                <a:off x="489" y="1970"/>
                <a:ext cx="837" cy="35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pattFill prst="pct5">
                <a:fgClr>
                  <a:srgbClr val="000000"/>
                </a:fgClr>
                <a:bgClr>
                  <a:srgbClr val="FFFFFF"/>
                </a:bgClr>
              </a:pattFill>
              <a:ln w="9525">
                <a:noFill/>
                <a:round/>
                <a:headEnd/>
                <a:tailEnd/>
              </a:ln>
            </p:spPr>
            <p:txBody>
              <a:bodyPr/>
              <a:lstStyle/>
              <a:p>
                <a:endParaRPr lang="en-GB"/>
              </a:p>
            </p:txBody>
          </p:sp>
          <p:sp>
            <p:nvSpPr>
              <p:cNvPr id="28" name="Rectangle 30" descr="5%"/>
              <p:cNvSpPr>
                <a:spLocks noChangeArrowheads="1"/>
              </p:cNvSpPr>
              <p:nvPr/>
            </p:nvSpPr>
            <p:spPr bwMode="auto">
              <a:xfrm>
                <a:off x="455" y="2073"/>
                <a:ext cx="192" cy="154"/>
              </a:xfrm>
              <a:prstGeom prst="rect">
                <a:avLst/>
              </a:prstGeom>
              <a:pattFill prst="pct5">
                <a:fgClr>
                  <a:srgbClr val="000000"/>
                </a:fgClr>
                <a:bgClr>
                  <a:srgbClr val="FFFFFF"/>
                </a:bgClr>
              </a:pattFill>
              <a:ln w="9525">
                <a:noFill/>
                <a:miter lim="800000"/>
                <a:headEnd/>
                <a:tailEnd/>
              </a:ln>
            </p:spPr>
            <p:txBody>
              <a:bodyPr/>
              <a:lstStyle/>
              <a:p>
                <a:endParaRPr lang="en-US"/>
              </a:p>
            </p:txBody>
          </p:sp>
          <p:sp>
            <p:nvSpPr>
              <p:cNvPr id="29" name="Rectangle 31" descr="5%"/>
              <p:cNvSpPr>
                <a:spLocks noChangeArrowheads="1"/>
              </p:cNvSpPr>
              <p:nvPr/>
            </p:nvSpPr>
            <p:spPr bwMode="auto">
              <a:xfrm>
                <a:off x="455" y="2131"/>
                <a:ext cx="1758" cy="387"/>
              </a:xfrm>
              <a:prstGeom prst="rect">
                <a:avLst/>
              </a:prstGeom>
              <a:pattFill prst="pct5">
                <a:fgClr>
                  <a:srgbClr val="000000"/>
                </a:fgClr>
                <a:bgClr>
                  <a:srgbClr val="FFFFFF"/>
                </a:bgClr>
              </a:pattFill>
              <a:ln w="9525">
                <a:noFill/>
                <a:miter lim="800000"/>
                <a:headEnd/>
                <a:tailEnd/>
              </a:ln>
            </p:spPr>
            <p:txBody>
              <a:bodyPr/>
              <a:lstStyle/>
              <a:p>
                <a:endParaRPr lang="en-US"/>
              </a:p>
            </p:txBody>
          </p:sp>
          <p:sp>
            <p:nvSpPr>
              <p:cNvPr id="30" name="Oval 32"/>
              <p:cNvSpPr>
                <a:spLocks noChangeArrowheads="1"/>
              </p:cNvSpPr>
              <p:nvPr/>
            </p:nvSpPr>
            <p:spPr bwMode="auto">
              <a:xfrm>
                <a:off x="441" y="1982"/>
                <a:ext cx="46" cy="51"/>
              </a:xfrm>
              <a:prstGeom prst="ellipse">
                <a:avLst/>
              </a:prstGeom>
              <a:solidFill>
                <a:srgbClr val="FF6600"/>
              </a:solidFill>
              <a:ln w="9525">
                <a:solidFill>
                  <a:srgbClr val="000000"/>
                </a:solidFill>
                <a:round/>
                <a:headEnd/>
                <a:tailEnd/>
              </a:ln>
            </p:spPr>
            <p:txBody>
              <a:bodyPr/>
              <a:lstStyle/>
              <a:p>
                <a:endParaRPr lang="en-US"/>
              </a:p>
            </p:txBody>
          </p:sp>
          <p:sp>
            <p:nvSpPr>
              <p:cNvPr id="31" name="Line 33"/>
              <p:cNvSpPr>
                <a:spLocks noChangeShapeType="1"/>
              </p:cNvSpPr>
              <p:nvPr/>
            </p:nvSpPr>
            <p:spPr bwMode="auto">
              <a:xfrm flipV="1">
                <a:off x="458" y="1962"/>
                <a:ext cx="24" cy="19"/>
              </a:xfrm>
              <a:prstGeom prst="line">
                <a:avLst/>
              </a:prstGeom>
              <a:noFill/>
              <a:ln w="9525">
                <a:solidFill>
                  <a:srgbClr val="000000"/>
                </a:solidFill>
                <a:round/>
                <a:headEnd/>
                <a:tailEnd/>
              </a:ln>
            </p:spPr>
            <p:txBody>
              <a:bodyPr/>
              <a:lstStyle/>
              <a:p>
                <a:endParaRPr lang="en-GB"/>
              </a:p>
            </p:txBody>
          </p:sp>
          <p:sp>
            <p:nvSpPr>
              <p:cNvPr id="32" name="Line 34"/>
              <p:cNvSpPr>
                <a:spLocks noChangeShapeType="1"/>
              </p:cNvSpPr>
              <p:nvPr/>
            </p:nvSpPr>
            <p:spPr bwMode="auto">
              <a:xfrm rot="16200000" flipV="1">
                <a:off x="462" y="1942"/>
                <a:ext cx="16" cy="24"/>
              </a:xfrm>
              <a:prstGeom prst="line">
                <a:avLst/>
              </a:prstGeom>
              <a:noFill/>
              <a:ln w="9525">
                <a:solidFill>
                  <a:srgbClr val="000000"/>
                </a:solidFill>
                <a:round/>
                <a:headEnd/>
                <a:tailEnd/>
              </a:ln>
            </p:spPr>
            <p:txBody>
              <a:bodyPr/>
              <a:lstStyle/>
              <a:p>
                <a:endParaRPr lang="en-GB"/>
              </a:p>
            </p:txBody>
          </p:sp>
          <p:sp>
            <p:nvSpPr>
              <p:cNvPr id="33" name="Line 35"/>
              <p:cNvSpPr>
                <a:spLocks noChangeShapeType="1"/>
              </p:cNvSpPr>
              <p:nvPr/>
            </p:nvSpPr>
            <p:spPr bwMode="auto">
              <a:xfrm flipV="1">
                <a:off x="458" y="1888"/>
                <a:ext cx="24" cy="18"/>
              </a:xfrm>
              <a:prstGeom prst="line">
                <a:avLst/>
              </a:prstGeom>
              <a:noFill/>
              <a:ln w="9525">
                <a:solidFill>
                  <a:srgbClr val="000000"/>
                </a:solidFill>
                <a:round/>
                <a:headEnd/>
                <a:tailEnd/>
              </a:ln>
            </p:spPr>
            <p:txBody>
              <a:bodyPr/>
              <a:lstStyle/>
              <a:p>
                <a:endParaRPr lang="en-GB"/>
              </a:p>
            </p:txBody>
          </p:sp>
          <p:sp>
            <p:nvSpPr>
              <p:cNvPr id="34" name="Line 36"/>
              <p:cNvSpPr>
                <a:spLocks noChangeShapeType="1"/>
              </p:cNvSpPr>
              <p:nvPr/>
            </p:nvSpPr>
            <p:spPr bwMode="auto">
              <a:xfrm rot="16200000" flipV="1">
                <a:off x="462" y="1868"/>
                <a:ext cx="16" cy="24"/>
              </a:xfrm>
              <a:prstGeom prst="line">
                <a:avLst/>
              </a:prstGeom>
              <a:noFill/>
              <a:ln w="9525">
                <a:solidFill>
                  <a:srgbClr val="000000"/>
                </a:solidFill>
                <a:round/>
                <a:headEnd/>
                <a:tailEnd/>
              </a:ln>
            </p:spPr>
            <p:txBody>
              <a:bodyPr/>
              <a:lstStyle/>
              <a:p>
                <a:endParaRPr lang="en-GB"/>
              </a:p>
            </p:txBody>
          </p:sp>
          <p:sp>
            <p:nvSpPr>
              <p:cNvPr id="35" name="Line 37"/>
              <p:cNvSpPr>
                <a:spLocks noChangeShapeType="1"/>
              </p:cNvSpPr>
              <p:nvPr/>
            </p:nvSpPr>
            <p:spPr bwMode="auto">
              <a:xfrm flipV="1">
                <a:off x="458" y="1850"/>
                <a:ext cx="24" cy="19"/>
              </a:xfrm>
              <a:prstGeom prst="line">
                <a:avLst/>
              </a:prstGeom>
              <a:noFill/>
              <a:ln w="9525">
                <a:solidFill>
                  <a:srgbClr val="000000"/>
                </a:solidFill>
                <a:round/>
                <a:headEnd/>
                <a:tailEnd/>
              </a:ln>
            </p:spPr>
            <p:txBody>
              <a:bodyPr/>
              <a:lstStyle/>
              <a:p>
                <a:endParaRPr lang="en-GB"/>
              </a:p>
            </p:txBody>
          </p:sp>
          <p:sp>
            <p:nvSpPr>
              <p:cNvPr id="36" name="Line 38"/>
              <p:cNvSpPr>
                <a:spLocks noChangeShapeType="1"/>
              </p:cNvSpPr>
              <p:nvPr/>
            </p:nvSpPr>
            <p:spPr bwMode="auto">
              <a:xfrm rot="16200000" flipV="1">
                <a:off x="462" y="1830"/>
                <a:ext cx="16" cy="24"/>
              </a:xfrm>
              <a:prstGeom prst="line">
                <a:avLst/>
              </a:prstGeom>
              <a:noFill/>
              <a:ln w="9525">
                <a:solidFill>
                  <a:srgbClr val="000000"/>
                </a:solidFill>
                <a:round/>
                <a:headEnd/>
                <a:tailEnd/>
              </a:ln>
            </p:spPr>
            <p:txBody>
              <a:bodyPr/>
              <a:lstStyle/>
              <a:p>
                <a:endParaRPr lang="en-GB"/>
              </a:p>
            </p:txBody>
          </p:sp>
          <p:sp>
            <p:nvSpPr>
              <p:cNvPr id="37" name="Line 39"/>
              <p:cNvSpPr>
                <a:spLocks noChangeShapeType="1"/>
              </p:cNvSpPr>
              <p:nvPr/>
            </p:nvSpPr>
            <p:spPr bwMode="auto">
              <a:xfrm flipV="1">
                <a:off x="458" y="1925"/>
                <a:ext cx="24" cy="19"/>
              </a:xfrm>
              <a:prstGeom prst="line">
                <a:avLst/>
              </a:prstGeom>
              <a:noFill/>
              <a:ln w="9525">
                <a:solidFill>
                  <a:srgbClr val="000000"/>
                </a:solidFill>
                <a:round/>
                <a:headEnd/>
                <a:tailEnd/>
              </a:ln>
            </p:spPr>
            <p:txBody>
              <a:bodyPr/>
              <a:lstStyle/>
              <a:p>
                <a:endParaRPr lang="en-GB"/>
              </a:p>
            </p:txBody>
          </p:sp>
          <p:sp>
            <p:nvSpPr>
              <p:cNvPr id="38" name="Line 40"/>
              <p:cNvSpPr>
                <a:spLocks noChangeShapeType="1"/>
              </p:cNvSpPr>
              <p:nvPr/>
            </p:nvSpPr>
            <p:spPr bwMode="auto">
              <a:xfrm rot="16200000" flipV="1">
                <a:off x="462" y="1905"/>
                <a:ext cx="16" cy="24"/>
              </a:xfrm>
              <a:prstGeom prst="line">
                <a:avLst/>
              </a:prstGeom>
              <a:noFill/>
              <a:ln w="9525">
                <a:solidFill>
                  <a:srgbClr val="000000"/>
                </a:solidFill>
                <a:round/>
                <a:headEnd/>
                <a:tailEnd/>
              </a:ln>
            </p:spPr>
            <p:txBody>
              <a:bodyPr/>
              <a:lstStyle/>
              <a:p>
                <a:endParaRPr lang="en-GB"/>
              </a:p>
            </p:txBody>
          </p:sp>
          <p:sp>
            <p:nvSpPr>
              <p:cNvPr id="39" name="Line 41"/>
              <p:cNvSpPr>
                <a:spLocks noChangeShapeType="1"/>
              </p:cNvSpPr>
              <p:nvPr/>
            </p:nvSpPr>
            <p:spPr bwMode="auto">
              <a:xfrm flipV="1">
                <a:off x="458" y="1816"/>
                <a:ext cx="24" cy="18"/>
              </a:xfrm>
              <a:prstGeom prst="line">
                <a:avLst/>
              </a:prstGeom>
              <a:noFill/>
              <a:ln w="9525">
                <a:solidFill>
                  <a:srgbClr val="000000"/>
                </a:solidFill>
                <a:round/>
                <a:headEnd/>
                <a:tailEnd/>
              </a:ln>
            </p:spPr>
            <p:txBody>
              <a:bodyPr/>
              <a:lstStyle/>
              <a:p>
                <a:endParaRPr lang="en-GB"/>
              </a:p>
            </p:txBody>
          </p:sp>
          <p:sp>
            <p:nvSpPr>
              <p:cNvPr id="40" name="Line 42"/>
              <p:cNvSpPr>
                <a:spLocks noChangeShapeType="1"/>
              </p:cNvSpPr>
              <p:nvPr/>
            </p:nvSpPr>
            <p:spPr bwMode="auto">
              <a:xfrm rot="16200000" flipV="1">
                <a:off x="462" y="1796"/>
                <a:ext cx="16" cy="24"/>
              </a:xfrm>
              <a:prstGeom prst="line">
                <a:avLst/>
              </a:prstGeom>
              <a:noFill/>
              <a:ln w="9525">
                <a:solidFill>
                  <a:srgbClr val="000000"/>
                </a:solidFill>
                <a:round/>
                <a:headEnd/>
                <a:tailEnd/>
              </a:ln>
            </p:spPr>
            <p:txBody>
              <a:bodyPr/>
              <a:lstStyle/>
              <a:p>
                <a:endParaRPr lang="en-GB"/>
              </a:p>
            </p:txBody>
          </p:sp>
          <p:sp>
            <p:nvSpPr>
              <p:cNvPr id="41" name="Oval 43"/>
              <p:cNvSpPr>
                <a:spLocks noChangeArrowheads="1"/>
              </p:cNvSpPr>
              <p:nvPr/>
            </p:nvSpPr>
            <p:spPr bwMode="auto">
              <a:xfrm>
                <a:off x="495" y="1969"/>
                <a:ext cx="46" cy="50"/>
              </a:xfrm>
              <a:prstGeom prst="ellipse">
                <a:avLst/>
              </a:prstGeom>
              <a:solidFill>
                <a:srgbClr val="FF6600"/>
              </a:solidFill>
              <a:ln w="9525">
                <a:solidFill>
                  <a:srgbClr val="000000"/>
                </a:solidFill>
                <a:round/>
                <a:headEnd/>
                <a:tailEnd/>
              </a:ln>
            </p:spPr>
            <p:txBody>
              <a:bodyPr/>
              <a:lstStyle/>
              <a:p>
                <a:endParaRPr lang="en-US"/>
              </a:p>
            </p:txBody>
          </p:sp>
          <p:sp>
            <p:nvSpPr>
              <p:cNvPr id="42" name="Line 44"/>
              <p:cNvSpPr>
                <a:spLocks noChangeShapeType="1"/>
              </p:cNvSpPr>
              <p:nvPr/>
            </p:nvSpPr>
            <p:spPr bwMode="auto">
              <a:xfrm flipV="1">
                <a:off x="512" y="1949"/>
                <a:ext cx="24" cy="19"/>
              </a:xfrm>
              <a:prstGeom prst="line">
                <a:avLst/>
              </a:prstGeom>
              <a:noFill/>
              <a:ln w="9525">
                <a:solidFill>
                  <a:srgbClr val="000000"/>
                </a:solidFill>
                <a:round/>
                <a:headEnd/>
                <a:tailEnd/>
              </a:ln>
            </p:spPr>
            <p:txBody>
              <a:bodyPr/>
              <a:lstStyle/>
              <a:p>
                <a:endParaRPr lang="en-GB"/>
              </a:p>
            </p:txBody>
          </p:sp>
          <p:sp>
            <p:nvSpPr>
              <p:cNvPr id="43" name="Line 45"/>
              <p:cNvSpPr>
                <a:spLocks noChangeShapeType="1"/>
              </p:cNvSpPr>
              <p:nvPr/>
            </p:nvSpPr>
            <p:spPr bwMode="auto">
              <a:xfrm rot="16200000" flipV="1">
                <a:off x="516" y="1929"/>
                <a:ext cx="16" cy="24"/>
              </a:xfrm>
              <a:prstGeom prst="line">
                <a:avLst/>
              </a:prstGeom>
              <a:noFill/>
              <a:ln w="9525">
                <a:solidFill>
                  <a:srgbClr val="000000"/>
                </a:solidFill>
                <a:round/>
                <a:headEnd/>
                <a:tailEnd/>
              </a:ln>
            </p:spPr>
            <p:txBody>
              <a:bodyPr/>
              <a:lstStyle/>
              <a:p>
                <a:endParaRPr lang="en-GB"/>
              </a:p>
            </p:txBody>
          </p:sp>
          <p:sp>
            <p:nvSpPr>
              <p:cNvPr id="44" name="Line 46"/>
              <p:cNvSpPr>
                <a:spLocks noChangeShapeType="1"/>
              </p:cNvSpPr>
              <p:nvPr/>
            </p:nvSpPr>
            <p:spPr bwMode="auto">
              <a:xfrm flipV="1">
                <a:off x="512" y="1874"/>
                <a:ext cx="24" cy="19"/>
              </a:xfrm>
              <a:prstGeom prst="line">
                <a:avLst/>
              </a:prstGeom>
              <a:noFill/>
              <a:ln w="9525">
                <a:solidFill>
                  <a:srgbClr val="000000"/>
                </a:solidFill>
                <a:round/>
                <a:headEnd/>
                <a:tailEnd/>
              </a:ln>
            </p:spPr>
            <p:txBody>
              <a:bodyPr/>
              <a:lstStyle/>
              <a:p>
                <a:endParaRPr lang="en-GB"/>
              </a:p>
            </p:txBody>
          </p:sp>
          <p:sp>
            <p:nvSpPr>
              <p:cNvPr id="45" name="Line 47"/>
              <p:cNvSpPr>
                <a:spLocks noChangeShapeType="1"/>
              </p:cNvSpPr>
              <p:nvPr/>
            </p:nvSpPr>
            <p:spPr bwMode="auto">
              <a:xfrm rot="16200000" flipV="1">
                <a:off x="516" y="1854"/>
                <a:ext cx="16" cy="24"/>
              </a:xfrm>
              <a:prstGeom prst="line">
                <a:avLst/>
              </a:prstGeom>
              <a:noFill/>
              <a:ln w="9525">
                <a:solidFill>
                  <a:srgbClr val="000000"/>
                </a:solidFill>
                <a:round/>
                <a:headEnd/>
                <a:tailEnd/>
              </a:ln>
            </p:spPr>
            <p:txBody>
              <a:bodyPr/>
              <a:lstStyle/>
              <a:p>
                <a:endParaRPr lang="en-GB"/>
              </a:p>
            </p:txBody>
          </p:sp>
          <p:sp>
            <p:nvSpPr>
              <p:cNvPr id="46" name="Line 48"/>
              <p:cNvSpPr>
                <a:spLocks noChangeShapeType="1"/>
              </p:cNvSpPr>
              <p:nvPr/>
            </p:nvSpPr>
            <p:spPr bwMode="auto">
              <a:xfrm flipV="1">
                <a:off x="512" y="1837"/>
                <a:ext cx="24" cy="19"/>
              </a:xfrm>
              <a:prstGeom prst="line">
                <a:avLst/>
              </a:prstGeom>
              <a:noFill/>
              <a:ln w="9525">
                <a:solidFill>
                  <a:srgbClr val="000000"/>
                </a:solidFill>
                <a:round/>
                <a:headEnd/>
                <a:tailEnd/>
              </a:ln>
            </p:spPr>
            <p:txBody>
              <a:bodyPr/>
              <a:lstStyle/>
              <a:p>
                <a:endParaRPr lang="en-GB"/>
              </a:p>
            </p:txBody>
          </p:sp>
          <p:sp>
            <p:nvSpPr>
              <p:cNvPr id="47" name="Line 49"/>
              <p:cNvSpPr>
                <a:spLocks noChangeShapeType="1"/>
              </p:cNvSpPr>
              <p:nvPr/>
            </p:nvSpPr>
            <p:spPr bwMode="auto">
              <a:xfrm rot="16200000" flipV="1">
                <a:off x="516" y="1817"/>
                <a:ext cx="16" cy="24"/>
              </a:xfrm>
              <a:prstGeom prst="line">
                <a:avLst/>
              </a:prstGeom>
              <a:noFill/>
              <a:ln w="9525">
                <a:solidFill>
                  <a:srgbClr val="000000"/>
                </a:solidFill>
                <a:round/>
                <a:headEnd/>
                <a:tailEnd/>
              </a:ln>
            </p:spPr>
            <p:txBody>
              <a:bodyPr/>
              <a:lstStyle/>
              <a:p>
                <a:endParaRPr lang="en-GB"/>
              </a:p>
            </p:txBody>
          </p:sp>
          <p:sp>
            <p:nvSpPr>
              <p:cNvPr id="48" name="Line 50"/>
              <p:cNvSpPr>
                <a:spLocks noChangeShapeType="1"/>
              </p:cNvSpPr>
              <p:nvPr/>
            </p:nvSpPr>
            <p:spPr bwMode="auto">
              <a:xfrm flipV="1">
                <a:off x="512" y="1912"/>
                <a:ext cx="24" cy="18"/>
              </a:xfrm>
              <a:prstGeom prst="line">
                <a:avLst/>
              </a:prstGeom>
              <a:noFill/>
              <a:ln w="9525">
                <a:solidFill>
                  <a:srgbClr val="000000"/>
                </a:solidFill>
                <a:round/>
                <a:headEnd/>
                <a:tailEnd/>
              </a:ln>
            </p:spPr>
            <p:txBody>
              <a:bodyPr/>
              <a:lstStyle/>
              <a:p>
                <a:endParaRPr lang="en-GB"/>
              </a:p>
            </p:txBody>
          </p:sp>
          <p:sp>
            <p:nvSpPr>
              <p:cNvPr id="49" name="Line 51"/>
              <p:cNvSpPr>
                <a:spLocks noChangeShapeType="1"/>
              </p:cNvSpPr>
              <p:nvPr/>
            </p:nvSpPr>
            <p:spPr bwMode="auto">
              <a:xfrm rot="16200000" flipV="1">
                <a:off x="516" y="1892"/>
                <a:ext cx="16" cy="24"/>
              </a:xfrm>
              <a:prstGeom prst="line">
                <a:avLst/>
              </a:prstGeom>
              <a:noFill/>
              <a:ln w="9525">
                <a:solidFill>
                  <a:srgbClr val="000000"/>
                </a:solidFill>
                <a:round/>
                <a:headEnd/>
                <a:tailEnd/>
              </a:ln>
            </p:spPr>
            <p:txBody>
              <a:bodyPr/>
              <a:lstStyle/>
              <a:p>
                <a:endParaRPr lang="en-GB"/>
              </a:p>
            </p:txBody>
          </p:sp>
          <p:sp>
            <p:nvSpPr>
              <p:cNvPr id="50" name="Line 52"/>
              <p:cNvSpPr>
                <a:spLocks noChangeShapeType="1"/>
              </p:cNvSpPr>
              <p:nvPr/>
            </p:nvSpPr>
            <p:spPr bwMode="auto">
              <a:xfrm flipV="1">
                <a:off x="512" y="1802"/>
                <a:ext cx="24" cy="19"/>
              </a:xfrm>
              <a:prstGeom prst="line">
                <a:avLst/>
              </a:prstGeom>
              <a:noFill/>
              <a:ln w="9525">
                <a:solidFill>
                  <a:srgbClr val="000000"/>
                </a:solidFill>
                <a:round/>
                <a:headEnd/>
                <a:tailEnd/>
              </a:ln>
            </p:spPr>
            <p:txBody>
              <a:bodyPr/>
              <a:lstStyle/>
              <a:p>
                <a:endParaRPr lang="en-GB"/>
              </a:p>
            </p:txBody>
          </p:sp>
          <p:sp>
            <p:nvSpPr>
              <p:cNvPr id="51" name="Line 53"/>
              <p:cNvSpPr>
                <a:spLocks noChangeShapeType="1"/>
              </p:cNvSpPr>
              <p:nvPr/>
            </p:nvSpPr>
            <p:spPr bwMode="auto">
              <a:xfrm rot="16200000" flipV="1">
                <a:off x="516" y="1782"/>
                <a:ext cx="16" cy="24"/>
              </a:xfrm>
              <a:prstGeom prst="line">
                <a:avLst/>
              </a:prstGeom>
              <a:noFill/>
              <a:ln w="9525">
                <a:solidFill>
                  <a:srgbClr val="000000"/>
                </a:solidFill>
                <a:round/>
                <a:headEnd/>
                <a:tailEnd/>
              </a:ln>
            </p:spPr>
            <p:txBody>
              <a:bodyPr/>
              <a:lstStyle/>
              <a:p>
                <a:endParaRPr lang="en-GB"/>
              </a:p>
            </p:txBody>
          </p:sp>
          <p:sp>
            <p:nvSpPr>
              <p:cNvPr id="52" name="Oval 54"/>
              <p:cNvSpPr>
                <a:spLocks noChangeArrowheads="1"/>
              </p:cNvSpPr>
              <p:nvPr/>
            </p:nvSpPr>
            <p:spPr bwMode="auto">
              <a:xfrm rot="-616822">
                <a:off x="546" y="1959"/>
                <a:ext cx="46" cy="51"/>
              </a:xfrm>
              <a:prstGeom prst="ellipse">
                <a:avLst/>
              </a:prstGeom>
              <a:solidFill>
                <a:srgbClr val="FF6600"/>
              </a:solidFill>
              <a:ln w="9525">
                <a:solidFill>
                  <a:srgbClr val="000000"/>
                </a:solidFill>
                <a:round/>
                <a:headEnd/>
                <a:tailEnd/>
              </a:ln>
            </p:spPr>
            <p:txBody>
              <a:bodyPr/>
              <a:lstStyle/>
              <a:p>
                <a:endParaRPr lang="en-US"/>
              </a:p>
            </p:txBody>
          </p:sp>
          <p:sp>
            <p:nvSpPr>
              <p:cNvPr id="53" name="Line 55"/>
              <p:cNvSpPr>
                <a:spLocks noChangeShapeType="1"/>
              </p:cNvSpPr>
              <p:nvPr/>
            </p:nvSpPr>
            <p:spPr bwMode="auto">
              <a:xfrm rot="20983178" flipV="1">
                <a:off x="557" y="1939"/>
                <a:ext cx="25" cy="19"/>
              </a:xfrm>
              <a:prstGeom prst="line">
                <a:avLst/>
              </a:prstGeom>
              <a:noFill/>
              <a:ln w="9525">
                <a:solidFill>
                  <a:srgbClr val="000000"/>
                </a:solidFill>
                <a:round/>
                <a:headEnd/>
                <a:tailEnd/>
              </a:ln>
            </p:spPr>
            <p:txBody>
              <a:bodyPr/>
              <a:lstStyle/>
              <a:p>
                <a:endParaRPr lang="en-GB"/>
              </a:p>
            </p:txBody>
          </p:sp>
          <p:sp>
            <p:nvSpPr>
              <p:cNvPr id="54" name="Line 56"/>
              <p:cNvSpPr>
                <a:spLocks noChangeShapeType="1"/>
              </p:cNvSpPr>
              <p:nvPr/>
            </p:nvSpPr>
            <p:spPr bwMode="auto">
              <a:xfrm rot="15583178" flipV="1">
                <a:off x="559" y="1918"/>
                <a:ext cx="16" cy="25"/>
              </a:xfrm>
              <a:prstGeom prst="line">
                <a:avLst/>
              </a:prstGeom>
              <a:noFill/>
              <a:ln w="9525">
                <a:solidFill>
                  <a:srgbClr val="000000"/>
                </a:solidFill>
                <a:round/>
                <a:headEnd/>
                <a:tailEnd/>
              </a:ln>
            </p:spPr>
            <p:txBody>
              <a:bodyPr/>
              <a:lstStyle/>
              <a:p>
                <a:endParaRPr lang="en-GB"/>
              </a:p>
            </p:txBody>
          </p:sp>
          <p:sp>
            <p:nvSpPr>
              <p:cNvPr id="55" name="Line 57"/>
              <p:cNvSpPr>
                <a:spLocks noChangeShapeType="1"/>
              </p:cNvSpPr>
              <p:nvPr/>
            </p:nvSpPr>
            <p:spPr bwMode="auto">
              <a:xfrm rot="20983178" flipV="1">
                <a:off x="545" y="1866"/>
                <a:ext cx="24" cy="18"/>
              </a:xfrm>
              <a:prstGeom prst="line">
                <a:avLst/>
              </a:prstGeom>
              <a:noFill/>
              <a:ln w="9525">
                <a:solidFill>
                  <a:srgbClr val="000000"/>
                </a:solidFill>
                <a:round/>
                <a:headEnd/>
                <a:tailEnd/>
              </a:ln>
            </p:spPr>
            <p:txBody>
              <a:bodyPr/>
              <a:lstStyle/>
              <a:p>
                <a:endParaRPr lang="en-GB"/>
              </a:p>
            </p:txBody>
          </p:sp>
          <p:sp>
            <p:nvSpPr>
              <p:cNvPr id="56" name="Line 58"/>
              <p:cNvSpPr>
                <a:spLocks noChangeShapeType="1"/>
              </p:cNvSpPr>
              <p:nvPr/>
            </p:nvSpPr>
            <p:spPr bwMode="auto">
              <a:xfrm rot="15583178" flipV="1">
                <a:off x="547" y="1845"/>
                <a:ext cx="16" cy="25"/>
              </a:xfrm>
              <a:prstGeom prst="line">
                <a:avLst/>
              </a:prstGeom>
              <a:noFill/>
              <a:ln w="9525">
                <a:solidFill>
                  <a:srgbClr val="000000"/>
                </a:solidFill>
                <a:round/>
                <a:headEnd/>
                <a:tailEnd/>
              </a:ln>
            </p:spPr>
            <p:txBody>
              <a:bodyPr/>
              <a:lstStyle/>
              <a:p>
                <a:endParaRPr lang="en-GB"/>
              </a:p>
            </p:txBody>
          </p:sp>
          <p:sp>
            <p:nvSpPr>
              <p:cNvPr id="57" name="Line 59"/>
              <p:cNvSpPr>
                <a:spLocks noChangeShapeType="1"/>
              </p:cNvSpPr>
              <p:nvPr/>
            </p:nvSpPr>
            <p:spPr bwMode="auto">
              <a:xfrm rot="20983178" flipV="1">
                <a:off x="539" y="1829"/>
                <a:ext cx="24" cy="18"/>
              </a:xfrm>
              <a:prstGeom prst="line">
                <a:avLst/>
              </a:prstGeom>
              <a:noFill/>
              <a:ln w="9525">
                <a:solidFill>
                  <a:srgbClr val="000000"/>
                </a:solidFill>
                <a:round/>
                <a:headEnd/>
                <a:tailEnd/>
              </a:ln>
            </p:spPr>
            <p:txBody>
              <a:bodyPr/>
              <a:lstStyle/>
              <a:p>
                <a:endParaRPr lang="en-GB"/>
              </a:p>
            </p:txBody>
          </p:sp>
          <p:sp>
            <p:nvSpPr>
              <p:cNvPr id="58" name="Line 60"/>
              <p:cNvSpPr>
                <a:spLocks noChangeShapeType="1"/>
              </p:cNvSpPr>
              <p:nvPr/>
            </p:nvSpPr>
            <p:spPr bwMode="auto">
              <a:xfrm rot="15583178" flipV="1">
                <a:off x="541" y="1808"/>
                <a:ext cx="16" cy="25"/>
              </a:xfrm>
              <a:prstGeom prst="line">
                <a:avLst/>
              </a:prstGeom>
              <a:noFill/>
              <a:ln w="9525">
                <a:solidFill>
                  <a:srgbClr val="000000"/>
                </a:solidFill>
                <a:round/>
                <a:headEnd/>
                <a:tailEnd/>
              </a:ln>
            </p:spPr>
            <p:txBody>
              <a:bodyPr/>
              <a:lstStyle/>
              <a:p>
                <a:endParaRPr lang="en-GB"/>
              </a:p>
            </p:txBody>
          </p:sp>
          <p:sp>
            <p:nvSpPr>
              <p:cNvPr id="59" name="Line 61"/>
              <p:cNvSpPr>
                <a:spLocks noChangeShapeType="1"/>
              </p:cNvSpPr>
              <p:nvPr/>
            </p:nvSpPr>
            <p:spPr bwMode="auto">
              <a:xfrm rot="20983178" flipV="1">
                <a:off x="551" y="1902"/>
                <a:ext cx="25" cy="19"/>
              </a:xfrm>
              <a:prstGeom prst="line">
                <a:avLst/>
              </a:prstGeom>
              <a:noFill/>
              <a:ln w="9525">
                <a:solidFill>
                  <a:srgbClr val="000000"/>
                </a:solidFill>
                <a:round/>
                <a:headEnd/>
                <a:tailEnd/>
              </a:ln>
            </p:spPr>
            <p:txBody>
              <a:bodyPr/>
              <a:lstStyle/>
              <a:p>
                <a:endParaRPr lang="en-GB"/>
              </a:p>
            </p:txBody>
          </p:sp>
          <p:sp>
            <p:nvSpPr>
              <p:cNvPr id="60" name="Line 62"/>
              <p:cNvSpPr>
                <a:spLocks noChangeShapeType="1"/>
              </p:cNvSpPr>
              <p:nvPr/>
            </p:nvSpPr>
            <p:spPr bwMode="auto">
              <a:xfrm rot="15583178" flipV="1">
                <a:off x="553" y="1881"/>
                <a:ext cx="16" cy="25"/>
              </a:xfrm>
              <a:prstGeom prst="line">
                <a:avLst/>
              </a:prstGeom>
              <a:noFill/>
              <a:ln w="9525">
                <a:solidFill>
                  <a:srgbClr val="000000"/>
                </a:solidFill>
                <a:round/>
                <a:headEnd/>
                <a:tailEnd/>
              </a:ln>
            </p:spPr>
            <p:txBody>
              <a:bodyPr/>
              <a:lstStyle/>
              <a:p>
                <a:endParaRPr lang="en-GB"/>
              </a:p>
            </p:txBody>
          </p:sp>
          <p:sp>
            <p:nvSpPr>
              <p:cNvPr id="61" name="Line 63"/>
              <p:cNvSpPr>
                <a:spLocks noChangeShapeType="1"/>
              </p:cNvSpPr>
              <p:nvPr/>
            </p:nvSpPr>
            <p:spPr bwMode="auto">
              <a:xfrm rot="20983178" flipV="1">
                <a:off x="533" y="1794"/>
                <a:ext cx="25" cy="19"/>
              </a:xfrm>
              <a:prstGeom prst="line">
                <a:avLst/>
              </a:prstGeom>
              <a:noFill/>
              <a:ln w="9525">
                <a:solidFill>
                  <a:srgbClr val="000000"/>
                </a:solidFill>
                <a:round/>
                <a:headEnd/>
                <a:tailEnd/>
              </a:ln>
            </p:spPr>
            <p:txBody>
              <a:bodyPr/>
              <a:lstStyle/>
              <a:p>
                <a:endParaRPr lang="en-GB"/>
              </a:p>
            </p:txBody>
          </p:sp>
          <p:sp>
            <p:nvSpPr>
              <p:cNvPr id="62" name="Line 64"/>
              <p:cNvSpPr>
                <a:spLocks noChangeShapeType="1"/>
              </p:cNvSpPr>
              <p:nvPr/>
            </p:nvSpPr>
            <p:spPr bwMode="auto">
              <a:xfrm rot="15583178" flipV="1">
                <a:off x="535" y="1774"/>
                <a:ext cx="16" cy="25"/>
              </a:xfrm>
              <a:prstGeom prst="line">
                <a:avLst/>
              </a:prstGeom>
              <a:noFill/>
              <a:ln w="9525">
                <a:solidFill>
                  <a:srgbClr val="000000"/>
                </a:solidFill>
                <a:round/>
                <a:headEnd/>
                <a:tailEnd/>
              </a:ln>
            </p:spPr>
            <p:txBody>
              <a:bodyPr/>
              <a:lstStyle/>
              <a:p>
                <a:endParaRPr lang="en-GB"/>
              </a:p>
            </p:txBody>
          </p:sp>
          <p:sp>
            <p:nvSpPr>
              <p:cNvPr id="63" name="Oval 65"/>
              <p:cNvSpPr>
                <a:spLocks noChangeArrowheads="1"/>
              </p:cNvSpPr>
              <p:nvPr/>
            </p:nvSpPr>
            <p:spPr bwMode="auto">
              <a:xfrm rot="-628628">
                <a:off x="593" y="1946"/>
                <a:ext cx="46" cy="50"/>
              </a:xfrm>
              <a:prstGeom prst="ellipse">
                <a:avLst/>
              </a:prstGeom>
              <a:solidFill>
                <a:srgbClr val="FF6600"/>
              </a:solidFill>
              <a:ln w="9525">
                <a:solidFill>
                  <a:srgbClr val="000000"/>
                </a:solidFill>
                <a:round/>
                <a:headEnd/>
                <a:tailEnd/>
              </a:ln>
            </p:spPr>
            <p:txBody>
              <a:bodyPr/>
              <a:lstStyle/>
              <a:p>
                <a:endParaRPr lang="en-US"/>
              </a:p>
            </p:txBody>
          </p:sp>
          <p:sp>
            <p:nvSpPr>
              <p:cNvPr id="64" name="Line 66"/>
              <p:cNvSpPr>
                <a:spLocks noChangeShapeType="1"/>
              </p:cNvSpPr>
              <p:nvPr/>
            </p:nvSpPr>
            <p:spPr bwMode="auto">
              <a:xfrm rot="20971372" flipV="1">
                <a:off x="604" y="1926"/>
                <a:ext cx="24" cy="18"/>
              </a:xfrm>
              <a:prstGeom prst="line">
                <a:avLst/>
              </a:prstGeom>
              <a:noFill/>
              <a:ln w="9525">
                <a:solidFill>
                  <a:srgbClr val="000000"/>
                </a:solidFill>
                <a:round/>
                <a:headEnd/>
                <a:tailEnd/>
              </a:ln>
            </p:spPr>
            <p:txBody>
              <a:bodyPr/>
              <a:lstStyle/>
              <a:p>
                <a:endParaRPr lang="en-GB"/>
              </a:p>
            </p:txBody>
          </p:sp>
          <p:sp>
            <p:nvSpPr>
              <p:cNvPr id="65" name="Line 67"/>
              <p:cNvSpPr>
                <a:spLocks noChangeShapeType="1"/>
              </p:cNvSpPr>
              <p:nvPr/>
            </p:nvSpPr>
            <p:spPr bwMode="auto">
              <a:xfrm rot="15571372" flipV="1">
                <a:off x="605" y="1906"/>
                <a:ext cx="16" cy="24"/>
              </a:xfrm>
              <a:prstGeom prst="line">
                <a:avLst/>
              </a:prstGeom>
              <a:noFill/>
              <a:ln w="9525">
                <a:solidFill>
                  <a:srgbClr val="000000"/>
                </a:solidFill>
                <a:round/>
                <a:headEnd/>
                <a:tailEnd/>
              </a:ln>
            </p:spPr>
            <p:txBody>
              <a:bodyPr/>
              <a:lstStyle/>
              <a:p>
                <a:endParaRPr lang="en-GB"/>
              </a:p>
            </p:txBody>
          </p:sp>
          <p:sp>
            <p:nvSpPr>
              <p:cNvPr id="66" name="Line 68"/>
              <p:cNvSpPr>
                <a:spLocks noChangeShapeType="1"/>
              </p:cNvSpPr>
              <p:nvPr/>
            </p:nvSpPr>
            <p:spPr bwMode="auto">
              <a:xfrm rot="20971372" flipV="1">
                <a:off x="591" y="1852"/>
                <a:ext cx="24" cy="18"/>
              </a:xfrm>
              <a:prstGeom prst="line">
                <a:avLst/>
              </a:prstGeom>
              <a:noFill/>
              <a:ln w="9525">
                <a:solidFill>
                  <a:srgbClr val="000000"/>
                </a:solidFill>
                <a:round/>
                <a:headEnd/>
                <a:tailEnd/>
              </a:ln>
            </p:spPr>
            <p:txBody>
              <a:bodyPr/>
              <a:lstStyle/>
              <a:p>
                <a:endParaRPr lang="en-GB"/>
              </a:p>
            </p:txBody>
          </p:sp>
          <p:sp>
            <p:nvSpPr>
              <p:cNvPr id="67" name="Line 69"/>
              <p:cNvSpPr>
                <a:spLocks noChangeShapeType="1"/>
              </p:cNvSpPr>
              <p:nvPr/>
            </p:nvSpPr>
            <p:spPr bwMode="auto">
              <a:xfrm rot="15571372" flipV="1">
                <a:off x="593" y="1831"/>
                <a:ext cx="16" cy="25"/>
              </a:xfrm>
              <a:prstGeom prst="line">
                <a:avLst/>
              </a:prstGeom>
              <a:noFill/>
              <a:ln w="9525">
                <a:solidFill>
                  <a:srgbClr val="000000"/>
                </a:solidFill>
                <a:round/>
                <a:headEnd/>
                <a:tailEnd/>
              </a:ln>
            </p:spPr>
            <p:txBody>
              <a:bodyPr/>
              <a:lstStyle/>
              <a:p>
                <a:endParaRPr lang="en-GB"/>
              </a:p>
            </p:txBody>
          </p:sp>
          <p:sp>
            <p:nvSpPr>
              <p:cNvPr id="68" name="Line 70"/>
              <p:cNvSpPr>
                <a:spLocks noChangeShapeType="1"/>
              </p:cNvSpPr>
              <p:nvPr/>
            </p:nvSpPr>
            <p:spPr bwMode="auto">
              <a:xfrm rot="20971372" flipV="1">
                <a:off x="585" y="1815"/>
                <a:ext cx="24" cy="19"/>
              </a:xfrm>
              <a:prstGeom prst="line">
                <a:avLst/>
              </a:prstGeom>
              <a:noFill/>
              <a:ln w="9525">
                <a:solidFill>
                  <a:srgbClr val="000000"/>
                </a:solidFill>
                <a:round/>
                <a:headEnd/>
                <a:tailEnd/>
              </a:ln>
            </p:spPr>
            <p:txBody>
              <a:bodyPr/>
              <a:lstStyle/>
              <a:p>
                <a:endParaRPr lang="en-GB"/>
              </a:p>
            </p:txBody>
          </p:sp>
          <p:sp>
            <p:nvSpPr>
              <p:cNvPr id="69" name="Line 71"/>
              <p:cNvSpPr>
                <a:spLocks noChangeShapeType="1"/>
              </p:cNvSpPr>
              <p:nvPr/>
            </p:nvSpPr>
            <p:spPr bwMode="auto">
              <a:xfrm rot="15571372" flipV="1">
                <a:off x="586" y="1796"/>
                <a:ext cx="16" cy="24"/>
              </a:xfrm>
              <a:prstGeom prst="line">
                <a:avLst/>
              </a:prstGeom>
              <a:noFill/>
              <a:ln w="9525">
                <a:solidFill>
                  <a:srgbClr val="000000"/>
                </a:solidFill>
                <a:round/>
                <a:headEnd/>
                <a:tailEnd/>
              </a:ln>
            </p:spPr>
            <p:txBody>
              <a:bodyPr/>
              <a:lstStyle/>
              <a:p>
                <a:endParaRPr lang="en-GB"/>
              </a:p>
            </p:txBody>
          </p:sp>
          <p:sp>
            <p:nvSpPr>
              <p:cNvPr id="70" name="Line 72"/>
              <p:cNvSpPr>
                <a:spLocks noChangeShapeType="1"/>
              </p:cNvSpPr>
              <p:nvPr/>
            </p:nvSpPr>
            <p:spPr bwMode="auto">
              <a:xfrm rot="20971372" flipV="1">
                <a:off x="598" y="1889"/>
                <a:ext cx="24" cy="18"/>
              </a:xfrm>
              <a:prstGeom prst="line">
                <a:avLst/>
              </a:prstGeom>
              <a:noFill/>
              <a:ln w="9525">
                <a:solidFill>
                  <a:srgbClr val="000000"/>
                </a:solidFill>
                <a:round/>
                <a:headEnd/>
                <a:tailEnd/>
              </a:ln>
            </p:spPr>
            <p:txBody>
              <a:bodyPr/>
              <a:lstStyle/>
              <a:p>
                <a:endParaRPr lang="en-GB"/>
              </a:p>
            </p:txBody>
          </p:sp>
          <p:sp>
            <p:nvSpPr>
              <p:cNvPr id="71" name="Line 73"/>
              <p:cNvSpPr>
                <a:spLocks noChangeShapeType="1"/>
              </p:cNvSpPr>
              <p:nvPr/>
            </p:nvSpPr>
            <p:spPr bwMode="auto">
              <a:xfrm rot="15571372" flipV="1">
                <a:off x="599" y="1869"/>
                <a:ext cx="16" cy="24"/>
              </a:xfrm>
              <a:prstGeom prst="line">
                <a:avLst/>
              </a:prstGeom>
              <a:noFill/>
              <a:ln w="9525">
                <a:solidFill>
                  <a:srgbClr val="000000"/>
                </a:solidFill>
                <a:round/>
                <a:headEnd/>
                <a:tailEnd/>
              </a:ln>
            </p:spPr>
            <p:txBody>
              <a:bodyPr/>
              <a:lstStyle/>
              <a:p>
                <a:endParaRPr lang="en-GB"/>
              </a:p>
            </p:txBody>
          </p:sp>
          <p:sp>
            <p:nvSpPr>
              <p:cNvPr id="72" name="Line 74"/>
              <p:cNvSpPr>
                <a:spLocks noChangeShapeType="1"/>
              </p:cNvSpPr>
              <p:nvPr/>
            </p:nvSpPr>
            <p:spPr bwMode="auto">
              <a:xfrm rot="20971372" flipV="1">
                <a:off x="579" y="1781"/>
                <a:ext cx="25" cy="19"/>
              </a:xfrm>
              <a:prstGeom prst="line">
                <a:avLst/>
              </a:prstGeom>
              <a:noFill/>
              <a:ln w="9525">
                <a:solidFill>
                  <a:srgbClr val="000000"/>
                </a:solidFill>
                <a:round/>
                <a:headEnd/>
                <a:tailEnd/>
              </a:ln>
            </p:spPr>
            <p:txBody>
              <a:bodyPr/>
              <a:lstStyle/>
              <a:p>
                <a:endParaRPr lang="en-GB"/>
              </a:p>
            </p:txBody>
          </p:sp>
          <p:sp>
            <p:nvSpPr>
              <p:cNvPr id="73" name="Line 75"/>
              <p:cNvSpPr>
                <a:spLocks noChangeShapeType="1"/>
              </p:cNvSpPr>
              <p:nvPr/>
            </p:nvSpPr>
            <p:spPr bwMode="auto">
              <a:xfrm rot="15571372" flipV="1">
                <a:off x="581" y="1761"/>
                <a:ext cx="16" cy="25"/>
              </a:xfrm>
              <a:prstGeom prst="line">
                <a:avLst/>
              </a:prstGeom>
              <a:noFill/>
              <a:ln w="9525">
                <a:solidFill>
                  <a:srgbClr val="000000"/>
                </a:solidFill>
                <a:round/>
                <a:headEnd/>
                <a:tailEnd/>
              </a:ln>
            </p:spPr>
            <p:txBody>
              <a:bodyPr/>
              <a:lstStyle/>
              <a:p>
                <a:endParaRPr lang="en-GB"/>
              </a:p>
            </p:txBody>
          </p:sp>
          <p:sp>
            <p:nvSpPr>
              <p:cNvPr id="74" name="Oval 76"/>
              <p:cNvSpPr>
                <a:spLocks noChangeArrowheads="1"/>
              </p:cNvSpPr>
              <p:nvPr/>
            </p:nvSpPr>
            <p:spPr bwMode="auto">
              <a:xfrm>
                <a:off x="643" y="1934"/>
                <a:ext cx="46" cy="51"/>
              </a:xfrm>
              <a:prstGeom prst="ellipse">
                <a:avLst/>
              </a:prstGeom>
              <a:solidFill>
                <a:srgbClr val="FF6600"/>
              </a:solidFill>
              <a:ln w="9525">
                <a:solidFill>
                  <a:srgbClr val="000000"/>
                </a:solidFill>
                <a:round/>
                <a:headEnd/>
                <a:tailEnd/>
              </a:ln>
            </p:spPr>
            <p:txBody>
              <a:bodyPr/>
              <a:lstStyle/>
              <a:p>
                <a:endParaRPr lang="en-US"/>
              </a:p>
            </p:txBody>
          </p:sp>
          <p:sp>
            <p:nvSpPr>
              <p:cNvPr id="75" name="Line 77"/>
              <p:cNvSpPr>
                <a:spLocks noChangeShapeType="1"/>
              </p:cNvSpPr>
              <p:nvPr/>
            </p:nvSpPr>
            <p:spPr bwMode="auto">
              <a:xfrm flipV="1">
                <a:off x="661" y="1914"/>
                <a:ext cx="24" cy="19"/>
              </a:xfrm>
              <a:prstGeom prst="line">
                <a:avLst/>
              </a:prstGeom>
              <a:noFill/>
              <a:ln w="9525">
                <a:solidFill>
                  <a:srgbClr val="000000"/>
                </a:solidFill>
                <a:round/>
                <a:headEnd/>
                <a:tailEnd/>
              </a:ln>
            </p:spPr>
            <p:txBody>
              <a:bodyPr/>
              <a:lstStyle/>
              <a:p>
                <a:endParaRPr lang="en-GB"/>
              </a:p>
            </p:txBody>
          </p:sp>
          <p:sp>
            <p:nvSpPr>
              <p:cNvPr id="76" name="Line 78"/>
              <p:cNvSpPr>
                <a:spLocks noChangeShapeType="1"/>
              </p:cNvSpPr>
              <p:nvPr/>
            </p:nvSpPr>
            <p:spPr bwMode="auto">
              <a:xfrm rot="16200000" flipV="1">
                <a:off x="665" y="1894"/>
                <a:ext cx="16" cy="24"/>
              </a:xfrm>
              <a:prstGeom prst="line">
                <a:avLst/>
              </a:prstGeom>
              <a:noFill/>
              <a:ln w="9525">
                <a:solidFill>
                  <a:srgbClr val="000000"/>
                </a:solidFill>
                <a:round/>
                <a:headEnd/>
                <a:tailEnd/>
              </a:ln>
            </p:spPr>
            <p:txBody>
              <a:bodyPr/>
              <a:lstStyle/>
              <a:p>
                <a:endParaRPr lang="en-GB"/>
              </a:p>
            </p:txBody>
          </p:sp>
          <p:sp>
            <p:nvSpPr>
              <p:cNvPr id="77" name="Line 79"/>
              <p:cNvSpPr>
                <a:spLocks noChangeShapeType="1"/>
              </p:cNvSpPr>
              <p:nvPr/>
            </p:nvSpPr>
            <p:spPr bwMode="auto">
              <a:xfrm flipV="1">
                <a:off x="661" y="1840"/>
                <a:ext cx="24" cy="18"/>
              </a:xfrm>
              <a:prstGeom prst="line">
                <a:avLst/>
              </a:prstGeom>
              <a:noFill/>
              <a:ln w="9525">
                <a:solidFill>
                  <a:srgbClr val="000000"/>
                </a:solidFill>
                <a:round/>
                <a:headEnd/>
                <a:tailEnd/>
              </a:ln>
            </p:spPr>
            <p:txBody>
              <a:bodyPr/>
              <a:lstStyle/>
              <a:p>
                <a:endParaRPr lang="en-GB"/>
              </a:p>
            </p:txBody>
          </p:sp>
          <p:sp>
            <p:nvSpPr>
              <p:cNvPr id="78" name="Line 80"/>
              <p:cNvSpPr>
                <a:spLocks noChangeShapeType="1"/>
              </p:cNvSpPr>
              <p:nvPr/>
            </p:nvSpPr>
            <p:spPr bwMode="auto">
              <a:xfrm rot="16200000" flipV="1">
                <a:off x="665" y="1820"/>
                <a:ext cx="16" cy="24"/>
              </a:xfrm>
              <a:prstGeom prst="line">
                <a:avLst/>
              </a:prstGeom>
              <a:noFill/>
              <a:ln w="9525">
                <a:solidFill>
                  <a:srgbClr val="000000"/>
                </a:solidFill>
                <a:round/>
                <a:headEnd/>
                <a:tailEnd/>
              </a:ln>
            </p:spPr>
            <p:txBody>
              <a:bodyPr/>
              <a:lstStyle/>
              <a:p>
                <a:endParaRPr lang="en-GB"/>
              </a:p>
            </p:txBody>
          </p:sp>
          <p:sp>
            <p:nvSpPr>
              <p:cNvPr id="79" name="Line 81"/>
              <p:cNvSpPr>
                <a:spLocks noChangeShapeType="1"/>
              </p:cNvSpPr>
              <p:nvPr/>
            </p:nvSpPr>
            <p:spPr bwMode="auto">
              <a:xfrm flipV="1">
                <a:off x="661" y="1802"/>
                <a:ext cx="24" cy="19"/>
              </a:xfrm>
              <a:prstGeom prst="line">
                <a:avLst/>
              </a:prstGeom>
              <a:noFill/>
              <a:ln w="9525">
                <a:solidFill>
                  <a:srgbClr val="000000"/>
                </a:solidFill>
                <a:round/>
                <a:headEnd/>
                <a:tailEnd/>
              </a:ln>
            </p:spPr>
            <p:txBody>
              <a:bodyPr/>
              <a:lstStyle/>
              <a:p>
                <a:endParaRPr lang="en-GB"/>
              </a:p>
            </p:txBody>
          </p:sp>
          <p:sp>
            <p:nvSpPr>
              <p:cNvPr id="80" name="Line 82"/>
              <p:cNvSpPr>
                <a:spLocks noChangeShapeType="1"/>
              </p:cNvSpPr>
              <p:nvPr/>
            </p:nvSpPr>
            <p:spPr bwMode="auto">
              <a:xfrm rot="16200000" flipV="1">
                <a:off x="665" y="1782"/>
                <a:ext cx="16" cy="24"/>
              </a:xfrm>
              <a:prstGeom prst="line">
                <a:avLst/>
              </a:prstGeom>
              <a:noFill/>
              <a:ln w="9525">
                <a:solidFill>
                  <a:srgbClr val="000000"/>
                </a:solidFill>
                <a:round/>
                <a:headEnd/>
                <a:tailEnd/>
              </a:ln>
            </p:spPr>
            <p:txBody>
              <a:bodyPr/>
              <a:lstStyle/>
              <a:p>
                <a:endParaRPr lang="en-GB"/>
              </a:p>
            </p:txBody>
          </p:sp>
          <p:sp>
            <p:nvSpPr>
              <p:cNvPr id="81" name="Line 83"/>
              <p:cNvSpPr>
                <a:spLocks noChangeShapeType="1"/>
              </p:cNvSpPr>
              <p:nvPr/>
            </p:nvSpPr>
            <p:spPr bwMode="auto">
              <a:xfrm flipV="1">
                <a:off x="661" y="1877"/>
                <a:ext cx="24" cy="19"/>
              </a:xfrm>
              <a:prstGeom prst="line">
                <a:avLst/>
              </a:prstGeom>
              <a:noFill/>
              <a:ln w="9525">
                <a:solidFill>
                  <a:srgbClr val="000000"/>
                </a:solidFill>
                <a:round/>
                <a:headEnd/>
                <a:tailEnd/>
              </a:ln>
            </p:spPr>
            <p:txBody>
              <a:bodyPr/>
              <a:lstStyle/>
              <a:p>
                <a:endParaRPr lang="en-GB"/>
              </a:p>
            </p:txBody>
          </p:sp>
          <p:sp>
            <p:nvSpPr>
              <p:cNvPr id="82" name="Line 84"/>
              <p:cNvSpPr>
                <a:spLocks noChangeShapeType="1"/>
              </p:cNvSpPr>
              <p:nvPr/>
            </p:nvSpPr>
            <p:spPr bwMode="auto">
              <a:xfrm rot="16200000" flipV="1">
                <a:off x="665" y="1857"/>
                <a:ext cx="16" cy="24"/>
              </a:xfrm>
              <a:prstGeom prst="line">
                <a:avLst/>
              </a:prstGeom>
              <a:noFill/>
              <a:ln w="9525">
                <a:solidFill>
                  <a:srgbClr val="000000"/>
                </a:solidFill>
                <a:round/>
                <a:headEnd/>
                <a:tailEnd/>
              </a:ln>
            </p:spPr>
            <p:txBody>
              <a:bodyPr/>
              <a:lstStyle/>
              <a:p>
                <a:endParaRPr lang="en-GB"/>
              </a:p>
            </p:txBody>
          </p:sp>
          <p:sp>
            <p:nvSpPr>
              <p:cNvPr id="83" name="Line 85"/>
              <p:cNvSpPr>
                <a:spLocks noChangeShapeType="1"/>
              </p:cNvSpPr>
              <p:nvPr/>
            </p:nvSpPr>
            <p:spPr bwMode="auto">
              <a:xfrm flipV="1">
                <a:off x="661" y="1768"/>
                <a:ext cx="24" cy="18"/>
              </a:xfrm>
              <a:prstGeom prst="line">
                <a:avLst/>
              </a:prstGeom>
              <a:noFill/>
              <a:ln w="9525">
                <a:solidFill>
                  <a:srgbClr val="000000"/>
                </a:solidFill>
                <a:round/>
                <a:headEnd/>
                <a:tailEnd/>
              </a:ln>
            </p:spPr>
            <p:txBody>
              <a:bodyPr/>
              <a:lstStyle/>
              <a:p>
                <a:endParaRPr lang="en-GB"/>
              </a:p>
            </p:txBody>
          </p:sp>
          <p:sp>
            <p:nvSpPr>
              <p:cNvPr id="84" name="Line 86"/>
              <p:cNvSpPr>
                <a:spLocks noChangeShapeType="1"/>
              </p:cNvSpPr>
              <p:nvPr/>
            </p:nvSpPr>
            <p:spPr bwMode="auto">
              <a:xfrm rot="16200000" flipV="1">
                <a:off x="665" y="1748"/>
                <a:ext cx="16" cy="24"/>
              </a:xfrm>
              <a:prstGeom prst="line">
                <a:avLst/>
              </a:prstGeom>
              <a:noFill/>
              <a:ln w="9525">
                <a:solidFill>
                  <a:srgbClr val="000000"/>
                </a:solidFill>
                <a:round/>
                <a:headEnd/>
                <a:tailEnd/>
              </a:ln>
            </p:spPr>
            <p:txBody>
              <a:bodyPr/>
              <a:lstStyle/>
              <a:p>
                <a:endParaRPr lang="en-GB"/>
              </a:p>
            </p:txBody>
          </p:sp>
          <p:sp>
            <p:nvSpPr>
              <p:cNvPr id="85" name="Oval 87"/>
              <p:cNvSpPr>
                <a:spLocks noChangeArrowheads="1"/>
              </p:cNvSpPr>
              <p:nvPr/>
            </p:nvSpPr>
            <p:spPr bwMode="auto">
              <a:xfrm rot="472644">
                <a:off x="698" y="1931"/>
                <a:ext cx="45" cy="50"/>
              </a:xfrm>
              <a:prstGeom prst="ellipse">
                <a:avLst/>
              </a:prstGeom>
              <a:solidFill>
                <a:srgbClr val="FF6600"/>
              </a:solidFill>
              <a:ln w="9525">
                <a:solidFill>
                  <a:srgbClr val="000000"/>
                </a:solidFill>
                <a:round/>
                <a:headEnd/>
                <a:tailEnd/>
              </a:ln>
            </p:spPr>
            <p:txBody>
              <a:bodyPr/>
              <a:lstStyle/>
              <a:p>
                <a:endParaRPr lang="en-US"/>
              </a:p>
            </p:txBody>
          </p:sp>
          <p:sp>
            <p:nvSpPr>
              <p:cNvPr id="86" name="Line 88"/>
              <p:cNvSpPr>
                <a:spLocks noChangeShapeType="1"/>
              </p:cNvSpPr>
              <p:nvPr/>
            </p:nvSpPr>
            <p:spPr bwMode="auto">
              <a:xfrm rot="472644" flipV="1">
                <a:off x="719" y="1912"/>
                <a:ext cx="24" cy="18"/>
              </a:xfrm>
              <a:prstGeom prst="line">
                <a:avLst/>
              </a:prstGeom>
              <a:noFill/>
              <a:ln w="9525">
                <a:solidFill>
                  <a:srgbClr val="000000"/>
                </a:solidFill>
                <a:round/>
                <a:headEnd/>
                <a:tailEnd/>
              </a:ln>
            </p:spPr>
            <p:txBody>
              <a:bodyPr/>
              <a:lstStyle/>
              <a:p>
                <a:endParaRPr lang="en-GB"/>
              </a:p>
            </p:txBody>
          </p:sp>
          <p:sp>
            <p:nvSpPr>
              <p:cNvPr id="87" name="Line 89"/>
              <p:cNvSpPr>
                <a:spLocks noChangeShapeType="1"/>
              </p:cNvSpPr>
              <p:nvPr/>
            </p:nvSpPr>
            <p:spPr bwMode="auto">
              <a:xfrm rot="16672644" flipV="1">
                <a:off x="726" y="1892"/>
                <a:ext cx="16" cy="24"/>
              </a:xfrm>
              <a:prstGeom prst="line">
                <a:avLst/>
              </a:prstGeom>
              <a:noFill/>
              <a:ln w="9525">
                <a:solidFill>
                  <a:srgbClr val="000000"/>
                </a:solidFill>
                <a:round/>
                <a:headEnd/>
                <a:tailEnd/>
              </a:ln>
            </p:spPr>
            <p:txBody>
              <a:bodyPr/>
              <a:lstStyle/>
              <a:p>
                <a:endParaRPr lang="en-GB"/>
              </a:p>
            </p:txBody>
          </p:sp>
          <p:sp>
            <p:nvSpPr>
              <p:cNvPr id="88" name="Line 90"/>
              <p:cNvSpPr>
                <a:spLocks noChangeShapeType="1"/>
              </p:cNvSpPr>
              <p:nvPr/>
            </p:nvSpPr>
            <p:spPr bwMode="auto">
              <a:xfrm rot="472644" flipV="1">
                <a:off x="728" y="1838"/>
                <a:ext cx="25" cy="19"/>
              </a:xfrm>
              <a:prstGeom prst="line">
                <a:avLst/>
              </a:prstGeom>
              <a:noFill/>
              <a:ln w="9525">
                <a:solidFill>
                  <a:srgbClr val="000000"/>
                </a:solidFill>
                <a:round/>
                <a:headEnd/>
                <a:tailEnd/>
              </a:ln>
            </p:spPr>
            <p:txBody>
              <a:bodyPr/>
              <a:lstStyle/>
              <a:p>
                <a:endParaRPr lang="en-GB"/>
              </a:p>
            </p:txBody>
          </p:sp>
          <p:sp>
            <p:nvSpPr>
              <p:cNvPr id="89" name="Line 91"/>
              <p:cNvSpPr>
                <a:spLocks noChangeShapeType="1"/>
              </p:cNvSpPr>
              <p:nvPr/>
            </p:nvSpPr>
            <p:spPr bwMode="auto">
              <a:xfrm rot="16672644" flipV="1">
                <a:off x="735" y="1818"/>
                <a:ext cx="16" cy="24"/>
              </a:xfrm>
              <a:prstGeom prst="line">
                <a:avLst/>
              </a:prstGeom>
              <a:noFill/>
              <a:ln w="9525">
                <a:solidFill>
                  <a:srgbClr val="000000"/>
                </a:solidFill>
                <a:round/>
                <a:headEnd/>
                <a:tailEnd/>
              </a:ln>
            </p:spPr>
            <p:txBody>
              <a:bodyPr/>
              <a:lstStyle/>
              <a:p>
                <a:endParaRPr lang="en-GB"/>
              </a:p>
            </p:txBody>
          </p:sp>
          <p:sp>
            <p:nvSpPr>
              <p:cNvPr id="90" name="Line 92"/>
              <p:cNvSpPr>
                <a:spLocks noChangeShapeType="1"/>
              </p:cNvSpPr>
              <p:nvPr/>
            </p:nvSpPr>
            <p:spPr bwMode="auto">
              <a:xfrm rot="472644" flipV="1">
                <a:off x="733" y="1801"/>
                <a:ext cx="25" cy="19"/>
              </a:xfrm>
              <a:prstGeom prst="line">
                <a:avLst/>
              </a:prstGeom>
              <a:noFill/>
              <a:ln w="9525">
                <a:solidFill>
                  <a:srgbClr val="000000"/>
                </a:solidFill>
                <a:round/>
                <a:headEnd/>
                <a:tailEnd/>
              </a:ln>
            </p:spPr>
            <p:txBody>
              <a:bodyPr/>
              <a:lstStyle/>
              <a:p>
                <a:endParaRPr lang="en-GB"/>
              </a:p>
            </p:txBody>
          </p:sp>
          <p:sp>
            <p:nvSpPr>
              <p:cNvPr id="91" name="Line 93"/>
              <p:cNvSpPr>
                <a:spLocks noChangeShapeType="1"/>
              </p:cNvSpPr>
              <p:nvPr/>
            </p:nvSpPr>
            <p:spPr bwMode="auto">
              <a:xfrm rot="16672644" flipV="1">
                <a:off x="740" y="1780"/>
                <a:ext cx="16" cy="25"/>
              </a:xfrm>
              <a:prstGeom prst="line">
                <a:avLst/>
              </a:prstGeom>
              <a:noFill/>
              <a:ln w="9525">
                <a:solidFill>
                  <a:srgbClr val="000000"/>
                </a:solidFill>
                <a:round/>
                <a:headEnd/>
                <a:tailEnd/>
              </a:ln>
            </p:spPr>
            <p:txBody>
              <a:bodyPr/>
              <a:lstStyle/>
              <a:p>
                <a:endParaRPr lang="en-GB"/>
              </a:p>
            </p:txBody>
          </p:sp>
          <p:sp>
            <p:nvSpPr>
              <p:cNvPr id="92" name="Line 94"/>
              <p:cNvSpPr>
                <a:spLocks noChangeShapeType="1"/>
              </p:cNvSpPr>
              <p:nvPr/>
            </p:nvSpPr>
            <p:spPr bwMode="auto">
              <a:xfrm rot="472644" flipV="1">
                <a:off x="724" y="1875"/>
                <a:ext cx="24" cy="19"/>
              </a:xfrm>
              <a:prstGeom prst="line">
                <a:avLst/>
              </a:prstGeom>
              <a:noFill/>
              <a:ln w="9525">
                <a:solidFill>
                  <a:srgbClr val="000000"/>
                </a:solidFill>
                <a:round/>
                <a:headEnd/>
                <a:tailEnd/>
              </a:ln>
            </p:spPr>
            <p:txBody>
              <a:bodyPr/>
              <a:lstStyle/>
              <a:p>
                <a:endParaRPr lang="en-GB"/>
              </a:p>
            </p:txBody>
          </p:sp>
          <p:sp>
            <p:nvSpPr>
              <p:cNvPr id="93" name="Line 95"/>
              <p:cNvSpPr>
                <a:spLocks noChangeShapeType="1"/>
              </p:cNvSpPr>
              <p:nvPr/>
            </p:nvSpPr>
            <p:spPr bwMode="auto">
              <a:xfrm rot="16672644" flipV="1">
                <a:off x="730" y="1855"/>
                <a:ext cx="16" cy="24"/>
              </a:xfrm>
              <a:prstGeom prst="line">
                <a:avLst/>
              </a:prstGeom>
              <a:noFill/>
              <a:ln w="9525">
                <a:solidFill>
                  <a:srgbClr val="000000"/>
                </a:solidFill>
                <a:round/>
                <a:headEnd/>
                <a:tailEnd/>
              </a:ln>
            </p:spPr>
            <p:txBody>
              <a:bodyPr/>
              <a:lstStyle/>
              <a:p>
                <a:endParaRPr lang="en-GB"/>
              </a:p>
            </p:txBody>
          </p:sp>
          <p:sp>
            <p:nvSpPr>
              <p:cNvPr id="94" name="Line 96"/>
              <p:cNvSpPr>
                <a:spLocks noChangeShapeType="1"/>
              </p:cNvSpPr>
              <p:nvPr/>
            </p:nvSpPr>
            <p:spPr bwMode="auto">
              <a:xfrm rot="472644" flipV="1">
                <a:off x="737" y="1766"/>
                <a:ext cx="25" cy="19"/>
              </a:xfrm>
              <a:prstGeom prst="line">
                <a:avLst/>
              </a:prstGeom>
              <a:noFill/>
              <a:ln w="9525">
                <a:solidFill>
                  <a:srgbClr val="000000"/>
                </a:solidFill>
                <a:round/>
                <a:headEnd/>
                <a:tailEnd/>
              </a:ln>
            </p:spPr>
            <p:txBody>
              <a:bodyPr/>
              <a:lstStyle/>
              <a:p>
                <a:endParaRPr lang="en-GB"/>
              </a:p>
            </p:txBody>
          </p:sp>
          <p:sp>
            <p:nvSpPr>
              <p:cNvPr id="95" name="Line 97"/>
              <p:cNvSpPr>
                <a:spLocks noChangeShapeType="1"/>
              </p:cNvSpPr>
              <p:nvPr/>
            </p:nvSpPr>
            <p:spPr bwMode="auto">
              <a:xfrm rot="16672644" flipV="1">
                <a:off x="744" y="1747"/>
                <a:ext cx="16" cy="24"/>
              </a:xfrm>
              <a:prstGeom prst="line">
                <a:avLst/>
              </a:prstGeom>
              <a:noFill/>
              <a:ln w="9525">
                <a:solidFill>
                  <a:srgbClr val="000000"/>
                </a:solidFill>
                <a:round/>
                <a:headEnd/>
                <a:tailEnd/>
              </a:ln>
            </p:spPr>
            <p:txBody>
              <a:bodyPr/>
              <a:lstStyle/>
              <a:p>
                <a:endParaRPr lang="en-GB"/>
              </a:p>
            </p:txBody>
          </p:sp>
          <p:sp>
            <p:nvSpPr>
              <p:cNvPr id="96" name="Oval 98"/>
              <p:cNvSpPr>
                <a:spLocks noChangeArrowheads="1"/>
              </p:cNvSpPr>
              <p:nvPr/>
            </p:nvSpPr>
            <p:spPr bwMode="auto">
              <a:xfrm>
                <a:off x="761" y="1937"/>
                <a:ext cx="46" cy="50"/>
              </a:xfrm>
              <a:prstGeom prst="ellipse">
                <a:avLst/>
              </a:prstGeom>
              <a:solidFill>
                <a:srgbClr val="FF6600"/>
              </a:solidFill>
              <a:ln w="9525">
                <a:solidFill>
                  <a:srgbClr val="000000"/>
                </a:solidFill>
                <a:round/>
                <a:headEnd/>
                <a:tailEnd/>
              </a:ln>
            </p:spPr>
            <p:txBody>
              <a:bodyPr/>
              <a:lstStyle/>
              <a:p>
                <a:endParaRPr lang="en-US"/>
              </a:p>
            </p:txBody>
          </p:sp>
          <p:sp>
            <p:nvSpPr>
              <p:cNvPr id="97" name="Line 99"/>
              <p:cNvSpPr>
                <a:spLocks noChangeShapeType="1"/>
              </p:cNvSpPr>
              <p:nvPr/>
            </p:nvSpPr>
            <p:spPr bwMode="auto">
              <a:xfrm flipV="1">
                <a:off x="778" y="1917"/>
                <a:ext cx="24" cy="19"/>
              </a:xfrm>
              <a:prstGeom prst="line">
                <a:avLst/>
              </a:prstGeom>
              <a:noFill/>
              <a:ln w="9525">
                <a:solidFill>
                  <a:srgbClr val="000000"/>
                </a:solidFill>
                <a:round/>
                <a:headEnd/>
                <a:tailEnd/>
              </a:ln>
            </p:spPr>
            <p:txBody>
              <a:bodyPr/>
              <a:lstStyle/>
              <a:p>
                <a:endParaRPr lang="en-GB"/>
              </a:p>
            </p:txBody>
          </p:sp>
          <p:sp>
            <p:nvSpPr>
              <p:cNvPr id="98" name="Line 100"/>
              <p:cNvSpPr>
                <a:spLocks noChangeShapeType="1"/>
              </p:cNvSpPr>
              <p:nvPr/>
            </p:nvSpPr>
            <p:spPr bwMode="auto">
              <a:xfrm rot="16200000" flipV="1">
                <a:off x="782" y="1897"/>
                <a:ext cx="16" cy="24"/>
              </a:xfrm>
              <a:prstGeom prst="line">
                <a:avLst/>
              </a:prstGeom>
              <a:noFill/>
              <a:ln w="9525">
                <a:solidFill>
                  <a:srgbClr val="000000"/>
                </a:solidFill>
                <a:round/>
                <a:headEnd/>
                <a:tailEnd/>
              </a:ln>
            </p:spPr>
            <p:txBody>
              <a:bodyPr/>
              <a:lstStyle/>
              <a:p>
                <a:endParaRPr lang="en-GB"/>
              </a:p>
            </p:txBody>
          </p:sp>
          <p:sp>
            <p:nvSpPr>
              <p:cNvPr id="99" name="Line 101"/>
              <p:cNvSpPr>
                <a:spLocks noChangeShapeType="1"/>
              </p:cNvSpPr>
              <p:nvPr/>
            </p:nvSpPr>
            <p:spPr bwMode="auto">
              <a:xfrm flipV="1">
                <a:off x="778" y="1842"/>
                <a:ext cx="24" cy="19"/>
              </a:xfrm>
              <a:prstGeom prst="line">
                <a:avLst/>
              </a:prstGeom>
              <a:noFill/>
              <a:ln w="9525">
                <a:solidFill>
                  <a:srgbClr val="000000"/>
                </a:solidFill>
                <a:round/>
                <a:headEnd/>
                <a:tailEnd/>
              </a:ln>
            </p:spPr>
            <p:txBody>
              <a:bodyPr/>
              <a:lstStyle/>
              <a:p>
                <a:endParaRPr lang="en-GB"/>
              </a:p>
            </p:txBody>
          </p:sp>
          <p:sp>
            <p:nvSpPr>
              <p:cNvPr id="100" name="Line 102"/>
              <p:cNvSpPr>
                <a:spLocks noChangeShapeType="1"/>
              </p:cNvSpPr>
              <p:nvPr/>
            </p:nvSpPr>
            <p:spPr bwMode="auto">
              <a:xfrm rot="16200000" flipV="1">
                <a:off x="782" y="1822"/>
                <a:ext cx="16" cy="24"/>
              </a:xfrm>
              <a:prstGeom prst="line">
                <a:avLst/>
              </a:prstGeom>
              <a:noFill/>
              <a:ln w="9525">
                <a:solidFill>
                  <a:srgbClr val="000000"/>
                </a:solidFill>
                <a:round/>
                <a:headEnd/>
                <a:tailEnd/>
              </a:ln>
            </p:spPr>
            <p:txBody>
              <a:bodyPr/>
              <a:lstStyle/>
              <a:p>
                <a:endParaRPr lang="en-GB"/>
              </a:p>
            </p:txBody>
          </p:sp>
          <p:sp>
            <p:nvSpPr>
              <p:cNvPr id="101" name="Line 103"/>
              <p:cNvSpPr>
                <a:spLocks noChangeShapeType="1"/>
              </p:cNvSpPr>
              <p:nvPr/>
            </p:nvSpPr>
            <p:spPr bwMode="auto">
              <a:xfrm flipV="1">
                <a:off x="778" y="1805"/>
                <a:ext cx="24" cy="19"/>
              </a:xfrm>
              <a:prstGeom prst="line">
                <a:avLst/>
              </a:prstGeom>
              <a:noFill/>
              <a:ln w="9525">
                <a:solidFill>
                  <a:srgbClr val="000000"/>
                </a:solidFill>
                <a:round/>
                <a:headEnd/>
                <a:tailEnd/>
              </a:ln>
            </p:spPr>
            <p:txBody>
              <a:bodyPr/>
              <a:lstStyle/>
              <a:p>
                <a:endParaRPr lang="en-GB"/>
              </a:p>
            </p:txBody>
          </p:sp>
          <p:sp>
            <p:nvSpPr>
              <p:cNvPr id="102" name="Line 104"/>
              <p:cNvSpPr>
                <a:spLocks noChangeShapeType="1"/>
              </p:cNvSpPr>
              <p:nvPr/>
            </p:nvSpPr>
            <p:spPr bwMode="auto">
              <a:xfrm rot="16200000" flipV="1">
                <a:off x="782" y="1785"/>
                <a:ext cx="16" cy="24"/>
              </a:xfrm>
              <a:prstGeom prst="line">
                <a:avLst/>
              </a:prstGeom>
              <a:noFill/>
              <a:ln w="9525">
                <a:solidFill>
                  <a:srgbClr val="000000"/>
                </a:solidFill>
                <a:round/>
                <a:headEnd/>
                <a:tailEnd/>
              </a:ln>
            </p:spPr>
            <p:txBody>
              <a:bodyPr/>
              <a:lstStyle/>
              <a:p>
                <a:endParaRPr lang="en-GB"/>
              </a:p>
            </p:txBody>
          </p:sp>
          <p:sp>
            <p:nvSpPr>
              <p:cNvPr id="103" name="Line 105"/>
              <p:cNvSpPr>
                <a:spLocks noChangeShapeType="1"/>
              </p:cNvSpPr>
              <p:nvPr/>
            </p:nvSpPr>
            <p:spPr bwMode="auto">
              <a:xfrm flipV="1">
                <a:off x="778" y="1880"/>
                <a:ext cx="24" cy="18"/>
              </a:xfrm>
              <a:prstGeom prst="line">
                <a:avLst/>
              </a:prstGeom>
              <a:noFill/>
              <a:ln w="9525">
                <a:solidFill>
                  <a:srgbClr val="000000"/>
                </a:solidFill>
                <a:round/>
                <a:headEnd/>
                <a:tailEnd/>
              </a:ln>
            </p:spPr>
            <p:txBody>
              <a:bodyPr/>
              <a:lstStyle/>
              <a:p>
                <a:endParaRPr lang="en-GB"/>
              </a:p>
            </p:txBody>
          </p:sp>
          <p:sp>
            <p:nvSpPr>
              <p:cNvPr id="104" name="Line 106"/>
              <p:cNvSpPr>
                <a:spLocks noChangeShapeType="1"/>
              </p:cNvSpPr>
              <p:nvPr/>
            </p:nvSpPr>
            <p:spPr bwMode="auto">
              <a:xfrm rot="16200000" flipV="1">
                <a:off x="782" y="1860"/>
                <a:ext cx="16" cy="24"/>
              </a:xfrm>
              <a:prstGeom prst="line">
                <a:avLst/>
              </a:prstGeom>
              <a:noFill/>
              <a:ln w="9525">
                <a:solidFill>
                  <a:srgbClr val="000000"/>
                </a:solidFill>
                <a:round/>
                <a:headEnd/>
                <a:tailEnd/>
              </a:ln>
            </p:spPr>
            <p:txBody>
              <a:bodyPr/>
              <a:lstStyle/>
              <a:p>
                <a:endParaRPr lang="en-GB"/>
              </a:p>
            </p:txBody>
          </p:sp>
          <p:sp>
            <p:nvSpPr>
              <p:cNvPr id="105" name="Line 107"/>
              <p:cNvSpPr>
                <a:spLocks noChangeShapeType="1"/>
              </p:cNvSpPr>
              <p:nvPr/>
            </p:nvSpPr>
            <p:spPr bwMode="auto">
              <a:xfrm flipV="1">
                <a:off x="778" y="1770"/>
                <a:ext cx="24" cy="19"/>
              </a:xfrm>
              <a:prstGeom prst="line">
                <a:avLst/>
              </a:prstGeom>
              <a:noFill/>
              <a:ln w="9525">
                <a:solidFill>
                  <a:srgbClr val="000000"/>
                </a:solidFill>
                <a:round/>
                <a:headEnd/>
                <a:tailEnd/>
              </a:ln>
            </p:spPr>
            <p:txBody>
              <a:bodyPr/>
              <a:lstStyle/>
              <a:p>
                <a:endParaRPr lang="en-GB"/>
              </a:p>
            </p:txBody>
          </p:sp>
          <p:sp>
            <p:nvSpPr>
              <p:cNvPr id="106" name="Line 108"/>
              <p:cNvSpPr>
                <a:spLocks noChangeShapeType="1"/>
              </p:cNvSpPr>
              <p:nvPr/>
            </p:nvSpPr>
            <p:spPr bwMode="auto">
              <a:xfrm rot="16200000" flipV="1">
                <a:off x="782" y="1750"/>
                <a:ext cx="16" cy="24"/>
              </a:xfrm>
              <a:prstGeom prst="line">
                <a:avLst/>
              </a:prstGeom>
              <a:noFill/>
              <a:ln w="9525">
                <a:solidFill>
                  <a:srgbClr val="000000"/>
                </a:solidFill>
                <a:round/>
                <a:headEnd/>
                <a:tailEnd/>
              </a:ln>
            </p:spPr>
            <p:txBody>
              <a:bodyPr/>
              <a:lstStyle/>
              <a:p>
                <a:endParaRPr lang="en-GB"/>
              </a:p>
            </p:txBody>
          </p:sp>
          <p:sp>
            <p:nvSpPr>
              <p:cNvPr id="107" name="Oval 109"/>
              <p:cNvSpPr>
                <a:spLocks noChangeArrowheads="1"/>
              </p:cNvSpPr>
              <p:nvPr/>
            </p:nvSpPr>
            <p:spPr bwMode="auto">
              <a:xfrm>
                <a:off x="807" y="1948"/>
                <a:ext cx="46" cy="50"/>
              </a:xfrm>
              <a:prstGeom prst="ellipse">
                <a:avLst/>
              </a:prstGeom>
              <a:solidFill>
                <a:srgbClr val="FF6600"/>
              </a:solidFill>
              <a:ln w="9525">
                <a:solidFill>
                  <a:srgbClr val="000000"/>
                </a:solidFill>
                <a:round/>
                <a:headEnd/>
                <a:tailEnd/>
              </a:ln>
            </p:spPr>
            <p:txBody>
              <a:bodyPr/>
              <a:lstStyle/>
              <a:p>
                <a:endParaRPr lang="en-US"/>
              </a:p>
            </p:txBody>
          </p:sp>
          <p:sp>
            <p:nvSpPr>
              <p:cNvPr id="108" name="Line 110"/>
              <p:cNvSpPr>
                <a:spLocks noChangeShapeType="1"/>
              </p:cNvSpPr>
              <p:nvPr/>
            </p:nvSpPr>
            <p:spPr bwMode="auto">
              <a:xfrm flipV="1">
                <a:off x="824" y="1928"/>
                <a:ext cx="24" cy="18"/>
              </a:xfrm>
              <a:prstGeom prst="line">
                <a:avLst/>
              </a:prstGeom>
              <a:noFill/>
              <a:ln w="9525">
                <a:solidFill>
                  <a:srgbClr val="000000"/>
                </a:solidFill>
                <a:round/>
                <a:headEnd/>
                <a:tailEnd/>
              </a:ln>
            </p:spPr>
            <p:txBody>
              <a:bodyPr/>
              <a:lstStyle/>
              <a:p>
                <a:endParaRPr lang="en-GB"/>
              </a:p>
            </p:txBody>
          </p:sp>
          <p:sp>
            <p:nvSpPr>
              <p:cNvPr id="109" name="Line 111"/>
              <p:cNvSpPr>
                <a:spLocks noChangeShapeType="1"/>
              </p:cNvSpPr>
              <p:nvPr/>
            </p:nvSpPr>
            <p:spPr bwMode="auto">
              <a:xfrm rot="16200000" flipV="1">
                <a:off x="828" y="1908"/>
                <a:ext cx="16" cy="24"/>
              </a:xfrm>
              <a:prstGeom prst="line">
                <a:avLst/>
              </a:prstGeom>
              <a:noFill/>
              <a:ln w="9525">
                <a:solidFill>
                  <a:srgbClr val="000000"/>
                </a:solidFill>
                <a:round/>
                <a:headEnd/>
                <a:tailEnd/>
              </a:ln>
            </p:spPr>
            <p:txBody>
              <a:bodyPr/>
              <a:lstStyle/>
              <a:p>
                <a:endParaRPr lang="en-GB"/>
              </a:p>
            </p:txBody>
          </p:sp>
          <p:sp>
            <p:nvSpPr>
              <p:cNvPr id="110" name="Line 112"/>
              <p:cNvSpPr>
                <a:spLocks noChangeShapeType="1"/>
              </p:cNvSpPr>
              <p:nvPr/>
            </p:nvSpPr>
            <p:spPr bwMode="auto">
              <a:xfrm flipV="1">
                <a:off x="824" y="1853"/>
                <a:ext cx="24" cy="19"/>
              </a:xfrm>
              <a:prstGeom prst="line">
                <a:avLst/>
              </a:prstGeom>
              <a:noFill/>
              <a:ln w="9525">
                <a:solidFill>
                  <a:srgbClr val="000000"/>
                </a:solidFill>
                <a:round/>
                <a:headEnd/>
                <a:tailEnd/>
              </a:ln>
            </p:spPr>
            <p:txBody>
              <a:bodyPr/>
              <a:lstStyle/>
              <a:p>
                <a:endParaRPr lang="en-GB"/>
              </a:p>
            </p:txBody>
          </p:sp>
          <p:sp>
            <p:nvSpPr>
              <p:cNvPr id="111" name="Line 113"/>
              <p:cNvSpPr>
                <a:spLocks noChangeShapeType="1"/>
              </p:cNvSpPr>
              <p:nvPr/>
            </p:nvSpPr>
            <p:spPr bwMode="auto">
              <a:xfrm rot="16200000" flipV="1">
                <a:off x="828" y="1833"/>
                <a:ext cx="16" cy="24"/>
              </a:xfrm>
              <a:prstGeom prst="line">
                <a:avLst/>
              </a:prstGeom>
              <a:noFill/>
              <a:ln w="9525">
                <a:solidFill>
                  <a:srgbClr val="000000"/>
                </a:solidFill>
                <a:round/>
                <a:headEnd/>
                <a:tailEnd/>
              </a:ln>
            </p:spPr>
            <p:txBody>
              <a:bodyPr/>
              <a:lstStyle/>
              <a:p>
                <a:endParaRPr lang="en-GB"/>
              </a:p>
            </p:txBody>
          </p:sp>
          <p:sp>
            <p:nvSpPr>
              <p:cNvPr id="112" name="Line 114"/>
              <p:cNvSpPr>
                <a:spLocks noChangeShapeType="1"/>
              </p:cNvSpPr>
              <p:nvPr/>
            </p:nvSpPr>
            <p:spPr bwMode="auto">
              <a:xfrm flipV="1">
                <a:off x="824" y="1816"/>
                <a:ext cx="24" cy="18"/>
              </a:xfrm>
              <a:prstGeom prst="line">
                <a:avLst/>
              </a:prstGeom>
              <a:noFill/>
              <a:ln w="9525">
                <a:solidFill>
                  <a:srgbClr val="000000"/>
                </a:solidFill>
                <a:round/>
                <a:headEnd/>
                <a:tailEnd/>
              </a:ln>
            </p:spPr>
            <p:txBody>
              <a:bodyPr/>
              <a:lstStyle/>
              <a:p>
                <a:endParaRPr lang="en-GB"/>
              </a:p>
            </p:txBody>
          </p:sp>
          <p:sp>
            <p:nvSpPr>
              <p:cNvPr id="113" name="Line 115"/>
              <p:cNvSpPr>
                <a:spLocks noChangeShapeType="1"/>
              </p:cNvSpPr>
              <p:nvPr/>
            </p:nvSpPr>
            <p:spPr bwMode="auto">
              <a:xfrm rot="16200000" flipV="1">
                <a:off x="828" y="1796"/>
                <a:ext cx="16" cy="24"/>
              </a:xfrm>
              <a:prstGeom prst="line">
                <a:avLst/>
              </a:prstGeom>
              <a:noFill/>
              <a:ln w="9525">
                <a:solidFill>
                  <a:srgbClr val="000000"/>
                </a:solidFill>
                <a:round/>
                <a:headEnd/>
                <a:tailEnd/>
              </a:ln>
            </p:spPr>
            <p:txBody>
              <a:bodyPr/>
              <a:lstStyle/>
              <a:p>
                <a:endParaRPr lang="en-GB"/>
              </a:p>
            </p:txBody>
          </p:sp>
          <p:sp>
            <p:nvSpPr>
              <p:cNvPr id="114" name="Line 116"/>
              <p:cNvSpPr>
                <a:spLocks noChangeShapeType="1"/>
              </p:cNvSpPr>
              <p:nvPr/>
            </p:nvSpPr>
            <p:spPr bwMode="auto">
              <a:xfrm flipV="1">
                <a:off x="824" y="1890"/>
                <a:ext cx="24" cy="19"/>
              </a:xfrm>
              <a:prstGeom prst="line">
                <a:avLst/>
              </a:prstGeom>
              <a:noFill/>
              <a:ln w="9525">
                <a:solidFill>
                  <a:srgbClr val="000000"/>
                </a:solidFill>
                <a:round/>
                <a:headEnd/>
                <a:tailEnd/>
              </a:ln>
            </p:spPr>
            <p:txBody>
              <a:bodyPr/>
              <a:lstStyle/>
              <a:p>
                <a:endParaRPr lang="en-GB"/>
              </a:p>
            </p:txBody>
          </p:sp>
          <p:sp>
            <p:nvSpPr>
              <p:cNvPr id="115" name="Line 117"/>
              <p:cNvSpPr>
                <a:spLocks noChangeShapeType="1"/>
              </p:cNvSpPr>
              <p:nvPr/>
            </p:nvSpPr>
            <p:spPr bwMode="auto">
              <a:xfrm rot="16200000" flipV="1">
                <a:off x="828" y="1870"/>
                <a:ext cx="16" cy="24"/>
              </a:xfrm>
              <a:prstGeom prst="line">
                <a:avLst/>
              </a:prstGeom>
              <a:noFill/>
              <a:ln w="9525">
                <a:solidFill>
                  <a:srgbClr val="000000"/>
                </a:solidFill>
                <a:round/>
                <a:headEnd/>
                <a:tailEnd/>
              </a:ln>
            </p:spPr>
            <p:txBody>
              <a:bodyPr/>
              <a:lstStyle/>
              <a:p>
                <a:endParaRPr lang="en-GB"/>
              </a:p>
            </p:txBody>
          </p:sp>
          <p:sp>
            <p:nvSpPr>
              <p:cNvPr id="116" name="Line 118"/>
              <p:cNvSpPr>
                <a:spLocks noChangeShapeType="1"/>
              </p:cNvSpPr>
              <p:nvPr/>
            </p:nvSpPr>
            <p:spPr bwMode="auto">
              <a:xfrm flipV="1">
                <a:off x="824" y="1781"/>
                <a:ext cx="24" cy="19"/>
              </a:xfrm>
              <a:prstGeom prst="line">
                <a:avLst/>
              </a:prstGeom>
              <a:noFill/>
              <a:ln w="9525">
                <a:solidFill>
                  <a:srgbClr val="000000"/>
                </a:solidFill>
                <a:round/>
                <a:headEnd/>
                <a:tailEnd/>
              </a:ln>
            </p:spPr>
            <p:txBody>
              <a:bodyPr/>
              <a:lstStyle/>
              <a:p>
                <a:endParaRPr lang="en-GB"/>
              </a:p>
            </p:txBody>
          </p:sp>
          <p:sp>
            <p:nvSpPr>
              <p:cNvPr id="117" name="Line 119"/>
              <p:cNvSpPr>
                <a:spLocks noChangeShapeType="1"/>
              </p:cNvSpPr>
              <p:nvPr/>
            </p:nvSpPr>
            <p:spPr bwMode="auto">
              <a:xfrm rot="16200000" flipV="1">
                <a:off x="828" y="1761"/>
                <a:ext cx="16" cy="24"/>
              </a:xfrm>
              <a:prstGeom prst="line">
                <a:avLst/>
              </a:prstGeom>
              <a:noFill/>
              <a:ln w="9525">
                <a:solidFill>
                  <a:srgbClr val="000000"/>
                </a:solidFill>
                <a:round/>
                <a:headEnd/>
                <a:tailEnd/>
              </a:ln>
            </p:spPr>
            <p:txBody>
              <a:bodyPr/>
              <a:lstStyle/>
              <a:p>
                <a:endParaRPr lang="en-GB"/>
              </a:p>
            </p:txBody>
          </p:sp>
          <p:sp>
            <p:nvSpPr>
              <p:cNvPr id="118" name="Oval 120"/>
              <p:cNvSpPr>
                <a:spLocks noChangeArrowheads="1"/>
              </p:cNvSpPr>
              <p:nvPr/>
            </p:nvSpPr>
            <p:spPr bwMode="auto">
              <a:xfrm>
                <a:off x="858" y="1953"/>
                <a:ext cx="46" cy="50"/>
              </a:xfrm>
              <a:prstGeom prst="ellipse">
                <a:avLst/>
              </a:prstGeom>
              <a:solidFill>
                <a:srgbClr val="FF6600"/>
              </a:solidFill>
              <a:ln w="9525">
                <a:solidFill>
                  <a:srgbClr val="000000"/>
                </a:solidFill>
                <a:round/>
                <a:headEnd/>
                <a:tailEnd/>
              </a:ln>
            </p:spPr>
            <p:txBody>
              <a:bodyPr/>
              <a:lstStyle/>
              <a:p>
                <a:endParaRPr lang="en-US"/>
              </a:p>
            </p:txBody>
          </p:sp>
          <p:sp>
            <p:nvSpPr>
              <p:cNvPr id="119" name="Line 121"/>
              <p:cNvSpPr>
                <a:spLocks noChangeShapeType="1"/>
              </p:cNvSpPr>
              <p:nvPr/>
            </p:nvSpPr>
            <p:spPr bwMode="auto">
              <a:xfrm flipV="1">
                <a:off x="875" y="1933"/>
                <a:ext cx="25" cy="19"/>
              </a:xfrm>
              <a:prstGeom prst="line">
                <a:avLst/>
              </a:prstGeom>
              <a:noFill/>
              <a:ln w="9525">
                <a:solidFill>
                  <a:srgbClr val="000000"/>
                </a:solidFill>
                <a:round/>
                <a:headEnd/>
                <a:tailEnd/>
              </a:ln>
            </p:spPr>
            <p:txBody>
              <a:bodyPr/>
              <a:lstStyle/>
              <a:p>
                <a:endParaRPr lang="en-GB"/>
              </a:p>
            </p:txBody>
          </p:sp>
          <p:sp>
            <p:nvSpPr>
              <p:cNvPr id="120" name="Line 122"/>
              <p:cNvSpPr>
                <a:spLocks noChangeShapeType="1"/>
              </p:cNvSpPr>
              <p:nvPr/>
            </p:nvSpPr>
            <p:spPr bwMode="auto">
              <a:xfrm rot="16200000" flipV="1">
                <a:off x="880" y="1912"/>
                <a:ext cx="16" cy="25"/>
              </a:xfrm>
              <a:prstGeom prst="line">
                <a:avLst/>
              </a:prstGeom>
              <a:noFill/>
              <a:ln w="9525">
                <a:solidFill>
                  <a:srgbClr val="000000"/>
                </a:solidFill>
                <a:round/>
                <a:headEnd/>
                <a:tailEnd/>
              </a:ln>
            </p:spPr>
            <p:txBody>
              <a:bodyPr/>
              <a:lstStyle/>
              <a:p>
                <a:endParaRPr lang="en-GB"/>
              </a:p>
            </p:txBody>
          </p:sp>
          <p:sp>
            <p:nvSpPr>
              <p:cNvPr id="121" name="Line 123"/>
              <p:cNvSpPr>
                <a:spLocks noChangeShapeType="1"/>
              </p:cNvSpPr>
              <p:nvPr/>
            </p:nvSpPr>
            <p:spPr bwMode="auto">
              <a:xfrm flipV="1">
                <a:off x="875" y="1858"/>
                <a:ext cx="25" cy="19"/>
              </a:xfrm>
              <a:prstGeom prst="line">
                <a:avLst/>
              </a:prstGeom>
              <a:noFill/>
              <a:ln w="9525">
                <a:solidFill>
                  <a:srgbClr val="000000"/>
                </a:solidFill>
                <a:round/>
                <a:headEnd/>
                <a:tailEnd/>
              </a:ln>
            </p:spPr>
            <p:txBody>
              <a:bodyPr/>
              <a:lstStyle/>
              <a:p>
                <a:endParaRPr lang="en-GB"/>
              </a:p>
            </p:txBody>
          </p:sp>
          <p:sp>
            <p:nvSpPr>
              <p:cNvPr id="122" name="Line 124"/>
              <p:cNvSpPr>
                <a:spLocks noChangeShapeType="1"/>
              </p:cNvSpPr>
              <p:nvPr/>
            </p:nvSpPr>
            <p:spPr bwMode="auto">
              <a:xfrm rot="16200000" flipV="1">
                <a:off x="880" y="1837"/>
                <a:ext cx="16" cy="25"/>
              </a:xfrm>
              <a:prstGeom prst="line">
                <a:avLst/>
              </a:prstGeom>
              <a:noFill/>
              <a:ln w="9525">
                <a:solidFill>
                  <a:srgbClr val="000000"/>
                </a:solidFill>
                <a:round/>
                <a:headEnd/>
                <a:tailEnd/>
              </a:ln>
            </p:spPr>
            <p:txBody>
              <a:bodyPr/>
              <a:lstStyle/>
              <a:p>
                <a:endParaRPr lang="en-GB"/>
              </a:p>
            </p:txBody>
          </p:sp>
          <p:sp>
            <p:nvSpPr>
              <p:cNvPr id="123" name="Line 125"/>
              <p:cNvSpPr>
                <a:spLocks noChangeShapeType="1"/>
              </p:cNvSpPr>
              <p:nvPr/>
            </p:nvSpPr>
            <p:spPr bwMode="auto">
              <a:xfrm flipV="1">
                <a:off x="875" y="1821"/>
                <a:ext cx="25" cy="19"/>
              </a:xfrm>
              <a:prstGeom prst="line">
                <a:avLst/>
              </a:prstGeom>
              <a:noFill/>
              <a:ln w="9525">
                <a:solidFill>
                  <a:srgbClr val="000000"/>
                </a:solidFill>
                <a:round/>
                <a:headEnd/>
                <a:tailEnd/>
              </a:ln>
            </p:spPr>
            <p:txBody>
              <a:bodyPr/>
              <a:lstStyle/>
              <a:p>
                <a:endParaRPr lang="en-GB"/>
              </a:p>
            </p:txBody>
          </p:sp>
          <p:sp>
            <p:nvSpPr>
              <p:cNvPr id="124" name="Line 126"/>
              <p:cNvSpPr>
                <a:spLocks noChangeShapeType="1"/>
              </p:cNvSpPr>
              <p:nvPr/>
            </p:nvSpPr>
            <p:spPr bwMode="auto">
              <a:xfrm rot="16200000" flipV="1">
                <a:off x="880" y="1800"/>
                <a:ext cx="16" cy="25"/>
              </a:xfrm>
              <a:prstGeom prst="line">
                <a:avLst/>
              </a:prstGeom>
              <a:noFill/>
              <a:ln w="9525">
                <a:solidFill>
                  <a:srgbClr val="000000"/>
                </a:solidFill>
                <a:round/>
                <a:headEnd/>
                <a:tailEnd/>
              </a:ln>
            </p:spPr>
            <p:txBody>
              <a:bodyPr/>
              <a:lstStyle/>
              <a:p>
                <a:endParaRPr lang="en-GB"/>
              </a:p>
            </p:txBody>
          </p:sp>
          <p:sp>
            <p:nvSpPr>
              <p:cNvPr id="125" name="Line 127"/>
              <p:cNvSpPr>
                <a:spLocks noChangeShapeType="1"/>
              </p:cNvSpPr>
              <p:nvPr/>
            </p:nvSpPr>
            <p:spPr bwMode="auto">
              <a:xfrm flipV="1">
                <a:off x="875" y="1896"/>
                <a:ext cx="25" cy="18"/>
              </a:xfrm>
              <a:prstGeom prst="line">
                <a:avLst/>
              </a:prstGeom>
              <a:noFill/>
              <a:ln w="9525">
                <a:solidFill>
                  <a:srgbClr val="000000"/>
                </a:solidFill>
                <a:round/>
                <a:headEnd/>
                <a:tailEnd/>
              </a:ln>
            </p:spPr>
            <p:txBody>
              <a:bodyPr/>
              <a:lstStyle/>
              <a:p>
                <a:endParaRPr lang="en-GB"/>
              </a:p>
            </p:txBody>
          </p:sp>
          <p:sp>
            <p:nvSpPr>
              <p:cNvPr id="126" name="Line 128"/>
              <p:cNvSpPr>
                <a:spLocks noChangeShapeType="1"/>
              </p:cNvSpPr>
              <p:nvPr/>
            </p:nvSpPr>
            <p:spPr bwMode="auto">
              <a:xfrm rot="16200000" flipV="1">
                <a:off x="880" y="1875"/>
                <a:ext cx="16" cy="25"/>
              </a:xfrm>
              <a:prstGeom prst="line">
                <a:avLst/>
              </a:prstGeom>
              <a:noFill/>
              <a:ln w="9525">
                <a:solidFill>
                  <a:srgbClr val="000000"/>
                </a:solidFill>
                <a:round/>
                <a:headEnd/>
                <a:tailEnd/>
              </a:ln>
            </p:spPr>
            <p:txBody>
              <a:bodyPr/>
              <a:lstStyle/>
              <a:p>
                <a:endParaRPr lang="en-GB"/>
              </a:p>
            </p:txBody>
          </p:sp>
          <p:sp>
            <p:nvSpPr>
              <p:cNvPr id="127" name="Line 129"/>
              <p:cNvSpPr>
                <a:spLocks noChangeShapeType="1"/>
              </p:cNvSpPr>
              <p:nvPr/>
            </p:nvSpPr>
            <p:spPr bwMode="auto">
              <a:xfrm flipV="1">
                <a:off x="875" y="1786"/>
                <a:ext cx="25" cy="19"/>
              </a:xfrm>
              <a:prstGeom prst="line">
                <a:avLst/>
              </a:prstGeom>
              <a:noFill/>
              <a:ln w="9525">
                <a:solidFill>
                  <a:srgbClr val="000000"/>
                </a:solidFill>
                <a:round/>
                <a:headEnd/>
                <a:tailEnd/>
              </a:ln>
            </p:spPr>
            <p:txBody>
              <a:bodyPr/>
              <a:lstStyle/>
              <a:p>
                <a:endParaRPr lang="en-GB"/>
              </a:p>
            </p:txBody>
          </p:sp>
          <p:sp>
            <p:nvSpPr>
              <p:cNvPr id="128" name="Line 130"/>
              <p:cNvSpPr>
                <a:spLocks noChangeShapeType="1"/>
              </p:cNvSpPr>
              <p:nvPr/>
            </p:nvSpPr>
            <p:spPr bwMode="auto">
              <a:xfrm rot="16200000" flipV="1">
                <a:off x="880" y="1765"/>
                <a:ext cx="16" cy="25"/>
              </a:xfrm>
              <a:prstGeom prst="line">
                <a:avLst/>
              </a:prstGeom>
              <a:noFill/>
              <a:ln w="9525">
                <a:solidFill>
                  <a:srgbClr val="000000"/>
                </a:solidFill>
                <a:round/>
                <a:headEnd/>
                <a:tailEnd/>
              </a:ln>
            </p:spPr>
            <p:txBody>
              <a:bodyPr/>
              <a:lstStyle/>
              <a:p>
                <a:endParaRPr lang="en-GB"/>
              </a:p>
            </p:txBody>
          </p:sp>
          <p:sp>
            <p:nvSpPr>
              <p:cNvPr id="129" name="Oval 131"/>
              <p:cNvSpPr>
                <a:spLocks noChangeArrowheads="1"/>
              </p:cNvSpPr>
              <p:nvPr/>
            </p:nvSpPr>
            <p:spPr bwMode="auto">
              <a:xfrm>
                <a:off x="904" y="1974"/>
                <a:ext cx="46" cy="51"/>
              </a:xfrm>
              <a:prstGeom prst="ellipse">
                <a:avLst/>
              </a:prstGeom>
              <a:solidFill>
                <a:srgbClr val="FF6600"/>
              </a:solidFill>
              <a:ln w="9525">
                <a:solidFill>
                  <a:srgbClr val="000000"/>
                </a:solidFill>
                <a:round/>
                <a:headEnd/>
                <a:tailEnd/>
              </a:ln>
            </p:spPr>
            <p:txBody>
              <a:bodyPr/>
              <a:lstStyle/>
              <a:p>
                <a:endParaRPr lang="en-US"/>
              </a:p>
            </p:txBody>
          </p:sp>
          <p:sp>
            <p:nvSpPr>
              <p:cNvPr id="130" name="Line 132"/>
              <p:cNvSpPr>
                <a:spLocks noChangeShapeType="1"/>
              </p:cNvSpPr>
              <p:nvPr/>
            </p:nvSpPr>
            <p:spPr bwMode="auto">
              <a:xfrm flipV="1">
                <a:off x="922" y="1954"/>
                <a:ext cx="24" cy="19"/>
              </a:xfrm>
              <a:prstGeom prst="line">
                <a:avLst/>
              </a:prstGeom>
              <a:noFill/>
              <a:ln w="9525">
                <a:solidFill>
                  <a:srgbClr val="000000"/>
                </a:solidFill>
                <a:round/>
                <a:headEnd/>
                <a:tailEnd/>
              </a:ln>
            </p:spPr>
            <p:txBody>
              <a:bodyPr/>
              <a:lstStyle/>
              <a:p>
                <a:endParaRPr lang="en-GB"/>
              </a:p>
            </p:txBody>
          </p:sp>
          <p:sp>
            <p:nvSpPr>
              <p:cNvPr id="131" name="Line 133"/>
              <p:cNvSpPr>
                <a:spLocks noChangeShapeType="1"/>
              </p:cNvSpPr>
              <p:nvPr/>
            </p:nvSpPr>
            <p:spPr bwMode="auto">
              <a:xfrm rot="16200000" flipV="1">
                <a:off x="926" y="1934"/>
                <a:ext cx="16" cy="24"/>
              </a:xfrm>
              <a:prstGeom prst="line">
                <a:avLst/>
              </a:prstGeom>
              <a:noFill/>
              <a:ln w="9525">
                <a:solidFill>
                  <a:srgbClr val="000000"/>
                </a:solidFill>
                <a:round/>
                <a:headEnd/>
                <a:tailEnd/>
              </a:ln>
            </p:spPr>
            <p:txBody>
              <a:bodyPr/>
              <a:lstStyle/>
              <a:p>
                <a:endParaRPr lang="en-GB"/>
              </a:p>
            </p:txBody>
          </p:sp>
          <p:sp>
            <p:nvSpPr>
              <p:cNvPr id="132" name="Line 134"/>
              <p:cNvSpPr>
                <a:spLocks noChangeShapeType="1"/>
              </p:cNvSpPr>
              <p:nvPr/>
            </p:nvSpPr>
            <p:spPr bwMode="auto">
              <a:xfrm flipV="1">
                <a:off x="922" y="1880"/>
                <a:ext cx="24" cy="18"/>
              </a:xfrm>
              <a:prstGeom prst="line">
                <a:avLst/>
              </a:prstGeom>
              <a:noFill/>
              <a:ln w="9525">
                <a:solidFill>
                  <a:srgbClr val="000000"/>
                </a:solidFill>
                <a:round/>
                <a:headEnd/>
                <a:tailEnd/>
              </a:ln>
            </p:spPr>
            <p:txBody>
              <a:bodyPr/>
              <a:lstStyle/>
              <a:p>
                <a:endParaRPr lang="en-GB"/>
              </a:p>
            </p:txBody>
          </p:sp>
          <p:sp>
            <p:nvSpPr>
              <p:cNvPr id="133" name="Line 135"/>
              <p:cNvSpPr>
                <a:spLocks noChangeShapeType="1"/>
              </p:cNvSpPr>
              <p:nvPr/>
            </p:nvSpPr>
            <p:spPr bwMode="auto">
              <a:xfrm rot="16200000" flipV="1">
                <a:off x="926" y="1860"/>
                <a:ext cx="16" cy="24"/>
              </a:xfrm>
              <a:prstGeom prst="line">
                <a:avLst/>
              </a:prstGeom>
              <a:noFill/>
              <a:ln w="9525">
                <a:solidFill>
                  <a:srgbClr val="000000"/>
                </a:solidFill>
                <a:round/>
                <a:headEnd/>
                <a:tailEnd/>
              </a:ln>
            </p:spPr>
            <p:txBody>
              <a:bodyPr/>
              <a:lstStyle/>
              <a:p>
                <a:endParaRPr lang="en-GB"/>
              </a:p>
            </p:txBody>
          </p:sp>
          <p:sp>
            <p:nvSpPr>
              <p:cNvPr id="134" name="Line 136"/>
              <p:cNvSpPr>
                <a:spLocks noChangeShapeType="1"/>
              </p:cNvSpPr>
              <p:nvPr/>
            </p:nvSpPr>
            <p:spPr bwMode="auto">
              <a:xfrm flipV="1">
                <a:off x="922" y="1842"/>
                <a:ext cx="24" cy="19"/>
              </a:xfrm>
              <a:prstGeom prst="line">
                <a:avLst/>
              </a:prstGeom>
              <a:noFill/>
              <a:ln w="9525">
                <a:solidFill>
                  <a:srgbClr val="000000"/>
                </a:solidFill>
                <a:round/>
                <a:headEnd/>
                <a:tailEnd/>
              </a:ln>
            </p:spPr>
            <p:txBody>
              <a:bodyPr/>
              <a:lstStyle/>
              <a:p>
                <a:endParaRPr lang="en-GB"/>
              </a:p>
            </p:txBody>
          </p:sp>
          <p:sp>
            <p:nvSpPr>
              <p:cNvPr id="135" name="Line 137"/>
              <p:cNvSpPr>
                <a:spLocks noChangeShapeType="1"/>
              </p:cNvSpPr>
              <p:nvPr/>
            </p:nvSpPr>
            <p:spPr bwMode="auto">
              <a:xfrm rot="16200000" flipV="1">
                <a:off x="926" y="1822"/>
                <a:ext cx="16" cy="24"/>
              </a:xfrm>
              <a:prstGeom prst="line">
                <a:avLst/>
              </a:prstGeom>
              <a:noFill/>
              <a:ln w="9525">
                <a:solidFill>
                  <a:srgbClr val="000000"/>
                </a:solidFill>
                <a:round/>
                <a:headEnd/>
                <a:tailEnd/>
              </a:ln>
            </p:spPr>
            <p:txBody>
              <a:bodyPr/>
              <a:lstStyle/>
              <a:p>
                <a:endParaRPr lang="en-GB"/>
              </a:p>
            </p:txBody>
          </p:sp>
          <p:sp>
            <p:nvSpPr>
              <p:cNvPr id="136" name="Line 138"/>
              <p:cNvSpPr>
                <a:spLocks noChangeShapeType="1"/>
              </p:cNvSpPr>
              <p:nvPr/>
            </p:nvSpPr>
            <p:spPr bwMode="auto">
              <a:xfrm flipV="1">
                <a:off x="922" y="1917"/>
                <a:ext cx="24" cy="19"/>
              </a:xfrm>
              <a:prstGeom prst="line">
                <a:avLst/>
              </a:prstGeom>
              <a:noFill/>
              <a:ln w="9525">
                <a:solidFill>
                  <a:srgbClr val="000000"/>
                </a:solidFill>
                <a:round/>
                <a:headEnd/>
                <a:tailEnd/>
              </a:ln>
            </p:spPr>
            <p:txBody>
              <a:bodyPr/>
              <a:lstStyle/>
              <a:p>
                <a:endParaRPr lang="en-GB"/>
              </a:p>
            </p:txBody>
          </p:sp>
          <p:sp>
            <p:nvSpPr>
              <p:cNvPr id="137" name="Line 139"/>
              <p:cNvSpPr>
                <a:spLocks noChangeShapeType="1"/>
              </p:cNvSpPr>
              <p:nvPr/>
            </p:nvSpPr>
            <p:spPr bwMode="auto">
              <a:xfrm rot="16200000" flipV="1">
                <a:off x="926" y="1897"/>
                <a:ext cx="16" cy="24"/>
              </a:xfrm>
              <a:prstGeom prst="line">
                <a:avLst/>
              </a:prstGeom>
              <a:noFill/>
              <a:ln w="9525">
                <a:solidFill>
                  <a:srgbClr val="000000"/>
                </a:solidFill>
                <a:round/>
                <a:headEnd/>
                <a:tailEnd/>
              </a:ln>
            </p:spPr>
            <p:txBody>
              <a:bodyPr/>
              <a:lstStyle/>
              <a:p>
                <a:endParaRPr lang="en-GB"/>
              </a:p>
            </p:txBody>
          </p:sp>
          <p:sp>
            <p:nvSpPr>
              <p:cNvPr id="138" name="Line 140"/>
              <p:cNvSpPr>
                <a:spLocks noChangeShapeType="1"/>
              </p:cNvSpPr>
              <p:nvPr/>
            </p:nvSpPr>
            <p:spPr bwMode="auto">
              <a:xfrm flipV="1">
                <a:off x="922" y="1808"/>
                <a:ext cx="24" cy="18"/>
              </a:xfrm>
              <a:prstGeom prst="line">
                <a:avLst/>
              </a:prstGeom>
              <a:noFill/>
              <a:ln w="9525">
                <a:solidFill>
                  <a:srgbClr val="000000"/>
                </a:solidFill>
                <a:round/>
                <a:headEnd/>
                <a:tailEnd/>
              </a:ln>
            </p:spPr>
            <p:txBody>
              <a:bodyPr/>
              <a:lstStyle/>
              <a:p>
                <a:endParaRPr lang="en-GB"/>
              </a:p>
            </p:txBody>
          </p:sp>
          <p:sp>
            <p:nvSpPr>
              <p:cNvPr id="139" name="Line 141"/>
              <p:cNvSpPr>
                <a:spLocks noChangeShapeType="1"/>
              </p:cNvSpPr>
              <p:nvPr/>
            </p:nvSpPr>
            <p:spPr bwMode="auto">
              <a:xfrm rot="16200000" flipV="1">
                <a:off x="926" y="1788"/>
                <a:ext cx="16" cy="24"/>
              </a:xfrm>
              <a:prstGeom prst="line">
                <a:avLst/>
              </a:prstGeom>
              <a:noFill/>
              <a:ln w="9525">
                <a:solidFill>
                  <a:srgbClr val="000000"/>
                </a:solidFill>
                <a:round/>
                <a:headEnd/>
                <a:tailEnd/>
              </a:ln>
            </p:spPr>
            <p:txBody>
              <a:bodyPr/>
              <a:lstStyle/>
              <a:p>
                <a:endParaRPr lang="en-GB"/>
              </a:p>
            </p:txBody>
          </p:sp>
          <p:sp>
            <p:nvSpPr>
              <p:cNvPr id="140" name="Oval 142"/>
              <p:cNvSpPr>
                <a:spLocks noChangeArrowheads="1"/>
              </p:cNvSpPr>
              <p:nvPr/>
            </p:nvSpPr>
            <p:spPr bwMode="auto">
              <a:xfrm>
                <a:off x="956" y="1993"/>
                <a:ext cx="46" cy="50"/>
              </a:xfrm>
              <a:prstGeom prst="ellipse">
                <a:avLst/>
              </a:prstGeom>
              <a:solidFill>
                <a:srgbClr val="FF6600"/>
              </a:solidFill>
              <a:ln w="9525">
                <a:solidFill>
                  <a:srgbClr val="000000"/>
                </a:solidFill>
                <a:round/>
                <a:headEnd/>
                <a:tailEnd/>
              </a:ln>
            </p:spPr>
            <p:txBody>
              <a:bodyPr/>
              <a:lstStyle/>
              <a:p>
                <a:endParaRPr lang="en-US"/>
              </a:p>
            </p:txBody>
          </p:sp>
          <p:sp>
            <p:nvSpPr>
              <p:cNvPr id="141" name="Line 143"/>
              <p:cNvSpPr>
                <a:spLocks noChangeShapeType="1"/>
              </p:cNvSpPr>
              <p:nvPr/>
            </p:nvSpPr>
            <p:spPr bwMode="auto">
              <a:xfrm flipV="1">
                <a:off x="973" y="1973"/>
                <a:ext cx="24" cy="19"/>
              </a:xfrm>
              <a:prstGeom prst="line">
                <a:avLst/>
              </a:prstGeom>
              <a:noFill/>
              <a:ln w="9525">
                <a:solidFill>
                  <a:srgbClr val="000000"/>
                </a:solidFill>
                <a:round/>
                <a:headEnd/>
                <a:tailEnd/>
              </a:ln>
            </p:spPr>
            <p:txBody>
              <a:bodyPr/>
              <a:lstStyle/>
              <a:p>
                <a:endParaRPr lang="en-GB"/>
              </a:p>
            </p:txBody>
          </p:sp>
          <p:sp>
            <p:nvSpPr>
              <p:cNvPr id="142" name="Line 144"/>
              <p:cNvSpPr>
                <a:spLocks noChangeShapeType="1"/>
              </p:cNvSpPr>
              <p:nvPr/>
            </p:nvSpPr>
            <p:spPr bwMode="auto">
              <a:xfrm rot="16200000" flipV="1">
                <a:off x="977" y="1953"/>
                <a:ext cx="16" cy="24"/>
              </a:xfrm>
              <a:prstGeom prst="line">
                <a:avLst/>
              </a:prstGeom>
              <a:noFill/>
              <a:ln w="9525">
                <a:solidFill>
                  <a:srgbClr val="000000"/>
                </a:solidFill>
                <a:round/>
                <a:headEnd/>
                <a:tailEnd/>
              </a:ln>
            </p:spPr>
            <p:txBody>
              <a:bodyPr/>
              <a:lstStyle/>
              <a:p>
                <a:endParaRPr lang="en-GB"/>
              </a:p>
            </p:txBody>
          </p:sp>
          <p:sp>
            <p:nvSpPr>
              <p:cNvPr id="143" name="Line 145"/>
              <p:cNvSpPr>
                <a:spLocks noChangeShapeType="1"/>
              </p:cNvSpPr>
              <p:nvPr/>
            </p:nvSpPr>
            <p:spPr bwMode="auto">
              <a:xfrm flipV="1">
                <a:off x="973" y="1898"/>
                <a:ext cx="24" cy="19"/>
              </a:xfrm>
              <a:prstGeom prst="line">
                <a:avLst/>
              </a:prstGeom>
              <a:noFill/>
              <a:ln w="9525">
                <a:solidFill>
                  <a:srgbClr val="000000"/>
                </a:solidFill>
                <a:round/>
                <a:headEnd/>
                <a:tailEnd/>
              </a:ln>
            </p:spPr>
            <p:txBody>
              <a:bodyPr/>
              <a:lstStyle/>
              <a:p>
                <a:endParaRPr lang="en-GB"/>
              </a:p>
            </p:txBody>
          </p:sp>
          <p:sp>
            <p:nvSpPr>
              <p:cNvPr id="144" name="Line 146"/>
              <p:cNvSpPr>
                <a:spLocks noChangeShapeType="1"/>
              </p:cNvSpPr>
              <p:nvPr/>
            </p:nvSpPr>
            <p:spPr bwMode="auto">
              <a:xfrm rot="16200000" flipV="1">
                <a:off x="977" y="1878"/>
                <a:ext cx="16" cy="24"/>
              </a:xfrm>
              <a:prstGeom prst="line">
                <a:avLst/>
              </a:prstGeom>
              <a:noFill/>
              <a:ln w="9525">
                <a:solidFill>
                  <a:srgbClr val="000000"/>
                </a:solidFill>
                <a:round/>
                <a:headEnd/>
                <a:tailEnd/>
              </a:ln>
            </p:spPr>
            <p:txBody>
              <a:bodyPr/>
              <a:lstStyle/>
              <a:p>
                <a:endParaRPr lang="en-GB"/>
              </a:p>
            </p:txBody>
          </p:sp>
          <p:sp>
            <p:nvSpPr>
              <p:cNvPr id="145" name="Line 147"/>
              <p:cNvSpPr>
                <a:spLocks noChangeShapeType="1"/>
              </p:cNvSpPr>
              <p:nvPr/>
            </p:nvSpPr>
            <p:spPr bwMode="auto">
              <a:xfrm flipV="1">
                <a:off x="973" y="1861"/>
                <a:ext cx="24" cy="19"/>
              </a:xfrm>
              <a:prstGeom prst="line">
                <a:avLst/>
              </a:prstGeom>
              <a:noFill/>
              <a:ln w="9525">
                <a:solidFill>
                  <a:srgbClr val="000000"/>
                </a:solidFill>
                <a:round/>
                <a:headEnd/>
                <a:tailEnd/>
              </a:ln>
            </p:spPr>
            <p:txBody>
              <a:bodyPr/>
              <a:lstStyle/>
              <a:p>
                <a:endParaRPr lang="en-GB"/>
              </a:p>
            </p:txBody>
          </p:sp>
          <p:sp>
            <p:nvSpPr>
              <p:cNvPr id="146" name="Line 148"/>
              <p:cNvSpPr>
                <a:spLocks noChangeShapeType="1"/>
              </p:cNvSpPr>
              <p:nvPr/>
            </p:nvSpPr>
            <p:spPr bwMode="auto">
              <a:xfrm rot="16200000" flipV="1">
                <a:off x="977" y="1841"/>
                <a:ext cx="16" cy="24"/>
              </a:xfrm>
              <a:prstGeom prst="line">
                <a:avLst/>
              </a:prstGeom>
              <a:noFill/>
              <a:ln w="9525">
                <a:solidFill>
                  <a:srgbClr val="000000"/>
                </a:solidFill>
                <a:round/>
                <a:headEnd/>
                <a:tailEnd/>
              </a:ln>
            </p:spPr>
            <p:txBody>
              <a:bodyPr/>
              <a:lstStyle/>
              <a:p>
                <a:endParaRPr lang="en-GB"/>
              </a:p>
            </p:txBody>
          </p:sp>
          <p:sp>
            <p:nvSpPr>
              <p:cNvPr id="147" name="Line 149"/>
              <p:cNvSpPr>
                <a:spLocks noChangeShapeType="1"/>
              </p:cNvSpPr>
              <p:nvPr/>
            </p:nvSpPr>
            <p:spPr bwMode="auto">
              <a:xfrm flipV="1">
                <a:off x="973" y="1936"/>
                <a:ext cx="24" cy="18"/>
              </a:xfrm>
              <a:prstGeom prst="line">
                <a:avLst/>
              </a:prstGeom>
              <a:noFill/>
              <a:ln w="9525">
                <a:solidFill>
                  <a:srgbClr val="000000"/>
                </a:solidFill>
                <a:round/>
                <a:headEnd/>
                <a:tailEnd/>
              </a:ln>
            </p:spPr>
            <p:txBody>
              <a:bodyPr/>
              <a:lstStyle/>
              <a:p>
                <a:endParaRPr lang="en-GB"/>
              </a:p>
            </p:txBody>
          </p:sp>
          <p:sp>
            <p:nvSpPr>
              <p:cNvPr id="148" name="Line 150"/>
              <p:cNvSpPr>
                <a:spLocks noChangeShapeType="1"/>
              </p:cNvSpPr>
              <p:nvPr/>
            </p:nvSpPr>
            <p:spPr bwMode="auto">
              <a:xfrm rot="16200000" flipV="1">
                <a:off x="977" y="1916"/>
                <a:ext cx="16" cy="24"/>
              </a:xfrm>
              <a:prstGeom prst="line">
                <a:avLst/>
              </a:prstGeom>
              <a:noFill/>
              <a:ln w="9525">
                <a:solidFill>
                  <a:srgbClr val="000000"/>
                </a:solidFill>
                <a:round/>
                <a:headEnd/>
                <a:tailEnd/>
              </a:ln>
            </p:spPr>
            <p:txBody>
              <a:bodyPr/>
              <a:lstStyle/>
              <a:p>
                <a:endParaRPr lang="en-GB"/>
              </a:p>
            </p:txBody>
          </p:sp>
          <p:sp>
            <p:nvSpPr>
              <p:cNvPr id="149" name="Line 151"/>
              <p:cNvSpPr>
                <a:spLocks noChangeShapeType="1"/>
              </p:cNvSpPr>
              <p:nvPr/>
            </p:nvSpPr>
            <p:spPr bwMode="auto">
              <a:xfrm flipV="1">
                <a:off x="973" y="1826"/>
                <a:ext cx="24" cy="19"/>
              </a:xfrm>
              <a:prstGeom prst="line">
                <a:avLst/>
              </a:prstGeom>
              <a:noFill/>
              <a:ln w="9525">
                <a:solidFill>
                  <a:srgbClr val="000000"/>
                </a:solidFill>
                <a:round/>
                <a:headEnd/>
                <a:tailEnd/>
              </a:ln>
            </p:spPr>
            <p:txBody>
              <a:bodyPr/>
              <a:lstStyle/>
              <a:p>
                <a:endParaRPr lang="en-GB"/>
              </a:p>
            </p:txBody>
          </p:sp>
          <p:sp>
            <p:nvSpPr>
              <p:cNvPr id="150" name="Line 152"/>
              <p:cNvSpPr>
                <a:spLocks noChangeShapeType="1"/>
              </p:cNvSpPr>
              <p:nvPr/>
            </p:nvSpPr>
            <p:spPr bwMode="auto">
              <a:xfrm rot="16200000" flipV="1">
                <a:off x="977" y="1806"/>
                <a:ext cx="16" cy="24"/>
              </a:xfrm>
              <a:prstGeom prst="line">
                <a:avLst/>
              </a:prstGeom>
              <a:noFill/>
              <a:ln w="9525">
                <a:solidFill>
                  <a:srgbClr val="000000"/>
                </a:solidFill>
                <a:round/>
                <a:headEnd/>
                <a:tailEnd/>
              </a:ln>
            </p:spPr>
            <p:txBody>
              <a:bodyPr/>
              <a:lstStyle/>
              <a:p>
                <a:endParaRPr lang="en-GB"/>
              </a:p>
            </p:txBody>
          </p:sp>
          <p:sp>
            <p:nvSpPr>
              <p:cNvPr id="151" name="Oval 153"/>
              <p:cNvSpPr>
                <a:spLocks noChangeArrowheads="1"/>
              </p:cNvSpPr>
              <p:nvPr/>
            </p:nvSpPr>
            <p:spPr bwMode="auto">
              <a:xfrm>
                <a:off x="1000" y="2014"/>
                <a:ext cx="46" cy="51"/>
              </a:xfrm>
              <a:prstGeom prst="ellipse">
                <a:avLst/>
              </a:prstGeom>
              <a:solidFill>
                <a:srgbClr val="FF6600"/>
              </a:solidFill>
              <a:ln w="9525">
                <a:solidFill>
                  <a:srgbClr val="000000"/>
                </a:solidFill>
                <a:round/>
                <a:headEnd/>
                <a:tailEnd/>
              </a:ln>
            </p:spPr>
            <p:txBody>
              <a:bodyPr/>
              <a:lstStyle/>
              <a:p>
                <a:endParaRPr lang="en-US"/>
              </a:p>
            </p:txBody>
          </p:sp>
          <p:sp>
            <p:nvSpPr>
              <p:cNvPr id="152" name="Line 154"/>
              <p:cNvSpPr>
                <a:spLocks noChangeShapeType="1"/>
              </p:cNvSpPr>
              <p:nvPr/>
            </p:nvSpPr>
            <p:spPr bwMode="auto">
              <a:xfrm flipV="1">
                <a:off x="1017" y="1994"/>
                <a:ext cx="24" cy="19"/>
              </a:xfrm>
              <a:prstGeom prst="line">
                <a:avLst/>
              </a:prstGeom>
              <a:noFill/>
              <a:ln w="9525">
                <a:solidFill>
                  <a:srgbClr val="000000"/>
                </a:solidFill>
                <a:round/>
                <a:headEnd/>
                <a:tailEnd/>
              </a:ln>
            </p:spPr>
            <p:txBody>
              <a:bodyPr/>
              <a:lstStyle/>
              <a:p>
                <a:endParaRPr lang="en-GB"/>
              </a:p>
            </p:txBody>
          </p:sp>
          <p:sp>
            <p:nvSpPr>
              <p:cNvPr id="153" name="Line 155"/>
              <p:cNvSpPr>
                <a:spLocks noChangeShapeType="1"/>
              </p:cNvSpPr>
              <p:nvPr/>
            </p:nvSpPr>
            <p:spPr bwMode="auto">
              <a:xfrm rot="16200000" flipV="1">
                <a:off x="1021" y="1974"/>
                <a:ext cx="16" cy="24"/>
              </a:xfrm>
              <a:prstGeom prst="line">
                <a:avLst/>
              </a:prstGeom>
              <a:noFill/>
              <a:ln w="9525">
                <a:solidFill>
                  <a:srgbClr val="000000"/>
                </a:solidFill>
                <a:round/>
                <a:headEnd/>
                <a:tailEnd/>
              </a:ln>
            </p:spPr>
            <p:txBody>
              <a:bodyPr/>
              <a:lstStyle/>
              <a:p>
                <a:endParaRPr lang="en-GB"/>
              </a:p>
            </p:txBody>
          </p:sp>
          <p:sp>
            <p:nvSpPr>
              <p:cNvPr id="154" name="Line 156"/>
              <p:cNvSpPr>
                <a:spLocks noChangeShapeType="1"/>
              </p:cNvSpPr>
              <p:nvPr/>
            </p:nvSpPr>
            <p:spPr bwMode="auto">
              <a:xfrm flipV="1">
                <a:off x="1017" y="1920"/>
                <a:ext cx="24" cy="18"/>
              </a:xfrm>
              <a:prstGeom prst="line">
                <a:avLst/>
              </a:prstGeom>
              <a:noFill/>
              <a:ln w="9525">
                <a:solidFill>
                  <a:srgbClr val="000000"/>
                </a:solidFill>
                <a:round/>
                <a:headEnd/>
                <a:tailEnd/>
              </a:ln>
            </p:spPr>
            <p:txBody>
              <a:bodyPr/>
              <a:lstStyle/>
              <a:p>
                <a:endParaRPr lang="en-GB"/>
              </a:p>
            </p:txBody>
          </p:sp>
          <p:sp>
            <p:nvSpPr>
              <p:cNvPr id="155" name="Line 157"/>
              <p:cNvSpPr>
                <a:spLocks noChangeShapeType="1"/>
              </p:cNvSpPr>
              <p:nvPr/>
            </p:nvSpPr>
            <p:spPr bwMode="auto">
              <a:xfrm rot="16200000" flipV="1">
                <a:off x="1021" y="1900"/>
                <a:ext cx="16" cy="24"/>
              </a:xfrm>
              <a:prstGeom prst="line">
                <a:avLst/>
              </a:prstGeom>
              <a:noFill/>
              <a:ln w="9525">
                <a:solidFill>
                  <a:srgbClr val="000000"/>
                </a:solidFill>
                <a:round/>
                <a:headEnd/>
                <a:tailEnd/>
              </a:ln>
            </p:spPr>
            <p:txBody>
              <a:bodyPr/>
              <a:lstStyle/>
              <a:p>
                <a:endParaRPr lang="en-GB"/>
              </a:p>
            </p:txBody>
          </p:sp>
          <p:sp>
            <p:nvSpPr>
              <p:cNvPr id="156" name="Line 158"/>
              <p:cNvSpPr>
                <a:spLocks noChangeShapeType="1"/>
              </p:cNvSpPr>
              <p:nvPr/>
            </p:nvSpPr>
            <p:spPr bwMode="auto">
              <a:xfrm flipV="1">
                <a:off x="1017" y="1882"/>
                <a:ext cx="24" cy="19"/>
              </a:xfrm>
              <a:prstGeom prst="line">
                <a:avLst/>
              </a:prstGeom>
              <a:noFill/>
              <a:ln w="9525">
                <a:solidFill>
                  <a:srgbClr val="000000"/>
                </a:solidFill>
                <a:round/>
                <a:headEnd/>
                <a:tailEnd/>
              </a:ln>
            </p:spPr>
            <p:txBody>
              <a:bodyPr/>
              <a:lstStyle/>
              <a:p>
                <a:endParaRPr lang="en-GB"/>
              </a:p>
            </p:txBody>
          </p:sp>
          <p:sp>
            <p:nvSpPr>
              <p:cNvPr id="157" name="Line 159"/>
              <p:cNvSpPr>
                <a:spLocks noChangeShapeType="1"/>
              </p:cNvSpPr>
              <p:nvPr/>
            </p:nvSpPr>
            <p:spPr bwMode="auto">
              <a:xfrm rot="16200000" flipV="1">
                <a:off x="1021" y="1862"/>
                <a:ext cx="16" cy="24"/>
              </a:xfrm>
              <a:prstGeom prst="line">
                <a:avLst/>
              </a:prstGeom>
              <a:noFill/>
              <a:ln w="9525">
                <a:solidFill>
                  <a:srgbClr val="000000"/>
                </a:solidFill>
                <a:round/>
                <a:headEnd/>
                <a:tailEnd/>
              </a:ln>
            </p:spPr>
            <p:txBody>
              <a:bodyPr/>
              <a:lstStyle/>
              <a:p>
                <a:endParaRPr lang="en-GB"/>
              </a:p>
            </p:txBody>
          </p:sp>
          <p:sp>
            <p:nvSpPr>
              <p:cNvPr id="158" name="Line 160"/>
              <p:cNvSpPr>
                <a:spLocks noChangeShapeType="1"/>
              </p:cNvSpPr>
              <p:nvPr/>
            </p:nvSpPr>
            <p:spPr bwMode="auto">
              <a:xfrm flipV="1">
                <a:off x="1017" y="1957"/>
                <a:ext cx="24" cy="19"/>
              </a:xfrm>
              <a:prstGeom prst="line">
                <a:avLst/>
              </a:prstGeom>
              <a:noFill/>
              <a:ln w="9525">
                <a:solidFill>
                  <a:srgbClr val="000000"/>
                </a:solidFill>
                <a:round/>
                <a:headEnd/>
                <a:tailEnd/>
              </a:ln>
            </p:spPr>
            <p:txBody>
              <a:bodyPr/>
              <a:lstStyle/>
              <a:p>
                <a:endParaRPr lang="en-GB"/>
              </a:p>
            </p:txBody>
          </p:sp>
          <p:sp>
            <p:nvSpPr>
              <p:cNvPr id="159" name="Line 161"/>
              <p:cNvSpPr>
                <a:spLocks noChangeShapeType="1"/>
              </p:cNvSpPr>
              <p:nvPr/>
            </p:nvSpPr>
            <p:spPr bwMode="auto">
              <a:xfrm rot="16200000" flipV="1">
                <a:off x="1021" y="1937"/>
                <a:ext cx="16" cy="24"/>
              </a:xfrm>
              <a:prstGeom prst="line">
                <a:avLst/>
              </a:prstGeom>
              <a:noFill/>
              <a:ln w="9525">
                <a:solidFill>
                  <a:srgbClr val="000000"/>
                </a:solidFill>
                <a:round/>
                <a:headEnd/>
                <a:tailEnd/>
              </a:ln>
            </p:spPr>
            <p:txBody>
              <a:bodyPr/>
              <a:lstStyle/>
              <a:p>
                <a:endParaRPr lang="en-GB"/>
              </a:p>
            </p:txBody>
          </p:sp>
          <p:sp>
            <p:nvSpPr>
              <p:cNvPr id="160" name="Line 162"/>
              <p:cNvSpPr>
                <a:spLocks noChangeShapeType="1"/>
              </p:cNvSpPr>
              <p:nvPr/>
            </p:nvSpPr>
            <p:spPr bwMode="auto">
              <a:xfrm flipV="1">
                <a:off x="1017" y="1848"/>
                <a:ext cx="24" cy="18"/>
              </a:xfrm>
              <a:prstGeom prst="line">
                <a:avLst/>
              </a:prstGeom>
              <a:noFill/>
              <a:ln w="9525">
                <a:solidFill>
                  <a:srgbClr val="000000"/>
                </a:solidFill>
                <a:round/>
                <a:headEnd/>
                <a:tailEnd/>
              </a:ln>
            </p:spPr>
            <p:txBody>
              <a:bodyPr/>
              <a:lstStyle/>
              <a:p>
                <a:endParaRPr lang="en-GB"/>
              </a:p>
            </p:txBody>
          </p:sp>
          <p:sp>
            <p:nvSpPr>
              <p:cNvPr id="161" name="Line 163"/>
              <p:cNvSpPr>
                <a:spLocks noChangeShapeType="1"/>
              </p:cNvSpPr>
              <p:nvPr/>
            </p:nvSpPr>
            <p:spPr bwMode="auto">
              <a:xfrm rot="16200000" flipV="1">
                <a:off x="1021" y="1828"/>
                <a:ext cx="16" cy="24"/>
              </a:xfrm>
              <a:prstGeom prst="line">
                <a:avLst/>
              </a:prstGeom>
              <a:noFill/>
              <a:ln w="9525">
                <a:solidFill>
                  <a:srgbClr val="000000"/>
                </a:solidFill>
                <a:round/>
                <a:headEnd/>
                <a:tailEnd/>
              </a:ln>
            </p:spPr>
            <p:txBody>
              <a:bodyPr/>
              <a:lstStyle/>
              <a:p>
                <a:endParaRPr lang="en-GB"/>
              </a:p>
            </p:txBody>
          </p:sp>
          <p:sp>
            <p:nvSpPr>
              <p:cNvPr id="162" name="Oval 164"/>
              <p:cNvSpPr>
                <a:spLocks noChangeArrowheads="1"/>
              </p:cNvSpPr>
              <p:nvPr/>
            </p:nvSpPr>
            <p:spPr bwMode="auto">
              <a:xfrm rot="438954">
                <a:off x="1047" y="2035"/>
                <a:ext cx="46" cy="50"/>
              </a:xfrm>
              <a:prstGeom prst="ellipse">
                <a:avLst/>
              </a:prstGeom>
              <a:solidFill>
                <a:srgbClr val="FF6600"/>
              </a:solidFill>
              <a:ln w="9525">
                <a:solidFill>
                  <a:srgbClr val="000000"/>
                </a:solidFill>
                <a:round/>
                <a:headEnd/>
                <a:tailEnd/>
              </a:ln>
            </p:spPr>
            <p:txBody>
              <a:bodyPr/>
              <a:lstStyle/>
              <a:p>
                <a:endParaRPr lang="en-US"/>
              </a:p>
            </p:txBody>
          </p:sp>
          <p:sp>
            <p:nvSpPr>
              <p:cNvPr id="163" name="Line 165"/>
              <p:cNvSpPr>
                <a:spLocks noChangeShapeType="1"/>
              </p:cNvSpPr>
              <p:nvPr/>
            </p:nvSpPr>
            <p:spPr bwMode="auto">
              <a:xfrm rot="438954" flipV="1">
                <a:off x="1068" y="2016"/>
                <a:ext cx="25" cy="18"/>
              </a:xfrm>
              <a:prstGeom prst="line">
                <a:avLst/>
              </a:prstGeom>
              <a:noFill/>
              <a:ln w="9525">
                <a:solidFill>
                  <a:srgbClr val="000000"/>
                </a:solidFill>
                <a:round/>
                <a:headEnd/>
                <a:tailEnd/>
              </a:ln>
            </p:spPr>
            <p:txBody>
              <a:bodyPr/>
              <a:lstStyle/>
              <a:p>
                <a:endParaRPr lang="en-GB"/>
              </a:p>
            </p:txBody>
          </p:sp>
          <p:sp>
            <p:nvSpPr>
              <p:cNvPr id="164" name="Line 166"/>
              <p:cNvSpPr>
                <a:spLocks noChangeShapeType="1"/>
              </p:cNvSpPr>
              <p:nvPr/>
            </p:nvSpPr>
            <p:spPr bwMode="auto">
              <a:xfrm rot="16638954" flipV="1">
                <a:off x="1075" y="1995"/>
                <a:ext cx="16" cy="25"/>
              </a:xfrm>
              <a:prstGeom prst="line">
                <a:avLst/>
              </a:prstGeom>
              <a:noFill/>
              <a:ln w="9525">
                <a:solidFill>
                  <a:srgbClr val="000000"/>
                </a:solidFill>
                <a:round/>
                <a:headEnd/>
                <a:tailEnd/>
              </a:ln>
            </p:spPr>
            <p:txBody>
              <a:bodyPr/>
              <a:lstStyle/>
              <a:p>
                <a:endParaRPr lang="en-GB"/>
              </a:p>
            </p:txBody>
          </p:sp>
          <p:sp>
            <p:nvSpPr>
              <p:cNvPr id="165" name="Line 167"/>
              <p:cNvSpPr>
                <a:spLocks noChangeShapeType="1"/>
              </p:cNvSpPr>
              <p:nvPr/>
            </p:nvSpPr>
            <p:spPr bwMode="auto">
              <a:xfrm rot="438954" flipV="1">
                <a:off x="1077" y="1942"/>
                <a:ext cx="25" cy="19"/>
              </a:xfrm>
              <a:prstGeom prst="line">
                <a:avLst/>
              </a:prstGeom>
              <a:noFill/>
              <a:ln w="9525">
                <a:solidFill>
                  <a:srgbClr val="000000"/>
                </a:solidFill>
                <a:round/>
                <a:headEnd/>
                <a:tailEnd/>
              </a:ln>
            </p:spPr>
            <p:txBody>
              <a:bodyPr/>
              <a:lstStyle/>
              <a:p>
                <a:endParaRPr lang="en-GB"/>
              </a:p>
            </p:txBody>
          </p:sp>
          <p:sp>
            <p:nvSpPr>
              <p:cNvPr id="166" name="Line 168"/>
              <p:cNvSpPr>
                <a:spLocks noChangeShapeType="1"/>
              </p:cNvSpPr>
              <p:nvPr/>
            </p:nvSpPr>
            <p:spPr bwMode="auto">
              <a:xfrm rot="16638954" flipV="1">
                <a:off x="1084" y="1921"/>
                <a:ext cx="16" cy="25"/>
              </a:xfrm>
              <a:prstGeom prst="line">
                <a:avLst/>
              </a:prstGeom>
              <a:noFill/>
              <a:ln w="9525">
                <a:solidFill>
                  <a:srgbClr val="000000"/>
                </a:solidFill>
                <a:round/>
                <a:headEnd/>
                <a:tailEnd/>
              </a:ln>
            </p:spPr>
            <p:txBody>
              <a:bodyPr/>
              <a:lstStyle/>
              <a:p>
                <a:endParaRPr lang="en-GB"/>
              </a:p>
            </p:txBody>
          </p:sp>
          <p:sp>
            <p:nvSpPr>
              <p:cNvPr id="167" name="Line 169"/>
              <p:cNvSpPr>
                <a:spLocks noChangeShapeType="1"/>
              </p:cNvSpPr>
              <p:nvPr/>
            </p:nvSpPr>
            <p:spPr bwMode="auto">
              <a:xfrm rot="438954" flipV="1">
                <a:off x="1082" y="1905"/>
                <a:ext cx="24" cy="18"/>
              </a:xfrm>
              <a:prstGeom prst="line">
                <a:avLst/>
              </a:prstGeom>
              <a:noFill/>
              <a:ln w="9525">
                <a:solidFill>
                  <a:srgbClr val="000000"/>
                </a:solidFill>
                <a:round/>
                <a:headEnd/>
                <a:tailEnd/>
              </a:ln>
            </p:spPr>
            <p:txBody>
              <a:bodyPr/>
              <a:lstStyle/>
              <a:p>
                <a:endParaRPr lang="en-GB"/>
              </a:p>
            </p:txBody>
          </p:sp>
          <p:sp>
            <p:nvSpPr>
              <p:cNvPr id="168" name="Line 170"/>
              <p:cNvSpPr>
                <a:spLocks noChangeShapeType="1"/>
              </p:cNvSpPr>
              <p:nvPr/>
            </p:nvSpPr>
            <p:spPr bwMode="auto">
              <a:xfrm rot="16638954" flipV="1">
                <a:off x="1088" y="1885"/>
                <a:ext cx="16" cy="24"/>
              </a:xfrm>
              <a:prstGeom prst="line">
                <a:avLst/>
              </a:prstGeom>
              <a:noFill/>
              <a:ln w="9525">
                <a:solidFill>
                  <a:srgbClr val="000000"/>
                </a:solidFill>
                <a:round/>
                <a:headEnd/>
                <a:tailEnd/>
              </a:ln>
            </p:spPr>
            <p:txBody>
              <a:bodyPr/>
              <a:lstStyle/>
              <a:p>
                <a:endParaRPr lang="en-GB"/>
              </a:p>
            </p:txBody>
          </p:sp>
          <p:sp>
            <p:nvSpPr>
              <p:cNvPr id="169" name="Line 171"/>
              <p:cNvSpPr>
                <a:spLocks noChangeShapeType="1"/>
              </p:cNvSpPr>
              <p:nvPr/>
            </p:nvSpPr>
            <p:spPr bwMode="auto">
              <a:xfrm rot="438954" flipV="1">
                <a:off x="1073" y="1979"/>
                <a:ext cx="24" cy="19"/>
              </a:xfrm>
              <a:prstGeom prst="line">
                <a:avLst/>
              </a:prstGeom>
              <a:noFill/>
              <a:ln w="9525">
                <a:solidFill>
                  <a:srgbClr val="000000"/>
                </a:solidFill>
                <a:round/>
                <a:headEnd/>
                <a:tailEnd/>
              </a:ln>
            </p:spPr>
            <p:txBody>
              <a:bodyPr/>
              <a:lstStyle/>
              <a:p>
                <a:endParaRPr lang="en-GB"/>
              </a:p>
            </p:txBody>
          </p:sp>
          <p:sp>
            <p:nvSpPr>
              <p:cNvPr id="170" name="Line 172"/>
              <p:cNvSpPr>
                <a:spLocks noChangeShapeType="1"/>
              </p:cNvSpPr>
              <p:nvPr/>
            </p:nvSpPr>
            <p:spPr bwMode="auto">
              <a:xfrm rot="16638954" flipV="1">
                <a:off x="1079" y="1959"/>
                <a:ext cx="16" cy="24"/>
              </a:xfrm>
              <a:prstGeom prst="line">
                <a:avLst/>
              </a:prstGeom>
              <a:noFill/>
              <a:ln w="9525">
                <a:solidFill>
                  <a:srgbClr val="000000"/>
                </a:solidFill>
                <a:round/>
                <a:headEnd/>
                <a:tailEnd/>
              </a:ln>
            </p:spPr>
            <p:txBody>
              <a:bodyPr/>
              <a:lstStyle/>
              <a:p>
                <a:endParaRPr lang="en-GB"/>
              </a:p>
            </p:txBody>
          </p:sp>
          <p:sp>
            <p:nvSpPr>
              <p:cNvPr id="171" name="Line 173"/>
              <p:cNvSpPr>
                <a:spLocks noChangeShapeType="1"/>
              </p:cNvSpPr>
              <p:nvPr/>
            </p:nvSpPr>
            <p:spPr bwMode="auto">
              <a:xfrm rot="438954" flipV="1">
                <a:off x="1085" y="1870"/>
                <a:ext cx="25" cy="19"/>
              </a:xfrm>
              <a:prstGeom prst="line">
                <a:avLst/>
              </a:prstGeom>
              <a:noFill/>
              <a:ln w="9525">
                <a:solidFill>
                  <a:srgbClr val="000000"/>
                </a:solidFill>
                <a:round/>
                <a:headEnd/>
                <a:tailEnd/>
              </a:ln>
            </p:spPr>
            <p:txBody>
              <a:bodyPr/>
              <a:lstStyle/>
              <a:p>
                <a:endParaRPr lang="en-GB"/>
              </a:p>
            </p:txBody>
          </p:sp>
          <p:sp>
            <p:nvSpPr>
              <p:cNvPr id="172" name="Line 174"/>
              <p:cNvSpPr>
                <a:spLocks noChangeShapeType="1"/>
              </p:cNvSpPr>
              <p:nvPr/>
            </p:nvSpPr>
            <p:spPr bwMode="auto">
              <a:xfrm rot="16638954" flipV="1">
                <a:off x="1092" y="1849"/>
                <a:ext cx="16" cy="25"/>
              </a:xfrm>
              <a:prstGeom prst="line">
                <a:avLst/>
              </a:prstGeom>
              <a:noFill/>
              <a:ln w="9525">
                <a:solidFill>
                  <a:srgbClr val="000000"/>
                </a:solidFill>
                <a:round/>
                <a:headEnd/>
                <a:tailEnd/>
              </a:ln>
            </p:spPr>
            <p:txBody>
              <a:bodyPr/>
              <a:lstStyle/>
              <a:p>
                <a:endParaRPr lang="en-GB"/>
              </a:p>
            </p:txBody>
          </p:sp>
          <p:sp>
            <p:nvSpPr>
              <p:cNvPr id="173" name="Oval 175"/>
              <p:cNvSpPr>
                <a:spLocks noChangeArrowheads="1"/>
              </p:cNvSpPr>
              <p:nvPr/>
            </p:nvSpPr>
            <p:spPr bwMode="auto">
              <a:xfrm rot="410108">
                <a:off x="1099" y="2048"/>
                <a:ext cx="47" cy="50"/>
              </a:xfrm>
              <a:prstGeom prst="ellipse">
                <a:avLst/>
              </a:prstGeom>
              <a:solidFill>
                <a:srgbClr val="FF6600"/>
              </a:solidFill>
              <a:ln w="9525">
                <a:solidFill>
                  <a:srgbClr val="000000"/>
                </a:solidFill>
                <a:round/>
                <a:headEnd/>
                <a:tailEnd/>
              </a:ln>
            </p:spPr>
            <p:txBody>
              <a:bodyPr/>
              <a:lstStyle/>
              <a:p>
                <a:endParaRPr lang="en-US"/>
              </a:p>
            </p:txBody>
          </p:sp>
          <p:sp>
            <p:nvSpPr>
              <p:cNvPr id="174" name="Line 176"/>
              <p:cNvSpPr>
                <a:spLocks noChangeShapeType="1"/>
              </p:cNvSpPr>
              <p:nvPr/>
            </p:nvSpPr>
            <p:spPr bwMode="auto">
              <a:xfrm rot="410108" flipV="1">
                <a:off x="1120" y="2030"/>
                <a:ext cx="25" cy="18"/>
              </a:xfrm>
              <a:prstGeom prst="line">
                <a:avLst/>
              </a:prstGeom>
              <a:noFill/>
              <a:ln w="9525">
                <a:solidFill>
                  <a:srgbClr val="000000"/>
                </a:solidFill>
                <a:round/>
                <a:headEnd/>
                <a:tailEnd/>
              </a:ln>
            </p:spPr>
            <p:txBody>
              <a:bodyPr/>
              <a:lstStyle/>
              <a:p>
                <a:endParaRPr lang="en-GB"/>
              </a:p>
            </p:txBody>
          </p:sp>
          <p:sp>
            <p:nvSpPr>
              <p:cNvPr id="175" name="Line 177"/>
              <p:cNvSpPr>
                <a:spLocks noChangeShapeType="1"/>
              </p:cNvSpPr>
              <p:nvPr/>
            </p:nvSpPr>
            <p:spPr bwMode="auto">
              <a:xfrm rot="16610108" flipV="1">
                <a:off x="1127" y="2009"/>
                <a:ext cx="16" cy="25"/>
              </a:xfrm>
              <a:prstGeom prst="line">
                <a:avLst/>
              </a:prstGeom>
              <a:noFill/>
              <a:ln w="9525">
                <a:solidFill>
                  <a:srgbClr val="000000"/>
                </a:solidFill>
                <a:round/>
                <a:headEnd/>
                <a:tailEnd/>
              </a:ln>
            </p:spPr>
            <p:txBody>
              <a:bodyPr/>
              <a:lstStyle/>
              <a:p>
                <a:endParaRPr lang="en-GB"/>
              </a:p>
            </p:txBody>
          </p:sp>
          <p:sp>
            <p:nvSpPr>
              <p:cNvPr id="176" name="Line 178"/>
              <p:cNvSpPr>
                <a:spLocks noChangeShapeType="1"/>
              </p:cNvSpPr>
              <p:nvPr/>
            </p:nvSpPr>
            <p:spPr bwMode="auto">
              <a:xfrm rot="410108" flipV="1">
                <a:off x="1129" y="1955"/>
                <a:ext cx="24" cy="19"/>
              </a:xfrm>
              <a:prstGeom prst="line">
                <a:avLst/>
              </a:prstGeom>
              <a:noFill/>
              <a:ln w="9525">
                <a:solidFill>
                  <a:srgbClr val="000000"/>
                </a:solidFill>
                <a:round/>
                <a:headEnd/>
                <a:tailEnd/>
              </a:ln>
            </p:spPr>
            <p:txBody>
              <a:bodyPr/>
              <a:lstStyle/>
              <a:p>
                <a:endParaRPr lang="en-GB"/>
              </a:p>
            </p:txBody>
          </p:sp>
          <p:sp>
            <p:nvSpPr>
              <p:cNvPr id="177" name="Line 179"/>
              <p:cNvSpPr>
                <a:spLocks noChangeShapeType="1"/>
              </p:cNvSpPr>
              <p:nvPr/>
            </p:nvSpPr>
            <p:spPr bwMode="auto">
              <a:xfrm rot="16610108" flipV="1">
                <a:off x="1135" y="1934"/>
                <a:ext cx="16" cy="25"/>
              </a:xfrm>
              <a:prstGeom prst="line">
                <a:avLst/>
              </a:prstGeom>
              <a:noFill/>
              <a:ln w="9525">
                <a:solidFill>
                  <a:srgbClr val="000000"/>
                </a:solidFill>
                <a:round/>
                <a:headEnd/>
                <a:tailEnd/>
              </a:ln>
            </p:spPr>
            <p:txBody>
              <a:bodyPr/>
              <a:lstStyle/>
              <a:p>
                <a:endParaRPr lang="en-GB"/>
              </a:p>
            </p:txBody>
          </p:sp>
          <p:sp>
            <p:nvSpPr>
              <p:cNvPr id="178" name="Line 180"/>
              <p:cNvSpPr>
                <a:spLocks noChangeShapeType="1"/>
              </p:cNvSpPr>
              <p:nvPr/>
            </p:nvSpPr>
            <p:spPr bwMode="auto">
              <a:xfrm rot="410108" flipV="1">
                <a:off x="1133" y="1918"/>
                <a:ext cx="24" cy="19"/>
              </a:xfrm>
              <a:prstGeom prst="line">
                <a:avLst/>
              </a:prstGeom>
              <a:noFill/>
              <a:ln w="9525">
                <a:solidFill>
                  <a:srgbClr val="000000"/>
                </a:solidFill>
                <a:round/>
                <a:headEnd/>
                <a:tailEnd/>
              </a:ln>
            </p:spPr>
            <p:txBody>
              <a:bodyPr/>
              <a:lstStyle/>
              <a:p>
                <a:endParaRPr lang="en-GB"/>
              </a:p>
            </p:txBody>
          </p:sp>
          <p:sp>
            <p:nvSpPr>
              <p:cNvPr id="179" name="Line 181"/>
              <p:cNvSpPr>
                <a:spLocks noChangeShapeType="1"/>
              </p:cNvSpPr>
              <p:nvPr/>
            </p:nvSpPr>
            <p:spPr bwMode="auto">
              <a:xfrm rot="16610108" flipV="1">
                <a:off x="1139" y="1897"/>
                <a:ext cx="16" cy="25"/>
              </a:xfrm>
              <a:prstGeom prst="line">
                <a:avLst/>
              </a:prstGeom>
              <a:noFill/>
              <a:ln w="9525">
                <a:solidFill>
                  <a:srgbClr val="000000"/>
                </a:solidFill>
                <a:round/>
                <a:headEnd/>
                <a:tailEnd/>
              </a:ln>
            </p:spPr>
            <p:txBody>
              <a:bodyPr/>
              <a:lstStyle/>
              <a:p>
                <a:endParaRPr lang="en-GB"/>
              </a:p>
            </p:txBody>
          </p:sp>
          <p:sp>
            <p:nvSpPr>
              <p:cNvPr id="180" name="Line 182"/>
              <p:cNvSpPr>
                <a:spLocks noChangeShapeType="1"/>
              </p:cNvSpPr>
              <p:nvPr/>
            </p:nvSpPr>
            <p:spPr bwMode="auto">
              <a:xfrm rot="410108" flipV="1">
                <a:off x="1124" y="1992"/>
                <a:ext cx="25" cy="19"/>
              </a:xfrm>
              <a:prstGeom prst="line">
                <a:avLst/>
              </a:prstGeom>
              <a:noFill/>
              <a:ln w="9525">
                <a:solidFill>
                  <a:srgbClr val="000000"/>
                </a:solidFill>
                <a:round/>
                <a:headEnd/>
                <a:tailEnd/>
              </a:ln>
            </p:spPr>
            <p:txBody>
              <a:bodyPr/>
              <a:lstStyle/>
              <a:p>
                <a:endParaRPr lang="en-GB"/>
              </a:p>
            </p:txBody>
          </p:sp>
          <p:sp>
            <p:nvSpPr>
              <p:cNvPr id="181" name="Line 183"/>
              <p:cNvSpPr>
                <a:spLocks noChangeShapeType="1"/>
              </p:cNvSpPr>
              <p:nvPr/>
            </p:nvSpPr>
            <p:spPr bwMode="auto">
              <a:xfrm rot="16610108" flipV="1">
                <a:off x="1131" y="1971"/>
                <a:ext cx="16" cy="25"/>
              </a:xfrm>
              <a:prstGeom prst="line">
                <a:avLst/>
              </a:prstGeom>
              <a:noFill/>
              <a:ln w="9525">
                <a:solidFill>
                  <a:srgbClr val="000000"/>
                </a:solidFill>
                <a:round/>
                <a:headEnd/>
                <a:tailEnd/>
              </a:ln>
            </p:spPr>
            <p:txBody>
              <a:bodyPr/>
              <a:lstStyle/>
              <a:p>
                <a:endParaRPr lang="en-GB"/>
              </a:p>
            </p:txBody>
          </p:sp>
          <p:sp>
            <p:nvSpPr>
              <p:cNvPr id="182" name="Line 184"/>
              <p:cNvSpPr>
                <a:spLocks noChangeShapeType="1"/>
              </p:cNvSpPr>
              <p:nvPr/>
            </p:nvSpPr>
            <p:spPr bwMode="auto">
              <a:xfrm rot="410108" flipV="1">
                <a:off x="1136" y="1884"/>
                <a:ext cx="25" cy="18"/>
              </a:xfrm>
              <a:prstGeom prst="line">
                <a:avLst/>
              </a:prstGeom>
              <a:noFill/>
              <a:ln w="9525">
                <a:solidFill>
                  <a:srgbClr val="000000"/>
                </a:solidFill>
                <a:round/>
                <a:headEnd/>
                <a:tailEnd/>
              </a:ln>
            </p:spPr>
            <p:txBody>
              <a:bodyPr/>
              <a:lstStyle/>
              <a:p>
                <a:endParaRPr lang="en-GB"/>
              </a:p>
            </p:txBody>
          </p:sp>
          <p:sp>
            <p:nvSpPr>
              <p:cNvPr id="183" name="Line 185"/>
              <p:cNvSpPr>
                <a:spLocks noChangeShapeType="1"/>
              </p:cNvSpPr>
              <p:nvPr/>
            </p:nvSpPr>
            <p:spPr bwMode="auto">
              <a:xfrm rot="16610108" flipV="1">
                <a:off x="1143" y="1863"/>
                <a:ext cx="16" cy="25"/>
              </a:xfrm>
              <a:prstGeom prst="line">
                <a:avLst/>
              </a:prstGeom>
              <a:noFill/>
              <a:ln w="9525">
                <a:solidFill>
                  <a:srgbClr val="000000"/>
                </a:solidFill>
                <a:round/>
                <a:headEnd/>
                <a:tailEnd/>
              </a:ln>
            </p:spPr>
            <p:txBody>
              <a:bodyPr/>
              <a:lstStyle/>
              <a:p>
                <a:endParaRPr lang="en-GB"/>
              </a:p>
            </p:txBody>
          </p:sp>
          <p:sp>
            <p:nvSpPr>
              <p:cNvPr id="184" name="Oval 186"/>
              <p:cNvSpPr>
                <a:spLocks noChangeArrowheads="1"/>
              </p:cNvSpPr>
              <p:nvPr/>
            </p:nvSpPr>
            <p:spPr bwMode="auto">
              <a:xfrm rot="732114">
                <a:off x="1153" y="2058"/>
                <a:ext cx="45" cy="50"/>
              </a:xfrm>
              <a:prstGeom prst="ellipse">
                <a:avLst/>
              </a:prstGeom>
              <a:solidFill>
                <a:srgbClr val="FF6600"/>
              </a:solidFill>
              <a:ln w="9525">
                <a:solidFill>
                  <a:srgbClr val="000000"/>
                </a:solidFill>
                <a:round/>
                <a:headEnd/>
                <a:tailEnd/>
              </a:ln>
            </p:spPr>
            <p:txBody>
              <a:bodyPr/>
              <a:lstStyle/>
              <a:p>
                <a:endParaRPr lang="en-US"/>
              </a:p>
            </p:txBody>
          </p:sp>
          <p:sp>
            <p:nvSpPr>
              <p:cNvPr id="185" name="Line 187"/>
              <p:cNvSpPr>
                <a:spLocks noChangeShapeType="1"/>
              </p:cNvSpPr>
              <p:nvPr/>
            </p:nvSpPr>
            <p:spPr bwMode="auto">
              <a:xfrm rot="732114" flipV="1">
                <a:off x="1176" y="2040"/>
                <a:ext cx="25" cy="18"/>
              </a:xfrm>
              <a:prstGeom prst="line">
                <a:avLst/>
              </a:prstGeom>
              <a:noFill/>
              <a:ln w="9525">
                <a:solidFill>
                  <a:srgbClr val="000000"/>
                </a:solidFill>
                <a:round/>
                <a:headEnd/>
                <a:tailEnd/>
              </a:ln>
            </p:spPr>
            <p:txBody>
              <a:bodyPr/>
              <a:lstStyle/>
              <a:p>
                <a:endParaRPr lang="en-GB"/>
              </a:p>
            </p:txBody>
          </p:sp>
          <p:sp>
            <p:nvSpPr>
              <p:cNvPr id="186" name="Line 188"/>
              <p:cNvSpPr>
                <a:spLocks noChangeShapeType="1"/>
              </p:cNvSpPr>
              <p:nvPr/>
            </p:nvSpPr>
            <p:spPr bwMode="auto">
              <a:xfrm rot="16932114" flipV="1">
                <a:off x="1184" y="2020"/>
                <a:ext cx="16" cy="24"/>
              </a:xfrm>
              <a:prstGeom prst="line">
                <a:avLst/>
              </a:prstGeom>
              <a:noFill/>
              <a:ln w="9525">
                <a:solidFill>
                  <a:srgbClr val="000000"/>
                </a:solidFill>
                <a:round/>
                <a:headEnd/>
                <a:tailEnd/>
              </a:ln>
            </p:spPr>
            <p:txBody>
              <a:bodyPr/>
              <a:lstStyle/>
              <a:p>
                <a:endParaRPr lang="en-GB"/>
              </a:p>
            </p:txBody>
          </p:sp>
          <p:sp>
            <p:nvSpPr>
              <p:cNvPr id="187" name="Line 189"/>
              <p:cNvSpPr>
                <a:spLocks noChangeShapeType="1"/>
              </p:cNvSpPr>
              <p:nvPr/>
            </p:nvSpPr>
            <p:spPr bwMode="auto">
              <a:xfrm rot="732114" flipV="1">
                <a:off x="1191" y="1967"/>
                <a:ext cx="24" cy="19"/>
              </a:xfrm>
              <a:prstGeom prst="line">
                <a:avLst/>
              </a:prstGeom>
              <a:noFill/>
              <a:ln w="9525">
                <a:solidFill>
                  <a:srgbClr val="000000"/>
                </a:solidFill>
                <a:round/>
                <a:headEnd/>
                <a:tailEnd/>
              </a:ln>
            </p:spPr>
            <p:txBody>
              <a:bodyPr/>
              <a:lstStyle/>
              <a:p>
                <a:endParaRPr lang="en-GB"/>
              </a:p>
            </p:txBody>
          </p:sp>
          <p:sp>
            <p:nvSpPr>
              <p:cNvPr id="188" name="Line 190"/>
              <p:cNvSpPr>
                <a:spLocks noChangeShapeType="1"/>
              </p:cNvSpPr>
              <p:nvPr/>
            </p:nvSpPr>
            <p:spPr bwMode="auto">
              <a:xfrm rot="16932114" flipV="1">
                <a:off x="1198" y="1947"/>
                <a:ext cx="16" cy="24"/>
              </a:xfrm>
              <a:prstGeom prst="line">
                <a:avLst/>
              </a:prstGeom>
              <a:noFill/>
              <a:ln w="9525">
                <a:solidFill>
                  <a:srgbClr val="000000"/>
                </a:solidFill>
                <a:round/>
                <a:headEnd/>
                <a:tailEnd/>
              </a:ln>
            </p:spPr>
            <p:txBody>
              <a:bodyPr/>
              <a:lstStyle/>
              <a:p>
                <a:endParaRPr lang="en-GB"/>
              </a:p>
            </p:txBody>
          </p:sp>
          <p:sp>
            <p:nvSpPr>
              <p:cNvPr id="189" name="Line 191"/>
              <p:cNvSpPr>
                <a:spLocks noChangeShapeType="1"/>
              </p:cNvSpPr>
              <p:nvPr/>
            </p:nvSpPr>
            <p:spPr bwMode="auto">
              <a:xfrm rot="732114" flipV="1">
                <a:off x="1198" y="1930"/>
                <a:ext cx="24" cy="19"/>
              </a:xfrm>
              <a:prstGeom prst="line">
                <a:avLst/>
              </a:prstGeom>
              <a:noFill/>
              <a:ln w="9525">
                <a:solidFill>
                  <a:srgbClr val="000000"/>
                </a:solidFill>
                <a:round/>
                <a:headEnd/>
                <a:tailEnd/>
              </a:ln>
            </p:spPr>
            <p:txBody>
              <a:bodyPr/>
              <a:lstStyle/>
              <a:p>
                <a:endParaRPr lang="en-GB"/>
              </a:p>
            </p:txBody>
          </p:sp>
          <p:sp>
            <p:nvSpPr>
              <p:cNvPr id="190" name="Line 192"/>
              <p:cNvSpPr>
                <a:spLocks noChangeShapeType="1"/>
              </p:cNvSpPr>
              <p:nvPr/>
            </p:nvSpPr>
            <p:spPr bwMode="auto">
              <a:xfrm rot="16932114" flipV="1">
                <a:off x="1206" y="1909"/>
                <a:ext cx="16" cy="25"/>
              </a:xfrm>
              <a:prstGeom prst="line">
                <a:avLst/>
              </a:prstGeom>
              <a:noFill/>
              <a:ln w="9525">
                <a:solidFill>
                  <a:srgbClr val="000000"/>
                </a:solidFill>
                <a:round/>
                <a:headEnd/>
                <a:tailEnd/>
              </a:ln>
            </p:spPr>
            <p:txBody>
              <a:bodyPr/>
              <a:lstStyle/>
              <a:p>
                <a:endParaRPr lang="en-GB"/>
              </a:p>
            </p:txBody>
          </p:sp>
          <p:sp>
            <p:nvSpPr>
              <p:cNvPr id="191" name="Line 193"/>
              <p:cNvSpPr>
                <a:spLocks noChangeShapeType="1"/>
              </p:cNvSpPr>
              <p:nvPr/>
            </p:nvSpPr>
            <p:spPr bwMode="auto">
              <a:xfrm rot="732114" flipV="1">
                <a:off x="1183" y="2003"/>
                <a:ext cx="25" cy="19"/>
              </a:xfrm>
              <a:prstGeom prst="line">
                <a:avLst/>
              </a:prstGeom>
              <a:noFill/>
              <a:ln w="9525">
                <a:solidFill>
                  <a:srgbClr val="000000"/>
                </a:solidFill>
                <a:round/>
                <a:headEnd/>
                <a:tailEnd/>
              </a:ln>
            </p:spPr>
            <p:txBody>
              <a:bodyPr/>
              <a:lstStyle/>
              <a:p>
                <a:endParaRPr lang="en-GB"/>
              </a:p>
            </p:txBody>
          </p:sp>
          <p:sp>
            <p:nvSpPr>
              <p:cNvPr id="192" name="Line 194"/>
              <p:cNvSpPr>
                <a:spLocks noChangeShapeType="1"/>
              </p:cNvSpPr>
              <p:nvPr/>
            </p:nvSpPr>
            <p:spPr bwMode="auto">
              <a:xfrm rot="16932114" flipV="1">
                <a:off x="1191" y="1984"/>
                <a:ext cx="16" cy="24"/>
              </a:xfrm>
              <a:prstGeom prst="line">
                <a:avLst/>
              </a:prstGeom>
              <a:noFill/>
              <a:ln w="9525">
                <a:solidFill>
                  <a:srgbClr val="000000"/>
                </a:solidFill>
                <a:round/>
                <a:headEnd/>
                <a:tailEnd/>
              </a:ln>
            </p:spPr>
            <p:txBody>
              <a:bodyPr/>
              <a:lstStyle/>
              <a:p>
                <a:endParaRPr lang="en-GB"/>
              </a:p>
            </p:txBody>
          </p:sp>
          <p:sp>
            <p:nvSpPr>
              <p:cNvPr id="193" name="Line 195"/>
              <p:cNvSpPr>
                <a:spLocks noChangeShapeType="1"/>
              </p:cNvSpPr>
              <p:nvPr/>
            </p:nvSpPr>
            <p:spPr bwMode="auto">
              <a:xfrm rot="732114" flipV="1">
                <a:off x="1205" y="1896"/>
                <a:ext cx="24" cy="19"/>
              </a:xfrm>
              <a:prstGeom prst="line">
                <a:avLst/>
              </a:prstGeom>
              <a:noFill/>
              <a:ln w="9525">
                <a:solidFill>
                  <a:srgbClr val="000000"/>
                </a:solidFill>
                <a:round/>
                <a:headEnd/>
                <a:tailEnd/>
              </a:ln>
            </p:spPr>
            <p:txBody>
              <a:bodyPr/>
              <a:lstStyle/>
              <a:p>
                <a:endParaRPr lang="en-GB"/>
              </a:p>
            </p:txBody>
          </p:sp>
          <p:sp>
            <p:nvSpPr>
              <p:cNvPr id="194" name="Line 196"/>
              <p:cNvSpPr>
                <a:spLocks noChangeShapeType="1"/>
              </p:cNvSpPr>
              <p:nvPr/>
            </p:nvSpPr>
            <p:spPr bwMode="auto">
              <a:xfrm rot="16932114" flipV="1">
                <a:off x="1213" y="1876"/>
                <a:ext cx="16" cy="25"/>
              </a:xfrm>
              <a:prstGeom prst="line">
                <a:avLst/>
              </a:prstGeom>
              <a:noFill/>
              <a:ln w="9525">
                <a:solidFill>
                  <a:srgbClr val="000000"/>
                </a:solidFill>
                <a:round/>
                <a:headEnd/>
                <a:tailEnd/>
              </a:ln>
            </p:spPr>
            <p:txBody>
              <a:bodyPr/>
              <a:lstStyle/>
              <a:p>
                <a:endParaRPr lang="en-GB"/>
              </a:p>
            </p:txBody>
          </p:sp>
          <p:sp>
            <p:nvSpPr>
              <p:cNvPr id="195" name="Oval 197"/>
              <p:cNvSpPr>
                <a:spLocks noChangeArrowheads="1"/>
              </p:cNvSpPr>
              <p:nvPr/>
            </p:nvSpPr>
            <p:spPr bwMode="auto">
              <a:xfrm rot="577045">
                <a:off x="1200" y="2061"/>
                <a:ext cx="46" cy="50"/>
              </a:xfrm>
              <a:prstGeom prst="ellipse">
                <a:avLst/>
              </a:prstGeom>
              <a:solidFill>
                <a:srgbClr val="FF6600"/>
              </a:solidFill>
              <a:ln w="9525">
                <a:solidFill>
                  <a:srgbClr val="000000"/>
                </a:solidFill>
                <a:round/>
                <a:headEnd/>
                <a:tailEnd/>
              </a:ln>
            </p:spPr>
            <p:txBody>
              <a:bodyPr/>
              <a:lstStyle/>
              <a:p>
                <a:endParaRPr lang="en-US"/>
              </a:p>
            </p:txBody>
          </p:sp>
          <p:sp>
            <p:nvSpPr>
              <p:cNvPr id="196" name="Line 198"/>
              <p:cNvSpPr>
                <a:spLocks noChangeShapeType="1"/>
              </p:cNvSpPr>
              <p:nvPr/>
            </p:nvSpPr>
            <p:spPr bwMode="auto">
              <a:xfrm rot="577045" flipV="1">
                <a:off x="1222" y="2042"/>
                <a:ext cx="25" cy="19"/>
              </a:xfrm>
              <a:prstGeom prst="line">
                <a:avLst/>
              </a:prstGeom>
              <a:noFill/>
              <a:ln w="9525">
                <a:solidFill>
                  <a:srgbClr val="000000"/>
                </a:solidFill>
                <a:round/>
                <a:headEnd/>
                <a:tailEnd/>
              </a:ln>
            </p:spPr>
            <p:txBody>
              <a:bodyPr/>
              <a:lstStyle/>
              <a:p>
                <a:endParaRPr lang="en-GB"/>
              </a:p>
            </p:txBody>
          </p:sp>
          <p:sp>
            <p:nvSpPr>
              <p:cNvPr id="197" name="Line 199"/>
              <p:cNvSpPr>
                <a:spLocks noChangeShapeType="1"/>
              </p:cNvSpPr>
              <p:nvPr/>
            </p:nvSpPr>
            <p:spPr bwMode="auto">
              <a:xfrm rot="16777045" flipV="1">
                <a:off x="1230" y="2022"/>
                <a:ext cx="16" cy="25"/>
              </a:xfrm>
              <a:prstGeom prst="line">
                <a:avLst/>
              </a:prstGeom>
              <a:noFill/>
              <a:ln w="9525">
                <a:solidFill>
                  <a:srgbClr val="000000"/>
                </a:solidFill>
                <a:round/>
                <a:headEnd/>
                <a:tailEnd/>
              </a:ln>
            </p:spPr>
            <p:txBody>
              <a:bodyPr/>
              <a:lstStyle/>
              <a:p>
                <a:endParaRPr lang="en-GB"/>
              </a:p>
            </p:txBody>
          </p:sp>
          <p:sp>
            <p:nvSpPr>
              <p:cNvPr id="198" name="Line 200"/>
              <p:cNvSpPr>
                <a:spLocks noChangeShapeType="1"/>
              </p:cNvSpPr>
              <p:nvPr/>
            </p:nvSpPr>
            <p:spPr bwMode="auto">
              <a:xfrm rot="577045" flipV="1">
                <a:off x="1234" y="1969"/>
                <a:ext cx="24" cy="19"/>
              </a:xfrm>
              <a:prstGeom prst="line">
                <a:avLst/>
              </a:prstGeom>
              <a:noFill/>
              <a:ln w="9525">
                <a:solidFill>
                  <a:srgbClr val="000000"/>
                </a:solidFill>
                <a:round/>
                <a:headEnd/>
                <a:tailEnd/>
              </a:ln>
            </p:spPr>
            <p:txBody>
              <a:bodyPr/>
              <a:lstStyle/>
              <a:p>
                <a:endParaRPr lang="en-GB"/>
              </a:p>
            </p:txBody>
          </p:sp>
          <p:sp>
            <p:nvSpPr>
              <p:cNvPr id="199" name="Line 201"/>
              <p:cNvSpPr>
                <a:spLocks noChangeShapeType="1"/>
              </p:cNvSpPr>
              <p:nvPr/>
            </p:nvSpPr>
            <p:spPr bwMode="auto">
              <a:xfrm rot="16777045" flipV="1">
                <a:off x="1241" y="1949"/>
                <a:ext cx="16" cy="24"/>
              </a:xfrm>
              <a:prstGeom prst="line">
                <a:avLst/>
              </a:prstGeom>
              <a:noFill/>
              <a:ln w="9525">
                <a:solidFill>
                  <a:srgbClr val="000000"/>
                </a:solidFill>
                <a:round/>
                <a:headEnd/>
                <a:tailEnd/>
              </a:ln>
            </p:spPr>
            <p:txBody>
              <a:bodyPr/>
              <a:lstStyle/>
              <a:p>
                <a:endParaRPr lang="en-GB"/>
              </a:p>
            </p:txBody>
          </p:sp>
          <p:sp>
            <p:nvSpPr>
              <p:cNvPr id="200" name="Line 202"/>
              <p:cNvSpPr>
                <a:spLocks noChangeShapeType="1"/>
              </p:cNvSpPr>
              <p:nvPr/>
            </p:nvSpPr>
            <p:spPr bwMode="auto">
              <a:xfrm rot="577045" flipV="1">
                <a:off x="1240" y="1932"/>
                <a:ext cx="24" cy="19"/>
              </a:xfrm>
              <a:prstGeom prst="line">
                <a:avLst/>
              </a:prstGeom>
              <a:noFill/>
              <a:ln w="9525">
                <a:solidFill>
                  <a:srgbClr val="000000"/>
                </a:solidFill>
                <a:round/>
                <a:headEnd/>
                <a:tailEnd/>
              </a:ln>
            </p:spPr>
            <p:txBody>
              <a:bodyPr/>
              <a:lstStyle/>
              <a:p>
                <a:endParaRPr lang="en-GB"/>
              </a:p>
            </p:txBody>
          </p:sp>
          <p:sp>
            <p:nvSpPr>
              <p:cNvPr id="201" name="Line 203"/>
              <p:cNvSpPr>
                <a:spLocks noChangeShapeType="1"/>
              </p:cNvSpPr>
              <p:nvPr/>
            </p:nvSpPr>
            <p:spPr bwMode="auto">
              <a:xfrm rot="16777045" flipV="1">
                <a:off x="1247" y="1911"/>
                <a:ext cx="16" cy="25"/>
              </a:xfrm>
              <a:prstGeom prst="line">
                <a:avLst/>
              </a:prstGeom>
              <a:noFill/>
              <a:ln w="9525">
                <a:solidFill>
                  <a:srgbClr val="000000"/>
                </a:solidFill>
                <a:round/>
                <a:headEnd/>
                <a:tailEnd/>
              </a:ln>
            </p:spPr>
            <p:txBody>
              <a:bodyPr/>
              <a:lstStyle/>
              <a:p>
                <a:endParaRPr lang="en-GB"/>
              </a:p>
            </p:txBody>
          </p:sp>
          <p:sp>
            <p:nvSpPr>
              <p:cNvPr id="202" name="Line 204"/>
              <p:cNvSpPr>
                <a:spLocks noChangeShapeType="1"/>
              </p:cNvSpPr>
              <p:nvPr/>
            </p:nvSpPr>
            <p:spPr bwMode="auto">
              <a:xfrm rot="577045" flipV="1">
                <a:off x="1228" y="2006"/>
                <a:ext cx="25" cy="18"/>
              </a:xfrm>
              <a:prstGeom prst="line">
                <a:avLst/>
              </a:prstGeom>
              <a:noFill/>
              <a:ln w="9525">
                <a:solidFill>
                  <a:srgbClr val="000000"/>
                </a:solidFill>
                <a:round/>
                <a:headEnd/>
                <a:tailEnd/>
              </a:ln>
            </p:spPr>
            <p:txBody>
              <a:bodyPr/>
              <a:lstStyle/>
              <a:p>
                <a:endParaRPr lang="en-GB"/>
              </a:p>
            </p:txBody>
          </p:sp>
          <p:sp>
            <p:nvSpPr>
              <p:cNvPr id="203" name="Line 205"/>
              <p:cNvSpPr>
                <a:spLocks noChangeShapeType="1"/>
              </p:cNvSpPr>
              <p:nvPr/>
            </p:nvSpPr>
            <p:spPr bwMode="auto">
              <a:xfrm rot="16777045" flipV="1">
                <a:off x="1235" y="1986"/>
                <a:ext cx="16" cy="24"/>
              </a:xfrm>
              <a:prstGeom prst="line">
                <a:avLst/>
              </a:prstGeom>
              <a:noFill/>
              <a:ln w="9525">
                <a:solidFill>
                  <a:srgbClr val="000000"/>
                </a:solidFill>
                <a:round/>
                <a:headEnd/>
                <a:tailEnd/>
              </a:ln>
            </p:spPr>
            <p:txBody>
              <a:bodyPr/>
              <a:lstStyle/>
              <a:p>
                <a:endParaRPr lang="en-GB"/>
              </a:p>
            </p:txBody>
          </p:sp>
          <p:sp>
            <p:nvSpPr>
              <p:cNvPr id="204" name="Line 206"/>
              <p:cNvSpPr>
                <a:spLocks noChangeShapeType="1"/>
              </p:cNvSpPr>
              <p:nvPr/>
            </p:nvSpPr>
            <p:spPr bwMode="auto">
              <a:xfrm rot="577045" flipV="1">
                <a:off x="1245" y="1898"/>
                <a:ext cx="25" cy="19"/>
              </a:xfrm>
              <a:prstGeom prst="line">
                <a:avLst/>
              </a:prstGeom>
              <a:noFill/>
              <a:ln w="9525">
                <a:solidFill>
                  <a:srgbClr val="000000"/>
                </a:solidFill>
                <a:round/>
                <a:headEnd/>
                <a:tailEnd/>
              </a:ln>
            </p:spPr>
            <p:txBody>
              <a:bodyPr/>
              <a:lstStyle/>
              <a:p>
                <a:endParaRPr lang="en-GB"/>
              </a:p>
            </p:txBody>
          </p:sp>
          <p:sp>
            <p:nvSpPr>
              <p:cNvPr id="205" name="Line 207"/>
              <p:cNvSpPr>
                <a:spLocks noChangeShapeType="1"/>
              </p:cNvSpPr>
              <p:nvPr/>
            </p:nvSpPr>
            <p:spPr bwMode="auto">
              <a:xfrm rot="16777045" flipV="1">
                <a:off x="1252" y="1878"/>
                <a:ext cx="16" cy="24"/>
              </a:xfrm>
              <a:prstGeom prst="line">
                <a:avLst/>
              </a:prstGeom>
              <a:noFill/>
              <a:ln w="9525">
                <a:solidFill>
                  <a:srgbClr val="000000"/>
                </a:solidFill>
                <a:round/>
                <a:headEnd/>
                <a:tailEnd/>
              </a:ln>
            </p:spPr>
            <p:txBody>
              <a:bodyPr/>
              <a:lstStyle/>
              <a:p>
                <a:endParaRPr lang="en-GB"/>
              </a:p>
            </p:txBody>
          </p:sp>
          <p:sp>
            <p:nvSpPr>
              <p:cNvPr id="206" name="Oval 208"/>
              <p:cNvSpPr>
                <a:spLocks noChangeArrowheads="1"/>
              </p:cNvSpPr>
              <p:nvPr/>
            </p:nvSpPr>
            <p:spPr bwMode="auto">
              <a:xfrm rot="887227">
                <a:off x="1251" y="2073"/>
                <a:ext cx="46" cy="50"/>
              </a:xfrm>
              <a:prstGeom prst="ellipse">
                <a:avLst/>
              </a:prstGeom>
              <a:solidFill>
                <a:srgbClr val="FF6600"/>
              </a:solidFill>
              <a:ln w="9525">
                <a:solidFill>
                  <a:srgbClr val="000000"/>
                </a:solidFill>
                <a:round/>
                <a:headEnd/>
                <a:tailEnd/>
              </a:ln>
            </p:spPr>
            <p:txBody>
              <a:bodyPr/>
              <a:lstStyle/>
              <a:p>
                <a:endParaRPr lang="en-US"/>
              </a:p>
            </p:txBody>
          </p:sp>
          <p:sp>
            <p:nvSpPr>
              <p:cNvPr id="207" name="Line 209"/>
              <p:cNvSpPr>
                <a:spLocks noChangeShapeType="1"/>
              </p:cNvSpPr>
              <p:nvPr/>
            </p:nvSpPr>
            <p:spPr bwMode="auto">
              <a:xfrm rot="887227" flipV="1">
                <a:off x="1277" y="2055"/>
                <a:ext cx="24" cy="19"/>
              </a:xfrm>
              <a:prstGeom prst="line">
                <a:avLst/>
              </a:prstGeom>
              <a:noFill/>
              <a:ln w="9525">
                <a:solidFill>
                  <a:srgbClr val="000000"/>
                </a:solidFill>
                <a:round/>
                <a:headEnd/>
                <a:tailEnd/>
              </a:ln>
            </p:spPr>
            <p:txBody>
              <a:bodyPr/>
              <a:lstStyle/>
              <a:p>
                <a:endParaRPr lang="en-GB"/>
              </a:p>
            </p:txBody>
          </p:sp>
          <p:sp>
            <p:nvSpPr>
              <p:cNvPr id="208" name="Line 210"/>
              <p:cNvSpPr>
                <a:spLocks noChangeShapeType="1"/>
              </p:cNvSpPr>
              <p:nvPr/>
            </p:nvSpPr>
            <p:spPr bwMode="auto">
              <a:xfrm rot="17087227" flipV="1">
                <a:off x="1285" y="2036"/>
                <a:ext cx="16" cy="24"/>
              </a:xfrm>
              <a:prstGeom prst="line">
                <a:avLst/>
              </a:prstGeom>
              <a:noFill/>
              <a:ln w="9525">
                <a:solidFill>
                  <a:srgbClr val="000000"/>
                </a:solidFill>
                <a:round/>
                <a:headEnd/>
                <a:tailEnd/>
              </a:ln>
            </p:spPr>
            <p:txBody>
              <a:bodyPr/>
              <a:lstStyle/>
              <a:p>
                <a:endParaRPr lang="en-GB"/>
              </a:p>
            </p:txBody>
          </p:sp>
          <p:sp>
            <p:nvSpPr>
              <p:cNvPr id="209" name="Line 211"/>
              <p:cNvSpPr>
                <a:spLocks noChangeShapeType="1"/>
              </p:cNvSpPr>
              <p:nvPr/>
            </p:nvSpPr>
            <p:spPr bwMode="auto">
              <a:xfrm rot="887227" flipV="1">
                <a:off x="1294" y="1983"/>
                <a:ext cx="24" cy="19"/>
              </a:xfrm>
              <a:prstGeom prst="line">
                <a:avLst/>
              </a:prstGeom>
              <a:noFill/>
              <a:ln w="9525">
                <a:solidFill>
                  <a:srgbClr val="000000"/>
                </a:solidFill>
                <a:round/>
                <a:headEnd/>
                <a:tailEnd/>
              </a:ln>
            </p:spPr>
            <p:txBody>
              <a:bodyPr/>
              <a:lstStyle/>
              <a:p>
                <a:endParaRPr lang="en-GB"/>
              </a:p>
            </p:txBody>
          </p:sp>
          <p:sp>
            <p:nvSpPr>
              <p:cNvPr id="210" name="Line 212"/>
              <p:cNvSpPr>
                <a:spLocks noChangeShapeType="1"/>
              </p:cNvSpPr>
              <p:nvPr/>
            </p:nvSpPr>
            <p:spPr bwMode="auto">
              <a:xfrm rot="17087227" flipV="1">
                <a:off x="1302" y="1964"/>
                <a:ext cx="16" cy="24"/>
              </a:xfrm>
              <a:prstGeom prst="line">
                <a:avLst/>
              </a:prstGeom>
              <a:noFill/>
              <a:ln w="9525">
                <a:solidFill>
                  <a:srgbClr val="000000"/>
                </a:solidFill>
                <a:round/>
                <a:headEnd/>
                <a:tailEnd/>
              </a:ln>
            </p:spPr>
            <p:txBody>
              <a:bodyPr/>
              <a:lstStyle/>
              <a:p>
                <a:endParaRPr lang="en-GB"/>
              </a:p>
            </p:txBody>
          </p:sp>
          <p:sp>
            <p:nvSpPr>
              <p:cNvPr id="211" name="Line 213"/>
              <p:cNvSpPr>
                <a:spLocks noChangeShapeType="1"/>
              </p:cNvSpPr>
              <p:nvPr/>
            </p:nvSpPr>
            <p:spPr bwMode="auto">
              <a:xfrm rot="887227" flipV="1">
                <a:off x="1303" y="1947"/>
                <a:ext cx="24" cy="19"/>
              </a:xfrm>
              <a:prstGeom prst="line">
                <a:avLst/>
              </a:prstGeom>
              <a:noFill/>
              <a:ln w="9525">
                <a:solidFill>
                  <a:srgbClr val="000000"/>
                </a:solidFill>
                <a:round/>
                <a:headEnd/>
                <a:tailEnd/>
              </a:ln>
            </p:spPr>
            <p:txBody>
              <a:bodyPr/>
              <a:lstStyle/>
              <a:p>
                <a:endParaRPr lang="en-GB"/>
              </a:p>
            </p:txBody>
          </p:sp>
          <p:sp>
            <p:nvSpPr>
              <p:cNvPr id="212" name="Line 214"/>
              <p:cNvSpPr>
                <a:spLocks noChangeShapeType="1"/>
              </p:cNvSpPr>
              <p:nvPr/>
            </p:nvSpPr>
            <p:spPr bwMode="auto">
              <a:xfrm rot="17087227" flipV="1">
                <a:off x="1311" y="1928"/>
                <a:ext cx="16" cy="24"/>
              </a:xfrm>
              <a:prstGeom prst="line">
                <a:avLst/>
              </a:prstGeom>
              <a:noFill/>
              <a:ln w="9525">
                <a:solidFill>
                  <a:srgbClr val="000000"/>
                </a:solidFill>
                <a:round/>
                <a:headEnd/>
                <a:tailEnd/>
              </a:ln>
            </p:spPr>
            <p:txBody>
              <a:bodyPr/>
              <a:lstStyle/>
              <a:p>
                <a:endParaRPr lang="en-GB"/>
              </a:p>
            </p:txBody>
          </p:sp>
          <p:sp>
            <p:nvSpPr>
              <p:cNvPr id="213" name="Line 215"/>
              <p:cNvSpPr>
                <a:spLocks noChangeShapeType="1"/>
              </p:cNvSpPr>
              <p:nvPr/>
            </p:nvSpPr>
            <p:spPr bwMode="auto">
              <a:xfrm rot="887227" flipV="1">
                <a:off x="1285" y="2019"/>
                <a:ext cx="25" cy="19"/>
              </a:xfrm>
              <a:prstGeom prst="line">
                <a:avLst/>
              </a:prstGeom>
              <a:noFill/>
              <a:ln w="9525">
                <a:solidFill>
                  <a:srgbClr val="000000"/>
                </a:solidFill>
                <a:round/>
                <a:headEnd/>
                <a:tailEnd/>
              </a:ln>
            </p:spPr>
            <p:txBody>
              <a:bodyPr/>
              <a:lstStyle/>
              <a:p>
                <a:endParaRPr lang="en-GB"/>
              </a:p>
            </p:txBody>
          </p:sp>
          <p:sp>
            <p:nvSpPr>
              <p:cNvPr id="214" name="Line 216"/>
              <p:cNvSpPr>
                <a:spLocks noChangeShapeType="1"/>
              </p:cNvSpPr>
              <p:nvPr/>
            </p:nvSpPr>
            <p:spPr bwMode="auto">
              <a:xfrm rot="17087227" flipV="1">
                <a:off x="1294" y="1999"/>
                <a:ext cx="16" cy="25"/>
              </a:xfrm>
              <a:prstGeom prst="line">
                <a:avLst/>
              </a:prstGeom>
              <a:noFill/>
              <a:ln w="9525">
                <a:solidFill>
                  <a:srgbClr val="000000"/>
                </a:solidFill>
                <a:round/>
                <a:headEnd/>
                <a:tailEnd/>
              </a:ln>
            </p:spPr>
            <p:txBody>
              <a:bodyPr/>
              <a:lstStyle/>
              <a:p>
                <a:endParaRPr lang="en-GB"/>
              </a:p>
            </p:txBody>
          </p:sp>
          <p:sp>
            <p:nvSpPr>
              <p:cNvPr id="215" name="Line 217"/>
              <p:cNvSpPr>
                <a:spLocks noChangeShapeType="1"/>
              </p:cNvSpPr>
              <p:nvPr/>
            </p:nvSpPr>
            <p:spPr bwMode="auto">
              <a:xfrm rot="887227" flipV="1">
                <a:off x="1311" y="1914"/>
                <a:ext cx="24" cy="18"/>
              </a:xfrm>
              <a:prstGeom prst="line">
                <a:avLst/>
              </a:prstGeom>
              <a:noFill/>
              <a:ln w="9525">
                <a:solidFill>
                  <a:srgbClr val="000000"/>
                </a:solidFill>
                <a:round/>
                <a:headEnd/>
                <a:tailEnd/>
              </a:ln>
            </p:spPr>
            <p:txBody>
              <a:bodyPr/>
              <a:lstStyle/>
              <a:p>
                <a:endParaRPr lang="en-GB"/>
              </a:p>
            </p:txBody>
          </p:sp>
          <p:sp>
            <p:nvSpPr>
              <p:cNvPr id="216" name="Line 218"/>
              <p:cNvSpPr>
                <a:spLocks noChangeShapeType="1"/>
              </p:cNvSpPr>
              <p:nvPr/>
            </p:nvSpPr>
            <p:spPr bwMode="auto">
              <a:xfrm rot="17087227" flipV="1">
                <a:off x="1319" y="1894"/>
                <a:ext cx="16" cy="24"/>
              </a:xfrm>
              <a:prstGeom prst="line">
                <a:avLst/>
              </a:prstGeom>
              <a:noFill/>
              <a:ln w="9525">
                <a:solidFill>
                  <a:srgbClr val="000000"/>
                </a:solidFill>
                <a:round/>
                <a:headEnd/>
                <a:tailEnd/>
              </a:ln>
            </p:spPr>
            <p:txBody>
              <a:bodyPr/>
              <a:lstStyle/>
              <a:p>
                <a:endParaRPr lang="en-GB"/>
              </a:p>
            </p:txBody>
          </p:sp>
          <p:sp>
            <p:nvSpPr>
              <p:cNvPr id="217" name="Oval 219"/>
              <p:cNvSpPr>
                <a:spLocks noChangeArrowheads="1"/>
              </p:cNvSpPr>
              <p:nvPr/>
            </p:nvSpPr>
            <p:spPr bwMode="auto">
              <a:xfrm>
                <a:off x="1297" y="2076"/>
                <a:ext cx="46" cy="50"/>
              </a:xfrm>
              <a:prstGeom prst="ellipse">
                <a:avLst/>
              </a:prstGeom>
              <a:solidFill>
                <a:srgbClr val="FF6600"/>
              </a:solidFill>
              <a:ln w="9525">
                <a:solidFill>
                  <a:srgbClr val="000000"/>
                </a:solidFill>
                <a:round/>
                <a:headEnd/>
                <a:tailEnd/>
              </a:ln>
            </p:spPr>
            <p:txBody>
              <a:bodyPr/>
              <a:lstStyle/>
              <a:p>
                <a:endParaRPr lang="en-US"/>
              </a:p>
            </p:txBody>
          </p:sp>
          <p:sp>
            <p:nvSpPr>
              <p:cNvPr id="218" name="Line 220"/>
              <p:cNvSpPr>
                <a:spLocks noChangeShapeType="1"/>
              </p:cNvSpPr>
              <p:nvPr/>
            </p:nvSpPr>
            <p:spPr bwMode="auto">
              <a:xfrm flipV="1">
                <a:off x="1314" y="2056"/>
                <a:ext cx="25" cy="18"/>
              </a:xfrm>
              <a:prstGeom prst="line">
                <a:avLst/>
              </a:prstGeom>
              <a:noFill/>
              <a:ln w="9525">
                <a:solidFill>
                  <a:srgbClr val="000000"/>
                </a:solidFill>
                <a:round/>
                <a:headEnd/>
                <a:tailEnd/>
              </a:ln>
            </p:spPr>
            <p:txBody>
              <a:bodyPr/>
              <a:lstStyle/>
              <a:p>
                <a:endParaRPr lang="en-GB"/>
              </a:p>
            </p:txBody>
          </p:sp>
          <p:sp>
            <p:nvSpPr>
              <p:cNvPr id="219" name="Line 221"/>
              <p:cNvSpPr>
                <a:spLocks noChangeShapeType="1"/>
              </p:cNvSpPr>
              <p:nvPr/>
            </p:nvSpPr>
            <p:spPr bwMode="auto">
              <a:xfrm rot="16200000" flipV="1">
                <a:off x="1319" y="2035"/>
                <a:ext cx="16" cy="25"/>
              </a:xfrm>
              <a:prstGeom prst="line">
                <a:avLst/>
              </a:prstGeom>
              <a:noFill/>
              <a:ln w="9525">
                <a:solidFill>
                  <a:srgbClr val="000000"/>
                </a:solidFill>
                <a:round/>
                <a:headEnd/>
                <a:tailEnd/>
              </a:ln>
            </p:spPr>
            <p:txBody>
              <a:bodyPr/>
              <a:lstStyle/>
              <a:p>
                <a:endParaRPr lang="en-GB"/>
              </a:p>
            </p:txBody>
          </p:sp>
          <p:sp>
            <p:nvSpPr>
              <p:cNvPr id="220" name="Line 222"/>
              <p:cNvSpPr>
                <a:spLocks noChangeShapeType="1"/>
              </p:cNvSpPr>
              <p:nvPr/>
            </p:nvSpPr>
            <p:spPr bwMode="auto">
              <a:xfrm flipV="1">
                <a:off x="1314" y="1981"/>
                <a:ext cx="25" cy="19"/>
              </a:xfrm>
              <a:prstGeom prst="line">
                <a:avLst/>
              </a:prstGeom>
              <a:noFill/>
              <a:ln w="9525">
                <a:solidFill>
                  <a:srgbClr val="000000"/>
                </a:solidFill>
                <a:round/>
                <a:headEnd/>
                <a:tailEnd/>
              </a:ln>
            </p:spPr>
            <p:txBody>
              <a:bodyPr/>
              <a:lstStyle/>
              <a:p>
                <a:endParaRPr lang="en-GB"/>
              </a:p>
            </p:txBody>
          </p:sp>
          <p:sp>
            <p:nvSpPr>
              <p:cNvPr id="221" name="Line 223"/>
              <p:cNvSpPr>
                <a:spLocks noChangeShapeType="1"/>
              </p:cNvSpPr>
              <p:nvPr/>
            </p:nvSpPr>
            <p:spPr bwMode="auto">
              <a:xfrm rot="16200000" flipV="1">
                <a:off x="1319" y="1960"/>
                <a:ext cx="16" cy="25"/>
              </a:xfrm>
              <a:prstGeom prst="line">
                <a:avLst/>
              </a:prstGeom>
              <a:noFill/>
              <a:ln w="9525">
                <a:solidFill>
                  <a:srgbClr val="000000"/>
                </a:solidFill>
                <a:round/>
                <a:headEnd/>
                <a:tailEnd/>
              </a:ln>
            </p:spPr>
            <p:txBody>
              <a:bodyPr/>
              <a:lstStyle/>
              <a:p>
                <a:endParaRPr lang="en-GB"/>
              </a:p>
            </p:txBody>
          </p:sp>
          <p:sp>
            <p:nvSpPr>
              <p:cNvPr id="222" name="Line 224"/>
              <p:cNvSpPr>
                <a:spLocks noChangeShapeType="1"/>
              </p:cNvSpPr>
              <p:nvPr/>
            </p:nvSpPr>
            <p:spPr bwMode="auto">
              <a:xfrm flipV="1">
                <a:off x="1314" y="1944"/>
                <a:ext cx="25" cy="18"/>
              </a:xfrm>
              <a:prstGeom prst="line">
                <a:avLst/>
              </a:prstGeom>
              <a:noFill/>
              <a:ln w="9525">
                <a:solidFill>
                  <a:srgbClr val="000000"/>
                </a:solidFill>
                <a:round/>
                <a:headEnd/>
                <a:tailEnd/>
              </a:ln>
            </p:spPr>
            <p:txBody>
              <a:bodyPr/>
              <a:lstStyle/>
              <a:p>
                <a:endParaRPr lang="en-GB"/>
              </a:p>
            </p:txBody>
          </p:sp>
          <p:sp>
            <p:nvSpPr>
              <p:cNvPr id="223" name="Line 225"/>
              <p:cNvSpPr>
                <a:spLocks noChangeShapeType="1"/>
              </p:cNvSpPr>
              <p:nvPr/>
            </p:nvSpPr>
            <p:spPr bwMode="auto">
              <a:xfrm rot="16200000" flipV="1">
                <a:off x="1319" y="1923"/>
                <a:ext cx="16" cy="25"/>
              </a:xfrm>
              <a:prstGeom prst="line">
                <a:avLst/>
              </a:prstGeom>
              <a:noFill/>
              <a:ln w="9525">
                <a:solidFill>
                  <a:srgbClr val="000000"/>
                </a:solidFill>
                <a:round/>
                <a:headEnd/>
                <a:tailEnd/>
              </a:ln>
            </p:spPr>
            <p:txBody>
              <a:bodyPr/>
              <a:lstStyle/>
              <a:p>
                <a:endParaRPr lang="en-GB"/>
              </a:p>
            </p:txBody>
          </p:sp>
          <p:sp>
            <p:nvSpPr>
              <p:cNvPr id="224" name="Line 226"/>
              <p:cNvSpPr>
                <a:spLocks noChangeShapeType="1"/>
              </p:cNvSpPr>
              <p:nvPr/>
            </p:nvSpPr>
            <p:spPr bwMode="auto">
              <a:xfrm flipV="1">
                <a:off x="1314" y="2018"/>
                <a:ext cx="25" cy="19"/>
              </a:xfrm>
              <a:prstGeom prst="line">
                <a:avLst/>
              </a:prstGeom>
              <a:noFill/>
              <a:ln w="9525">
                <a:solidFill>
                  <a:srgbClr val="000000"/>
                </a:solidFill>
                <a:round/>
                <a:headEnd/>
                <a:tailEnd/>
              </a:ln>
            </p:spPr>
            <p:txBody>
              <a:bodyPr/>
              <a:lstStyle/>
              <a:p>
                <a:endParaRPr lang="en-GB"/>
              </a:p>
            </p:txBody>
          </p:sp>
          <p:sp>
            <p:nvSpPr>
              <p:cNvPr id="225" name="Line 227"/>
              <p:cNvSpPr>
                <a:spLocks noChangeShapeType="1"/>
              </p:cNvSpPr>
              <p:nvPr/>
            </p:nvSpPr>
            <p:spPr bwMode="auto">
              <a:xfrm rot="16200000" flipV="1">
                <a:off x="1319" y="1997"/>
                <a:ext cx="16" cy="25"/>
              </a:xfrm>
              <a:prstGeom prst="line">
                <a:avLst/>
              </a:prstGeom>
              <a:noFill/>
              <a:ln w="9525">
                <a:solidFill>
                  <a:srgbClr val="000000"/>
                </a:solidFill>
                <a:round/>
                <a:headEnd/>
                <a:tailEnd/>
              </a:ln>
            </p:spPr>
            <p:txBody>
              <a:bodyPr/>
              <a:lstStyle/>
              <a:p>
                <a:endParaRPr lang="en-GB"/>
              </a:p>
            </p:txBody>
          </p:sp>
          <p:sp>
            <p:nvSpPr>
              <p:cNvPr id="226" name="Line 228"/>
              <p:cNvSpPr>
                <a:spLocks noChangeShapeType="1"/>
              </p:cNvSpPr>
              <p:nvPr/>
            </p:nvSpPr>
            <p:spPr bwMode="auto">
              <a:xfrm flipV="1">
                <a:off x="1314" y="1909"/>
                <a:ext cx="25" cy="19"/>
              </a:xfrm>
              <a:prstGeom prst="line">
                <a:avLst/>
              </a:prstGeom>
              <a:noFill/>
              <a:ln w="9525">
                <a:solidFill>
                  <a:srgbClr val="000000"/>
                </a:solidFill>
                <a:round/>
                <a:headEnd/>
                <a:tailEnd/>
              </a:ln>
            </p:spPr>
            <p:txBody>
              <a:bodyPr/>
              <a:lstStyle/>
              <a:p>
                <a:endParaRPr lang="en-GB"/>
              </a:p>
            </p:txBody>
          </p:sp>
          <p:sp>
            <p:nvSpPr>
              <p:cNvPr id="227" name="Line 229"/>
              <p:cNvSpPr>
                <a:spLocks noChangeShapeType="1"/>
              </p:cNvSpPr>
              <p:nvPr/>
            </p:nvSpPr>
            <p:spPr bwMode="auto">
              <a:xfrm rot="16200000" flipV="1">
                <a:off x="1319" y="1888"/>
                <a:ext cx="16" cy="25"/>
              </a:xfrm>
              <a:prstGeom prst="line">
                <a:avLst/>
              </a:prstGeom>
              <a:noFill/>
              <a:ln w="9525">
                <a:solidFill>
                  <a:srgbClr val="000000"/>
                </a:solidFill>
                <a:round/>
                <a:headEnd/>
                <a:tailEnd/>
              </a:ln>
            </p:spPr>
            <p:txBody>
              <a:bodyPr/>
              <a:lstStyle/>
              <a:p>
                <a:endParaRPr lang="en-GB"/>
              </a:p>
            </p:txBody>
          </p:sp>
          <p:sp>
            <p:nvSpPr>
              <p:cNvPr id="228" name="Oval 230"/>
              <p:cNvSpPr>
                <a:spLocks noChangeArrowheads="1"/>
              </p:cNvSpPr>
              <p:nvPr/>
            </p:nvSpPr>
            <p:spPr bwMode="auto">
              <a:xfrm>
                <a:off x="1351" y="2076"/>
                <a:ext cx="46" cy="50"/>
              </a:xfrm>
              <a:prstGeom prst="ellipse">
                <a:avLst/>
              </a:prstGeom>
              <a:solidFill>
                <a:srgbClr val="FF6600"/>
              </a:solidFill>
              <a:ln w="9525">
                <a:solidFill>
                  <a:srgbClr val="000000"/>
                </a:solidFill>
                <a:round/>
                <a:headEnd/>
                <a:tailEnd/>
              </a:ln>
            </p:spPr>
            <p:txBody>
              <a:bodyPr/>
              <a:lstStyle/>
              <a:p>
                <a:endParaRPr lang="en-US"/>
              </a:p>
            </p:txBody>
          </p:sp>
          <p:sp>
            <p:nvSpPr>
              <p:cNvPr id="229" name="Line 231"/>
              <p:cNvSpPr>
                <a:spLocks noChangeShapeType="1"/>
              </p:cNvSpPr>
              <p:nvPr/>
            </p:nvSpPr>
            <p:spPr bwMode="auto">
              <a:xfrm flipV="1">
                <a:off x="1368" y="2056"/>
                <a:ext cx="24" cy="18"/>
              </a:xfrm>
              <a:prstGeom prst="line">
                <a:avLst/>
              </a:prstGeom>
              <a:noFill/>
              <a:ln w="9525">
                <a:solidFill>
                  <a:srgbClr val="000000"/>
                </a:solidFill>
                <a:round/>
                <a:headEnd/>
                <a:tailEnd/>
              </a:ln>
            </p:spPr>
            <p:txBody>
              <a:bodyPr/>
              <a:lstStyle/>
              <a:p>
                <a:endParaRPr lang="en-GB"/>
              </a:p>
            </p:txBody>
          </p:sp>
          <p:sp>
            <p:nvSpPr>
              <p:cNvPr id="230" name="Line 232"/>
              <p:cNvSpPr>
                <a:spLocks noChangeShapeType="1"/>
              </p:cNvSpPr>
              <p:nvPr/>
            </p:nvSpPr>
            <p:spPr bwMode="auto">
              <a:xfrm rot="16200000" flipV="1">
                <a:off x="1372" y="2036"/>
                <a:ext cx="16" cy="24"/>
              </a:xfrm>
              <a:prstGeom prst="line">
                <a:avLst/>
              </a:prstGeom>
              <a:noFill/>
              <a:ln w="9525">
                <a:solidFill>
                  <a:srgbClr val="000000"/>
                </a:solidFill>
                <a:round/>
                <a:headEnd/>
                <a:tailEnd/>
              </a:ln>
            </p:spPr>
            <p:txBody>
              <a:bodyPr/>
              <a:lstStyle/>
              <a:p>
                <a:endParaRPr lang="en-GB"/>
              </a:p>
            </p:txBody>
          </p:sp>
          <p:sp>
            <p:nvSpPr>
              <p:cNvPr id="231" name="Line 233"/>
              <p:cNvSpPr>
                <a:spLocks noChangeShapeType="1"/>
              </p:cNvSpPr>
              <p:nvPr/>
            </p:nvSpPr>
            <p:spPr bwMode="auto">
              <a:xfrm flipV="1">
                <a:off x="1368" y="1981"/>
                <a:ext cx="24" cy="19"/>
              </a:xfrm>
              <a:prstGeom prst="line">
                <a:avLst/>
              </a:prstGeom>
              <a:noFill/>
              <a:ln w="9525">
                <a:solidFill>
                  <a:srgbClr val="000000"/>
                </a:solidFill>
                <a:round/>
                <a:headEnd/>
                <a:tailEnd/>
              </a:ln>
            </p:spPr>
            <p:txBody>
              <a:bodyPr/>
              <a:lstStyle/>
              <a:p>
                <a:endParaRPr lang="en-GB"/>
              </a:p>
            </p:txBody>
          </p:sp>
          <p:sp>
            <p:nvSpPr>
              <p:cNvPr id="232" name="Line 234"/>
              <p:cNvSpPr>
                <a:spLocks noChangeShapeType="1"/>
              </p:cNvSpPr>
              <p:nvPr/>
            </p:nvSpPr>
            <p:spPr bwMode="auto">
              <a:xfrm rot="16200000" flipV="1">
                <a:off x="1372" y="1961"/>
                <a:ext cx="16" cy="24"/>
              </a:xfrm>
              <a:prstGeom prst="line">
                <a:avLst/>
              </a:prstGeom>
              <a:noFill/>
              <a:ln w="9525">
                <a:solidFill>
                  <a:srgbClr val="000000"/>
                </a:solidFill>
                <a:round/>
                <a:headEnd/>
                <a:tailEnd/>
              </a:ln>
            </p:spPr>
            <p:txBody>
              <a:bodyPr/>
              <a:lstStyle/>
              <a:p>
                <a:endParaRPr lang="en-GB"/>
              </a:p>
            </p:txBody>
          </p:sp>
          <p:sp>
            <p:nvSpPr>
              <p:cNvPr id="233" name="Line 235"/>
              <p:cNvSpPr>
                <a:spLocks noChangeShapeType="1"/>
              </p:cNvSpPr>
              <p:nvPr/>
            </p:nvSpPr>
            <p:spPr bwMode="auto">
              <a:xfrm flipV="1">
                <a:off x="1368" y="1944"/>
                <a:ext cx="24" cy="18"/>
              </a:xfrm>
              <a:prstGeom prst="line">
                <a:avLst/>
              </a:prstGeom>
              <a:noFill/>
              <a:ln w="9525">
                <a:solidFill>
                  <a:srgbClr val="000000"/>
                </a:solidFill>
                <a:round/>
                <a:headEnd/>
                <a:tailEnd/>
              </a:ln>
            </p:spPr>
            <p:txBody>
              <a:bodyPr/>
              <a:lstStyle/>
              <a:p>
                <a:endParaRPr lang="en-GB"/>
              </a:p>
            </p:txBody>
          </p:sp>
          <p:sp>
            <p:nvSpPr>
              <p:cNvPr id="234" name="Line 236"/>
              <p:cNvSpPr>
                <a:spLocks noChangeShapeType="1"/>
              </p:cNvSpPr>
              <p:nvPr/>
            </p:nvSpPr>
            <p:spPr bwMode="auto">
              <a:xfrm rot="16200000" flipV="1">
                <a:off x="1372" y="1924"/>
                <a:ext cx="16" cy="24"/>
              </a:xfrm>
              <a:prstGeom prst="line">
                <a:avLst/>
              </a:prstGeom>
              <a:noFill/>
              <a:ln w="9525">
                <a:solidFill>
                  <a:srgbClr val="000000"/>
                </a:solidFill>
                <a:round/>
                <a:headEnd/>
                <a:tailEnd/>
              </a:ln>
            </p:spPr>
            <p:txBody>
              <a:bodyPr/>
              <a:lstStyle/>
              <a:p>
                <a:endParaRPr lang="en-GB"/>
              </a:p>
            </p:txBody>
          </p:sp>
          <p:sp>
            <p:nvSpPr>
              <p:cNvPr id="235" name="Line 237"/>
              <p:cNvSpPr>
                <a:spLocks noChangeShapeType="1"/>
              </p:cNvSpPr>
              <p:nvPr/>
            </p:nvSpPr>
            <p:spPr bwMode="auto">
              <a:xfrm flipV="1">
                <a:off x="1368" y="2018"/>
                <a:ext cx="24" cy="19"/>
              </a:xfrm>
              <a:prstGeom prst="line">
                <a:avLst/>
              </a:prstGeom>
              <a:noFill/>
              <a:ln w="9525">
                <a:solidFill>
                  <a:srgbClr val="000000"/>
                </a:solidFill>
                <a:round/>
                <a:headEnd/>
                <a:tailEnd/>
              </a:ln>
            </p:spPr>
            <p:txBody>
              <a:bodyPr/>
              <a:lstStyle/>
              <a:p>
                <a:endParaRPr lang="en-GB"/>
              </a:p>
            </p:txBody>
          </p:sp>
          <p:sp>
            <p:nvSpPr>
              <p:cNvPr id="236" name="Line 238"/>
              <p:cNvSpPr>
                <a:spLocks noChangeShapeType="1"/>
              </p:cNvSpPr>
              <p:nvPr/>
            </p:nvSpPr>
            <p:spPr bwMode="auto">
              <a:xfrm rot="16200000" flipV="1">
                <a:off x="1372" y="1998"/>
                <a:ext cx="16" cy="24"/>
              </a:xfrm>
              <a:prstGeom prst="line">
                <a:avLst/>
              </a:prstGeom>
              <a:noFill/>
              <a:ln w="9525">
                <a:solidFill>
                  <a:srgbClr val="000000"/>
                </a:solidFill>
                <a:round/>
                <a:headEnd/>
                <a:tailEnd/>
              </a:ln>
            </p:spPr>
            <p:txBody>
              <a:bodyPr/>
              <a:lstStyle/>
              <a:p>
                <a:endParaRPr lang="en-GB"/>
              </a:p>
            </p:txBody>
          </p:sp>
          <p:sp>
            <p:nvSpPr>
              <p:cNvPr id="237" name="Line 239"/>
              <p:cNvSpPr>
                <a:spLocks noChangeShapeType="1"/>
              </p:cNvSpPr>
              <p:nvPr/>
            </p:nvSpPr>
            <p:spPr bwMode="auto">
              <a:xfrm flipV="1">
                <a:off x="1368" y="1909"/>
                <a:ext cx="24" cy="19"/>
              </a:xfrm>
              <a:prstGeom prst="line">
                <a:avLst/>
              </a:prstGeom>
              <a:noFill/>
              <a:ln w="9525">
                <a:solidFill>
                  <a:srgbClr val="000000"/>
                </a:solidFill>
                <a:round/>
                <a:headEnd/>
                <a:tailEnd/>
              </a:ln>
            </p:spPr>
            <p:txBody>
              <a:bodyPr/>
              <a:lstStyle/>
              <a:p>
                <a:endParaRPr lang="en-GB"/>
              </a:p>
            </p:txBody>
          </p:sp>
          <p:sp>
            <p:nvSpPr>
              <p:cNvPr id="238" name="Line 240"/>
              <p:cNvSpPr>
                <a:spLocks noChangeShapeType="1"/>
              </p:cNvSpPr>
              <p:nvPr/>
            </p:nvSpPr>
            <p:spPr bwMode="auto">
              <a:xfrm rot="16200000" flipV="1">
                <a:off x="1372" y="1889"/>
                <a:ext cx="16" cy="24"/>
              </a:xfrm>
              <a:prstGeom prst="line">
                <a:avLst/>
              </a:prstGeom>
              <a:noFill/>
              <a:ln w="9525">
                <a:solidFill>
                  <a:srgbClr val="000000"/>
                </a:solidFill>
                <a:round/>
                <a:headEnd/>
                <a:tailEnd/>
              </a:ln>
            </p:spPr>
            <p:txBody>
              <a:bodyPr/>
              <a:lstStyle/>
              <a:p>
                <a:endParaRPr lang="en-GB"/>
              </a:p>
            </p:txBody>
          </p:sp>
          <p:sp>
            <p:nvSpPr>
              <p:cNvPr id="239" name="Oval 241"/>
              <p:cNvSpPr>
                <a:spLocks noChangeArrowheads="1"/>
              </p:cNvSpPr>
              <p:nvPr/>
            </p:nvSpPr>
            <p:spPr bwMode="auto">
              <a:xfrm>
                <a:off x="1405" y="2068"/>
                <a:ext cx="46" cy="50"/>
              </a:xfrm>
              <a:prstGeom prst="ellipse">
                <a:avLst/>
              </a:prstGeom>
              <a:solidFill>
                <a:srgbClr val="FF6600"/>
              </a:solidFill>
              <a:ln w="9525">
                <a:solidFill>
                  <a:srgbClr val="000000"/>
                </a:solidFill>
                <a:round/>
                <a:headEnd/>
                <a:tailEnd/>
              </a:ln>
            </p:spPr>
            <p:txBody>
              <a:bodyPr/>
              <a:lstStyle/>
              <a:p>
                <a:endParaRPr lang="en-US"/>
              </a:p>
            </p:txBody>
          </p:sp>
          <p:sp>
            <p:nvSpPr>
              <p:cNvPr id="240" name="Line 242"/>
              <p:cNvSpPr>
                <a:spLocks noChangeShapeType="1"/>
              </p:cNvSpPr>
              <p:nvPr/>
            </p:nvSpPr>
            <p:spPr bwMode="auto">
              <a:xfrm flipV="1">
                <a:off x="1422" y="2048"/>
                <a:ext cx="24" cy="18"/>
              </a:xfrm>
              <a:prstGeom prst="line">
                <a:avLst/>
              </a:prstGeom>
              <a:noFill/>
              <a:ln w="9525">
                <a:solidFill>
                  <a:srgbClr val="000000"/>
                </a:solidFill>
                <a:round/>
                <a:headEnd/>
                <a:tailEnd/>
              </a:ln>
            </p:spPr>
            <p:txBody>
              <a:bodyPr/>
              <a:lstStyle/>
              <a:p>
                <a:endParaRPr lang="en-GB"/>
              </a:p>
            </p:txBody>
          </p:sp>
          <p:sp>
            <p:nvSpPr>
              <p:cNvPr id="241" name="Line 243"/>
              <p:cNvSpPr>
                <a:spLocks noChangeShapeType="1"/>
              </p:cNvSpPr>
              <p:nvPr/>
            </p:nvSpPr>
            <p:spPr bwMode="auto">
              <a:xfrm rot="16200000" flipV="1">
                <a:off x="1426" y="2028"/>
                <a:ext cx="16" cy="24"/>
              </a:xfrm>
              <a:prstGeom prst="line">
                <a:avLst/>
              </a:prstGeom>
              <a:noFill/>
              <a:ln w="9525">
                <a:solidFill>
                  <a:srgbClr val="000000"/>
                </a:solidFill>
                <a:round/>
                <a:headEnd/>
                <a:tailEnd/>
              </a:ln>
            </p:spPr>
            <p:txBody>
              <a:bodyPr/>
              <a:lstStyle/>
              <a:p>
                <a:endParaRPr lang="en-GB"/>
              </a:p>
            </p:txBody>
          </p:sp>
          <p:sp>
            <p:nvSpPr>
              <p:cNvPr id="242" name="Line 244"/>
              <p:cNvSpPr>
                <a:spLocks noChangeShapeType="1"/>
              </p:cNvSpPr>
              <p:nvPr/>
            </p:nvSpPr>
            <p:spPr bwMode="auto">
              <a:xfrm flipV="1">
                <a:off x="1422" y="1973"/>
                <a:ext cx="24" cy="19"/>
              </a:xfrm>
              <a:prstGeom prst="line">
                <a:avLst/>
              </a:prstGeom>
              <a:noFill/>
              <a:ln w="9525">
                <a:solidFill>
                  <a:srgbClr val="000000"/>
                </a:solidFill>
                <a:round/>
                <a:headEnd/>
                <a:tailEnd/>
              </a:ln>
            </p:spPr>
            <p:txBody>
              <a:bodyPr/>
              <a:lstStyle/>
              <a:p>
                <a:endParaRPr lang="en-GB"/>
              </a:p>
            </p:txBody>
          </p:sp>
          <p:sp>
            <p:nvSpPr>
              <p:cNvPr id="243" name="Line 245"/>
              <p:cNvSpPr>
                <a:spLocks noChangeShapeType="1"/>
              </p:cNvSpPr>
              <p:nvPr/>
            </p:nvSpPr>
            <p:spPr bwMode="auto">
              <a:xfrm rot="16200000" flipV="1">
                <a:off x="1426" y="1953"/>
                <a:ext cx="16" cy="24"/>
              </a:xfrm>
              <a:prstGeom prst="line">
                <a:avLst/>
              </a:prstGeom>
              <a:noFill/>
              <a:ln w="9525">
                <a:solidFill>
                  <a:srgbClr val="000000"/>
                </a:solidFill>
                <a:round/>
                <a:headEnd/>
                <a:tailEnd/>
              </a:ln>
            </p:spPr>
            <p:txBody>
              <a:bodyPr/>
              <a:lstStyle/>
              <a:p>
                <a:endParaRPr lang="en-GB"/>
              </a:p>
            </p:txBody>
          </p:sp>
          <p:sp>
            <p:nvSpPr>
              <p:cNvPr id="244" name="Line 246"/>
              <p:cNvSpPr>
                <a:spLocks noChangeShapeType="1"/>
              </p:cNvSpPr>
              <p:nvPr/>
            </p:nvSpPr>
            <p:spPr bwMode="auto">
              <a:xfrm flipV="1">
                <a:off x="1422" y="1936"/>
                <a:ext cx="24" cy="18"/>
              </a:xfrm>
              <a:prstGeom prst="line">
                <a:avLst/>
              </a:prstGeom>
              <a:noFill/>
              <a:ln w="9525">
                <a:solidFill>
                  <a:srgbClr val="000000"/>
                </a:solidFill>
                <a:round/>
                <a:headEnd/>
                <a:tailEnd/>
              </a:ln>
            </p:spPr>
            <p:txBody>
              <a:bodyPr/>
              <a:lstStyle/>
              <a:p>
                <a:endParaRPr lang="en-GB"/>
              </a:p>
            </p:txBody>
          </p:sp>
          <p:sp>
            <p:nvSpPr>
              <p:cNvPr id="245" name="Line 247"/>
              <p:cNvSpPr>
                <a:spLocks noChangeShapeType="1"/>
              </p:cNvSpPr>
              <p:nvPr/>
            </p:nvSpPr>
            <p:spPr bwMode="auto">
              <a:xfrm rot="16200000" flipV="1">
                <a:off x="1426" y="1916"/>
                <a:ext cx="16" cy="24"/>
              </a:xfrm>
              <a:prstGeom prst="line">
                <a:avLst/>
              </a:prstGeom>
              <a:noFill/>
              <a:ln w="9525">
                <a:solidFill>
                  <a:srgbClr val="000000"/>
                </a:solidFill>
                <a:round/>
                <a:headEnd/>
                <a:tailEnd/>
              </a:ln>
            </p:spPr>
            <p:txBody>
              <a:bodyPr/>
              <a:lstStyle/>
              <a:p>
                <a:endParaRPr lang="en-GB"/>
              </a:p>
            </p:txBody>
          </p:sp>
          <p:sp>
            <p:nvSpPr>
              <p:cNvPr id="246" name="Line 248"/>
              <p:cNvSpPr>
                <a:spLocks noChangeShapeType="1"/>
              </p:cNvSpPr>
              <p:nvPr/>
            </p:nvSpPr>
            <p:spPr bwMode="auto">
              <a:xfrm flipV="1">
                <a:off x="1422" y="2010"/>
                <a:ext cx="24" cy="19"/>
              </a:xfrm>
              <a:prstGeom prst="line">
                <a:avLst/>
              </a:prstGeom>
              <a:noFill/>
              <a:ln w="9525">
                <a:solidFill>
                  <a:srgbClr val="000000"/>
                </a:solidFill>
                <a:round/>
                <a:headEnd/>
                <a:tailEnd/>
              </a:ln>
            </p:spPr>
            <p:txBody>
              <a:bodyPr/>
              <a:lstStyle/>
              <a:p>
                <a:endParaRPr lang="en-GB"/>
              </a:p>
            </p:txBody>
          </p:sp>
          <p:sp>
            <p:nvSpPr>
              <p:cNvPr id="247" name="Line 249"/>
              <p:cNvSpPr>
                <a:spLocks noChangeShapeType="1"/>
              </p:cNvSpPr>
              <p:nvPr/>
            </p:nvSpPr>
            <p:spPr bwMode="auto">
              <a:xfrm rot="16200000" flipV="1">
                <a:off x="1426" y="1990"/>
                <a:ext cx="16" cy="24"/>
              </a:xfrm>
              <a:prstGeom prst="line">
                <a:avLst/>
              </a:prstGeom>
              <a:noFill/>
              <a:ln w="9525">
                <a:solidFill>
                  <a:srgbClr val="000000"/>
                </a:solidFill>
                <a:round/>
                <a:headEnd/>
                <a:tailEnd/>
              </a:ln>
            </p:spPr>
            <p:txBody>
              <a:bodyPr/>
              <a:lstStyle/>
              <a:p>
                <a:endParaRPr lang="en-GB"/>
              </a:p>
            </p:txBody>
          </p:sp>
          <p:sp>
            <p:nvSpPr>
              <p:cNvPr id="248" name="Line 250"/>
              <p:cNvSpPr>
                <a:spLocks noChangeShapeType="1"/>
              </p:cNvSpPr>
              <p:nvPr/>
            </p:nvSpPr>
            <p:spPr bwMode="auto">
              <a:xfrm flipV="1">
                <a:off x="1422" y="1901"/>
                <a:ext cx="24" cy="19"/>
              </a:xfrm>
              <a:prstGeom prst="line">
                <a:avLst/>
              </a:prstGeom>
              <a:noFill/>
              <a:ln w="9525">
                <a:solidFill>
                  <a:srgbClr val="000000"/>
                </a:solidFill>
                <a:round/>
                <a:headEnd/>
                <a:tailEnd/>
              </a:ln>
            </p:spPr>
            <p:txBody>
              <a:bodyPr/>
              <a:lstStyle/>
              <a:p>
                <a:endParaRPr lang="en-GB"/>
              </a:p>
            </p:txBody>
          </p:sp>
          <p:sp>
            <p:nvSpPr>
              <p:cNvPr id="249" name="Line 251"/>
              <p:cNvSpPr>
                <a:spLocks noChangeShapeType="1"/>
              </p:cNvSpPr>
              <p:nvPr/>
            </p:nvSpPr>
            <p:spPr bwMode="auto">
              <a:xfrm rot="16200000" flipV="1">
                <a:off x="1426" y="1881"/>
                <a:ext cx="16" cy="24"/>
              </a:xfrm>
              <a:prstGeom prst="line">
                <a:avLst/>
              </a:prstGeom>
              <a:noFill/>
              <a:ln w="9525">
                <a:solidFill>
                  <a:srgbClr val="000000"/>
                </a:solidFill>
                <a:round/>
                <a:headEnd/>
                <a:tailEnd/>
              </a:ln>
            </p:spPr>
            <p:txBody>
              <a:bodyPr/>
              <a:lstStyle/>
              <a:p>
                <a:endParaRPr lang="en-GB"/>
              </a:p>
            </p:txBody>
          </p:sp>
          <p:sp>
            <p:nvSpPr>
              <p:cNvPr id="250" name="Oval 252"/>
              <p:cNvSpPr>
                <a:spLocks noChangeArrowheads="1"/>
              </p:cNvSpPr>
              <p:nvPr/>
            </p:nvSpPr>
            <p:spPr bwMode="auto">
              <a:xfrm>
                <a:off x="1458" y="2052"/>
                <a:ext cx="46" cy="50"/>
              </a:xfrm>
              <a:prstGeom prst="ellipse">
                <a:avLst/>
              </a:prstGeom>
              <a:solidFill>
                <a:srgbClr val="FF6600"/>
              </a:solidFill>
              <a:ln w="9525">
                <a:solidFill>
                  <a:srgbClr val="000000"/>
                </a:solidFill>
                <a:round/>
                <a:headEnd/>
                <a:tailEnd/>
              </a:ln>
            </p:spPr>
            <p:txBody>
              <a:bodyPr/>
              <a:lstStyle/>
              <a:p>
                <a:endParaRPr lang="en-US"/>
              </a:p>
            </p:txBody>
          </p:sp>
          <p:sp>
            <p:nvSpPr>
              <p:cNvPr id="251" name="Line 253"/>
              <p:cNvSpPr>
                <a:spLocks noChangeShapeType="1"/>
              </p:cNvSpPr>
              <p:nvPr/>
            </p:nvSpPr>
            <p:spPr bwMode="auto">
              <a:xfrm flipV="1">
                <a:off x="1475" y="2032"/>
                <a:ext cx="25" cy="18"/>
              </a:xfrm>
              <a:prstGeom prst="line">
                <a:avLst/>
              </a:prstGeom>
              <a:noFill/>
              <a:ln w="9525">
                <a:solidFill>
                  <a:srgbClr val="000000"/>
                </a:solidFill>
                <a:round/>
                <a:headEnd/>
                <a:tailEnd/>
              </a:ln>
            </p:spPr>
            <p:txBody>
              <a:bodyPr/>
              <a:lstStyle/>
              <a:p>
                <a:endParaRPr lang="en-GB"/>
              </a:p>
            </p:txBody>
          </p:sp>
          <p:sp>
            <p:nvSpPr>
              <p:cNvPr id="252" name="Line 254"/>
              <p:cNvSpPr>
                <a:spLocks noChangeShapeType="1"/>
              </p:cNvSpPr>
              <p:nvPr/>
            </p:nvSpPr>
            <p:spPr bwMode="auto">
              <a:xfrm rot="16200000" flipV="1">
                <a:off x="1480" y="2011"/>
                <a:ext cx="16" cy="25"/>
              </a:xfrm>
              <a:prstGeom prst="line">
                <a:avLst/>
              </a:prstGeom>
              <a:noFill/>
              <a:ln w="9525">
                <a:solidFill>
                  <a:srgbClr val="000000"/>
                </a:solidFill>
                <a:round/>
                <a:headEnd/>
                <a:tailEnd/>
              </a:ln>
            </p:spPr>
            <p:txBody>
              <a:bodyPr/>
              <a:lstStyle/>
              <a:p>
                <a:endParaRPr lang="en-GB"/>
              </a:p>
            </p:txBody>
          </p:sp>
          <p:sp>
            <p:nvSpPr>
              <p:cNvPr id="253" name="Line 255"/>
              <p:cNvSpPr>
                <a:spLocks noChangeShapeType="1"/>
              </p:cNvSpPr>
              <p:nvPr/>
            </p:nvSpPr>
            <p:spPr bwMode="auto">
              <a:xfrm flipV="1">
                <a:off x="1475" y="1957"/>
                <a:ext cx="25" cy="19"/>
              </a:xfrm>
              <a:prstGeom prst="line">
                <a:avLst/>
              </a:prstGeom>
              <a:noFill/>
              <a:ln w="9525">
                <a:solidFill>
                  <a:srgbClr val="000000"/>
                </a:solidFill>
                <a:round/>
                <a:headEnd/>
                <a:tailEnd/>
              </a:ln>
            </p:spPr>
            <p:txBody>
              <a:bodyPr/>
              <a:lstStyle/>
              <a:p>
                <a:endParaRPr lang="en-GB"/>
              </a:p>
            </p:txBody>
          </p:sp>
          <p:sp>
            <p:nvSpPr>
              <p:cNvPr id="254" name="Line 256"/>
              <p:cNvSpPr>
                <a:spLocks noChangeShapeType="1"/>
              </p:cNvSpPr>
              <p:nvPr/>
            </p:nvSpPr>
            <p:spPr bwMode="auto">
              <a:xfrm rot="16200000" flipV="1">
                <a:off x="1480" y="1936"/>
                <a:ext cx="16" cy="25"/>
              </a:xfrm>
              <a:prstGeom prst="line">
                <a:avLst/>
              </a:prstGeom>
              <a:noFill/>
              <a:ln w="9525">
                <a:solidFill>
                  <a:srgbClr val="000000"/>
                </a:solidFill>
                <a:round/>
                <a:headEnd/>
                <a:tailEnd/>
              </a:ln>
            </p:spPr>
            <p:txBody>
              <a:bodyPr/>
              <a:lstStyle/>
              <a:p>
                <a:endParaRPr lang="en-GB"/>
              </a:p>
            </p:txBody>
          </p:sp>
          <p:sp>
            <p:nvSpPr>
              <p:cNvPr id="255" name="Line 257"/>
              <p:cNvSpPr>
                <a:spLocks noChangeShapeType="1"/>
              </p:cNvSpPr>
              <p:nvPr/>
            </p:nvSpPr>
            <p:spPr bwMode="auto">
              <a:xfrm flipV="1">
                <a:off x="1475" y="1920"/>
                <a:ext cx="25" cy="18"/>
              </a:xfrm>
              <a:prstGeom prst="line">
                <a:avLst/>
              </a:prstGeom>
              <a:noFill/>
              <a:ln w="9525">
                <a:solidFill>
                  <a:srgbClr val="000000"/>
                </a:solidFill>
                <a:round/>
                <a:headEnd/>
                <a:tailEnd/>
              </a:ln>
            </p:spPr>
            <p:txBody>
              <a:bodyPr/>
              <a:lstStyle/>
              <a:p>
                <a:endParaRPr lang="en-GB"/>
              </a:p>
            </p:txBody>
          </p:sp>
          <p:sp>
            <p:nvSpPr>
              <p:cNvPr id="256" name="Line 258"/>
              <p:cNvSpPr>
                <a:spLocks noChangeShapeType="1"/>
              </p:cNvSpPr>
              <p:nvPr/>
            </p:nvSpPr>
            <p:spPr bwMode="auto">
              <a:xfrm rot="16200000" flipV="1">
                <a:off x="1480" y="1899"/>
                <a:ext cx="16" cy="25"/>
              </a:xfrm>
              <a:prstGeom prst="line">
                <a:avLst/>
              </a:prstGeom>
              <a:noFill/>
              <a:ln w="9525">
                <a:solidFill>
                  <a:srgbClr val="000000"/>
                </a:solidFill>
                <a:round/>
                <a:headEnd/>
                <a:tailEnd/>
              </a:ln>
            </p:spPr>
            <p:txBody>
              <a:bodyPr/>
              <a:lstStyle/>
              <a:p>
                <a:endParaRPr lang="en-GB"/>
              </a:p>
            </p:txBody>
          </p:sp>
          <p:sp>
            <p:nvSpPr>
              <p:cNvPr id="257" name="Line 259"/>
              <p:cNvSpPr>
                <a:spLocks noChangeShapeType="1"/>
              </p:cNvSpPr>
              <p:nvPr/>
            </p:nvSpPr>
            <p:spPr bwMode="auto">
              <a:xfrm flipV="1">
                <a:off x="1475" y="1994"/>
                <a:ext cx="25" cy="19"/>
              </a:xfrm>
              <a:prstGeom prst="line">
                <a:avLst/>
              </a:prstGeom>
              <a:noFill/>
              <a:ln w="9525">
                <a:solidFill>
                  <a:srgbClr val="000000"/>
                </a:solidFill>
                <a:round/>
                <a:headEnd/>
                <a:tailEnd/>
              </a:ln>
            </p:spPr>
            <p:txBody>
              <a:bodyPr/>
              <a:lstStyle/>
              <a:p>
                <a:endParaRPr lang="en-GB"/>
              </a:p>
            </p:txBody>
          </p:sp>
          <p:sp>
            <p:nvSpPr>
              <p:cNvPr id="258" name="Line 260"/>
              <p:cNvSpPr>
                <a:spLocks noChangeShapeType="1"/>
              </p:cNvSpPr>
              <p:nvPr/>
            </p:nvSpPr>
            <p:spPr bwMode="auto">
              <a:xfrm rot="16200000" flipV="1">
                <a:off x="1480" y="1973"/>
                <a:ext cx="16" cy="25"/>
              </a:xfrm>
              <a:prstGeom prst="line">
                <a:avLst/>
              </a:prstGeom>
              <a:noFill/>
              <a:ln w="9525">
                <a:solidFill>
                  <a:srgbClr val="000000"/>
                </a:solidFill>
                <a:round/>
                <a:headEnd/>
                <a:tailEnd/>
              </a:ln>
            </p:spPr>
            <p:txBody>
              <a:bodyPr/>
              <a:lstStyle/>
              <a:p>
                <a:endParaRPr lang="en-GB"/>
              </a:p>
            </p:txBody>
          </p:sp>
          <p:sp>
            <p:nvSpPr>
              <p:cNvPr id="259" name="Line 261"/>
              <p:cNvSpPr>
                <a:spLocks noChangeShapeType="1"/>
              </p:cNvSpPr>
              <p:nvPr/>
            </p:nvSpPr>
            <p:spPr bwMode="auto">
              <a:xfrm flipV="1">
                <a:off x="1475" y="1885"/>
                <a:ext cx="25" cy="19"/>
              </a:xfrm>
              <a:prstGeom prst="line">
                <a:avLst/>
              </a:prstGeom>
              <a:noFill/>
              <a:ln w="9525">
                <a:solidFill>
                  <a:srgbClr val="000000"/>
                </a:solidFill>
                <a:round/>
                <a:headEnd/>
                <a:tailEnd/>
              </a:ln>
            </p:spPr>
            <p:txBody>
              <a:bodyPr/>
              <a:lstStyle/>
              <a:p>
                <a:endParaRPr lang="en-GB"/>
              </a:p>
            </p:txBody>
          </p:sp>
          <p:sp>
            <p:nvSpPr>
              <p:cNvPr id="260" name="Line 262"/>
              <p:cNvSpPr>
                <a:spLocks noChangeShapeType="1"/>
              </p:cNvSpPr>
              <p:nvPr/>
            </p:nvSpPr>
            <p:spPr bwMode="auto">
              <a:xfrm rot="16200000" flipV="1">
                <a:off x="1480" y="1864"/>
                <a:ext cx="16" cy="25"/>
              </a:xfrm>
              <a:prstGeom prst="line">
                <a:avLst/>
              </a:prstGeom>
              <a:noFill/>
              <a:ln w="9525">
                <a:solidFill>
                  <a:srgbClr val="000000"/>
                </a:solidFill>
                <a:round/>
                <a:headEnd/>
                <a:tailEnd/>
              </a:ln>
            </p:spPr>
            <p:txBody>
              <a:bodyPr/>
              <a:lstStyle/>
              <a:p>
                <a:endParaRPr lang="en-GB"/>
              </a:p>
            </p:txBody>
          </p:sp>
          <p:sp>
            <p:nvSpPr>
              <p:cNvPr id="261" name="Oval 263"/>
              <p:cNvSpPr>
                <a:spLocks noChangeArrowheads="1"/>
              </p:cNvSpPr>
              <p:nvPr/>
            </p:nvSpPr>
            <p:spPr bwMode="auto">
              <a:xfrm>
                <a:off x="1509" y="2028"/>
                <a:ext cx="46" cy="50"/>
              </a:xfrm>
              <a:prstGeom prst="ellipse">
                <a:avLst/>
              </a:prstGeom>
              <a:solidFill>
                <a:srgbClr val="FF6600"/>
              </a:solidFill>
              <a:ln w="9525">
                <a:solidFill>
                  <a:srgbClr val="000000"/>
                </a:solidFill>
                <a:round/>
                <a:headEnd/>
                <a:tailEnd/>
              </a:ln>
            </p:spPr>
            <p:txBody>
              <a:bodyPr/>
              <a:lstStyle/>
              <a:p>
                <a:endParaRPr lang="en-US"/>
              </a:p>
            </p:txBody>
          </p:sp>
          <p:sp>
            <p:nvSpPr>
              <p:cNvPr id="262" name="Line 264"/>
              <p:cNvSpPr>
                <a:spLocks noChangeShapeType="1"/>
              </p:cNvSpPr>
              <p:nvPr/>
            </p:nvSpPr>
            <p:spPr bwMode="auto">
              <a:xfrm flipV="1">
                <a:off x="1527" y="2008"/>
                <a:ext cx="24" cy="18"/>
              </a:xfrm>
              <a:prstGeom prst="line">
                <a:avLst/>
              </a:prstGeom>
              <a:noFill/>
              <a:ln w="9525">
                <a:solidFill>
                  <a:srgbClr val="000000"/>
                </a:solidFill>
                <a:round/>
                <a:headEnd/>
                <a:tailEnd/>
              </a:ln>
            </p:spPr>
            <p:txBody>
              <a:bodyPr/>
              <a:lstStyle/>
              <a:p>
                <a:endParaRPr lang="en-GB"/>
              </a:p>
            </p:txBody>
          </p:sp>
          <p:sp>
            <p:nvSpPr>
              <p:cNvPr id="263" name="Line 265"/>
              <p:cNvSpPr>
                <a:spLocks noChangeShapeType="1"/>
              </p:cNvSpPr>
              <p:nvPr/>
            </p:nvSpPr>
            <p:spPr bwMode="auto">
              <a:xfrm rot="16200000" flipV="1">
                <a:off x="1531" y="1988"/>
                <a:ext cx="16" cy="24"/>
              </a:xfrm>
              <a:prstGeom prst="line">
                <a:avLst/>
              </a:prstGeom>
              <a:noFill/>
              <a:ln w="9525">
                <a:solidFill>
                  <a:srgbClr val="000000"/>
                </a:solidFill>
                <a:round/>
                <a:headEnd/>
                <a:tailEnd/>
              </a:ln>
            </p:spPr>
            <p:txBody>
              <a:bodyPr/>
              <a:lstStyle/>
              <a:p>
                <a:endParaRPr lang="en-GB"/>
              </a:p>
            </p:txBody>
          </p:sp>
          <p:sp>
            <p:nvSpPr>
              <p:cNvPr id="264" name="Line 266"/>
              <p:cNvSpPr>
                <a:spLocks noChangeShapeType="1"/>
              </p:cNvSpPr>
              <p:nvPr/>
            </p:nvSpPr>
            <p:spPr bwMode="auto">
              <a:xfrm flipV="1">
                <a:off x="1527" y="1933"/>
                <a:ext cx="24" cy="19"/>
              </a:xfrm>
              <a:prstGeom prst="line">
                <a:avLst/>
              </a:prstGeom>
              <a:noFill/>
              <a:ln w="9525">
                <a:solidFill>
                  <a:srgbClr val="000000"/>
                </a:solidFill>
                <a:round/>
                <a:headEnd/>
                <a:tailEnd/>
              </a:ln>
            </p:spPr>
            <p:txBody>
              <a:bodyPr/>
              <a:lstStyle/>
              <a:p>
                <a:endParaRPr lang="en-GB"/>
              </a:p>
            </p:txBody>
          </p:sp>
          <p:sp>
            <p:nvSpPr>
              <p:cNvPr id="265" name="Line 267"/>
              <p:cNvSpPr>
                <a:spLocks noChangeShapeType="1"/>
              </p:cNvSpPr>
              <p:nvPr/>
            </p:nvSpPr>
            <p:spPr bwMode="auto">
              <a:xfrm rot="16200000" flipV="1">
                <a:off x="1531" y="1913"/>
                <a:ext cx="16" cy="24"/>
              </a:xfrm>
              <a:prstGeom prst="line">
                <a:avLst/>
              </a:prstGeom>
              <a:noFill/>
              <a:ln w="9525">
                <a:solidFill>
                  <a:srgbClr val="000000"/>
                </a:solidFill>
                <a:round/>
                <a:headEnd/>
                <a:tailEnd/>
              </a:ln>
            </p:spPr>
            <p:txBody>
              <a:bodyPr/>
              <a:lstStyle/>
              <a:p>
                <a:endParaRPr lang="en-GB"/>
              </a:p>
            </p:txBody>
          </p:sp>
          <p:sp>
            <p:nvSpPr>
              <p:cNvPr id="266" name="Line 268"/>
              <p:cNvSpPr>
                <a:spLocks noChangeShapeType="1"/>
              </p:cNvSpPr>
              <p:nvPr/>
            </p:nvSpPr>
            <p:spPr bwMode="auto">
              <a:xfrm flipV="1">
                <a:off x="1527" y="1896"/>
                <a:ext cx="24" cy="18"/>
              </a:xfrm>
              <a:prstGeom prst="line">
                <a:avLst/>
              </a:prstGeom>
              <a:noFill/>
              <a:ln w="9525">
                <a:solidFill>
                  <a:srgbClr val="000000"/>
                </a:solidFill>
                <a:round/>
                <a:headEnd/>
                <a:tailEnd/>
              </a:ln>
            </p:spPr>
            <p:txBody>
              <a:bodyPr/>
              <a:lstStyle/>
              <a:p>
                <a:endParaRPr lang="en-GB"/>
              </a:p>
            </p:txBody>
          </p:sp>
          <p:sp>
            <p:nvSpPr>
              <p:cNvPr id="267" name="Line 269"/>
              <p:cNvSpPr>
                <a:spLocks noChangeShapeType="1"/>
              </p:cNvSpPr>
              <p:nvPr/>
            </p:nvSpPr>
            <p:spPr bwMode="auto">
              <a:xfrm rot="16200000" flipV="1">
                <a:off x="1531" y="1876"/>
                <a:ext cx="16" cy="24"/>
              </a:xfrm>
              <a:prstGeom prst="line">
                <a:avLst/>
              </a:prstGeom>
              <a:noFill/>
              <a:ln w="9525">
                <a:solidFill>
                  <a:srgbClr val="000000"/>
                </a:solidFill>
                <a:round/>
                <a:headEnd/>
                <a:tailEnd/>
              </a:ln>
            </p:spPr>
            <p:txBody>
              <a:bodyPr/>
              <a:lstStyle/>
              <a:p>
                <a:endParaRPr lang="en-GB"/>
              </a:p>
            </p:txBody>
          </p:sp>
          <p:sp>
            <p:nvSpPr>
              <p:cNvPr id="268" name="Line 270"/>
              <p:cNvSpPr>
                <a:spLocks noChangeShapeType="1"/>
              </p:cNvSpPr>
              <p:nvPr/>
            </p:nvSpPr>
            <p:spPr bwMode="auto">
              <a:xfrm flipV="1">
                <a:off x="1527" y="1970"/>
                <a:ext cx="24" cy="19"/>
              </a:xfrm>
              <a:prstGeom prst="line">
                <a:avLst/>
              </a:prstGeom>
              <a:noFill/>
              <a:ln w="9525">
                <a:solidFill>
                  <a:srgbClr val="000000"/>
                </a:solidFill>
                <a:round/>
                <a:headEnd/>
                <a:tailEnd/>
              </a:ln>
            </p:spPr>
            <p:txBody>
              <a:bodyPr/>
              <a:lstStyle/>
              <a:p>
                <a:endParaRPr lang="en-GB"/>
              </a:p>
            </p:txBody>
          </p:sp>
          <p:sp>
            <p:nvSpPr>
              <p:cNvPr id="269" name="Line 271"/>
              <p:cNvSpPr>
                <a:spLocks noChangeShapeType="1"/>
              </p:cNvSpPr>
              <p:nvPr/>
            </p:nvSpPr>
            <p:spPr bwMode="auto">
              <a:xfrm rot="16200000" flipV="1">
                <a:off x="1531" y="1950"/>
                <a:ext cx="16" cy="24"/>
              </a:xfrm>
              <a:prstGeom prst="line">
                <a:avLst/>
              </a:prstGeom>
              <a:noFill/>
              <a:ln w="9525">
                <a:solidFill>
                  <a:srgbClr val="000000"/>
                </a:solidFill>
                <a:round/>
                <a:headEnd/>
                <a:tailEnd/>
              </a:ln>
            </p:spPr>
            <p:txBody>
              <a:bodyPr/>
              <a:lstStyle/>
              <a:p>
                <a:endParaRPr lang="en-GB"/>
              </a:p>
            </p:txBody>
          </p:sp>
          <p:sp>
            <p:nvSpPr>
              <p:cNvPr id="270" name="Line 272"/>
              <p:cNvSpPr>
                <a:spLocks noChangeShapeType="1"/>
              </p:cNvSpPr>
              <p:nvPr/>
            </p:nvSpPr>
            <p:spPr bwMode="auto">
              <a:xfrm flipV="1">
                <a:off x="1527" y="1861"/>
                <a:ext cx="24" cy="19"/>
              </a:xfrm>
              <a:prstGeom prst="line">
                <a:avLst/>
              </a:prstGeom>
              <a:noFill/>
              <a:ln w="9525">
                <a:solidFill>
                  <a:srgbClr val="000000"/>
                </a:solidFill>
                <a:round/>
                <a:headEnd/>
                <a:tailEnd/>
              </a:ln>
            </p:spPr>
            <p:txBody>
              <a:bodyPr/>
              <a:lstStyle/>
              <a:p>
                <a:endParaRPr lang="en-GB"/>
              </a:p>
            </p:txBody>
          </p:sp>
          <p:sp>
            <p:nvSpPr>
              <p:cNvPr id="271" name="Line 273"/>
              <p:cNvSpPr>
                <a:spLocks noChangeShapeType="1"/>
              </p:cNvSpPr>
              <p:nvPr/>
            </p:nvSpPr>
            <p:spPr bwMode="auto">
              <a:xfrm rot="16200000" flipV="1">
                <a:off x="1531" y="1841"/>
                <a:ext cx="16" cy="24"/>
              </a:xfrm>
              <a:prstGeom prst="line">
                <a:avLst/>
              </a:prstGeom>
              <a:noFill/>
              <a:ln w="9525">
                <a:solidFill>
                  <a:srgbClr val="000000"/>
                </a:solidFill>
                <a:round/>
                <a:headEnd/>
                <a:tailEnd/>
              </a:ln>
            </p:spPr>
            <p:txBody>
              <a:bodyPr/>
              <a:lstStyle/>
              <a:p>
                <a:endParaRPr lang="en-GB"/>
              </a:p>
            </p:txBody>
          </p:sp>
          <p:sp>
            <p:nvSpPr>
              <p:cNvPr id="272" name="Oval 274"/>
              <p:cNvSpPr>
                <a:spLocks noChangeArrowheads="1"/>
              </p:cNvSpPr>
              <p:nvPr/>
            </p:nvSpPr>
            <p:spPr bwMode="auto">
              <a:xfrm>
                <a:off x="1556" y="2004"/>
                <a:ext cx="46" cy="50"/>
              </a:xfrm>
              <a:prstGeom prst="ellipse">
                <a:avLst/>
              </a:prstGeom>
              <a:solidFill>
                <a:srgbClr val="FF6600"/>
              </a:solidFill>
              <a:ln w="9525">
                <a:solidFill>
                  <a:srgbClr val="000000"/>
                </a:solidFill>
                <a:round/>
                <a:headEnd/>
                <a:tailEnd/>
              </a:ln>
            </p:spPr>
            <p:txBody>
              <a:bodyPr/>
              <a:lstStyle/>
              <a:p>
                <a:endParaRPr lang="en-US"/>
              </a:p>
            </p:txBody>
          </p:sp>
          <p:sp>
            <p:nvSpPr>
              <p:cNvPr id="273" name="Line 275"/>
              <p:cNvSpPr>
                <a:spLocks noChangeShapeType="1"/>
              </p:cNvSpPr>
              <p:nvPr/>
            </p:nvSpPr>
            <p:spPr bwMode="auto">
              <a:xfrm flipV="1">
                <a:off x="1573" y="1984"/>
                <a:ext cx="24" cy="18"/>
              </a:xfrm>
              <a:prstGeom prst="line">
                <a:avLst/>
              </a:prstGeom>
              <a:noFill/>
              <a:ln w="9525">
                <a:solidFill>
                  <a:srgbClr val="000000"/>
                </a:solidFill>
                <a:round/>
                <a:headEnd/>
                <a:tailEnd/>
              </a:ln>
            </p:spPr>
            <p:txBody>
              <a:bodyPr/>
              <a:lstStyle/>
              <a:p>
                <a:endParaRPr lang="en-GB"/>
              </a:p>
            </p:txBody>
          </p:sp>
          <p:sp>
            <p:nvSpPr>
              <p:cNvPr id="274" name="Line 276"/>
              <p:cNvSpPr>
                <a:spLocks noChangeShapeType="1"/>
              </p:cNvSpPr>
              <p:nvPr/>
            </p:nvSpPr>
            <p:spPr bwMode="auto">
              <a:xfrm rot="16200000" flipV="1">
                <a:off x="1577" y="1964"/>
                <a:ext cx="16" cy="24"/>
              </a:xfrm>
              <a:prstGeom prst="line">
                <a:avLst/>
              </a:prstGeom>
              <a:noFill/>
              <a:ln w="9525">
                <a:solidFill>
                  <a:srgbClr val="000000"/>
                </a:solidFill>
                <a:round/>
                <a:headEnd/>
                <a:tailEnd/>
              </a:ln>
            </p:spPr>
            <p:txBody>
              <a:bodyPr/>
              <a:lstStyle/>
              <a:p>
                <a:endParaRPr lang="en-GB"/>
              </a:p>
            </p:txBody>
          </p:sp>
          <p:sp>
            <p:nvSpPr>
              <p:cNvPr id="275" name="Line 277"/>
              <p:cNvSpPr>
                <a:spLocks noChangeShapeType="1"/>
              </p:cNvSpPr>
              <p:nvPr/>
            </p:nvSpPr>
            <p:spPr bwMode="auto">
              <a:xfrm flipV="1">
                <a:off x="1573" y="1909"/>
                <a:ext cx="24" cy="19"/>
              </a:xfrm>
              <a:prstGeom prst="line">
                <a:avLst/>
              </a:prstGeom>
              <a:noFill/>
              <a:ln w="9525">
                <a:solidFill>
                  <a:srgbClr val="000000"/>
                </a:solidFill>
                <a:round/>
                <a:headEnd/>
                <a:tailEnd/>
              </a:ln>
            </p:spPr>
            <p:txBody>
              <a:bodyPr/>
              <a:lstStyle/>
              <a:p>
                <a:endParaRPr lang="en-GB"/>
              </a:p>
            </p:txBody>
          </p:sp>
          <p:sp>
            <p:nvSpPr>
              <p:cNvPr id="276" name="Line 278"/>
              <p:cNvSpPr>
                <a:spLocks noChangeShapeType="1"/>
              </p:cNvSpPr>
              <p:nvPr/>
            </p:nvSpPr>
            <p:spPr bwMode="auto">
              <a:xfrm rot="16200000" flipV="1">
                <a:off x="1577" y="1889"/>
                <a:ext cx="16" cy="24"/>
              </a:xfrm>
              <a:prstGeom prst="line">
                <a:avLst/>
              </a:prstGeom>
              <a:noFill/>
              <a:ln w="9525">
                <a:solidFill>
                  <a:srgbClr val="000000"/>
                </a:solidFill>
                <a:round/>
                <a:headEnd/>
                <a:tailEnd/>
              </a:ln>
            </p:spPr>
            <p:txBody>
              <a:bodyPr/>
              <a:lstStyle/>
              <a:p>
                <a:endParaRPr lang="en-GB"/>
              </a:p>
            </p:txBody>
          </p:sp>
          <p:sp>
            <p:nvSpPr>
              <p:cNvPr id="277" name="Line 279"/>
              <p:cNvSpPr>
                <a:spLocks noChangeShapeType="1"/>
              </p:cNvSpPr>
              <p:nvPr/>
            </p:nvSpPr>
            <p:spPr bwMode="auto">
              <a:xfrm flipV="1">
                <a:off x="1573" y="1872"/>
                <a:ext cx="24" cy="18"/>
              </a:xfrm>
              <a:prstGeom prst="line">
                <a:avLst/>
              </a:prstGeom>
              <a:noFill/>
              <a:ln w="9525">
                <a:solidFill>
                  <a:srgbClr val="000000"/>
                </a:solidFill>
                <a:round/>
                <a:headEnd/>
                <a:tailEnd/>
              </a:ln>
            </p:spPr>
            <p:txBody>
              <a:bodyPr/>
              <a:lstStyle/>
              <a:p>
                <a:endParaRPr lang="en-GB"/>
              </a:p>
            </p:txBody>
          </p:sp>
          <p:sp>
            <p:nvSpPr>
              <p:cNvPr id="278" name="Line 280"/>
              <p:cNvSpPr>
                <a:spLocks noChangeShapeType="1"/>
              </p:cNvSpPr>
              <p:nvPr/>
            </p:nvSpPr>
            <p:spPr bwMode="auto">
              <a:xfrm rot="16200000" flipV="1">
                <a:off x="1577" y="1852"/>
                <a:ext cx="16" cy="24"/>
              </a:xfrm>
              <a:prstGeom prst="line">
                <a:avLst/>
              </a:prstGeom>
              <a:noFill/>
              <a:ln w="9525">
                <a:solidFill>
                  <a:srgbClr val="000000"/>
                </a:solidFill>
                <a:round/>
                <a:headEnd/>
                <a:tailEnd/>
              </a:ln>
            </p:spPr>
            <p:txBody>
              <a:bodyPr/>
              <a:lstStyle/>
              <a:p>
                <a:endParaRPr lang="en-GB"/>
              </a:p>
            </p:txBody>
          </p:sp>
          <p:sp>
            <p:nvSpPr>
              <p:cNvPr id="279" name="Line 281"/>
              <p:cNvSpPr>
                <a:spLocks noChangeShapeType="1"/>
              </p:cNvSpPr>
              <p:nvPr/>
            </p:nvSpPr>
            <p:spPr bwMode="auto">
              <a:xfrm flipV="1">
                <a:off x="1573" y="1946"/>
                <a:ext cx="24" cy="19"/>
              </a:xfrm>
              <a:prstGeom prst="line">
                <a:avLst/>
              </a:prstGeom>
              <a:noFill/>
              <a:ln w="9525">
                <a:solidFill>
                  <a:srgbClr val="000000"/>
                </a:solidFill>
                <a:round/>
                <a:headEnd/>
                <a:tailEnd/>
              </a:ln>
            </p:spPr>
            <p:txBody>
              <a:bodyPr/>
              <a:lstStyle/>
              <a:p>
                <a:endParaRPr lang="en-GB"/>
              </a:p>
            </p:txBody>
          </p:sp>
          <p:sp>
            <p:nvSpPr>
              <p:cNvPr id="280" name="Line 282"/>
              <p:cNvSpPr>
                <a:spLocks noChangeShapeType="1"/>
              </p:cNvSpPr>
              <p:nvPr/>
            </p:nvSpPr>
            <p:spPr bwMode="auto">
              <a:xfrm rot="16200000" flipV="1">
                <a:off x="1577" y="1926"/>
                <a:ext cx="16" cy="24"/>
              </a:xfrm>
              <a:prstGeom prst="line">
                <a:avLst/>
              </a:prstGeom>
              <a:noFill/>
              <a:ln w="9525">
                <a:solidFill>
                  <a:srgbClr val="000000"/>
                </a:solidFill>
                <a:round/>
                <a:headEnd/>
                <a:tailEnd/>
              </a:ln>
            </p:spPr>
            <p:txBody>
              <a:bodyPr/>
              <a:lstStyle/>
              <a:p>
                <a:endParaRPr lang="en-GB"/>
              </a:p>
            </p:txBody>
          </p:sp>
          <p:sp>
            <p:nvSpPr>
              <p:cNvPr id="281" name="Line 283"/>
              <p:cNvSpPr>
                <a:spLocks noChangeShapeType="1"/>
              </p:cNvSpPr>
              <p:nvPr/>
            </p:nvSpPr>
            <p:spPr bwMode="auto">
              <a:xfrm flipV="1">
                <a:off x="1573" y="1837"/>
                <a:ext cx="24" cy="19"/>
              </a:xfrm>
              <a:prstGeom prst="line">
                <a:avLst/>
              </a:prstGeom>
              <a:noFill/>
              <a:ln w="9525">
                <a:solidFill>
                  <a:srgbClr val="000000"/>
                </a:solidFill>
                <a:round/>
                <a:headEnd/>
                <a:tailEnd/>
              </a:ln>
            </p:spPr>
            <p:txBody>
              <a:bodyPr/>
              <a:lstStyle/>
              <a:p>
                <a:endParaRPr lang="en-GB"/>
              </a:p>
            </p:txBody>
          </p:sp>
          <p:sp>
            <p:nvSpPr>
              <p:cNvPr id="282" name="Line 284"/>
              <p:cNvSpPr>
                <a:spLocks noChangeShapeType="1"/>
              </p:cNvSpPr>
              <p:nvPr/>
            </p:nvSpPr>
            <p:spPr bwMode="auto">
              <a:xfrm rot="16200000" flipV="1">
                <a:off x="1577" y="1817"/>
                <a:ext cx="16" cy="24"/>
              </a:xfrm>
              <a:prstGeom prst="line">
                <a:avLst/>
              </a:prstGeom>
              <a:noFill/>
              <a:ln w="9525">
                <a:solidFill>
                  <a:srgbClr val="000000"/>
                </a:solidFill>
                <a:round/>
                <a:headEnd/>
                <a:tailEnd/>
              </a:ln>
            </p:spPr>
            <p:txBody>
              <a:bodyPr/>
              <a:lstStyle/>
              <a:p>
                <a:endParaRPr lang="en-GB"/>
              </a:p>
            </p:txBody>
          </p:sp>
          <p:sp>
            <p:nvSpPr>
              <p:cNvPr id="283" name="Oval 285"/>
              <p:cNvSpPr>
                <a:spLocks noChangeArrowheads="1"/>
              </p:cNvSpPr>
              <p:nvPr/>
            </p:nvSpPr>
            <p:spPr bwMode="auto">
              <a:xfrm>
                <a:off x="1605" y="1988"/>
                <a:ext cx="46" cy="50"/>
              </a:xfrm>
              <a:prstGeom prst="ellipse">
                <a:avLst/>
              </a:prstGeom>
              <a:solidFill>
                <a:srgbClr val="FF6600"/>
              </a:solidFill>
              <a:ln w="9525">
                <a:solidFill>
                  <a:srgbClr val="000000"/>
                </a:solidFill>
                <a:round/>
                <a:headEnd/>
                <a:tailEnd/>
              </a:ln>
            </p:spPr>
            <p:txBody>
              <a:bodyPr/>
              <a:lstStyle/>
              <a:p>
                <a:endParaRPr lang="en-US"/>
              </a:p>
            </p:txBody>
          </p:sp>
          <p:sp>
            <p:nvSpPr>
              <p:cNvPr id="284" name="Line 286"/>
              <p:cNvSpPr>
                <a:spLocks noChangeShapeType="1"/>
              </p:cNvSpPr>
              <p:nvPr/>
            </p:nvSpPr>
            <p:spPr bwMode="auto">
              <a:xfrm flipV="1">
                <a:off x="1622" y="1968"/>
                <a:ext cx="24" cy="18"/>
              </a:xfrm>
              <a:prstGeom prst="line">
                <a:avLst/>
              </a:prstGeom>
              <a:noFill/>
              <a:ln w="9525">
                <a:solidFill>
                  <a:srgbClr val="000000"/>
                </a:solidFill>
                <a:round/>
                <a:headEnd/>
                <a:tailEnd/>
              </a:ln>
            </p:spPr>
            <p:txBody>
              <a:bodyPr/>
              <a:lstStyle/>
              <a:p>
                <a:endParaRPr lang="en-GB"/>
              </a:p>
            </p:txBody>
          </p:sp>
          <p:sp>
            <p:nvSpPr>
              <p:cNvPr id="285" name="Line 287"/>
              <p:cNvSpPr>
                <a:spLocks noChangeShapeType="1"/>
              </p:cNvSpPr>
              <p:nvPr/>
            </p:nvSpPr>
            <p:spPr bwMode="auto">
              <a:xfrm rot="16200000" flipV="1">
                <a:off x="1626" y="1948"/>
                <a:ext cx="16" cy="24"/>
              </a:xfrm>
              <a:prstGeom prst="line">
                <a:avLst/>
              </a:prstGeom>
              <a:noFill/>
              <a:ln w="9525">
                <a:solidFill>
                  <a:srgbClr val="000000"/>
                </a:solidFill>
                <a:round/>
                <a:headEnd/>
                <a:tailEnd/>
              </a:ln>
            </p:spPr>
            <p:txBody>
              <a:bodyPr/>
              <a:lstStyle/>
              <a:p>
                <a:endParaRPr lang="en-GB"/>
              </a:p>
            </p:txBody>
          </p:sp>
          <p:sp>
            <p:nvSpPr>
              <p:cNvPr id="286" name="Line 288"/>
              <p:cNvSpPr>
                <a:spLocks noChangeShapeType="1"/>
              </p:cNvSpPr>
              <p:nvPr/>
            </p:nvSpPr>
            <p:spPr bwMode="auto">
              <a:xfrm flipV="1">
                <a:off x="1622" y="1893"/>
                <a:ext cx="24" cy="19"/>
              </a:xfrm>
              <a:prstGeom prst="line">
                <a:avLst/>
              </a:prstGeom>
              <a:noFill/>
              <a:ln w="9525">
                <a:solidFill>
                  <a:srgbClr val="000000"/>
                </a:solidFill>
                <a:round/>
                <a:headEnd/>
                <a:tailEnd/>
              </a:ln>
            </p:spPr>
            <p:txBody>
              <a:bodyPr/>
              <a:lstStyle/>
              <a:p>
                <a:endParaRPr lang="en-GB"/>
              </a:p>
            </p:txBody>
          </p:sp>
          <p:sp>
            <p:nvSpPr>
              <p:cNvPr id="287" name="Line 289"/>
              <p:cNvSpPr>
                <a:spLocks noChangeShapeType="1"/>
              </p:cNvSpPr>
              <p:nvPr/>
            </p:nvSpPr>
            <p:spPr bwMode="auto">
              <a:xfrm rot="16200000" flipV="1">
                <a:off x="1626" y="1873"/>
                <a:ext cx="16" cy="24"/>
              </a:xfrm>
              <a:prstGeom prst="line">
                <a:avLst/>
              </a:prstGeom>
              <a:noFill/>
              <a:ln w="9525">
                <a:solidFill>
                  <a:srgbClr val="000000"/>
                </a:solidFill>
                <a:round/>
                <a:headEnd/>
                <a:tailEnd/>
              </a:ln>
            </p:spPr>
            <p:txBody>
              <a:bodyPr/>
              <a:lstStyle/>
              <a:p>
                <a:endParaRPr lang="en-GB"/>
              </a:p>
            </p:txBody>
          </p:sp>
          <p:sp>
            <p:nvSpPr>
              <p:cNvPr id="288" name="Line 290"/>
              <p:cNvSpPr>
                <a:spLocks noChangeShapeType="1"/>
              </p:cNvSpPr>
              <p:nvPr/>
            </p:nvSpPr>
            <p:spPr bwMode="auto">
              <a:xfrm flipV="1">
                <a:off x="1622" y="1856"/>
                <a:ext cx="24" cy="18"/>
              </a:xfrm>
              <a:prstGeom prst="line">
                <a:avLst/>
              </a:prstGeom>
              <a:noFill/>
              <a:ln w="9525">
                <a:solidFill>
                  <a:srgbClr val="000000"/>
                </a:solidFill>
                <a:round/>
                <a:headEnd/>
                <a:tailEnd/>
              </a:ln>
            </p:spPr>
            <p:txBody>
              <a:bodyPr/>
              <a:lstStyle/>
              <a:p>
                <a:endParaRPr lang="en-GB"/>
              </a:p>
            </p:txBody>
          </p:sp>
          <p:sp>
            <p:nvSpPr>
              <p:cNvPr id="289" name="Line 291"/>
              <p:cNvSpPr>
                <a:spLocks noChangeShapeType="1"/>
              </p:cNvSpPr>
              <p:nvPr/>
            </p:nvSpPr>
            <p:spPr bwMode="auto">
              <a:xfrm rot="16200000" flipV="1">
                <a:off x="1626" y="1836"/>
                <a:ext cx="16" cy="24"/>
              </a:xfrm>
              <a:prstGeom prst="line">
                <a:avLst/>
              </a:prstGeom>
              <a:noFill/>
              <a:ln w="9525">
                <a:solidFill>
                  <a:srgbClr val="000000"/>
                </a:solidFill>
                <a:round/>
                <a:headEnd/>
                <a:tailEnd/>
              </a:ln>
            </p:spPr>
            <p:txBody>
              <a:bodyPr/>
              <a:lstStyle/>
              <a:p>
                <a:endParaRPr lang="en-GB"/>
              </a:p>
            </p:txBody>
          </p:sp>
          <p:sp>
            <p:nvSpPr>
              <p:cNvPr id="290" name="Line 292"/>
              <p:cNvSpPr>
                <a:spLocks noChangeShapeType="1"/>
              </p:cNvSpPr>
              <p:nvPr/>
            </p:nvSpPr>
            <p:spPr bwMode="auto">
              <a:xfrm flipV="1">
                <a:off x="1622" y="1930"/>
                <a:ext cx="24" cy="19"/>
              </a:xfrm>
              <a:prstGeom prst="line">
                <a:avLst/>
              </a:prstGeom>
              <a:noFill/>
              <a:ln w="9525">
                <a:solidFill>
                  <a:srgbClr val="000000"/>
                </a:solidFill>
                <a:round/>
                <a:headEnd/>
                <a:tailEnd/>
              </a:ln>
            </p:spPr>
            <p:txBody>
              <a:bodyPr/>
              <a:lstStyle/>
              <a:p>
                <a:endParaRPr lang="en-GB"/>
              </a:p>
            </p:txBody>
          </p:sp>
          <p:sp>
            <p:nvSpPr>
              <p:cNvPr id="291" name="Line 293"/>
              <p:cNvSpPr>
                <a:spLocks noChangeShapeType="1"/>
              </p:cNvSpPr>
              <p:nvPr/>
            </p:nvSpPr>
            <p:spPr bwMode="auto">
              <a:xfrm rot="16200000" flipV="1">
                <a:off x="1626" y="1910"/>
                <a:ext cx="16" cy="24"/>
              </a:xfrm>
              <a:prstGeom prst="line">
                <a:avLst/>
              </a:prstGeom>
              <a:noFill/>
              <a:ln w="9525">
                <a:solidFill>
                  <a:srgbClr val="000000"/>
                </a:solidFill>
                <a:round/>
                <a:headEnd/>
                <a:tailEnd/>
              </a:ln>
            </p:spPr>
            <p:txBody>
              <a:bodyPr/>
              <a:lstStyle/>
              <a:p>
                <a:endParaRPr lang="en-GB"/>
              </a:p>
            </p:txBody>
          </p:sp>
          <p:sp>
            <p:nvSpPr>
              <p:cNvPr id="292" name="Line 294"/>
              <p:cNvSpPr>
                <a:spLocks noChangeShapeType="1"/>
              </p:cNvSpPr>
              <p:nvPr/>
            </p:nvSpPr>
            <p:spPr bwMode="auto">
              <a:xfrm flipV="1">
                <a:off x="1622" y="1821"/>
                <a:ext cx="24" cy="19"/>
              </a:xfrm>
              <a:prstGeom prst="line">
                <a:avLst/>
              </a:prstGeom>
              <a:noFill/>
              <a:ln w="9525">
                <a:solidFill>
                  <a:srgbClr val="000000"/>
                </a:solidFill>
                <a:round/>
                <a:headEnd/>
                <a:tailEnd/>
              </a:ln>
            </p:spPr>
            <p:txBody>
              <a:bodyPr/>
              <a:lstStyle/>
              <a:p>
                <a:endParaRPr lang="en-GB"/>
              </a:p>
            </p:txBody>
          </p:sp>
          <p:sp>
            <p:nvSpPr>
              <p:cNvPr id="293" name="Line 295"/>
              <p:cNvSpPr>
                <a:spLocks noChangeShapeType="1"/>
              </p:cNvSpPr>
              <p:nvPr/>
            </p:nvSpPr>
            <p:spPr bwMode="auto">
              <a:xfrm rot="16200000" flipV="1">
                <a:off x="1626" y="1801"/>
                <a:ext cx="16" cy="24"/>
              </a:xfrm>
              <a:prstGeom prst="line">
                <a:avLst/>
              </a:prstGeom>
              <a:noFill/>
              <a:ln w="9525">
                <a:solidFill>
                  <a:srgbClr val="000000"/>
                </a:solidFill>
                <a:round/>
                <a:headEnd/>
                <a:tailEnd/>
              </a:ln>
            </p:spPr>
            <p:txBody>
              <a:bodyPr/>
              <a:lstStyle/>
              <a:p>
                <a:endParaRPr lang="en-GB"/>
              </a:p>
            </p:txBody>
          </p:sp>
          <p:sp>
            <p:nvSpPr>
              <p:cNvPr id="294" name="Oval 296"/>
              <p:cNvSpPr>
                <a:spLocks noChangeArrowheads="1"/>
              </p:cNvSpPr>
              <p:nvPr/>
            </p:nvSpPr>
            <p:spPr bwMode="auto">
              <a:xfrm>
                <a:off x="1653" y="1977"/>
                <a:ext cx="46" cy="50"/>
              </a:xfrm>
              <a:prstGeom prst="ellipse">
                <a:avLst/>
              </a:prstGeom>
              <a:solidFill>
                <a:srgbClr val="FF6600"/>
              </a:solidFill>
              <a:ln w="9525">
                <a:solidFill>
                  <a:srgbClr val="000000"/>
                </a:solidFill>
                <a:round/>
                <a:headEnd/>
                <a:tailEnd/>
              </a:ln>
            </p:spPr>
            <p:txBody>
              <a:bodyPr/>
              <a:lstStyle/>
              <a:p>
                <a:endParaRPr lang="en-US"/>
              </a:p>
            </p:txBody>
          </p:sp>
          <p:sp>
            <p:nvSpPr>
              <p:cNvPr id="295" name="Line 297"/>
              <p:cNvSpPr>
                <a:spLocks noChangeShapeType="1"/>
              </p:cNvSpPr>
              <p:nvPr/>
            </p:nvSpPr>
            <p:spPr bwMode="auto">
              <a:xfrm flipV="1">
                <a:off x="1670" y="1957"/>
                <a:ext cx="25" cy="19"/>
              </a:xfrm>
              <a:prstGeom prst="line">
                <a:avLst/>
              </a:prstGeom>
              <a:noFill/>
              <a:ln w="9525">
                <a:solidFill>
                  <a:srgbClr val="000000"/>
                </a:solidFill>
                <a:round/>
                <a:headEnd/>
                <a:tailEnd/>
              </a:ln>
            </p:spPr>
            <p:txBody>
              <a:bodyPr/>
              <a:lstStyle/>
              <a:p>
                <a:endParaRPr lang="en-GB"/>
              </a:p>
            </p:txBody>
          </p:sp>
          <p:sp>
            <p:nvSpPr>
              <p:cNvPr id="296" name="Line 298"/>
              <p:cNvSpPr>
                <a:spLocks noChangeShapeType="1"/>
              </p:cNvSpPr>
              <p:nvPr/>
            </p:nvSpPr>
            <p:spPr bwMode="auto">
              <a:xfrm rot="16200000" flipV="1">
                <a:off x="1675" y="1936"/>
                <a:ext cx="16" cy="25"/>
              </a:xfrm>
              <a:prstGeom prst="line">
                <a:avLst/>
              </a:prstGeom>
              <a:noFill/>
              <a:ln w="9525">
                <a:solidFill>
                  <a:srgbClr val="000000"/>
                </a:solidFill>
                <a:round/>
                <a:headEnd/>
                <a:tailEnd/>
              </a:ln>
            </p:spPr>
            <p:txBody>
              <a:bodyPr/>
              <a:lstStyle/>
              <a:p>
                <a:endParaRPr lang="en-GB"/>
              </a:p>
            </p:txBody>
          </p:sp>
          <p:sp>
            <p:nvSpPr>
              <p:cNvPr id="297" name="Line 299"/>
              <p:cNvSpPr>
                <a:spLocks noChangeShapeType="1"/>
              </p:cNvSpPr>
              <p:nvPr/>
            </p:nvSpPr>
            <p:spPr bwMode="auto">
              <a:xfrm flipV="1">
                <a:off x="1670" y="1882"/>
                <a:ext cx="25" cy="19"/>
              </a:xfrm>
              <a:prstGeom prst="line">
                <a:avLst/>
              </a:prstGeom>
              <a:noFill/>
              <a:ln w="9525">
                <a:solidFill>
                  <a:srgbClr val="000000"/>
                </a:solidFill>
                <a:round/>
                <a:headEnd/>
                <a:tailEnd/>
              </a:ln>
            </p:spPr>
            <p:txBody>
              <a:bodyPr/>
              <a:lstStyle/>
              <a:p>
                <a:endParaRPr lang="en-GB"/>
              </a:p>
            </p:txBody>
          </p:sp>
          <p:sp>
            <p:nvSpPr>
              <p:cNvPr id="298" name="Line 300"/>
              <p:cNvSpPr>
                <a:spLocks noChangeShapeType="1"/>
              </p:cNvSpPr>
              <p:nvPr/>
            </p:nvSpPr>
            <p:spPr bwMode="auto">
              <a:xfrm rot="16200000" flipV="1">
                <a:off x="1675" y="1861"/>
                <a:ext cx="16" cy="25"/>
              </a:xfrm>
              <a:prstGeom prst="line">
                <a:avLst/>
              </a:prstGeom>
              <a:noFill/>
              <a:ln w="9525">
                <a:solidFill>
                  <a:srgbClr val="000000"/>
                </a:solidFill>
                <a:round/>
                <a:headEnd/>
                <a:tailEnd/>
              </a:ln>
            </p:spPr>
            <p:txBody>
              <a:bodyPr/>
              <a:lstStyle/>
              <a:p>
                <a:endParaRPr lang="en-GB"/>
              </a:p>
            </p:txBody>
          </p:sp>
          <p:sp>
            <p:nvSpPr>
              <p:cNvPr id="299" name="Line 301"/>
              <p:cNvSpPr>
                <a:spLocks noChangeShapeType="1"/>
              </p:cNvSpPr>
              <p:nvPr/>
            </p:nvSpPr>
            <p:spPr bwMode="auto">
              <a:xfrm flipV="1">
                <a:off x="1670" y="1845"/>
                <a:ext cx="25" cy="19"/>
              </a:xfrm>
              <a:prstGeom prst="line">
                <a:avLst/>
              </a:prstGeom>
              <a:noFill/>
              <a:ln w="9525">
                <a:solidFill>
                  <a:srgbClr val="000000"/>
                </a:solidFill>
                <a:round/>
                <a:headEnd/>
                <a:tailEnd/>
              </a:ln>
            </p:spPr>
            <p:txBody>
              <a:bodyPr/>
              <a:lstStyle/>
              <a:p>
                <a:endParaRPr lang="en-GB"/>
              </a:p>
            </p:txBody>
          </p:sp>
          <p:sp>
            <p:nvSpPr>
              <p:cNvPr id="300" name="Line 302"/>
              <p:cNvSpPr>
                <a:spLocks noChangeShapeType="1"/>
              </p:cNvSpPr>
              <p:nvPr/>
            </p:nvSpPr>
            <p:spPr bwMode="auto">
              <a:xfrm rot="16200000" flipV="1">
                <a:off x="1675" y="1824"/>
                <a:ext cx="16" cy="25"/>
              </a:xfrm>
              <a:prstGeom prst="line">
                <a:avLst/>
              </a:prstGeom>
              <a:noFill/>
              <a:ln w="9525">
                <a:solidFill>
                  <a:srgbClr val="000000"/>
                </a:solidFill>
                <a:round/>
                <a:headEnd/>
                <a:tailEnd/>
              </a:ln>
            </p:spPr>
            <p:txBody>
              <a:bodyPr/>
              <a:lstStyle/>
              <a:p>
                <a:endParaRPr lang="en-GB"/>
              </a:p>
            </p:txBody>
          </p:sp>
          <p:sp>
            <p:nvSpPr>
              <p:cNvPr id="301" name="Line 303"/>
              <p:cNvSpPr>
                <a:spLocks noChangeShapeType="1"/>
              </p:cNvSpPr>
              <p:nvPr/>
            </p:nvSpPr>
            <p:spPr bwMode="auto">
              <a:xfrm flipV="1">
                <a:off x="1670" y="1920"/>
                <a:ext cx="25" cy="18"/>
              </a:xfrm>
              <a:prstGeom prst="line">
                <a:avLst/>
              </a:prstGeom>
              <a:noFill/>
              <a:ln w="9525">
                <a:solidFill>
                  <a:srgbClr val="000000"/>
                </a:solidFill>
                <a:round/>
                <a:headEnd/>
                <a:tailEnd/>
              </a:ln>
            </p:spPr>
            <p:txBody>
              <a:bodyPr/>
              <a:lstStyle/>
              <a:p>
                <a:endParaRPr lang="en-GB"/>
              </a:p>
            </p:txBody>
          </p:sp>
          <p:sp>
            <p:nvSpPr>
              <p:cNvPr id="302" name="Line 304"/>
              <p:cNvSpPr>
                <a:spLocks noChangeShapeType="1"/>
              </p:cNvSpPr>
              <p:nvPr/>
            </p:nvSpPr>
            <p:spPr bwMode="auto">
              <a:xfrm rot="16200000" flipV="1">
                <a:off x="1675" y="1899"/>
                <a:ext cx="16" cy="25"/>
              </a:xfrm>
              <a:prstGeom prst="line">
                <a:avLst/>
              </a:prstGeom>
              <a:noFill/>
              <a:ln w="9525">
                <a:solidFill>
                  <a:srgbClr val="000000"/>
                </a:solidFill>
                <a:round/>
                <a:headEnd/>
                <a:tailEnd/>
              </a:ln>
            </p:spPr>
            <p:txBody>
              <a:bodyPr/>
              <a:lstStyle/>
              <a:p>
                <a:endParaRPr lang="en-GB"/>
              </a:p>
            </p:txBody>
          </p:sp>
          <p:sp>
            <p:nvSpPr>
              <p:cNvPr id="303" name="Line 305"/>
              <p:cNvSpPr>
                <a:spLocks noChangeShapeType="1"/>
              </p:cNvSpPr>
              <p:nvPr/>
            </p:nvSpPr>
            <p:spPr bwMode="auto">
              <a:xfrm flipV="1">
                <a:off x="1670" y="1810"/>
                <a:ext cx="25" cy="19"/>
              </a:xfrm>
              <a:prstGeom prst="line">
                <a:avLst/>
              </a:prstGeom>
              <a:noFill/>
              <a:ln w="9525">
                <a:solidFill>
                  <a:srgbClr val="000000"/>
                </a:solidFill>
                <a:round/>
                <a:headEnd/>
                <a:tailEnd/>
              </a:ln>
            </p:spPr>
            <p:txBody>
              <a:bodyPr/>
              <a:lstStyle/>
              <a:p>
                <a:endParaRPr lang="en-GB"/>
              </a:p>
            </p:txBody>
          </p:sp>
          <p:sp>
            <p:nvSpPr>
              <p:cNvPr id="304" name="Line 306"/>
              <p:cNvSpPr>
                <a:spLocks noChangeShapeType="1"/>
              </p:cNvSpPr>
              <p:nvPr/>
            </p:nvSpPr>
            <p:spPr bwMode="auto">
              <a:xfrm rot="16200000" flipV="1">
                <a:off x="1675" y="1789"/>
                <a:ext cx="16" cy="25"/>
              </a:xfrm>
              <a:prstGeom prst="line">
                <a:avLst/>
              </a:prstGeom>
              <a:noFill/>
              <a:ln w="9525">
                <a:solidFill>
                  <a:srgbClr val="000000"/>
                </a:solidFill>
                <a:round/>
                <a:headEnd/>
                <a:tailEnd/>
              </a:ln>
            </p:spPr>
            <p:txBody>
              <a:bodyPr/>
              <a:lstStyle/>
              <a:p>
                <a:endParaRPr lang="en-GB"/>
              </a:p>
            </p:txBody>
          </p:sp>
          <p:sp>
            <p:nvSpPr>
              <p:cNvPr id="305" name="Oval 307"/>
              <p:cNvSpPr>
                <a:spLocks noChangeArrowheads="1"/>
              </p:cNvSpPr>
              <p:nvPr/>
            </p:nvSpPr>
            <p:spPr bwMode="auto">
              <a:xfrm>
                <a:off x="1707" y="1966"/>
                <a:ext cx="46" cy="51"/>
              </a:xfrm>
              <a:prstGeom prst="ellipse">
                <a:avLst/>
              </a:prstGeom>
              <a:solidFill>
                <a:srgbClr val="FF6600"/>
              </a:solidFill>
              <a:ln w="9525">
                <a:solidFill>
                  <a:srgbClr val="000000"/>
                </a:solidFill>
                <a:round/>
                <a:headEnd/>
                <a:tailEnd/>
              </a:ln>
            </p:spPr>
            <p:txBody>
              <a:bodyPr/>
              <a:lstStyle/>
              <a:p>
                <a:endParaRPr lang="en-US"/>
              </a:p>
            </p:txBody>
          </p:sp>
          <p:sp>
            <p:nvSpPr>
              <p:cNvPr id="306" name="Line 308"/>
              <p:cNvSpPr>
                <a:spLocks noChangeShapeType="1"/>
              </p:cNvSpPr>
              <p:nvPr/>
            </p:nvSpPr>
            <p:spPr bwMode="auto">
              <a:xfrm flipV="1">
                <a:off x="1724" y="1946"/>
                <a:ext cx="25" cy="19"/>
              </a:xfrm>
              <a:prstGeom prst="line">
                <a:avLst/>
              </a:prstGeom>
              <a:noFill/>
              <a:ln w="9525">
                <a:solidFill>
                  <a:srgbClr val="000000"/>
                </a:solidFill>
                <a:round/>
                <a:headEnd/>
                <a:tailEnd/>
              </a:ln>
            </p:spPr>
            <p:txBody>
              <a:bodyPr/>
              <a:lstStyle/>
              <a:p>
                <a:endParaRPr lang="en-GB"/>
              </a:p>
            </p:txBody>
          </p:sp>
          <p:sp>
            <p:nvSpPr>
              <p:cNvPr id="307" name="Line 309"/>
              <p:cNvSpPr>
                <a:spLocks noChangeShapeType="1"/>
              </p:cNvSpPr>
              <p:nvPr/>
            </p:nvSpPr>
            <p:spPr bwMode="auto">
              <a:xfrm rot="16200000" flipV="1">
                <a:off x="1729" y="1925"/>
                <a:ext cx="16" cy="25"/>
              </a:xfrm>
              <a:prstGeom prst="line">
                <a:avLst/>
              </a:prstGeom>
              <a:noFill/>
              <a:ln w="9525">
                <a:solidFill>
                  <a:srgbClr val="000000"/>
                </a:solidFill>
                <a:round/>
                <a:headEnd/>
                <a:tailEnd/>
              </a:ln>
            </p:spPr>
            <p:txBody>
              <a:bodyPr/>
              <a:lstStyle/>
              <a:p>
                <a:endParaRPr lang="en-GB"/>
              </a:p>
            </p:txBody>
          </p:sp>
          <p:sp>
            <p:nvSpPr>
              <p:cNvPr id="308" name="Line 310"/>
              <p:cNvSpPr>
                <a:spLocks noChangeShapeType="1"/>
              </p:cNvSpPr>
              <p:nvPr/>
            </p:nvSpPr>
            <p:spPr bwMode="auto">
              <a:xfrm flipV="1">
                <a:off x="1724" y="1872"/>
                <a:ext cx="25" cy="18"/>
              </a:xfrm>
              <a:prstGeom prst="line">
                <a:avLst/>
              </a:prstGeom>
              <a:noFill/>
              <a:ln w="9525">
                <a:solidFill>
                  <a:srgbClr val="000000"/>
                </a:solidFill>
                <a:round/>
                <a:headEnd/>
                <a:tailEnd/>
              </a:ln>
            </p:spPr>
            <p:txBody>
              <a:bodyPr/>
              <a:lstStyle/>
              <a:p>
                <a:endParaRPr lang="en-GB"/>
              </a:p>
            </p:txBody>
          </p:sp>
          <p:sp>
            <p:nvSpPr>
              <p:cNvPr id="309" name="Line 311"/>
              <p:cNvSpPr>
                <a:spLocks noChangeShapeType="1"/>
              </p:cNvSpPr>
              <p:nvPr/>
            </p:nvSpPr>
            <p:spPr bwMode="auto">
              <a:xfrm rot="16200000" flipV="1">
                <a:off x="1729" y="1851"/>
                <a:ext cx="16" cy="25"/>
              </a:xfrm>
              <a:prstGeom prst="line">
                <a:avLst/>
              </a:prstGeom>
              <a:noFill/>
              <a:ln w="9525">
                <a:solidFill>
                  <a:srgbClr val="000000"/>
                </a:solidFill>
                <a:round/>
                <a:headEnd/>
                <a:tailEnd/>
              </a:ln>
            </p:spPr>
            <p:txBody>
              <a:bodyPr/>
              <a:lstStyle/>
              <a:p>
                <a:endParaRPr lang="en-GB"/>
              </a:p>
            </p:txBody>
          </p:sp>
          <p:sp>
            <p:nvSpPr>
              <p:cNvPr id="310" name="Line 312"/>
              <p:cNvSpPr>
                <a:spLocks noChangeShapeType="1"/>
              </p:cNvSpPr>
              <p:nvPr/>
            </p:nvSpPr>
            <p:spPr bwMode="auto">
              <a:xfrm flipV="1">
                <a:off x="1724" y="1834"/>
                <a:ext cx="25" cy="19"/>
              </a:xfrm>
              <a:prstGeom prst="line">
                <a:avLst/>
              </a:prstGeom>
              <a:noFill/>
              <a:ln w="9525">
                <a:solidFill>
                  <a:srgbClr val="000000"/>
                </a:solidFill>
                <a:round/>
                <a:headEnd/>
                <a:tailEnd/>
              </a:ln>
            </p:spPr>
            <p:txBody>
              <a:bodyPr/>
              <a:lstStyle/>
              <a:p>
                <a:endParaRPr lang="en-GB"/>
              </a:p>
            </p:txBody>
          </p:sp>
          <p:sp>
            <p:nvSpPr>
              <p:cNvPr id="311" name="Line 313"/>
              <p:cNvSpPr>
                <a:spLocks noChangeShapeType="1"/>
              </p:cNvSpPr>
              <p:nvPr/>
            </p:nvSpPr>
            <p:spPr bwMode="auto">
              <a:xfrm rot="16200000" flipV="1">
                <a:off x="1729" y="1813"/>
                <a:ext cx="16" cy="25"/>
              </a:xfrm>
              <a:prstGeom prst="line">
                <a:avLst/>
              </a:prstGeom>
              <a:noFill/>
              <a:ln w="9525">
                <a:solidFill>
                  <a:srgbClr val="000000"/>
                </a:solidFill>
                <a:round/>
                <a:headEnd/>
                <a:tailEnd/>
              </a:ln>
            </p:spPr>
            <p:txBody>
              <a:bodyPr/>
              <a:lstStyle/>
              <a:p>
                <a:endParaRPr lang="en-GB"/>
              </a:p>
            </p:txBody>
          </p:sp>
          <p:sp>
            <p:nvSpPr>
              <p:cNvPr id="312" name="Line 314"/>
              <p:cNvSpPr>
                <a:spLocks noChangeShapeType="1"/>
              </p:cNvSpPr>
              <p:nvPr/>
            </p:nvSpPr>
            <p:spPr bwMode="auto">
              <a:xfrm flipV="1">
                <a:off x="1724" y="1909"/>
                <a:ext cx="25" cy="19"/>
              </a:xfrm>
              <a:prstGeom prst="line">
                <a:avLst/>
              </a:prstGeom>
              <a:noFill/>
              <a:ln w="9525">
                <a:solidFill>
                  <a:srgbClr val="000000"/>
                </a:solidFill>
                <a:round/>
                <a:headEnd/>
                <a:tailEnd/>
              </a:ln>
            </p:spPr>
            <p:txBody>
              <a:bodyPr/>
              <a:lstStyle/>
              <a:p>
                <a:endParaRPr lang="en-GB"/>
              </a:p>
            </p:txBody>
          </p:sp>
          <p:sp>
            <p:nvSpPr>
              <p:cNvPr id="313" name="Line 315"/>
              <p:cNvSpPr>
                <a:spLocks noChangeShapeType="1"/>
              </p:cNvSpPr>
              <p:nvPr/>
            </p:nvSpPr>
            <p:spPr bwMode="auto">
              <a:xfrm rot="16200000" flipV="1">
                <a:off x="1729" y="1888"/>
                <a:ext cx="16" cy="25"/>
              </a:xfrm>
              <a:prstGeom prst="line">
                <a:avLst/>
              </a:prstGeom>
              <a:noFill/>
              <a:ln w="9525">
                <a:solidFill>
                  <a:srgbClr val="000000"/>
                </a:solidFill>
                <a:round/>
                <a:headEnd/>
                <a:tailEnd/>
              </a:ln>
            </p:spPr>
            <p:txBody>
              <a:bodyPr/>
              <a:lstStyle/>
              <a:p>
                <a:endParaRPr lang="en-GB"/>
              </a:p>
            </p:txBody>
          </p:sp>
          <p:sp>
            <p:nvSpPr>
              <p:cNvPr id="314" name="Line 316"/>
              <p:cNvSpPr>
                <a:spLocks noChangeShapeType="1"/>
              </p:cNvSpPr>
              <p:nvPr/>
            </p:nvSpPr>
            <p:spPr bwMode="auto">
              <a:xfrm flipV="1">
                <a:off x="1724" y="1800"/>
                <a:ext cx="25" cy="18"/>
              </a:xfrm>
              <a:prstGeom prst="line">
                <a:avLst/>
              </a:prstGeom>
              <a:noFill/>
              <a:ln w="9525">
                <a:solidFill>
                  <a:srgbClr val="000000"/>
                </a:solidFill>
                <a:round/>
                <a:headEnd/>
                <a:tailEnd/>
              </a:ln>
            </p:spPr>
            <p:txBody>
              <a:bodyPr/>
              <a:lstStyle/>
              <a:p>
                <a:endParaRPr lang="en-GB"/>
              </a:p>
            </p:txBody>
          </p:sp>
          <p:sp>
            <p:nvSpPr>
              <p:cNvPr id="315" name="Line 317"/>
              <p:cNvSpPr>
                <a:spLocks noChangeShapeType="1"/>
              </p:cNvSpPr>
              <p:nvPr/>
            </p:nvSpPr>
            <p:spPr bwMode="auto">
              <a:xfrm rot="16200000" flipV="1">
                <a:off x="1729" y="1779"/>
                <a:ext cx="16" cy="25"/>
              </a:xfrm>
              <a:prstGeom prst="line">
                <a:avLst/>
              </a:prstGeom>
              <a:noFill/>
              <a:ln w="9525">
                <a:solidFill>
                  <a:srgbClr val="000000"/>
                </a:solidFill>
                <a:round/>
                <a:headEnd/>
                <a:tailEnd/>
              </a:ln>
            </p:spPr>
            <p:txBody>
              <a:bodyPr/>
              <a:lstStyle/>
              <a:p>
                <a:endParaRPr lang="en-GB"/>
              </a:p>
            </p:txBody>
          </p:sp>
          <p:sp>
            <p:nvSpPr>
              <p:cNvPr id="316" name="Oval 318"/>
              <p:cNvSpPr>
                <a:spLocks noChangeArrowheads="1"/>
              </p:cNvSpPr>
              <p:nvPr/>
            </p:nvSpPr>
            <p:spPr bwMode="auto">
              <a:xfrm>
                <a:off x="1756" y="1950"/>
                <a:ext cx="46" cy="51"/>
              </a:xfrm>
              <a:prstGeom prst="ellipse">
                <a:avLst/>
              </a:prstGeom>
              <a:solidFill>
                <a:srgbClr val="FF6600"/>
              </a:solidFill>
              <a:ln w="9525">
                <a:solidFill>
                  <a:srgbClr val="000000"/>
                </a:solidFill>
                <a:round/>
                <a:headEnd/>
                <a:tailEnd/>
              </a:ln>
            </p:spPr>
            <p:txBody>
              <a:bodyPr/>
              <a:lstStyle/>
              <a:p>
                <a:endParaRPr lang="en-US"/>
              </a:p>
            </p:txBody>
          </p:sp>
          <p:sp>
            <p:nvSpPr>
              <p:cNvPr id="317" name="Line 319"/>
              <p:cNvSpPr>
                <a:spLocks noChangeShapeType="1"/>
              </p:cNvSpPr>
              <p:nvPr/>
            </p:nvSpPr>
            <p:spPr bwMode="auto">
              <a:xfrm flipV="1">
                <a:off x="1773" y="1930"/>
                <a:ext cx="24" cy="19"/>
              </a:xfrm>
              <a:prstGeom prst="line">
                <a:avLst/>
              </a:prstGeom>
              <a:noFill/>
              <a:ln w="9525">
                <a:solidFill>
                  <a:srgbClr val="000000"/>
                </a:solidFill>
                <a:round/>
                <a:headEnd/>
                <a:tailEnd/>
              </a:ln>
            </p:spPr>
            <p:txBody>
              <a:bodyPr/>
              <a:lstStyle/>
              <a:p>
                <a:endParaRPr lang="en-GB"/>
              </a:p>
            </p:txBody>
          </p:sp>
          <p:sp>
            <p:nvSpPr>
              <p:cNvPr id="318" name="Line 320"/>
              <p:cNvSpPr>
                <a:spLocks noChangeShapeType="1"/>
              </p:cNvSpPr>
              <p:nvPr/>
            </p:nvSpPr>
            <p:spPr bwMode="auto">
              <a:xfrm rot="16200000" flipV="1">
                <a:off x="1777" y="1910"/>
                <a:ext cx="16" cy="24"/>
              </a:xfrm>
              <a:prstGeom prst="line">
                <a:avLst/>
              </a:prstGeom>
              <a:noFill/>
              <a:ln w="9525">
                <a:solidFill>
                  <a:srgbClr val="000000"/>
                </a:solidFill>
                <a:round/>
                <a:headEnd/>
                <a:tailEnd/>
              </a:ln>
            </p:spPr>
            <p:txBody>
              <a:bodyPr/>
              <a:lstStyle/>
              <a:p>
                <a:endParaRPr lang="en-GB"/>
              </a:p>
            </p:txBody>
          </p:sp>
          <p:sp>
            <p:nvSpPr>
              <p:cNvPr id="319" name="Line 321"/>
              <p:cNvSpPr>
                <a:spLocks noChangeShapeType="1"/>
              </p:cNvSpPr>
              <p:nvPr/>
            </p:nvSpPr>
            <p:spPr bwMode="auto">
              <a:xfrm flipV="1">
                <a:off x="1773" y="1856"/>
                <a:ext cx="24" cy="18"/>
              </a:xfrm>
              <a:prstGeom prst="line">
                <a:avLst/>
              </a:prstGeom>
              <a:noFill/>
              <a:ln w="9525">
                <a:solidFill>
                  <a:srgbClr val="000000"/>
                </a:solidFill>
                <a:round/>
                <a:headEnd/>
                <a:tailEnd/>
              </a:ln>
            </p:spPr>
            <p:txBody>
              <a:bodyPr/>
              <a:lstStyle/>
              <a:p>
                <a:endParaRPr lang="en-GB"/>
              </a:p>
            </p:txBody>
          </p:sp>
          <p:sp>
            <p:nvSpPr>
              <p:cNvPr id="320" name="Line 322"/>
              <p:cNvSpPr>
                <a:spLocks noChangeShapeType="1"/>
              </p:cNvSpPr>
              <p:nvPr/>
            </p:nvSpPr>
            <p:spPr bwMode="auto">
              <a:xfrm rot="16200000" flipV="1">
                <a:off x="1777" y="1836"/>
                <a:ext cx="16" cy="24"/>
              </a:xfrm>
              <a:prstGeom prst="line">
                <a:avLst/>
              </a:prstGeom>
              <a:noFill/>
              <a:ln w="9525">
                <a:solidFill>
                  <a:srgbClr val="000000"/>
                </a:solidFill>
                <a:round/>
                <a:headEnd/>
                <a:tailEnd/>
              </a:ln>
            </p:spPr>
            <p:txBody>
              <a:bodyPr/>
              <a:lstStyle/>
              <a:p>
                <a:endParaRPr lang="en-GB"/>
              </a:p>
            </p:txBody>
          </p:sp>
          <p:sp>
            <p:nvSpPr>
              <p:cNvPr id="321" name="Line 323"/>
              <p:cNvSpPr>
                <a:spLocks noChangeShapeType="1"/>
              </p:cNvSpPr>
              <p:nvPr/>
            </p:nvSpPr>
            <p:spPr bwMode="auto">
              <a:xfrm flipV="1">
                <a:off x="1773" y="1818"/>
                <a:ext cx="24" cy="19"/>
              </a:xfrm>
              <a:prstGeom prst="line">
                <a:avLst/>
              </a:prstGeom>
              <a:noFill/>
              <a:ln w="9525">
                <a:solidFill>
                  <a:srgbClr val="000000"/>
                </a:solidFill>
                <a:round/>
                <a:headEnd/>
                <a:tailEnd/>
              </a:ln>
            </p:spPr>
            <p:txBody>
              <a:bodyPr/>
              <a:lstStyle/>
              <a:p>
                <a:endParaRPr lang="en-GB"/>
              </a:p>
            </p:txBody>
          </p:sp>
          <p:sp>
            <p:nvSpPr>
              <p:cNvPr id="322" name="Line 324"/>
              <p:cNvSpPr>
                <a:spLocks noChangeShapeType="1"/>
              </p:cNvSpPr>
              <p:nvPr/>
            </p:nvSpPr>
            <p:spPr bwMode="auto">
              <a:xfrm rot="16200000" flipV="1">
                <a:off x="1777" y="1798"/>
                <a:ext cx="16" cy="24"/>
              </a:xfrm>
              <a:prstGeom prst="line">
                <a:avLst/>
              </a:prstGeom>
              <a:noFill/>
              <a:ln w="9525">
                <a:solidFill>
                  <a:srgbClr val="000000"/>
                </a:solidFill>
                <a:round/>
                <a:headEnd/>
                <a:tailEnd/>
              </a:ln>
            </p:spPr>
            <p:txBody>
              <a:bodyPr/>
              <a:lstStyle/>
              <a:p>
                <a:endParaRPr lang="en-GB"/>
              </a:p>
            </p:txBody>
          </p:sp>
          <p:sp>
            <p:nvSpPr>
              <p:cNvPr id="323" name="Line 325"/>
              <p:cNvSpPr>
                <a:spLocks noChangeShapeType="1"/>
              </p:cNvSpPr>
              <p:nvPr/>
            </p:nvSpPr>
            <p:spPr bwMode="auto">
              <a:xfrm flipV="1">
                <a:off x="1773" y="1893"/>
                <a:ext cx="24" cy="19"/>
              </a:xfrm>
              <a:prstGeom prst="line">
                <a:avLst/>
              </a:prstGeom>
              <a:noFill/>
              <a:ln w="9525">
                <a:solidFill>
                  <a:srgbClr val="000000"/>
                </a:solidFill>
                <a:round/>
                <a:headEnd/>
                <a:tailEnd/>
              </a:ln>
            </p:spPr>
            <p:txBody>
              <a:bodyPr/>
              <a:lstStyle/>
              <a:p>
                <a:endParaRPr lang="en-GB"/>
              </a:p>
            </p:txBody>
          </p:sp>
          <p:sp>
            <p:nvSpPr>
              <p:cNvPr id="324" name="Line 326"/>
              <p:cNvSpPr>
                <a:spLocks noChangeShapeType="1"/>
              </p:cNvSpPr>
              <p:nvPr/>
            </p:nvSpPr>
            <p:spPr bwMode="auto">
              <a:xfrm rot="16200000" flipV="1">
                <a:off x="1777" y="1873"/>
                <a:ext cx="16" cy="24"/>
              </a:xfrm>
              <a:prstGeom prst="line">
                <a:avLst/>
              </a:prstGeom>
              <a:noFill/>
              <a:ln w="9525">
                <a:solidFill>
                  <a:srgbClr val="000000"/>
                </a:solidFill>
                <a:round/>
                <a:headEnd/>
                <a:tailEnd/>
              </a:ln>
            </p:spPr>
            <p:txBody>
              <a:bodyPr/>
              <a:lstStyle/>
              <a:p>
                <a:endParaRPr lang="en-GB"/>
              </a:p>
            </p:txBody>
          </p:sp>
          <p:sp>
            <p:nvSpPr>
              <p:cNvPr id="325" name="Line 327"/>
              <p:cNvSpPr>
                <a:spLocks noChangeShapeType="1"/>
              </p:cNvSpPr>
              <p:nvPr/>
            </p:nvSpPr>
            <p:spPr bwMode="auto">
              <a:xfrm flipV="1">
                <a:off x="1773" y="1784"/>
                <a:ext cx="24" cy="18"/>
              </a:xfrm>
              <a:prstGeom prst="line">
                <a:avLst/>
              </a:prstGeom>
              <a:noFill/>
              <a:ln w="9525">
                <a:solidFill>
                  <a:srgbClr val="000000"/>
                </a:solidFill>
                <a:round/>
                <a:headEnd/>
                <a:tailEnd/>
              </a:ln>
            </p:spPr>
            <p:txBody>
              <a:bodyPr/>
              <a:lstStyle/>
              <a:p>
                <a:endParaRPr lang="en-GB"/>
              </a:p>
            </p:txBody>
          </p:sp>
          <p:sp>
            <p:nvSpPr>
              <p:cNvPr id="326" name="Line 328"/>
              <p:cNvSpPr>
                <a:spLocks noChangeShapeType="1"/>
              </p:cNvSpPr>
              <p:nvPr/>
            </p:nvSpPr>
            <p:spPr bwMode="auto">
              <a:xfrm rot="16200000" flipV="1">
                <a:off x="1777" y="1764"/>
                <a:ext cx="16" cy="24"/>
              </a:xfrm>
              <a:prstGeom prst="line">
                <a:avLst/>
              </a:prstGeom>
              <a:noFill/>
              <a:ln w="9525">
                <a:solidFill>
                  <a:srgbClr val="000000"/>
                </a:solidFill>
                <a:round/>
                <a:headEnd/>
                <a:tailEnd/>
              </a:ln>
            </p:spPr>
            <p:txBody>
              <a:bodyPr/>
              <a:lstStyle/>
              <a:p>
                <a:endParaRPr lang="en-GB"/>
              </a:p>
            </p:txBody>
          </p:sp>
          <p:sp>
            <p:nvSpPr>
              <p:cNvPr id="327" name="Oval 329"/>
              <p:cNvSpPr>
                <a:spLocks noChangeArrowheads="1"/>
              </p:cNvSpPr>
              <p:nvPr/>
            </p:nvSpPr>
            <p:spPr bwMode="auto">
              <a:xfrm>
                <a:off x="1810" y="1940"/>
                <a:ext cx="45" cy="50"/>
              </a:xfrm>
              <a:prstGeom prst="ellipse">
                <a:avLst/>
              </a:prstGeom>
              <a:solidFill>
                <a:srgbClr val="FF6600"/>
              </a:solidFill>
              <a:ln w="9525">
                <a:solidFill>
                  <a:srgbClr val="000000"/>
                </a:solidFill>
                <a:round/>
                <a:headEnd/>
                <a:tailEnd/>
              </a:ln>
            </p:spPr>
            <p:txBody>
              <a:bodyPr/>
              <a:lstStyle/>
              <a:p>
                <a:endParaRPr lang="en-US"/>
              </a:p>
            </p:txBody>
          </p:sp>
          <p:sp>
            <p:nvSpPr>
              <p:cNvPr id="328" name="Line 330"/>
              <p:cNvSpPr>
                <a:spLocks noChangeShapeType="1"/>
              </p:cNvSpPr>
              <p:nvPr/>
            </p:nvSpPr>
            <p:spPr bwMode="auto">
              <a:xfrm flipV="1">
                <a:off x="1827" y="1920"/>
                <a:ext cx="24" cy="18"/>
              </a:xfrm>
              <a:prstGeom prst="line">
                <a:avLst/>
              </a:prstGeom>
              <a:noFill/>
              <a:ln w="9525">
                <a:solidFill>
                  <a:srgbClr val="000000"/>
                </a:solidFill>
                <a:round/>
                <a:headEnd/>
                <a:tailEnd/>
              </a:ln>
            </p:spPr>
            <p:txBody>
              <a:bodyPr/>
              <a:lstStyle/>
              <a:p>
                <a:endParaRPr lang="en-GB"/>
              </a:p>
            </p:txBody>
          </p:sp>
          <p:sp>
            <p:nvSpPr>
              <p:cNvPr id="329" name="Line 331"/>
              <p:cNvSpPr>
                <a:spLocks noChangeShapeType="1"/>
              </p:cNvSpPr>
              <p:nvPr/>
            </p:nvSpPr>
            <p:spPr bwMode="auto">
              <a:xfrm rot="16200000" flipV="1">
                <a:off x="1831" y="1900"/>
                <a:ext cx="16" cy="24"/>
              </a:xfrm>
              <a:prstGeom prst="line">
                <a:avLst/>
              </a:prstGeom>
              <a:noFill/>
              <a:ln w="9525">
                <a:solidFill>
                  <a:srgbClr val="000000"/>
                </a:solidFill>
                <a:round/>
                <a:headEnd/>
                <a:tailEnd/>
              </a:ln>
            </p:spPr>
            <p:txBody>
              <a:bodyPr/>
              <a:lstStyle/>
              <a:p>
                <a:endParaRPr lang="en-GB"/>
              </a:p>
            </p:txBody>
          </p:sp>
          <p:sp>
            <p:nvSpPr>
              <p:cNvPr id="330" name="Line 332"/>
              <p:cNvSpPr>
                <a:spLocks noChangeShapeType="1"/>
              </p:cNvSpPr>
              <p:nvPr/>
            </p:nvSpPr>
            <p:spPr bwMode="auto">
              <a:xfrm flipV="1">
                <a:off x="1827" y="1845"/>
                <a:ext cx="24" cy="19"/>
              </a:xfrm>
              <a:prstGeom prst="line">
                <a:avLst/>
              </a:prstGeom>
              <a:noFill/>
              <a:ln w="9525">
                <a:solidFill>
                  <a:srgbClr val="000000"/>
                </a:solidFill>
                <a:round/>
                <a:headEnd/>
                <a:tailEnd/>
              </a:ln>
            </p:spPr>
            <p:txBody>
              <a:bodyPr/>
              <a:lstStyle/>
              <a:p>
                <a:endParaRPr lang="en-GB"/>
              </a:p>
            </p:txBody>
          </p:sp>
          <p:sp>
            <p:nvSpPr>
              <p:cNvPr id="331" name="Line 333"/>
              <p:cNvSpPr>
                <a:spLocks noChangeShapeType="1"/>
              </p:cNvSpPr>
              <p:nvPr/>
            </p:nvSpPr>
            <p:spPr bwMode="auto">
              <a:xfrm rot="16200000" flipV="1">
                <a:off x="1831" y="1825"/>
                <a:ext cx="16" cy="24"/>
              </a:xfrm>
              <a:prstGeom prst="line">
                <a:avLst/>
              </a:prstGeom>
              <a:noFill/>
              <a:ln w="9525">
                <a:solidFill>
                  <a:srgbClr val="000000"/>
                </a:solidFill>
                <a:round/>
                <a:headEnd/>
                <a:tailEnd/>
              </a:ln>
            </p:spPr>
            <p:txBody>
              <a:bodyPr/>
              <a:lstStyle/>
              <a:p>
                <a:endParaRPr lang="en-GB"/>
              </a:p>
            </p:txBody>
          </p:sp>
          <p:sp>
            <p:nvSpPr>
              <p:cNvPr id="332" name="Line 334"/>
              <p:cNvSpPr>
                <a:spLocks noChangeShapeType="1"/>
              </p:cNvSpPr>
              <p:nvPr/>
            </p:nvSpPr>
            <p:spPr bwMode="auto">
              <a:xfrm flipV="1">
                <a:off x="1827" y="1808"/>
                <a:ext cx="24" cy="18"/>
              </a:xfrm>
              <a:prstGeom prst="line">
                <a:avLst/>
              </a:prstGeom>
              <a:noFill/>
              <a:ln w="9525">
                <a:solidFill>
                  <a:srgbClr val="000000"/>
                </a:solidFill>
                <a:round/>
                <a:headEnd/>
                <a:tailEnd/>
              </a:ln>
            </p:spPr>
            <p:txBody>
              <a:bodyPr/>
              <a:lstStyle/>
              <a:p>
                <a:endParaRPr lang="en-GB"/>
              </a:p>
            </p:txBody>
          </p:sp>
          <p:sp>
            <p:nvSpPr>
              <p:cNvPr id="333" name="Line 335"/>
              <p:cNvSpPr>
                <a:spLocks noChangeShapeType="1"/>
              </p:cNvSpPr>
              <p:nvPr/>
            </p:nvSpPr>
            <p:spPr bwMode="auto">
              <a:xfrm rot="16200000" flipV="1">
                <a:off x="1831" y="1788"/>
                <a:ext cx="16" cy="24"/>
              </a:xfrm>
              <a:prstGeom prst="line">
                <a:avLst/>
              </a:prstGeom>
              <a:noFill/>
              <a:ln w="9525">
                <a:solidFill>
                  <a:srgbClr val="000000"/>
                </a:solidFill>
                <a:round/>
                <a:headEnd/>
                <a:tailEnd/>
              </a:ln>
            </p:spPr>
            <p:txBody>
              <a:bodyPr/>
              <a:lstStyle/>
              <a:p>
                <a:endParaRPr lang="en-GB"/>
              </a:p>
            </p:txBody>
          </p:sp>
          <p:sp>
            <p:nvSpPr>
              <p:cNvPr id="334" name="Line 336"/>
              <p:cNvSpPr>
                <a:spLocks noChangeShapeType="1"/>
              </p:cNvSpPr>
              <p:nvPr/>
            </p:nvSpPr>
            <p:spPr bwMode="auto">
              <a:xfrm flipV="1">
                <a:off x="1827" y="1882"/>
                <a:ext cx="24" cy="19"/>
              </a:xfrm>
              <a:prstGeom prst="line">
                <a:avLst/>
              </a:prstGeom>
              <a:noFill/>
              <a:ln w="9525">
                <a:solidFill>
                  <a:srgbClr val="000000"/>
                </a:solidFill>
                <a:round/>
                <a:headEnd/>
                <a:tailEnd/>
              </a:ln>
            </p:spPr>
            <p:txBody>
              <a:bodyPr/>
              <a:lstStyle/>
              <a:p>
                <a:endParaRPr lang="en-GB"/>
              </a:p>
            </p:txBody>
          </p:sp>
          <p:sp>
            <p:nvSpPr>
              <p:cNvPr id="335" name="Line 337"/>
              <p:cNvSpPr>
                <a:spLocks noChangeShapeType="1"/>
              </p:cNvSpPr>
              <p:nvPr/>
            </p:nvSpPr>
            <p:spPr bwMode="auto">
              <a:xfrm rot="16200000" flipV="1">
                <a:off x="1831" y="1862"/>
                <a:ext cx="16" cy="24"/>
              </a:xfrm>
              <a:prstGeom prst="line">
                <a:avLst/>
              </a:prstGeom>
              <a:noFill/>
              <a:ln w="9525">
                <a:solidFill>
                  <a:srgbClr val="000000"/>
                </a:solidFill>
                <a:round/>
                <a:headEnd/>
                <a:tailEnd/>
              </a:ln>
            </p:spPr>
            <p:txBody>
              <a:bodyPr/>
              <a:lstStyle/>
              <a:p>
                <a:endParaRPr lang="en-GB"/>
              </a:p>
            </p:txBody>
          </p:sp>
          <p:sp>
            <p:nvSpPr>
              <p:cNvPr id="336" name="Line 338"/>
              <p:cNvSpPr>
                <a:spLocks noChangeShapeType="1"/>
              </p:cNvSpPr>
              <p:nvPr/>
            </p:nvSpPr>
            <p:spPr bwMode="auto">
              <a:xfrm flipV="1">
                <a:off x="1827" y="1773"/>
                <a:ext cx="24" cy="19"/>
              </a:xfrm>
              <a:prstGeom prst="line">
                <a:avLst/>
              </a:prstGeom>
              <a:noFill/>
              <a:ln w="9525">
                <a:solidFill>
                  <a:srgbClr val="000000"/>
                </a:solidFill>
                <a:round/>
                <a:headEnd/>
                <a:tailEnd/>
              </a:ln>
            </p:spPr>
            <p:txBody>
              <a:bodyPr/>
              <a:lstStyle/>
              <a:p>
                <a:endParaRPr lang="en-GB"/>
              </a:p>
            </p:txBody>
          </p:sp>
          <p:sp>
            <p:nvSpPr>
              <p:cNvPr id="337" name="Line 339"/>
              <p:cNvSpPr>
                <a:spLocks noChangeShapeType="1"/>
              </p:cNvSpPr>
              <p:nvPr/>
            </p:nvSpPr>
            <p:spPr bwMode="auto">
              <a:xfrm rot="16200000" flipV="1">
                <a:off x="1831" y="1753"/>
                <a:ext cx="16" cy="24"/>
              </a:xfrm>
              <a:prstGeom prst="line">
                <a:avLst/>
              </a:prstGeom>
              <a:noFill/>
              <a:ln w="9525">
                <a:solidFill>
                  <a:srgbClr val="000000"/>
                </a:solidFill>
                <a:round/>
                <a:headEnd/>
                <a:tailEnd/>
              </a:ln>
            </p:spPr>
            <p:txBody>
              <a:bodyPr/>
              <a:lstStyle/>
              <a:p>
                <a:endParaRPr lang="en-GB"/>
              </a:p>
            </p:txBody>
          </p:sp>
          <p:sp>
            <p:nvSpPr>
              <p:cNvPr id="338" name="Oval 340"/>
              <p:cNvSpPr>
                <a:spLocks noChangeArrowheads="1"/>
              </p:cNvSpPr>
              <p:nvPr/>
            </p:nvSpPr>
            <p:spPr bwMode="auto">
              <a:xfrm rot="-369666">
                <a:off x="1862" y="1934"/>
                <a:ext cx="46" cy="50"/>
              </a:xfrm>
              <a:prstGeom prst="ellipse">
                <a:avLst/>
              </a:prstGeom>
              <a:solidFill>
                <a:srgbClr val="FF6600"/>
              </a:solidFill>
              <a:ln w="9525">
                <a:solidFill>
                  <a:srgbClr val="000000"/>
                </a:solidFill>
                <a:round/>
                <a:headEnd/>
                <a:tailEnd/>
              </a:ln>
            </p:spPr>
            <p:txBody>
              <a:bodyPr/>
              <a:lstStyle/>
              <a:p>
                <a:endParaRPr lang="en-US"/>
              </a:p>
            </p:txBody>
          </p:sp>
          <p:sp>
            <p:nvSpPr>
              <p:cNvPr id="339" name="Line 341"/>
              <p:cNvSpPr>
                <a:spLocks noChangeShapeType="1"/>
              </p:cNvSpPr>
              <p:nvPr/>
            </p:nvSpPr>
            <p:spPr bwMode="auto">
              <a:xfrm rot="21230334" flipV="1">
                <a:off x="1876" y="1913"/>
                <a:ext cx="24" cy="19"/>
              </a:xfrm>
              <a:prstGeom prst="line">
                <a:avLst/>
              </a:prstGeom>
              <a:noFill/>
              <a:ln w="9525">
                <a:solidFill>
                  <a:srgbClr val="000000"/>
                </a:solidFill>
                <a:round/>
                <a:headEnd/>
                <a:tailEnd/>
              </a:ln>
            </p:spPr>
            <p:txBody>
              <a:bodyPr/>
              <a:lstStyle/>
              <a:p>
                <a:endParaRPr lang="en-GB"/>
              </a:p>
            </p:txBody>
          </p:sp>
          <p:sp>
            <p:nvSpPr>
              <p:cNvPr id="340" name="Line 342"/>
              <p:cNvSpPr>
                <a:spLocks noChangeShapeType="1"/>
              </p:cNvSpPr>
              <p:nvPr/>
            </p:nvSpPr>
            <p:spPr bwMode="auto">
              <a:xfrm rot="15830334" flipV="1">
                <a:off x="1879" y="1892"/>
                <a:ext cx="16" cy="25"/>
              </a:xfrm>
              <a:prstGeom prst="line">
                <a:avLst/>
              </a:prstGeom>
              <a:noFill/>
              <a:ln w="9525">
                <a:solidFill>
                  <a:srgbClr val="000000"/>
                </a:solidFill>
                <a:round/>
                <a:headEnd/>
                <a:tailEnd/>
              </a:ln>
            </p:spPr>
            <p:txBody>
              <a:bodyPr/>
              <a:lstStyle/>
              <a:p>
                <a:endParaRPr lang="en-GB"/>
              </a:p>
            </p:txBody>
          </p:sp>
          <p:sp>
            <p:nvSpPr>
              <p:cNvPr id="341" name="Line 343"/>
              <p:cNvSpPr>
                <a:spLocks noChangeShapeType="1"/>
              </p:cNvSpPr>
              <p:nvPr/>
            </p:nvSpPr>
            <p:spPr bwMode="auto">
              <a:xfrm rot="21230334" flipV="1">
                <a:off x="1868" y="1839"/>
                <a:ext cx="25" cy="19"/>
              </a:xfrm>
              <a:prstGeom prst="line">
                <a:avLst/>
              </a:prstGeom>
              <a:noFill/>
              <a:ln w="9525">
                <a:solidFill>
                  <a:srgbClr val="000000"/>
                </a:solidFill>
                <a:round/>
                <a:headEnd/>
                <a:tailEnd/>
              </a:ln>
            </p:spPr>
            <p:txBody>
              <a:bodyPr/>
              <a:lstStyle/>
              <a:p>
                <a:endParaRPr lang="en-GB"/>
              </a:p>
            </p:txBody>
          </p:sp>
          <p:sp>
            <p:nvSpPr>
              <p:cNvPr id="342" name="Line 344"/>
              <p:cNvSpPr>
                <a:spLocks noChangeShapeType="1"/>
              </p:cNvSpPr>
              <p:nvPr/>
            </p:nvSpPr>
            <p:spPr bwMode="auto">
              <a:xfrm rot="15830334" flipV="1">
                <a:off x="1871" y="1819"/>
                <a:ext cx="16" cy="24"/>
              </a:xfrm>
              <a:prstGeom prst="line">
                <a:avLst/>
              </a:prstGeom>
              <a:noFill/>
              <a:ln w="9525">
                <a:solidFill>
                  <a:srgbClr val="000000"/>
                </a:solidFill>
                <a:round/>
                <a:headEnd/>
                <a:tailEnd/>
              </a:ln>
            </p:spPr>
            <p:txBody>
              <a:bodyPr/>
              <a:lstStyle/>
              <a:p>
                <a:endParaRPr lang="en-GB"/>
              </a:p>
            </p:txBody>
          </p:sp>
          <p:sp>
            <p:nvSpPr>
              <p:cNvPr id="343" name="Line 345"/>
              <p:cNvSpPr>
                <a:spLocks noChangeShapeType="1"/>
              </p:cNvSpPr>
              <p:nvPr/>
            </p:nvSpPr>
            <p:spPr bwMode="auto">
              <a:xfrm rot="21230334" flipV="1">
                <a:off x="1865" y="1802"/>
                <a:ext cx="24" cy="19"/>
              </a:xfrm>
              <a:prstGeom prst="line">
                <a:avLst/>
              </a:prstGeom>
              <a:noFill/>
              <a:ln w="9525">
                <a:solidFill>
                  <a:srgbClr val="000000"/>
                </a:solidFill>
                <a:round/>
                <a:headEnd/>
                <a:tailEnd/>
              </a:ln>
            </p:spPr>
            <p:txBody>
              <a:bodyPr/>
              <a:lstStyle/>
              <a:p>
                <a:endParaRPr lang="en-GB"/>
              </a:p>
            </p:txBody>
          </p:sp>
          <p:sp>
            <p:nvSpPr>
              <p:cNvPr id="344" name="Line 346"/>
              <p:cNvSpPr>
                <a:spLocks noChangeShapeType="1"/>
              </p:cNvSpPr>
              <p:nvPr/>
            </p:nvSpPr>
            <p:spPr bwMode="auto">
              <a:xfrm rot="15830334" flipV="1">
                <a:off x="1868" y="1781"/>
                <a:ext cx="16" cy="25"/>
              </a:xfrm>
              <a:prstGeom prst="line">
                <a:avLst/>
              </a:prstGeom>
              <a:noFill/>
              <a:ln w="9525">
                <a:solidFill>
                  <a:srgbClr val="000000"/>
                </a:solidFill>
                <a:round/>
                <a:headEnd/>
                <a:tailEnd/>
              </a:ln>
            </p:spPr>
            <p:txBody>
              <a:bodyPr/>
              <a:lstStyle/>
              <a:p>
                <a:endParaRPr lang="en-GB"/>
              </a:p>
            </p:txBody>
          </p:sp>
          <p:sp>
            <p:nvSpPr>
              <p:cNvPr id="345" name="Line 347"/>
              <p:cNvSpPr>
                <a:spLocks noChangeShapeType="1"/>
              </p:cNvSpPr>
              <p:nvPr/>
            </p:nvSpPr>
            <p:spPr bwMode="auto">
              <a:xfrm rot="21230334" flipV="1">
                <a:off x="1872" y="1876"/>
                <a:ext cx="25" cy="19"/>
              </a:xfrm>
              <a:prstGeom prst="line">
                <a:avLst/>
              </a:prstGeom>
              <a:noFill/>
              <a:ln w="9525">
                <a:solidFill>
                  <a:srgbClr val="000000"/>
                </a:solidFill>
                <a:round/>
                <a:headEnd/>
                <a:tailEnd/>
              </a:ln>
            </p:spPr>
            <p:txBody>
              <a:bodyPr/>
              <a:lstStyle/>
              <a:p>
                <a:endParaRPr lang="en-GB"/>
              </a:p>
            </p:txBody>
          </p:sp>
          <p:sp>
            <p:nvSpPr>
              <p:cNvPr id="346" name="Line 348"/>
              <p:cNvSpPr>
                <a:spLocks noChangeShapeType="1"/>
              </p:cNvSpPr>
              <p:nvPr/>
            </p:nvSpPr>
            <p:spPr bwMode="auto">
              <a:xfrm rot="15830334" flipV="1">
                <a:off x="1875" y="1856"/>
                <a:ext cx="16" cy="24"/>
              </a:xfrm>
              <a:prstGeom prst="line">
                <a:avLst/>
              </a:prstGeom>
              <a:noFill/>
              <a:ln w="9525">
                <a:solidFill>
                  <a:srgbClr val="000000"/>
                </a:solidFill>
                <a:round/>
                <a:headEnd/>
                <a:tailEnd/>
              </a:ln>
            </p:spPr>
            <p:txBody>
              <a:bodyPr/>
              <a:lstStyle/>
              <a:p>
                <a:endParaRPr lang="en-GB"/>
              </a:p>
            </p:txBody>
          </p:sp>
          <p:sp>
            <p:nvSpPr>
              <p:cNvPr id="347" name="Line 349"/>
              <p:cNvSpPr>
                <a:spLocks noChangeShapeType="1"/>
              </p:cNvSpPr>
              <p:nvPr/>
            </p:nvSpPr>
            <p:spPr bwMode="auto">
              <a:xfrm rot="21230334" flipV="1">
                <a:off x="1861" y="1767"/>
                <a:ext cx="25" cy="19"/>
              </a:xfrm>
              <a:prstGeom prst="line">
                <a:avLst/>
              </a:prstGeom>
              <a:noFill/>
              <a:ln w="9525">
                <a:solidFill>
                  <a:srgbClr val="000000"/>
                </a:solidFill>
                <a:round/>
                <a:headEnd/>
                <a:tailEnd/>
              </a:ln>
            </p:spPr>
            <p:txBody>
              <a:bodyPr/>
              <a:lstStyle/>
              <a:p>
                <a:endParaRPr lang="en-GB"/>
              </a:p>
            </p:txBody>
          </p:sp>
          <p:sp>
            <p:nvSpPr>
              <p:cNvPr id="348" name="Line 350"/>
              <p:cNvSpPr>
                <a:spLocks noChangeShapeType="1"/>
              </p:cNvSpPr>
              <p:nvPr/>
            </p:nvSpPr>
            <p:spPr bwMode="auto">
              <a:xfrm rot="15830334" flipV="1">
                <a:off x="1864" y="1747"/>
                <a:ext cx="16" cy="24"/>
              </a:xfrm>
              <a:prstGeom prst="line">
                <a:avLst/>
              </a:prstGeom>
              <a:noFill/>
              <a:ln w="9525">
                <a:solidFill>
                  <a:srgbClr val="000000"/>
                </a:solidFill>
                <a:round/>
                <a:headEnd/>
                <a:tailEnd/>
              </a:ln>
            </p:spPr>
            <p:txBody>
              <a:bodyPr/>
              <a:lstStyle/>
              <a:p>
                <a:endParaRPr lang="en-GB"/>
              </a:p>
            </p:txBody>
          </p:sp>
          <p:sp>
            <p:nvSpPr>
              <p:cNvPr id="349" name="Oval 351"/>
              <p:cNvSpPr>
                <a:spLocks noChangeArrowheads="1"/>
              </p:cNvSpPr>
              <p:nvPr/>
            </p:nvSpPr>
            <p:spPr bwMode="auto">
              <a:xfrm rot="-120829">
                <a:off x="1910" y="1929"/>
                <a:ext cx="46" cy="50"/>
              </a:xfrm>
              <a:prstGeom prst="ellipse">
                <a:avLst/>
              </a:prstGeom>
              <a:solidFill>
                <a:srgbClr val="FF6600"/>
              </a:solidFill>
              <a:ln w="9525">
                <a:solidFill>
                  <a:srgbClr val="000000"/>
                </a:solidFill>
                <a:round/>
                <a:headEnd/>
                <a:tailEnd/>
              </a:ln>
            </p:spPr>
            <p:txBody>
              <a:bodyPr/>
              <a:lstStyle/>
              <a:p>
                <a:endParaRPr lang="en-US"/>
              </a:p>
            </p:txBody>
          </p:sp>
          <p:sp>
            <p:nvSpPr>
              <p:cNvPr id="350" name="Line 352"/>
              <p:cNvSpPr>
                <a:spLocks noChangeShapeType="1"/>
              </p:cNvSpPr>
              <p:nvPr/>
            </p:nvSpPr>
            <p:spPr bwMode="auto">
              <a:xfrm rot="21479171" flipV="1">
                <a:off x="1926" y="1909"/>
                <a:ext cx="24" cy="18"/>
              </a:xfrm>
              <a:prstGeom prst="line">
                <a:avLst/>
              </a:prstGeom>
              <a:noFill/>
              <a:ln w="9525">
                <a:solidFill>
                  <a:srgbClr val="000000"/>
                </a:solidFill>
                <a:round/>
                <a:headEnd/>
                <a:tailEnd/>
              </a:ln>
            </p:spPr>
            <p:txBody>
              <a:bodyPr/>
              <a:lstStyle/>
              <a:p>
                <a:endParaRPr lang="en-GB"/>
              </a:p>
            </p:txBody>
          </p:sp>
          <p:sp>
            <p:nvSpPr>
              <p:cNvPr id="351" name="Line 353"/>
              <p:cNvSpPr>
                <a:spLocks noChangeShapeType="1"/>
              </p:cNvSpPr>
              <p:nvPr/>
            </p:nvSpPr>
            <p:spPr bwMode="auto">
              <a:xfrm rot="16079171" flipV="1">
                <a:off x="1930" y="1888"/>
                <a:ext cx="16" cy="25"/>
              </a:xfrm>
              <a:prstGeom prst="line">
                <a:avLst/>
              </a:prstGeom>
              <a:noFill/>
              <a:ln w="9525">
                <a:solidFill>
                  <a:srgbClr val="000000"/>
                </a:solidFill>
                <a:round/>
                <a:headEnd/>
                <a:tailEnd/>
              </a:ln>
            </p:spPr>
            <p:txBody>
              <a:bodyPr/>
              <a:lstStyle/>
              <a:p>
                <a:endParaRPr lang="en-GB"/>
              </a:p>
            </p:txBody>
          </p:sp>
          <p:sp>
            <p:nvSpPr>
              <p:cNvPr id="352" name="Line 354"/>
              <p:cNvSpPr>
                <a:spLocks noChangeShapeType="1"/>
              </p:cNvSpPr>
              <p:nvPr/>
            </p:nvSpPr>
            <p:spPr bwMode="auto">
              <a:xfrm rot="21479171" flipV="1">
                <a:off x="1923" y="1834"/>
                <a:ext cx="25" cy="19"/>
              </a:xfrm>
              <a:prstGeom prst="line">
                <a:avLst/>
              </a:prstGeom>
              <a:noFill/>
              <a:ln w="9525">
                <a:solidFill>
                  <a:srgbClr val="000000"/>
                </a:solidFill>
                <a:round/>
                <a:headEnd/>
                <a:tailEnd/>
              </a:ln>
            </p:spPr>
            <p:txBody>
              <a:bodyPr/>
              <a:lstStyle/>
              <a:p>
                <a:endParaRPr lang="en-GB"/>
              </a:p>
            </p:txBody>
          </p:sp>
          <p:sp>
            <p:nvSpPr>
              <p:cNvPr id="353" name="Line 355"/>
              <p:cNvSpPr>
                <a:spLocks noChangeShapeType="1"/>
              </p:cNvSpPr>
              <p:nvPr/>
            </p:nvSpPr>
            <p:spPr bwMode="auto">
              <a:xfrm rot="16079171" flipV="1">
                <a:off x="1927" y="1814"/>
                <a:ext cx="16" cy="24"/>
              </a:xfrm>
              <a:prstGeom prst="line">
                <a:avLst/>
              </a:prstGeom>
              <a:noFill/>
              <a:ln w="9525">
                <a:solidFill>
                  <a:srgbClr val="000000"/>
                </a:solidFill>
                <a:round/>
                <a:headEnd/>
                <a:tailEnd/>
              </a:ln>
            </p:spPr>
            <p:txBody>
              <a:bodyPr/>
              <a:lstStyle/>
              <a:p>
                <a:endParaRPr lang="en-GB"/>
              </a:p>
            </p:txBody>
          </p:sp>
          <p:sp>
            <p:nvSpPr>
              <p:cNvPr id="354" name="Line 356"/>
              <p:cNvSpPr>
                <a:spLocks noChangeShapeType="1"/>
              </p:cNvSpPr>
              <p:nvPr/>
            </p:nvSpPr>
            <p:spPr bwMode="auto">
              <a:xfrm rot="21479171" flipV="1">
                <a:off x="1922" y="1797"/>
                <a:ext cx="25" cy="18"/>
              </a:xfrm>
              <a:prstGeom prst="line">
                <a:avLst/>
              </a:prstGeom>
              <a:noFill/>
              <a:ln w="9525">
                <a:solidFill>
                  <a:srgbClr val="000000"/>
                </a:solidFill>
                <a:round/>
                <a:headEnd/>
                <a:tailEnd/>
              </a:ln>
            </p:spPr>
            <p:txBody>
              <a:bodyPr/>
              <a:lstStyle/>
              <a:p>
                <a:endParaRPr lang="en-GB"/>
              </a:p>
            </p:txBody>
          </p:sp>
          <p:sp>
            <p:nvSpPr>
              <p:cNvPr id="355" name="Line 357"/>
              <p:cNvSpPr>
                <a:spLocks noChangeShapeType="1"/>
              </p:cNvSpPr>
              <p:nvPr/>
            </p:nvSpPr>
            <p:spPr bwMode="auto">
              <a:xfrm rot="16079171" flipV="1">
                <a:off x="1926" y="1777"/>
                <a:ext cx="16" cy="24"/>
              </a:xfrm>
              <a:prstGeom prst="line">
                <a:avLst/>
              </a:prstGeom>
              <a:noFill/>
              <a:ln w="9525">
                <a:solidFill>
                  <a:srgbClr val="000000"/>
                </a:solidFill>
                <a:round/>
                <a:headEnd/>
                <a:tailEnd/>
              </a:ln>
            </p:spPr>
            <p:txBody>
              <a:bodyPr/>
              <a:lstStyle/>
              <a:p>
                <a:endParaRPr lang="en-GB"/>
              </a:p>
            </p:txBody>
          </p:sp>
          <p:sp>
            <p:nvSpPr>
              <p:cNvPr id="356" name="Line 358"/>
              <p:cNvSpPr>
                <a:spLocks noChangeShapeType="1"/>
              </p:cNvSpPr>
              <p:nvPr/>
            </p:nvSpPr>
            <p:spPr bwMode="auto">
              <a:xfrm rot="21479171" flipV="1">
                <a:off x="1925" y="1871"/>
                <a:ext cx="24" cy="19"/>
              </a:xfrm>
              <a:prstGeom prst="line">
                <a:avLst/>
              </a:prstGeom>
              <a:noFill/>
              <a:ln w="9525">
                <a:solidFill>
                  <a:srgbClr val="000000"/>
                </a:solidFill>
                <a:round/>
                <a:headEnd/>
                <a:tailEnd/>
              </a:ln>
            </p:spPr>
            <p:txBody>
              <a:bodyPr/>
              <a:lstStyle/>
              <a:p>
                <a:endParaRPr lang="en-GB"/>
              </a:p>
            </p:txBody>
          </p:sp>
          <p:sp>
            <p:nvSpPr>
              <p:cNvPr id="357" name="Line 359"/>
              <p:cNvSpPr>
                <a:spLocks noChangeShapeType="1"/>
              </p:cNvSpPr>
              <p:nvPr/>
            </p:nvSpPr>
            <p:spPr bwMode="auto">
              <a:xfrm rot="16079171" flipV="1">
                <a:off x="1929" y="1850"/>
                <a:ext cx="16" cy="25"/>
              </a:xfrm>
              <a:prstGeom prst="line">
                <a:avLst/>
              </a:prstGeom>
              <a:noFill/>
              <a:ln w="9525">
                <a:solidFill>
                  <a:srgbClr val="000000"/>
                </a:solidFill>
                <a:round/>
                <a:headEnd/>
                <a:tailEnd/>
              </a:ln>
            </p:spPr>
            <p:txBody>
              <a:bodyPr/>
              <a:lstStyle/>
              <a:p>
                <a:endParaRPr lang="en-GB"/>
              </a:p>
            </p:txBody>
          </p:sp>
          <p:sp>
            <p:nvSpPr>
              <p:cNvPr id="358" name="Line 360"/>
              <p:cNvSpPr>
                <a:spLocks noChangeShapeType="1"/>
              </p:cNvSpPr>
              <p:nvPr/>
            </p:nvSpPr>
            <p:spPr bwMode="auto">
              <a:xfrm rot="21479171" flipV="1">
                <a:off x="1921" y="1762"/>
                <a:ext cx="24" cy="19"/>
              </a:xfrm>
              <a:prstGeom prst="line">
                <a:avLst/>
              </a:prstGeom>
              <a:noFill/>
              <a:ln w="9525">
                <a:solidFill>
                  <a:srgbClr val="000000"/>
                </a:solidFill>
                <a:round/>
                <a:headEnd/>
                <a:tailEnd/>
              </a:ln>
            </p:spPr>
            <p:txBody>
              <a:bodyPr/>
              <a:lstStyle/>
              <a:p>
                <a:endParaRPr lang="en-GB"/>
              </a:p>
            </p:txBody>
          </p:sp>
          <p:sp>
            <p:nvSpPr>
              <p:cNvPr id="359" name="Line 361"/>
              <p:cNvSpPr>
                <a:spLocks noChangeShapeType="1"/>
              </p:cNvSpPr>
              <p:nvPr/>
            </p:nvSpPr>
            <p:spPr bwMode="auto">
              <a:xfrm rot="16079171" flipV="1">
                <a:off x="1925" y="1742"/>
                <a:ext cx="16" cy="24"/>
              </a:xfrm>
              <a:prstGeom prst="line">
                <a:avLst/>
              </a:prstGeom>
              <a:noFill/>
              <a:ln w="9525">
                <a:solidFill>
                  <a:srgbClr val="000000"/>
                </a:solidFill>
                <a:round/>
                <a:headEnd/>
                <a:tailEnd/>
              </a:ln>
            </p:spPr>
            <p:txBody>
              <a:bodyPr/>
              <a:lstStyle/>
              <a:p>
                <a:endParaRPr lang="en-GB"/>
              </a:p>
            </p:txBody>
          </p:sp>
          <p:sp>
            <p:nvSpPr>
              <p:cNvPr id="360" name="Oval 362"/>
              <p:cNvSpPr>
                <a:spLocks noChangeArrowheads="1"/>
              </p:cNvSpPr>
              <p:nvPr/>
            </p:nvSpPr>
            <p:spPr bwMode="auto">
              <a:xfrm rot="410108">
                <a:off x="1968" y="1934"/>
                <a:ext cx="46" cy="50"/>
              </a:xfrm>
              <a:prstGeom prst="ellipse">
                <a:avLst/>
              </a:prstGeom>
              <a:solidFill>
                <a:srgbClr val="FF6600"/>
              </a:solidFill>
              <a:ln w="9525">
                <a:solidFill>
                  <a:srgbClr val="000000"/>
                </a:solidFill>
                <a:round/>
                <a:headEnd/>
                <a:tailEnd/>
              </a:ln>
            </p:spPr>
            <p:txBody>
              <a:bodyPr/>
              <a:lstStyle/>
              <a:p>
                <a:endParaRPr lang="en-US"/>
              </a:p>
            </p:txBody>
          </p:sp>
          <p:sp>
            <p:nvSpPr>
              <p:cNvPr id="361" name="Line 363"/>
              <p:cNvSpPr>
                <a:spLocks noChangeShapeType="1"/>
              </p:cNvSpPr>
              <p:nvPr/>
            </p:nvSpPr>
            <p:spPr bwMode="auto">
              <a:xfrm rot="410108" flipV="1">
                <a:off x="1989" y="1915"/>
                <a:ext cx="25" cy="19"/>
              </a:xfrm>
              <a:prstGeom prst="line">
                <a:avLst/>
              </a:prstGeom>
              <a:noFill/>
              <a:ln w="9525">
                <a:solidFill>
                  <a:srgbClr val="000000"/>
                </a:solidFill>
                <a:round/>
                <a:headEnd/>
                <a:tailEnd/>
              </a:ln>
            </p:spPr>
            <p:txBody>
              <a:bodyPr/>
              <a:lstStyle/>
              <a:p>
                <a:endParaRPr lang="en-GB"/>
              </a:p>
            </p:txBody>
          </p:sp>
          <p:sp>
            <p:nvSpPr>
              <p:cNvPr id="362" name="Line 364"/>
              <p:cNvSpPr>
                <a:spLocks noChangeShapeType="1"/>
              </p:cNvSpPr>
              <p:nvPr/>
            </p:nvSpPr>
            <p:spPr bwMode="auto">
              <a:xfrm rot="16610108" flipV="1">
                <a:off x="1995" y="1894"/>
                <a:ext cx="16" cy="25"/>
              </a:xfrm>
              <a:prstGeom prst="line">
                <a:avLst/>
              </a:prstGeom>
              <a:noFill/>
              <a:ln w="9525">
                <a:solidFill>
                  <a:srgbClr val="000000"/>
                </a:solidFill>
                <a:round/>
                <a:headEnd/>
                <a:tailEnd/>
              </a:ln>
            </p:spPr>
            <p:txBody>
              <a:bodyPr/>
              <a:lstStyle/>
              <a:p>
                <a:endParaRPr lang="en-GB"/>
              </a:p>
            </p:txBody>
          </p:sp>
          <p:sp>
            <p:nvSpPr>
              <p:cNvPr id="363" name="Line 365"/>
              <p:cNvSpPr>
                <a:spLocks noChangeShapeType="1"/>
              </p:cNvSpPr>
              <p:nvPr/>
            </p:nvSpPr>
            <p:spPr bwMode="auto">
              <a:xfrm rot="410108" flipV="1">
                <a:off x="1997" y="1841"/>
                <a:ext cx="25" cy="18"/>
              </a:xfrm>
              <a:prstGeom prst="line">
                <a:avLst/>
              </a:prstGeom>
              <a:noFill/>
              <a:ln w="9525">
                <a:solidFill>
                  <a:srgbClr val="000000"/>
                </a:solidFill>
                <a:round/>
                <a:headEnd/>
                <a:tailEnd/>
              </a:ln>
            </p:spPr>
            <p:txBody>
              <a:bodyPr/>
              <a:lstStyle/>
              <a:p>
                <a:endParaRPr lang="en-GB"/>
              </a:p>
            </p:txBody>
          </p:sp>
          <p:sp>
            <p:nvSpPr>
              <p:cNvPr id="364" name="Line 366"/>
              <p:cNvSpPr>
                <a:spLocks noChangeShapeType="1"/>
              </p:cNvSpPr>
              <p:nvPr/>
            </p:nvSpPr>
            <p:spPr bwMode="auto">
              <a:xfrm rot="16610108" flipV="1">
                <a:off x="2003" y="1821"/>
                <a:ext cx="16" cy="24"/>
              </a:xfrm>
              <a:prstGeom prst="line">
                <a:avLst/>
              </a:prstGeom>
              <a:noFill/>
              <a:ln w="9525">
                <a:solidFill>
                  <a:srgbClr val="000000"/>
                </a:solidFill>
                <a:round/>
                <a:headEnd/>
                <a:tailEnd/>
              </a:ln>
            </p:spPr>
            <p:txBody>
              <a:bodyPr/>
              <a:lstStyle/>
              <a:p>
                <a:endParaRPr lang="en-GB"/>
              </a:p>
            </p:txBody>
          </p:sp>
          <p:sp>
            <p:nvSpPr>
              <p:cNvPr id="365" name="Line 367"/>
              <p:cNvSpPr>
                <a:spLocks noChangeShapeType="1"/>
              </p:cNvSpPr>
              <p:nvPr/>
            </p:nvSpPr>
            <p:spPr bwMode="auto">
              <a:xfrm rot="410108" flipV="1">
                <a:off x="2001" y="1803"/>
                <a:ext cx="25" cy="19"/>
              </a:xfrm>
              <a:prstGeom prst="line">
                <a:avLst/>
              </a:prstGeom>
              <a:noFill/>
              <a:ln w="9525">
                <a:solidFill>
                  <a:srgbClr val="000000"/>
                </a:solidFill>
                <a:round/>
                <a:headEnd/>
                <a:tailEnd/>
              </a:ln>
            </p:spPr>
            <p:txBody>
              <a:bodyPr/>
              <a:lstStyle/>
              <a:p>
                <a:endParaRPr lang="en-GB"/>
              </a:p>
            </p:txBody>
          </p:sp>
          <p:sp>
            <p:nvSpPr>
              <p:cNvPr id="366" name="Line 368"/>
              <p:cNvSpPr>
                <a:spLocks noChangeShapeType="1"/>
              </p:cNvSpPr>
              <p:nvPr/>
            </p:nvSpPr>
            <p:spPr bwMode="auto">
              <a:xfrm rot="16610108" flipV="1">
                <a:off x="2007" y="1784"/>
                <a:ext cx="16" cy="24"/>
              </a:xfrm>
              <a:prstGeom prst="line">
                <a:avLst/>
              </a:prstGeom>
              <a:noFill/>
              <a:ln w="9525">
                <a:solidFill>
                  <a:srgbClr val="000000"/>
                </a:solidFill>
                <a:round/>
                <a:headEnd/>
                <a:tailEnd/>
              </a:ln>
            </p:spPr>
            <p:txBody>
              <a:bodyPr/>
              <a:lstStyle/>
              <a:p>
                <a:endParaRPr lang="en-GB"/>
              </a:p>
            </p:txBody>
          </p:sp>
          <p:sp>
            <p:nvSpPr>
              <p:cNvPr id="367" name="Line 369"/>
              <p:cNvSpPr>
                <a:spLocks noChangeShapeType="1"/>
              </p:cNvSpPr>
              <p:nvPr/>
            </p:nvSpPr>
            <p:spPr bwMode="auto">
              <a:xfrm rot="410108" flipV="1">
                <a:off x="1993" y="1878"/>
                <a:ext cx="25" cy="18"/>
              </a:xfrm>
              <a:prstGeom prst="line">
                <a:avLst/>
              </a:prstGeom>
              <a:noFill/>
              <a:ln w="9525">
                <a:solidFill>
                  <a:srgbClr val="000000"/>
                </a:solidFill>
                <a:round/>
                <a:headEnd/>
                <a:tailEnd/>
              </a:ln>
            </p:spPr>
            <p:txBody>
              <a:bodyPr/>
              <a:lstStyle/>
              <a:p>
                <a:endParaRPr lang="en-GB"/>
              </a:p>
            </p:txBody>
          </p:sp>
          <p:sp>
            <p:nvSpPr>
              <p:cNvPr id="368" name="Line 370"/>
              <p:cNvSpPr>
                <a:spLocks noChangeShapeType="1"/>
              </p:cNvSpPr>
              <p:nvPr/>
            </p:nvSpPr>
            <p:spPr bwMode="auto">
              <a:xfrm rot="16610108" flipV="1">
                <a:off x="1999" y="1858"/>
                <a:ext cx="16" cy="24"/>
              </a:xfrm>
              <a:prstGeom prst="line">
                <a:avLst/>
              </a:prstGeom>
              <a:noFill/>
              <a:ln w="9525">
                <a:solidFill>
                  <a:srgbClr val="000000"/>
                </a:solidFill>
                <a:round/>
                <a:headEnd/>
                <a:tailEnd/>
              </a:ln>
            </p:spPr>
            <p:txBody>
              <a:bodyPr/>
              <a:lstStyle/>
              <a:p>
                <a:endParaRPr lang="en-GB"/>
              </a:p>
            </p:txBody>
          </p:sp>
          <p:sp>
            <p:nvSpPr>
              <p:cNvPr id="369" name="Line 371"/>
              <p:cNvSpPr>
                <a:spLocks noChangeShapeType="1"/>
              </p:cNvSpPr>
              <p:nvPr/>
            </p:nvSpPr>
            <p:spPr bwMode="auto">
              <a:xfrm rot="410108" flipV="1">
                <a:off x="2005" y="1769"/>
                <a:ext cx="24" cy="19"/>
              </a:xfrm>
              <a:prstGeom prst="line">
                <a:avLst/>
              </a:prstGeom>
              <a:noFill/>
              <a:ln w="9525">
                <a:solidFill>
                  <a:srgbClr val="000000"/>
                </a:solidFill>
                <a:round/>
                <a:headEnd/>
                <a:tailEnd/>
              </a:ln>
            </p:spPr>
            <p:txBody>
              <a:bodyPr/>
              <a:lstStyle/>
              <a:p>
                <a:endParaRPr lang="en-GB"/>
              </a:p>
            </p:txBody>
          </p:sp>
          <p:sp>
            <p:nvSpPr>
              <p:cNvPr id="370" name="Line 372"/>
              <p:cNvSpPr>
                <a:spLocks noChangeShapeType="1"/>
              </p:cNvSpPr>
              <p:nvPr/>
            </p:nvSpPr>
            <p:spPr bwMode="auto">
              <a:xfrm rot="16610108" flipV="1">
                <a:off x="2011" y="1748"/>
                <a:ext cx="16" cy="25"/>
              </a:xfrm>
              <a:prstGeom prst="line">
                <a:avLst/>
              </a:prstGeom>
              <a:noFill/>
              <a:ln w="9525">
                <a:solidFill>
                  <a:srgbClr val="000000"/>
                </a:solidFill>
                <a:round/>
                <a:headEnd/>
                <a:tailEnd/>
              </a:ln>
            </p:spPr>
            <p:txBody>
              <a:bodyPr/>
              <a:lstStyle/>
              <a:p>
                <a:endParaRPr lang="en-GB"/>
              </a:p>
            </p:txBody>
          </p:sp>
          <p:sp>
            <p:nvSpPr>
              <p:cNvPr id="371" name="Oval 373"/>
              <p:cNvSpPr>
                <a:spLocks noChangeArrowheads="1"/>
              </p:cNvSpPr>
              <p:nvPr/>
            </p:nvSpPr>
            <p:spPr bwMode="auto">
              <a:xfrm rot="732114">
                <a:off x="2016" y="1943"/>
                <a:ext cx="46" cy="50"/>
              </a:xfrm>
              <a:prstGeom prst="ellipse">
                <a:avLst/>
              </a:prstGeom>
              <a:solidFill>
                <a:srgbClr val="FF6600"/>
              </a:solidFill>
              <a:ln w="9525">
                <a:solidFill>
                  <a:srgbClr val="000000"/>
                </a:solidFill>
                <a:round/>
                <a:headEnd/>
                <a:tailEnd/>
              </a:ln>
            </p:spPr>
            <p:txBody>
              <a:bodyPr/>
              <a:lstStyle/>
              <a:p>
                <a:endParaRPr lang="en-US"/>
              </a:p>
            </p:txBody>
          </p:sp>
          <p:sp>
            <p:nvSpPr>
              <p:cNvPr id="372" name="Line 374"/>
              <p:cNvSpPr>
                <a:spLocks noChangeShapeType="1"/>
              </p:cNvSpPr>
              <p:nvPr/>
            </p:nvSpPr>
            <p:spPr bwMode="auto">
              <a:xfrm rot="732114" flipV="1">
                <a:off x="2040" y="1925"/>
                <a:ext cx="24" cy="19"/>
              </a:xfrm>
              <a:prstGeom prst="line">
                <a:avLst/>
              </a:prstGeom>
              <a:noFill/>
              <a:ln w="9525">
                <a:solidFill>
                  <a:srgbClr val="000000"/>
                </a:solidFill>
                <a:round/>
                <a:headEnd/>
                <a:tailEnd/>
              </a:ln>
            </p:spPr>
            <p:txBody>
              <a:bodyPr/>
              <a:lstStyle/>
              <a:p>
                <a:endParaRPr lang="en-GB"/>
              </a:p>
            </p:txBody>
          </p:sp>
          <p:sp>
            <p:nvSpPr>
              <p:cNvPr id="373" name="Line 375"/>
              <p:cNvSpPr>
                <a:spLocks noChangeShapeType="1"/>
              </p:cNvSpPr>
              <p:nvPr/>
            </p:nvSpPr>
            <p:spPr bwMode="auto">
              <a:xfrm rot="16932114" flipV="1">
                <a:off x="2048" y="1905"/>
                <a:ext cx="16" cy="25"/>
              </a:xfrm>
              <a:prstGeom prst="line">
                <a:avLst/>
              </a:prstGeom>
              <a:noFill/>
              <a:ln w="9525">
                <a:solidFill>
                  <a:srgbClr val="000000"/>
                </a:solidFill>
                <a:round/>
                <a:headEnd/>
                <a:tailEnd/>
              </a:ln>
            </p:spPr>
            <p:txBody>
              <a:bodyPr/>
              <a:lstStyle/>
              <a:p>
                <a:endParaRPr lang="en-GB"/>
              </a:p>
            </p:txBody>
          </p:sp>
          <p:sp>
            <p:nvSpPr>
              <p:cNvPr id="374" name="Line 376"/>
              <p:cNvSpPr>
                <a:spLocks noChangeShapeType="1"/>
              </p:cNvSpPr>
              <p:nvPr/>
            </p:nvSpPr>
            <p:spPr bwMode="auto">
              <a:xfrm rot="732114" flipV="1">
                <a:off x="2054" y="1852"/>
                <a:ext cx="25" cy="19"/>
              </a:xfrm>
              <a:prstGeom prst="line">
                <a:avLst/>
              </a:prstGeom>
              <a:noFill/>
              <a:ln w="9525">
                <a:solidFill>
                  <a:srgbClr val="000000"/>
                </a:solidFill>
                <a:round/>
                <a:headEnd/>
                <a:tailEnd/>
              </a:ln>
            </p:spPr>
            <p:txBody>
              <a:bodyPr/>
              <a:lstStyle/>
              <a:p>
                <a:endParaRPr lang="en-GB"/>
              </a:p>
            </p:txBody>
          </p:sp>
          <p:sp>
            <p:nvSpPr>
              <p:cNvPr id="375" name="Line 377"/>
              <p:cNvSpPr>
                <a:spLocks noChangeShapeType="1"/>
              </p:cNvSpPr>
              <p:nvPr/>
            </p:nvSpPr>
            <p:spPr bwMode="auto">
              <a:xfrm rot="16932114" flipV="1">
                <a:off x="2062" y="1833"/>
                <a:ext cx="16" cy="24"/>
              </a:xfrm>
              <a:prstGeom prst="line">
                <a:avLst/>
              </a:prstGeom>
              <a:noFill/>
              <a:ln w="9525">
                <a:solidFill>
                  <a:srgbClr val="000000"/>
                </a:solidFill>
                <a:round/>
                <a:headEnd/>
                <a:tailEnd/>
              </a:ln>
            </p:spPr>
            <p:txBody>
              <a:bodyPr/>
              <a:lstStyle/>
              <a:p>
                <a:endParaRPr lang="en-GB"/>
              </a:p>
            </p:txBody>
          </p:sp>
          <p:sp>
            <p:nvSpPr>
              <p:cNvPr id="376" name="Line 378"/>
              <p:cNvSpPr>
                <a:spLocks noChangeShapeType="1"/>
              </p:cNvSpPr>
              <p:nvPr/>
            </p:nvSpPr>
            <p:spPr bwMode="auto">
              <a:xfrm rot="732114" flipV="1">
                <a:off x="2062" y="1816"/>
                <a:ext cx="24" cy="18"/>
              </a:xfrm>
              <a:prstGeom prst="line">
                <a:avLst/>
              </a:prstGeom>
              <a:noFill/>
              <a:ln w="9525">
                <a:solidFill>
                  <a:srgbClr val="000000"/>
                </a:solidFill>
                <a:round/>
                <a:headEnd/>
                <a:tailEnd/>
              </a:ln>
            </p:spPr>
            <p:txBody>
              <a:bodyPr/>
              <a:lstStyle/>
              <a:p>
                <a:endParaRPr lang="en-GB"/>
              </a:p>
            </p:txBody>
          </p:sp>
          <p:sp>
            <p:nvSpPr>
              <p:cNvPr id="377" name="Line 379"/>
              <p:cNvSpPr>
                <a:spLocks noChangeShapeType="1"/>
              </p:cNvSpPr>
              <p:nvPr/>
            </p:nvSpPr>
            <p:spPr bwMode="auto">
              <a:xfrm rot="16932114" flipV="1">
                <a:off x="2069" y="1796"/>
                <a:ext cx="16" cy="24"/>
              </a:xfrm>
              <a:prstGeom prst="line">
                <a:avLst/>
              </a:prstGeom>
              <a:noFill/>
              <a:ln w="9525">
                <a:solidFill>
                  <a:srgbClr val="000000"/>
                </a:solidFill>
                <a:round/>
                <a:headEnd/>
                <a:tailEnd/>
              </a:ln>
            </p:spPr>
            <p:txBody>
              <a:bodyPr/>
              <a:lstStyle/>
              <a:p>
                <a:endParaRPr lang="en-GB"/>
              </a:p>
            </p:txBody>
          </p:sp>
          <p:sp>
            <p:nvSpPr>
              <p:cNvPr id="378" name="Line 380"/>
              <p:cNvSpPr>
                <a:spLocks noChangeShapeType="1"/>
              </p:cNvSpPr>
              <p:nvPr/>
            </p:nvSpPr>
            <p:spPr bwMode="auto">
              <a:xfrm rot="732114" flipV="1">
                <a:off x="2047" y="1889"/>
                <a:ext cx="24" cy="18"/>
              </a:xfrm>
              <a:prstGeom prst="line">
                <a:avLst/>
              </a:prstGeom>
              <a:noFill/>
              <a:ln w="9525">
                <a:solidFill>
                  <a:srgbClr val="000000"/>
                </a:solidFill>
                <a:round/>
                <a:headEnd/>
                <a:tailEnd/>
              </a:ln>
            </p:spPr>
            <p:txBody>
              <a:bodyPr/>
              <a:lstStyle/>
              <a:p>
                <a:endParaRPr lang="en-GB"/>
              </a:p>
            </p:txBody>
          </p:sp>
          <p:sp>
            <p:nvSpPr>
              <p:cNvPr id="379" name="Line 381"/>
              <p:cNvSpPr>
                <a:spLocks noChangeShapeType="1"/>
              </p:cNvSpPr>
              <p:nvPr/>
            </p:nvSpPr>
            <p:spPr bwMode="auto">
              <a:xfrm rot="16932114" flipV="1">
                <a:off x="2055" y="1869"/>
                <a:ext cx="16" cy="24"/>
              </a:xfrm>
              <a:prstGeom prst="line">
                <a:avLst/>
              </a:prstGeom>
              <a:noFill/>
              <a:ln w="9525">
                <a:solidFill>
                  <a:srgbClr val="000000"/>
                </a:solidFill>
                <a:round/>
                <a:headEnd/>
                <a:tailEnd/>
              </a:ln>
            </p:spPr>
            <p:txBody>
              <a:bodyPr/>
              <a:lstStyle/>
              <a:p>
                <a:endParaRPr lang="en-GB"/>
              </a:p>
            </p:txBody>
          </p:sp>
          <p:sp>
            <p:nvSpPr>
              <p:cNvPr id="380" name="Line 382"/>
              <p:cNvSpPr>
                <a:spLocks noChangeShapeType="1"/>
              </p:cNvSpPr>
              <p:nvPr/>
            </p:nvSpPr>
            <p:spPr bwMode="auto">
              <a:xfrm rot="732114" flipV="1">
                <a:off x="2068" y="1782"/>
                <a:ext cx="25" cy="18"/>
              </a:xfrm>
              <a:prstGeom prst="line">
                <a:avLst/>
              </a:prstGeom>
              <a:noFill/>
              <a:ln w="9525">
                <a:solidFill>
                  <a:srgbClr val="000000"/>
                </a:solidFill>
                <a:round/>
                <a:headEnd/>
                <a:tailEnd/>
              </a:ln>
            </p:spPr>
            <p:txBody>
              <a:bodyPr/>
              <a:lstStyle/>
              <a:p>
                <a:endParaRPr lang="en-GB"/>
              </a:p>
            </p:txBody>
          </p:sp>
          <p:sp>
            <p:nvSpPr>
              <p:cNvPr id="381" name="Line 383"/>
              <p:cNvSpPr>
                <a:spLocks noChangeShapeType="1"/>
              </p:cNvSpPr>
              <p:nvPr/>
            </p:nvSpPr>
            <p:spPr bwMode="auto">
              <a:xfrm rot="16932114" flipV="1">
                <a:off x="2076" y="1762"/>
                <a:ext cx="16" cy="24"/>
              </a:xfrm>
              <a:prstGeom prst="line">
                <a:avLst/>
              </a:prstGeom>
              <a:noFill/>
              <a:ln w="9525">
                <a:solidFill>
                  <a:srgbClr val="000000"/>
                </a:solidFill>
                <a:round/>
                <a:headEnd/>
                <a:tailEnd/>
              </a:ln>
            </p:spPr>
            <p:txBody>
              <a:bodyPr/>
              <a:lstStyle/>
              <a:p>
                <a:endParaRPr lang="en-GB"/>
              </a:p>
            </p:txBody>
          </p:sp>
          <p:sp>
            <p:nvSpPr>
              <p:cNvPr id="382" name="Oval 384"/>
              <p:cNvSpPr>
                <a:spLocks noChangeArrowheads="1"/>
              </p:cNvSpPr>
              <p:nvPr/>
            </p:nvSpPr>
            <p:spPr bwMode="auto">
              <a:xfrm rot="577045">
                <a:off x="2071" y="1957"/>
                <a:ext cx="46" cy="50"/>
              </a:xfrm>
              <a:prstGeom prst="ellipse">
                <a:avLst/>
              </a:prstGeom>
              <a:solidFill>
                <a:srgbClr val="FF6600"/>
              </a:solidFill>
              <a:ln w="9525">
                <a:solidFill>
                  <a:srgbClr val="000000"/>
                </a:solidFill>
                <a:round/>
                <a:headEnd/>
                <a:tailEnd/>
              </a:ln>
            </p:spPr>
            <p:txBody>
              <a:bodyPr/>
              <a:lstStyle/>
              <a:p>
                <a:endParaRPr lang="en-US"/>
              </a:p>
            </p:txBody>
          </p:sp>
          <p:sp>
            <p:nvSpPr>
              <p:cNvPr id="383" name="Line 385"/>
              <p:cNvSpPr>
                <a:spLocks noChangeShapeType="1"/>
              </p:cNvSpPr>
              <p:nvPr/>
            </p:nvSpPr>
            <p:spPr bwMode="auto">
              <a:xfrm rot="577045" flipV="1">
                <a:off x="2093" y="1938"/>
                <a:ext cx="25" cy="19"/>
              </a:xfrm>
              <a:prstGeom prst="line">
                <a:avLst/>
              </a:prstGeom>
              <a:noFill/>
              <a:ln w="9525">
                <a:solidFill>
                  <a:srgbClr val="000000"/>
                </a:solidFill>
                <a:round/>
                <a:headEnd/>
                <a:tailEnd/>
              </a:ln>
            </p:spPr>
            <p:txBody>
              <a:bodyPr/>
              <a:lstStyle/>
              <a:p>
                <a:endParaRPr lang="en-GB"/>
              </a:p>
            </p:txBody>
          </p:sp>
          <p:sp>
            <p:nvSpPr>
              <p:cNvPr id="384" name="Line 386"/>
              <p:cNvSpPr>
                <a:spLocks noChangeShapeType="1"/>
              </p:cNvSpPr>
              <p:nvPr/>
            </p:nvSpPr>
            <p:spPr bwMode="auto">
              <a:xfrm rot="16777045" flipV="1">
                <a:off x="2101" y="1918"/>
                <a:ext cx="16" cy="25"/>
              </a:xfrm>
              <a:prstGeom prst="line">
                <a:avLst/>
              </a:prstGeom>
              <a:noFill/>
              <a:ln w="9525">
                <a:solidFill>
                  <a:srgbClr val="000000"/>
                </a:solidFill>
                <a:round/>
                <a:headEnd/>
                <a:tailEnd/>
              </a:ln>
            </p:spPr>
            <p:txBody>
              <a:bodyPr/>
              <a:lstStyle/>
              <a:p>
                <a:endParaRPr lang="en-GB"/>
              </a:p>
            </p:txBody>
          </p:sp>
          <p:sp>
            <p:nvSpPr>
              <p:cNvPr id="385" name="Line 387"/>
              <p:cNvSpPr>
                <a:spLocks noChangeShapeType="1"/>
              </p:cNvSpPr>
              <p:nvPr/>
            </p:nvSpPr>
            <p:spPr bwMode="auto">
              <a:xfrm rot="577045" flipV="1">
                <a:off x="2105" y="1865"/>
                <a:ext cx="24" cy="19"/>
              </a:xfrm>
              <a:prstGeom prst="line">
                <a:avLst/>
              </a:prstGeom>
              <a:noFill/>
              <a:ln w="9525">
                <a:solidFill>
                  <a:srgbClr val="000000"/>
                </a:solidFill>
                <a:round/>
                <a:headEnd/>
                <a:tailEnd/>
              </a:ln>
            </p:spPr>
            <p:txBody>
              <a:bodyPr/>
              <a:lstStyle/>
              <a:p>
                <a:endParaRPr lang="en-GB"/>
              </a:p>
            </p:txBody>
          </p:sp>
          <p:sp>
            <p:nvSpPr>
              <p:cNvPr id="386" name="Line 388"/>
              <p:cNvSpPr>
                <a:spLocks noChangeShapeType="1"/>
              </p:cNvSpPr>
              <p:nvPr/>
            </p:nvSpPr>
            <p:spPr bwMode="auto">
              <a:xfrm rot="16777045" flipV="1">
                <a:off x="2112" y="1845"/>
                <a:ext cx="16" cy="24"/>
              </a:xfrm>
              <a:prstGeom prst="line">
                <a:avLst/>
              </a:prstGeom>
              <a:noFill/>
              <a:ln w="9525">
                <a:solidFill>
                  <a:srgbClr val="000000"/>
                </a:solidFill>
                <a:round/>
                <a:headEnd/>
                <a:tailEnd/>
              </a:ln>
            </p:spPr>
            <p:txBody>
              <a:bodyPr/>
              <a:lstStyle/>
              <a:p>
                <a:endParaRPr lang="en-GB"/>
              </a:p>
            </p:txBody>
          </p:sp>
          <p:sp>
            <p:nvSpPr>
              <p:cNvPr id="387" name="Line 389"/>
              <p:cNvSpPr>
                <a:spLocks noChangeShapeType="1"/>
              </p:cNvSpPr>
              <p:nvPr/>
            </p:nvSpPr>
            <p:spPr bwMode="auto">
              <a:xfrm rot="577045" flipV="1">
                <a:off x="2111" y="1828"/>
                <a:ext cx="24" cy="19"/>
              </a:xfrm>
              <a:prstGeom prst="line">
                <a:avLst/>
              </a:prstGeom>
              <a:noFill/>
              <a:ln w="9525">
                <a:solidFill>
                  <a:srgbClr val="000000"/>
                </a:solidFill>
                <a:round/>
                <a:headEnd/>
                <a:tailEnd/>
              </a:ln>
            </p:spPr>
            <p:txBody>
              <a:bodyPr/>
              <a:lstStyle/>
              <a:p>
                <a:endParaRPr lang="en-GB"/>
              </a:p>
            </p:txBody>
          </p:sp>
          <p:sp>
            <p:nvSpPr>
              <p:cNvPr id="388" name="Line 390"/>
              <p:cNvSpPr>
                <a:spLocks noChangeShapeType="1"/>
              </p:cNvSpPr>
              <p:nvPr/>
            </p:nvSpPr>
            <p:spPr bwMode="auto">
              <a:xfrm rot="16777045" flipV="1">
                <a:off x="2118" y="1807"/>
                <a:ext cx="16" cy="25"/>
              </a:xfrm>
              <a:prstGeom prst="line">
                <a:avLst/>
              </a:prstGeom>
              <a:noFill/>
              <a:ln w="9525">
                <a:solidFill>
                  <a:srgbClr val="000000"/>
                </a:solidFill>
                <a:round/>
                <a:headEnd/>
                <a:tailEnd/>
              </a:ln>
            </p:spPr>
            <p:txBody>
              <a:bodyPr/>
              <a:lstStyle/>
              <a:p>
                <a:endParaRPr lang="en-GB"/>
              </a:p>
            </p:txBody>
          </p:sp>
          <p:sp>
            <p:nvSpPr>
              <p:cNvPr id="389" name="Line 391"/>
              <p:cNvSpPr>
                <a:spLocks noChangeShapeType="1"/>
              </p:cNvSpPr>
              <p:nvPr/>
            </p:nvSpPr>
            <p:spPr bwMode="auto">
              <a:xfrm rot="577045" flipV="1">
                <a:off x="2099" y="1902"/>
                <a:ext cx="24" cy="18"/>
              </a:xfrm>
              <a:prstGeom prst="line">
                <a:avLst/>
              </a:prstGeom>
              <a:noFill/>
              <a:ln w="9525">
                <a:solidFill>
                  <a:srgbClr val="000000"/>
                </a:solidFill>
                <a:round/>
                <a:headEnd/>
                <a:tailEnd/>
              </a:ln>
            </p:spPr>
            <p:txBody>
              <a:bodyPr/>
              <a:lstStyle/>
              <a:p>
                <a:endParaRPr lang="en-GB"/>
              </a:p>
            </p:txBody>
          </p:sp>
          <p:sp>
            <p:nvSpPr>
              <p:cNvPr id="390" name="Line 392"/>
              <p:cNvSpPr>
                <a:spLocks noChangeShapeType="1"/>
              </p:cNvSpPr>
              <p:nvPr/>
            </p:nvSpPr>
            <p:spPr bwMode="auto">
              <a:xfrm rot="16777045" flipV="1">
                <a:off x="2106" y="1882"/>
                <a:ext cx="16" cy="24"/>
              </a:xfrm>
              <a:prstGeom prst="line">
                <a:avLst/>
              </a:prstGeom>
              <a:noFill/>
              <a:ln w="9525">
                <a:solidFill>
                  <a:srgbClr val="000000"/>
                </a:solidFill>
                <a:round/>
                <a:headEnd/>
                <a:tailEnd/>
              </a:ln>
            </p:spPr>
            <p:txBody>
              <a:bodyPr/>
              <a:lstStyle/>
              <a:p>
                <a:endParaRPr lang="en-GB"/>
              </a:p>
            </p:txBody>
          </p:sp>
          <p:sp>
            <p:nvSpPr>
              <p:cNvPr id="391" name="Line 393"/>
              <p:cNvSpPr>
                <a:spLocks noChangeShapeType="1"/>
              </p:cNvSpPr>
              <p:nvPr/>
            </p:nvSpPr>
            <p:spPr bwMode="auto">
              <a:xfrm rot="577045" flipV="1">
                <a:off x="2116" y="1794"/>
                <a:ext cx="24" cy="19"/>
              </a:xfrm>
              <a:prstGeom prst="line">
                <a:avLst/>
              </a:prstGeom>
              <a:noFill/>
              <a:ln w="9525">
                <a:solidFill>
                  <a:srgbClr val="000000"/>
                </a:solidFill>
                <a:round/>
                <a:headEnd/>
                <a:tailEnd/>
              </a:ln>
            </p:spPr>
            <p:txBody>
              <a:bodyPr/>
              <a:lstStyle/>
              <a:p>
                <a:endParaRPr lang="en-GB"/>
              </a:p>
            </p:txBody>
          </p:sp>
          <p:sp>
            <p:nvSpPr>
              <p:cNvPr id="392" name="Line 394"/>
              <p:cNvSpPr>
                <a:spLocks noChangeShapeType="1"/>
              </p:cNvSpPr>
              <p:nvPr/>
            </p:nvSpPr>
            <p:spPr bwMode="auto">
              <a:xfrm rot="16777045" flipV="1">
                <a:off x="2123" y="1774"/>
                <a:ext cx="16" cy="24"/>
              </a:xfrm>
              <a:prstGeom prst="line">
                <a:avLst/>
              </a:prstGeom>
              <a:noFill/>
              <a:ln w="9525">
                <a:solidFill>
                  <a:srgbClr val="000000"/>
                </a:solidFill>
                <a:round/>
                <a:headEnd/>
                <a:tailEnd/>
              </a:ln>
            </p:spPr>
            <p:txBody>
              <a:bodyPr/>
              <a:lstStyle/>
              <a:p>
                <a:endParaRPr lang="en-GB"/>
              </a:p>
            </p:txBody>
          </p:sp>
          <p:sp>
            <p:nvSpPr>
              <p:cNvPr id="393" name="Oval 395"/>
              <p:cNvSpPr>
                <a:spLocks noChangeArrowheads="1"/>
              </p:cNvSpPr>
              <p:nvPr/>
            </p:nvSpPr>
            <p:spPr bwMode="auto">
              <a:xfrm rot="887227">
                <a:off x="2122" y="1963"/>
                <a:ext cx="46" cy="51"/>
              </a:xfrm>
              <a:prstGeom prst="ellipse">
                <a:avLst/>
              </a:prstGeom>
              <a:solidFill>
                <a:srgbClr val="FF6600"/>
              </a:solidFill>
              <a:ln w="9525">
                <a:solidFill>
                  <a:srgbClr val="000000"/>
                </a:solidFill>
                <a:round/>
                <a:headEnd/>
                <a:tailEnd/>
              </a:ln>
            </p:spPr>
            <p:txBody>
              <a:bodyPr/>
              <a:lstStyle/>
              <a:p>
                <a:endParaRPr lang="en-US"/>
              </a:p>
            </p:txBody>
          </p:sp>
          <p:sp>
            <p:nvSpPr>
              <p:cNvPr id="394" name="Line 396"/>
              <p:cNvSpPr>
                <a:spLocks noChangeShapeType="1"/>
              </p:cNvSpPr>
              <p:nvPr/>
            </p:nvSpPr>
            <p:spPr bwMode="auto">
              <a:xfrm rot="887227" flipV="1">
                <a:off x="2147" y="1946"/>
                <a:ext cx="25" cy="19"/>
              </a:xfrm>
              <a:prstGeom prst="line">
                <a:avLst/>
              </a:prstGeom>
              <a:noFill/>
              <a:ln w="9525">
                <a:solidFill>
                  <a:srgbClr val="000000"/>
                </a:solidFill>
                <a:round/>
                <a:headEnd/>
                <a:tailEnd/>
              </a:ln>
            </p:spPr>
            <p:txBody>
              <a:bodyPr/>
              <a:lstStyle/>
              <a:p>
                <a:endParaRPr lang="en-GB"/>
              </a:p>
            </p:txBody>
          </p:sp>
          <p:sp>
            <p:nvSpPr>
              <p:cNvPr id="395" name="Line 397"/>
              <p:cNvSpPr>
                <a:spLocks noChangeShapeType="1"/>
              </p:cNvSpPr>
              <p:nvPr/>
            </p:nvSpPr>
            <p:spPr bwMode="auto">
              <a:xfrm rot="17087227" flipV="1">
                <a:off x="2156" y="1925"/>
                <a:ext cx="16" cy="25"/>
              </a:xfrm>
              <a:prstGeom prst="line">
                <a:avLst/>
              </a:prstGeom>
              <a:noFill/>
              <a:ln w="9525">
                <a:solidFill>
                  <a:srgbClr val="000000"/>
                </a:solidFill>
                <a:round/>
                <a:headEnd/>
                <a:tailEnd/>
              </a:ln>
            </p:spPr>
            <p:txBody>
              <a:bodyPr/>
              <a:lstStyle/>
              <a:p>
                <a:endParaRPr lang="en-GB"/>
              </a:p>
            </p:txBody>
          </p:sp>
          <p:sp>
            <p:nvSpPr>
              <p:cNvPr id="396" name="Line 398"/>
              <p:cNvSpPr>
                <a:spLocks noChangeShapeType="1"/>
              </p:cNvSpPr>
              <p:nvPr/>
            </p:nvSpPr>
            <p:spPr bwMode="auto">
              <a:xfrm rot="887227" flipV="1">
                <a:off x="2165" y="1874"/>
                <a:ext cx="24" cy="19"/>
              </a:xfrm>
              <a:prstGeom prst="line">
                <a:avLst/>
              </a:prstGeom>
              <a:noFill/>
              <a:ln w="9525">
                <a:solidFill>
                  <a:srgbClr val="000000"/>
                </a:solidFill>
                <a:round/>
                <a:headEnd/>
                <a:tailEnd/>
              </a:ln>
            </p:spPr>
            <p:txBody>
              <a:bodyPr/>
              <a:lstStyle/>
              <a:p>
                <a:endParaRPr lang="en-GB"/>
              </a:p>
            </p:txBody>
          </p:sp>
          <p:sp>
            <p:nvSpPr>
              <p:cNvPr id="397" name="Line 399"/>
              <p:cNvSpPr>
                <a:spLocks noChangeShapeType="1"/>
              </p:cNvSpPr>
              <p:nvPr/>
            </p:nvSpPr>
            <p:spPr bwMode="auto">
              <a:xfrm rot="17087227" flipV="1">
                <a:off x="2173" y="1854"/>
                <a:ext cx="16" cy="24"/>
              </a:xfrm>
              <a:prstGeom prst="line">
                <a:avLst/>
              </a:prstGeom>
              <a:noFill/>
              <a:ln w="9525">
                <a:solidFill>
                  <a:srgbClr val="000000"/>
                </a:solidFill>
                <a:round/>
                <a:headEnd/>
                <a:tailEnd/>
              </a:ln>
            </p:spPr>
            <p:txBody>
              <a:bodyPr/>
              <a:lstStyle/>
              <a:p>
                <a:endParaRPr lang="en-GB"/>
              </a:p>
            </p:txBody>
          </p:sp>
          <p:sp>
            <p:nvSpPr>
              <p:cNvPr id="398" name="Line 400"/>
              <p:cNvSpPr>
                <a:spLocks noChangeShapeType="1"/>
              </p:cNvSpPr>
              <p:nvPr/>
            </p:nvSpPr>
            <p:spPr bwMode="auto">
              <a:xfrm rot="887227" flipV="1">
                <a:off x="2173" y="1838"/>
                <a:ext cx="25" cy="19"/>
              </a:xfrm>
              <a:prstGeom prst="line">
                <a:avLst/>
              </a:prstGeom>
              <a:noFill/>
              <a:ln w="9525">
                <a:solidFill>
                  <a:srgbClr val="000000"/>
                </a:solidFill>
                <a:round/>
                <a:headEnd/>
                <a:tailEnd/>
              </a:ln>
            </p:spPr>
            <p:txBody>
              <a:bodyPr/>
              <a:lstStyle/>
              <a:p>
                <a:endParaRPr lang="en-GB"/>
              </a:p>
            </p:txBody>
          </p:sp>
          <p:sp>
            <p:nvSpPr>
              <p:cNvPr id="399" name="Line 401"/>
              <p:cNvSpPr>
                <a:spLocks noChangeShapeType="1"/>
              </p:cNvSpPr>
              <p:nvPr/>
            </p:nvSpPr>
            <p:spPr bwMode="auto">
              <a:xfrm rot="17087227" flipV="1">
                <a:off x="2182" y="1817"/>
                <a:ext cx="16" cy="25"/>
              </a:xfrm>
              <a:prstGeom prst="line">
                <a:avLst/>
              </a:prstGeom>
              <a:noFill/>
              <a:ln w="9525">
                <a:solidFill>
                  <a:srgbClr val="000000"/>
                </a:solidFill>
                <a:round/>
                <a:headEnd/>
                <a:tailEnd/>
              </a:ln>
            </p:spPr>
            <p:txBody>
              <a:bodyPr/>
              <a:lstStyle/>
              <a:p>
                <a:endParaRPr lang="en-GB"/>
              </a:p>
            </p:txBody>
          </p:sp>
          <p:sp>
            <p:nvSpPr>
              <p:cNvPr id="400" name="Line 402"/>
              <p:cNvSpPr>
                <a:spLocks noChangeShapeType="1"/>
              </p:cNvSpPr>
              <p:nvPr/>
            </p:nvSpPr>
            <p:spPr bwMode="auto">
              <a:xfrm rot="887227" flipV="1">
                <a:off x="2156" y="1910"/>
                <a:ext cx="25" cy="19"/>
              </a:xfrm>
              <a:prstGeom prst="line">
                <a:avLst/>
              </a:prstGeom>
              <a:noFill/>
              <a:ln w="9525">
                <a:solidFill>
                  <a:srgbClr val="000000"/>
                </a:solidFill>
                <a:round/>
                <a:headEnd/>
                <a:tailEnd/>
              </a:ln>
            </p:spPr>
            <p:txBody>
              <a:bodyPr/>
              <a:lstStyle/>
              <a:p>
                <a:endParaRPr lang="en-GB"/>
              </a:p>
            </p:txBody>
          </p:sp>
          <p:sp>
            <p:nvSpPr>
              <p:cNvPr id="401" name="Line 403"/>
              <p:cNvSpPr>
                <a:spLocks noChangeShapeType="1"/>
              </p:cNvSpPr>
              <p:nvPr/>
            </p:nvSpPr>
            <p:spPr bwMode="auto">
              <a:xfrm rot="17087227" flipV="1">
                <a:off x="2164" y="1890"/>
                <a:ext cx="16" cy="24"/>
              </a:xfrm>
              <a:prstGeom prst="line">
                <a:avLst/>
              </a:prstGeom>
              <a:noFill/>
              <a:ln w="9525">
                <a:solidFill>
                  <a:srgbClr val="000000"/>
                </a:solidFill>
                <a:round/>
                <a:headEnd/>
                <a:tailEnd/>
              </a:ln>
            </p:spPr>
            <p:txBody>
              <a:bodyPr/>
              <a:lstStyle/>
              <a:p>
                <a:endParaRPr lang="en-GB"/>
              </a:p>
            </p:txBody>
          </p:sp>
          <p:sp>
            <p:nvSpPr>
              <p:cNvPr id="402" name="Line 404"/>
              <p:cNvSpPr>
                <a:spLocks noChangeShapeType="1"/>
              </p:cNvSpPr>
              <p:nvPr/>
            </p:nvSpPr>
            <p:spPr bwMode="auto">
              <a:xfrm rot="887227" flipV="1">
                <a:off x="2182" y="1804"/>
                <a:ext cx="24" cy="19"/>
              </a:xfrm>
              <a:prstGeom prst="line">
                <a:avLst/>
              </a:prstGeom>
              <a:noFill/>
              <a:ln w="9525">
                <a:solidFill>
                  <a:srgbClr val="000000"/>
                </a:solidFill>
                <a:round/>
                <a:headEnd/>
                <a:tailEnd/>
              </a:ln>
            </p:spPr>
            <p:txBody>
              <a:bodyPr/>
              <a:lstStyle/>
              <a:p>
                <a:endParaRPr lang="en-GB"/>
              </a:p>
            </p:txBody>
          </p:sp>
          <p:sp>
            <p:nvSpPr>
              <p:cNvPr id="403" name="Line 405"/>
              <p:cNvSpPr>
                <a:spLocks noChangeShapeType="1"/>
              </p:cNvSpPr>
              <p:nvPr/>
            </p:nvSpPr>
            <p:spPr bwMode="auto">
              <a:xfrm rot="17087227" flipV="1">
                <a:off x="2190" y="1785"/>
                <a:ext cx="16" cy="24"/>
              </a:xfrm>
              <a:prstGeom prst="line">
                <a:avLst/>
              </a:prstGeom>
              <a:noFill/>
              <a:ln w="9525">
                <a:solidFill>
                  <a:srgbClr val="000000"/>
                </a:solidFill>
                <a:round/>
                <a:headEnd/>
                <a:tailEnd/>
              </a:ln>
            </p:spPr>
            <p:txBody>
              <a:bodyPr/>
              <a:lstStyle/>
              <a:p>
                <a:endParaRPr lang="en-GB"/>
              </a:p>
            </p:txBody>
          </p:sp>
          <p:sp>
            <p:nvSpPr>
              <p:cNvPr id="404" name="Line 406"/>
              <p:cNvSpPr>
                <a:spLocks noChangeShapeType="1"/>
              </p:cNvSpPr>
              <p:nvPr/>
            </p:nvSpPr>
            <p:spPr bwMode="auto">
              <a:xfrm>
                <a:off x="1254" y="1943"/>
                <a:ext cx="0" cy="564"/>
              </a:xfrm>
              <a:prstGeom prst="line">
                <a:avLst/>
              </a:prstGeom>
              <a:noFill/>
              <a:ln w="9525">
                <a:solidFill>
                  <a:schemeClr val="tx1"/>
                </a:solidFill>
                <a:prstDash val="dash"/>
                <a:round/>
                <a:headEnd/>
                <a:tailEnd/>
              </a:ln>
            </p:spPr>
            <p:txBody>
              <a:bodyPr/>
              <a:lstStyle/>
              <a:p>
                <a:endParaRPr lang="en-GB"/>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X-ray Reflectivity Principle</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13</a:t>
            </a:fld>
            <a:endParaRPr lang="fr-FR" dirty="0"/>
          </a:p>
        </p:txBody>
      </p:sp>
      <p:graphicFrame>
        <p:nvGraphicFramePr>
          <p:cNvPr id="5" name="Object 3"/>
          <p:cNvGraphicFramePr>
            <a:graphicFrameLocks noChangeAspect="1"/>
          </p:cNvGraphicFramePr>
          <p:nvPr/>
        </p:nvGraphicFramePr>
        <p:xfrm>
          <a:off x="5445125" y="836712"/>
          <a:ext cx="3546475" cy="2678113"/>
        </p:xfrm>
        <a:graphic>
          <a:graphicData uri="http://schemas.openxmlformats.org/presentationml/2006/ole">
            <p:oleObj spid="_x0000_s565250" name="Graph" r:id="rId4" imgW="3919728" imgH="2969971" progId="Origin50.Graph">
              <p:embed/>
            </p:oleObj>
          </a:graphicData>
        </a:graphic>
      </p:graphicFrame>
      <p:sp>
        <p:nvSpPr>
          <p:cNvPr id="6" name="AutoShape 6"/>
          <p:cNvSpPr>
            <a:spLocks noChangeArrowheads="1"/>
          </p:cNvSpPr>
          <p:nvPr/>
        </p:nvSpPr>
        <p:spPr bwMode="auto">
          <a:xfrm>
            <a:off x="7937500" y="3117950"/>
            <a:ext cx="215900" cy="900112"/>
          </a:xfrm>
          <a:prstGeom prst="downArrow">
            <a:avLst>
              <a:gd name="adj1" fmla="val 50000"/>
              <a:gd name="adj2" fmla="val 104228"/>
            </a:avLst>
          </a:prstGeom>
          <a:solidFill>
            <a:srgbClr val="FF6600"/>
          </a:solidFill>
          <a:ln w="9525">
            <a:solidFill>
              <a:srgbClr val="FF6600"/>
            </a:solidFill>
            <a:miter lim="800000"/>
            <a:headEnd/>
            <a:tailEnd/>
          </a:ln>
        </p:spPr>
        <p:txBody>
          <a:bodyPr wrap="none" anchor="ctr"/>
          <a:lstStyle/>
          <a:p>
            <a:pPr algn="ctr"/>
            <a:endParaRPr lang="fr-FR" b="0">
              <a:solidFill>
                <a:srgbClr val="FF6600"/>
              </a:solidFill>
            </a:endParaRPr>
          </a:p>
        </p:txBody>
      </p:sp>
      <p:graphicFrame>
        <p:nvGraphicFramePr>
          <p:cNvPr id="407" name="Object 407"/>
          <p:cNvGraphicFramePr>
            <a:graphicFrameLocks noChangeAspect="1"/>
          </p:cNvGraphicFramePr>
          <p:nvPr/>
        </p:nvGraphicFramePr>
        <p:xfrm>
          <a:off x="80963" y="5413475"/>
          <a:ext cx="4246562" cy="881062"/>
        </p:xfrm>
        <a:graphic>
          <a:graphicData uri="http://schemas.openxmlformats.org/presentationml/2006/ole">
            <p:oleObj spid="_x0000_s565251" name="Формула" r:id="rId5" imgW="2882880" imgH="596880" progId="Equation.3">
              <p:embed/>
            </p:oleObj>
          </a:graphicData>
        </a:graphic>
      </p:graphicFrame>
      <p:sp>
        <p:nvSpPr>
          <p:cNvPr id="408" name="Line 408"/>
          <p:cNvSpPr>
            <a:spLocks noChangeShapeType="1"/>
          </p:cNvSpPr>
          <p:nvPr/>
        </p:nvSpPr>
        <p:spPr bwMode="auto">
          <a:xfrm>
            <a:off x="742950" y="1392337"/>
            <a:ext cx="742950" cy="0"/>
          </a:xfrm>
          <a:prstGeom prst="line">
            <a:avLst/>
          </a:prstGeom>
          <a:noFill/>
          <a:ln w="9525">
            <a:solidFill>
              <a:srgbClr val="66FF33"/>
            </a:solidFill>
            <a:round/>
            <a:headEnd type="triangle" w="med" len="med"/>
            <a:tailEnd type="triangle" w="med" len="med"/>
          </a:ln>
        </p:spPr>
        <p:txBody>
          <a:bodyPr/>
          <a:lstStyle/>
          <a:p>
            <a:endParaRPr lang="en-GB"/>
          </a:p>
        </p:txBody>
      </p:sp>
      <p:sp>
        <p:nvSpPr>
          <p:cNvPr id="409" name="Text Box 409"/>
          <p:cNvSpPr txBox="1">
            <a:spLocks noChangeArrowheads="1"/>
          </p:cNvSpPr>
          <p:nvPr/>
        </p:nvSpPr>
        <p:spPr bwMode="auto">
          <a:xfrm>
            <a:off x="854075" y="995462"/>
            <a:ext cx="731838" cy="446088"/>
          </a:xfrm>
          <a:prstGeom prst="rect">
            <a:avLst/>
          </a:prstGeom>
          <a:noFill/>
          <a:ln w="9525">
            <a:noFill/>
            <a:miter lim="800000"/>
            <a:headEnd/>
            <a:tailEnd/>
          </a:ln>
        </p:spPr>
        <p:txBody>
          <a:bodyPr/>
          <a:lstStyle/>
          <a:p>
            <a:r>
              <a:rPr lang="fr-FR" sz="2000" b="0" i="1">
                <a:solidFill>
                  <a:srgbClr val="66FF33"/>
                </a:solidFill>
                <a:latin typeface="Times New Roman" pitchFamily="18" charset="0"/>
              </a:rPr>
              <a:t>q</a:t>
            </a:r>
            <a:r>
              <a:rPr lang="fr-FR" sz="2000" b="0" i="1" baseline="-25000">
                <a:solidFill>
                  <a:srgbClr val="66FF33"/>
                </a:solidFill>
                <a:latin typeface="Times New Roman" pitchFamily="18" charset="0"/>
              </a:rPr>
              <a:t>x</a:t>
            </a:r>
            <a:endParaRPr lang="fr-FR" sz="2000" b="0" i="1">
              <a:solidFill>
                <a:srgbClr val="66FF33"/>
              </a:solidFill>
              <a:latin typeface="Times New Roman" pitchFamily="18" charset="0"/>
            </a:endParaRPr>
          </a:p>
        </p:txBody>
      </p:sp>
      <p:graphicFrame>
        <p:nvGraphicFramePr>
          <p:cNvPr id="410" name="Object 412"/>
          <p:cNvGraphicFramePr>
            <a:graphicFrameLocks noChangeAspect="1"/>
          </p:cNvGraphicFramePr>
          <p:nvPr/>
        </p:nvGraphicFramePr>
        <p:xfrm>
          <a:off x="6149975" y="3521175"/>
          <a:ext cx="2636838" cy="2770187"/>
        </p:xfrm>
        <a:graphic>
          <a:graphicData uri="http://schemas.openxmlformats.org/presentationml/2006/ole">
            <p:oleObj spid="_x0000_s565252" name="Graph" r:id="rId6" imgW="3256483" imgH="3438144" progId="Origin50.Graph">
              <p:embed/>
            </p:oleObj>
          </a:graphicData>
        </a:graphic>
      </p:graphicFrame>
      <p:grpSp>
        <p:nvGrpSpPr>
          <p:cNvPr id="411" name="Group 413"/>
          <p:cNvGrpSpPr>
            <a:grpSpLocks/>
          </p:cNvGrpSpPr>
          <p:nvPr/>
        </p:nvGrpSpPr>
        <p:grpSpPr bwMode="auto">
          <a:xfrm>
            <a:off x="7031038" y="3772000"/>
            <a:ext cx="322262" cy="366712"/>
            <a:chOff x="4189" y="2343"/>
            <a:chExt cx="203" cy="231"/>
          </a:xfrm>
        </p:grpSpPr>
        <p:sp>
          <p:nvSpPr>
            <p:cNvPr id="412" name="Line 414"/>
            <p:cNvSpPr>
              <a:spLocks noChangeShapeType="1"/>
            </p:cNvSpPr>
            <p:nvPr/>
          </p:nvSpPr>
          <p:spPr bwMode="auto">
            <a:xfrm>
              <a:off x="4195" y="2387"/>
              <a:ext cx="182" cy="0"/>
            </a:xfrm>
            <a:prstGeom prst="line">
              <a:avLst/>
            </a:prstGeom>
            <a:noFill/>
            <a:ln w="9525">
              <a:solidFill>
                <a:schemeClr val="tx1"/>
              </a:solidFill>
              <a:round/>
              <a:headEnd type="arrow" w="med" len="med"/>
              <a:tailEnd type="arrow" w="med" len="med"/>
            </a:ln>
          </p:spPr>
          <p:txBody>
            <a:bodyPr/>
            <a:lstStyle/>
            <a:p>
              <a:endParaRPr lang="en-GB"/>
            </a:p>
          </p:txBody>
        </p:sp>
        <p:sp>
          <p:nvSpPr>
            <p:cNvPr id="413" name="Text Box 415"/>
            <p:cNvSpPr txBox="1">
              <a:spLocks noChangeArrowheads="1"/>
            </p:cNvSpPr>
            <p:nvPr/>
          </p:nvSpPr>
          <p:spPr bwMode="auto">
            <a:xfrm>
              <a:off x="4189" y="2343"/>
              <a:ext cx="203" cy="231"/>
            </a:xfrm>
            <a:prstGeom prst="rect">
              <a:avLst/>
            </a:prstGeom>
            <a:noFill/>
            <a:ln w="9525">
              <a:noFill/>
              <a:miter lim="800000"/>
              <a:headEnd/>
              <a:tailEnd/>
            </a:ln>
          </p:spPr>
          <p:txBody>
            <a:bodyPr wrap="none">
              <a:spAutoFit/>
            </a:bodyPr>
            <a:lstStyle/>
            <a:p>
              <a:r>
                <a:rPr lang="en-US">
                  <a:latin typeface="Symbol" pitchFamily="18" charset="2"/>
                </a:rPr>
                <a:t>s</a:t>
              </a:r>
              <a:endParaRPr lang="fr-FR">
                <a:latin typeface="Symbol" pitchFamily="18" charset="2"/>
              </a:endParaRPr>
            </a:p>
          </p:txBody>
        </p:sp>
      </p:grpSp>
      <p:grpSp>
        <p:nvGrpSpPr>
          <p:cNvPr id="414" name="Group 418"/>
          <p:cNvGrpSpPr>
            <a:grpSpLocks/>
          </p:cNvGrpSpPr>
          <p:nvPr/>
        </p:nvGrpSpPr>
        <p:grpSpPr bwMode="auto">
          <a:xfrm>
            <a:off x="3527425" y="1412975"/>
            <a:ext cx="1219200" cy="508000"/>
            <a:chOff x="2222" y="1001"/>
            <a:chExt cx="768" cy="320"/>
          </a:xfrm>
        </p:grpSpPr>
        <p:sp>
          <p:nvSpPr>
            <p:cNvPr id="415" name="Rectangle 416"/>
            <p:cNvSpPr>
              <a:spLocks noChangeArrowheads="1"/>
            </p:cNvSpPr>
            <p:nvPr/>
          </p:nvSpPr>
          <p:spPr bwMode="auto">
            <a:xfrm rot="-1542991">
              <a:off x="2316" y="1001"/>
              <a:ext cx="615" cy="320"/>
            </a:xfrm>
            <a:prstGeom prst="rect">
              <a:avLst/>
            </a:prstGeom>
            <a:solidFill>
              <a:srgbClr val="FFFFFF"/>
            </a:solidFill>
            <a:ln w="9525">
              <a:solidFill>
                <a:srgbClr val="000000"/>
              </a:solidFill>
              <a:miter lim="800000"/>
              <a:headEnd/>
              <a:tailEnd/>
            </a:ln>
          </p:spPr>
          <p:txBody>
            <a:bodyPr/>
            <a:lstStyle/>
            <a:p>
              <a:endParaRPr lang="en-US"/>
            </a:p>
          </p:txBody>
        </p:sp>
        <p:sp>
          <p:nvSpPr>
            <p:cNvPr id="416" name="Text Box 417"/>
            <p:cNvSpPr txBox="1">
              <a:spLocks noChangeArrowheads="1"/>
            </p:cNvSpPr>
            <p:nvPr/>
          </p:nvSpPr>
          <p:spPr bwMode="auto">
            <a:xfrm rot="-1580990">
              <a:off x="2222" y="1032"/>
              <a:ext cx="768" cy="245"/>
            </a:xfrm>
            <a:prstGeom prst="rect">
              <a:avLst/>
            </a:prstGeom>
            <a:noFill/>
            <a:ln w="9525">
              <a:noFill/>
              <a:miter lim="800000"/>
              <a:headEnd/>
              <a:tailEnd/>
            </a:ln>
          </p:spPr>
          <p:txBody>
            <a:bodyPr/>
            <a:lstStyle/>
            <a:p>
              <a:pPr algn="ctr"/>
              <a:r>
                <a:rPr lang="fr-FR"/>
                <a:t>Detector</a:t>
              </a:r>
            </a:p>
          </p:txBody>
        </p:sp>
      </p:grpSp>
      <p:pic>
        <p:nvPicPr>
          <p:cNvPr id="418" name="Picture 42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581775" y="4227612"/>
            <a:ext cx="1743075" cy="1103313"/>
          </a:xfrm>
          <a:prstGeom prst="rect">
            <a:avLst/>
          </a:prstGeom>
          <a:noFill/>
          <a:ln w="9525">
            <a:noFill/>
            <a:miter lim="800000"/>
            <a:headEnd/>
            <a:tailEnd/>
          </a:ln>
        </p:spPr>
      </p:pic>
      <p:sp>
        <p:nvSpPr>
          <p:cNvPr id="419" name="TextBox 420"/>
          <p:cNvSpPr txBox="1">
            <a:spLocks noChangeArrowheads="1"/>
          </p:cNvSpPr>
          <p:nvPr/>
        </p:nvSpPr>
        <p:spPr bwMode="auto">
          <a:xfrm>
            <a:off x="8715375" y="6008787"/>
            <a:ext cx="279400" cy="277813"/>
          </a:xfrm>
          <a:prstGeom prst="rect">
            <a:avLst/>
          </a:prstGeom>
          <a:noFill/>
          <a:ln w="9525">
            <a:noFill/>
            <a:miter lim="800000"/>
            <a:headEnd/>
            <a:tailEnd/>
          </a:ln>
        </p:spPr>
        <p:txBody>
          <a:bodyPr wrap="none">
            <a:spAutoFit/>
          </a:bodyPr>
          <a:lstStyle/>
          <a:p>
            <a:r>
              <a:rPr lang="en-US" sz="1200"/>
              <a:t>Z</a:t>
            </a:r>
            <a:endParaRPr lang="en-GB" sz="1200"/>
          </a:p>
        </p:txBody>
      </p:sp>
      <p:graphicFrame>
        <p:nvGraphicFramePr>
          <p:cNvPr id="420" name="Object 423"/>
          <p:cNvGraphicFramePr>
            <a:graphicFrameLocks noChangeAspect="1"/>
          </p:cNvGraphicFramePr>
          <p:nvPr/>
        </p:nvGraphicFramePr>
        <p:xfrm>
          <a:off x="4556125" y="5461100"/>
          <a:ext cx="1384300" cy="674687"/>
        </p:xfrm>
        <a:graphic>
          <a:graphicData uri="http://schemas.openxmlformats.org/presentationml/2006/ole">
            <p:oleObj spid="_x0000_s565253" name="Equation" r:id="rId8" imgW="939600" imgH="457200" progId="Equation.3">
              <p:embed/>
            </p:oleObj>
          </a:graphicData>
        </a:graphic>
      </p:graphicFrame>
      <p:sp>
        <p:nvSpPr>
          <p:cNvPr id="421" name="Rectangle 2"/>
          <p:cNvSpPr>
            <a:spLocks noChangeArrowheads="1"/>
          </p:cNvSpPr>
          <p:nvPr/>
        </p:nvSpPr>
        <p:spPr bwMode="auto">
          <a:xfrm>
            <a:off x="4406106" y="6145361"/>
            <a:ext cx="2470150" cy="307975"/>
          </a:xfrm>
          <a:prstGeom prst="rect">
            <a:avLst/>
          </a:prstGeom>
          <a:noFill/>
          <a:ln w="9525">
            <a:noFill/>
            <a:miter lim="800000"/>
            <a:headEnd/>
            <a:tailEnd/>
          </a:ln>
        </p:spPr>
        <p:txBody>
          <a:bodyPr wrap="none" anchor="ctr">
            <a:spAutoFit/>
          </a:bodyPr>
          <a:lstStyle/>
          <a:p>
            <a:r>
              <a:rPr lang="en-US" sz="1400" b="0" dirty="0">
                <a:latin typeface="Times New Roman" pitchFamily="18" charset="0"/>
              </a:rPr>
              <a:t>Asymptotic </a:t>
            </a:r>
            <a:r>
              <a:rPr lang="en-US" sz="1400" b="0" dirty="0" err="1">
                <a:latin typeface="Times New Roman" pitchFamily="18" charset="0"/>
              </a:rPr>
              <a:t>behaviour</a:t>
            </a:r>
            <a:r>
              <a:rPr lang="en-US" sz="1400" b="0" dirty="0">
                <a:latin typeface="Times New Roman" pitchFamily="18" charset="0"/>
              </a:rPr>
              <a:t>  (</a:t>
            </a:r>
            <a:r>
              <a:rPr lang="en-US" sz="1400" b="0" dirty="0" err="1">
                <a:latin typeface="Times New Roman" pitchFamily="18" charset="0"/>
              </a:rPr>
              <a:t>q</a:t>
            </a:r>
            <a:r>
              <a:rPr lang="en-US" sz="1400" b="0" baseline="-25000" dirty="0" err="1">
                <a:latin typeface="Times New Roman" pitchFamily="18" charset="0"/>
              </a:rPr>
              <a:t>z</a:t>
            </a:r>
            <a:r>
              <a:rPr lang="en-US" sz="1400" b="0" dirty="0">
                <a:latin typeface="Times New Roman" pitchFamily="18" charset="0"/>
              </a:rPr>
              <a:t>&gt;3q</a:t>
            </a:r>
            <a:r>
              <a:rPr lang="en-US" sz="1400" b="0" baseline="-25000" dirty="0">
                <a:latin typeface="Times New Roman" pitchFamily="18" charset="0"/>
              </a:rPr>
              <a:t>c</a:t>
            </a:r>
            <a:r>
              <a:rPr lang="en-US" sz="1400" b="0" dirty="0">
                <a:latin typeface="Times New Roman" pitchFamily="18" charset="0"/>
              </a:rPr>
              <a:t>)</a:t>
            </a:r>
          </a:p>
        </p:txBody>
      </p:sp>
      <p:graphicFrame>
        <p:nvGraphicFramePr>
          <p:cNvPr id="422" name="Object 424"/>
          <p:cNvGraphicFramePr>
            <a:graphicFrameLocks noChangeAspect="1"/>
          </p:cNvGraphicFramePr>
          <p:nvPr/>
        </p:nvGraphicFramePr>
        <p:xfrm>
          <a:off x="152400" y="3984725"/>
          <a:ext cx="4116388" cy="787400"/>
        </p:xfrm>
        <a:graphic>
          <a:graphicData uri="http://schemas.openxmlformats.org/presentationml/2006/ole">
            <p:oleObj spid="_x0000_s565254" name="Equation" r:id="rId9" imgW="2794000" imgH="533400" progId="Equation.3">
              <p:embed/>
            </p:oleObj>
          </a:graphicData>
        </a:graphic>
      </p:graphicFrame>
      <p:graphicFrame>
        <p:nvGraphicFramePr>
          <p:cNvPr id="423" name="Object 425"/>
          <p:cNvGraphicFramePr>
            <a:graphicFrameLocks noChangeAspect="1"/>
          </p:cNvGraphicFramePr>
          <p:nvPr/>
        </p:nvGraphicFramePr>
        <p:xfrm>
          <a:off x="152400" y="5011837"/>
          <a:ext cx="1609725" cy="319088"/>
        </p:xfrm>
        <a:graphic>
          <a:graphicData uri="http://schemas.openxmlformats.org/presentationml/2006/ole">
            <p:oleObj spid="_x0000_s565255" name="Equation" r:id="rId10" imgW="1091726" imgH="215806" progId="Equation.3">
              <p:embed/>
            </p:oleObj>
          </a:graphicData>
        </a:graphic>
      </p:graphicFrame>
      <p:graphicFrame>
        <p:nvGraphicFramePr>
          <p:cNvPr id="426" name="Object 24"/>
          <p:cNvGraphicFramePr>
            <a:graphicFrameLocks noChangeAspect="1"/>
          </p:cNvGraphicFramePr>
          <p:nvPr/>
        </p:nvGraphicFramePr>
        <p:xfrm>
          <a:off x="3203848" y="4869160"/>
          <a:ext cx="2820987" cy="441324"/>
        </p:xfrm>
        <a:graphic>
          <a:graphicData uri="http://schemas.openxmlformats.org/presentationml/2006/ole">
            <p:oleObj spid="_x0000_s565256" name="Equation" r:id="rId11" imgW="1536480" imgH="241200" progId="Equation.3">
              <p:embed/>
            </p:oleObj>
          </a:graphicData>
        </a:graphic>
      </p:graphicFrame>
      <p:grpSp>
        <p:nvGrpSpPr>
          <p:cNvPr id="428" name="Group 405"/>
          <p:cNvGrpSpPr>
            <a:grpSpLocks/>
          </p:cNvGrpSpPr>
          <p:nvPr/>
        </p:nvGrpSpPr>
        <p:grpSpPr bwMode="auto">
          <a:xfrm>
            <a:off x="323528" y="946398"/>
            <a:ext cx="3863975" cy="2886075"/>
            <a:chOff x="2465156" y="2950324"/>
            <a:chExt cx="3863976" cy="2886075"/>
          </a:xfrm>
        </p:grpSpPr>
        <p:sp>
          <p:nvSpPr>
            <p:cNvPr id="429" name="Line 8"/>
            <p:cNvSpPr>
              <a:spLocks noChangeShapeType="1"/>
            </p:cNvSpPr>
            <p:nvPr/>
          </p:nvSpPr>
          <p:spPr bwMode="auto">
            <a:xfrm>
              <a:off x="4060594" y="3372599"/>
              <a:ext cx="0" cy="1471613"/>
            </a:xfrm>
            <a:prstGeom prst="line">
              <a:avLst/>
            </a:prstGeom>
            <a:noFill/>
            <a:ln w="9525">
              <a:solidFill>
                <a:srgbClr val="000000"/>
              </a:solidFill>
              <a:round/>
              <a:headEnd type="triangle" w="med" len="med"/>
              <a:tailEnd/>
            </a:ln>
          </p:spPr>
          <p:txBody>
            <a:bodyPr/>
            <a:lstStyle/>
            <a:p>
              <a:endParaRPr lang="en-GB"/>
            </a:p>
          </p:txBody>
        </p:sp>
        <p:sp>
          <p:nvSpPr>
            <p:cNvPr id="430" name="Line 9"/>
            <p:cNvSpPr>
              <a:spLocks noChangeShapeType="1"/>
            </p:cNvSpPr>
            <p:nvPr/>
          </p:nvSpPr>
          <p:spPr bwMode="auto">
            <a:xfrm>
              <a:off x="2792181" y="4101262"/>
              <a:ext cx="1268413" cy="719138"/>
            </a:xfrm>
            <a:prstGeom prst="line">
              <a:avLst/>
            </a:prstGeom>
            <a:noFill/>
            <a:ln w="28575">
              <a:solidFill>
                <a:srgbClr val="FF6600"/>
              </a:solidFill>
              <a:round/>
              <a:headEnd/>
              <a:tailEnd type="triangle" w="lg" len="lg"/>
            </a:ln>
          </p:spPr>
          <p:txBody>
            <a:bodyPr/>
            <a:lstStyle/>
            <a:p>
              <a:endParaRPr lang="en-GB"/>
            </a:p>
          </p:txBody>
        </p:sp>
        <p:sp>
          <p:nvSpPr>
            <p:cNvPr id="431" name="Line 10"/>
            <p:cNvSpPr>
              <a:spLocks noChangeShapeType="1"/>
            </p:cNvSpPr>
            <p:nvPr/>
          </p:nvSpPr>
          <p:spPr bwMode="auto">
            <a:xfrm flipH="1">
              <a:off x="4063769" y="4082212"/>
              <a:ext cx="1289050" cy="738188"/>
            </a:xfrm>
            <a:prstGeom prst="line">
              <a:avLst/>
            </a:prstGeom>
            <a:noFill/>
            <a:ln w="28575">
              <a:solidFill>
                <a:srgbClr val="00B050"/>
              </a:solidFill>
              <a:round/>
              <a:headEnd type="triangle" w="lg" len="lg"/>
              <a:tailEnd/>
            </a:ln>
          </p:spPr>
          <p:txBody>
            <a:bodyPr/>
            <a:lstStyle/>
            <a:p>
              <a:endParaRPr lang="en-GB"/>
            </a:p>
          </p:txBody>
        </p:sp>
        <p:sp>
          <p:nvSpPr>
            <p:cNvPr id="432" name="Line 11"/>
            <p:cNvSpPr>
              <a:spLocks noChangeShapeType="1"/>
            </p:cNvSpPr>
            <p:nvPr/>
          </p:nvSpPr>
          <p:spPr bwMode="auto">
            <a:xfrm flipV="1">
              <a:off x="4060594" y="4402887"/>
              <a:ext cx="1220788" cy="417513"/>
            </a:xfrm>
            <a:prstGeom prst="line">
              <a:avLst/>
            </a:prstGeom>
            <a:noFill/>
            <a:ln w="9525">
              <a:solidFill>
                <a:srgbClr val="000000"/>
              </a:solidFill>
              <a:round/>
              <a:headEnd/>
              <a:tailEnd type="arrow" w="med" len="med"/>
            </a:ln>
          </p:spPr>
          <p:txBody>
            <a:bodyPr/>
            <a:lstStyle/>
            <a:p>
              <a:endParaRPr lang="en-GB"/>
            </a:p>
          </p:txBody>
        </p:sp>
        <p:sp>
          <p:nvSpPr>
            <p:cNvPr id="433" name="Line 12"/>
            <p:cNvSpPr>
              <a:spLocks noChangeShapeType="1"/>
            </p:cNvSpPr>
            <p:nvPr/>
          </p:nvSpPr>
          <p:spPr bwMode="auto">
            <a:xfrm flipV="1">
              <a:off x="4060594" y="4031412"/>
              <a:ext cx="884238" cy="782638"/>
            </a:xfrm>
            <a:prstGeom prst="line">
              <a:avLst/>
            </a:prstGeom>
            <a:noFill/>
            <a:ln w="9525">
              <a:solidFill>
                <a:srgbClr val="000000"/>
              </a:solidFill>
              <a:round/>
              <a:headEnd/>
              <a:tailEnd type="arrow" w="med" len="med"/>
            </a:ln>
          </p:spPr>
          <p:txBody>
            <a:bodyPr/>
            <a:lstStyle/>
            <a:p>
              <a:endParaRPr lang="en-GB"/>
            </a:p>
          </p:txBody>
        </p:sp>
        <p:sp>
          <p:nvSpPr>
            <p:cNvPr id="434" name="Text Box 13"/>
            <p:cNvSpPr txBox="1">
              <a:spLocks noChangeArrowheads="1"/>
            </p:cNvSpPr>
            <p:nvPr/>
          </p:nvSpPr>
          <p:spPr bwMode="auto">
            <a:xfrm>
              <a:off x="3114444" y="3837737"/>
              <a:ext cx="865188" cy="434975"/>
            </a:xfrm>
            <a:prstGeom prst="rect">
              <a:avLst/>
            </a:prstGeom>
            <a:noFill/>
            <a:ln w="9525">
              <a:noFill/>
              <a:miter lim="800000"/>
              <a:headEnd/>
              <a:tailEnd/>
            </a:ln>
          </p:spPr>
          <p:txBody>
            <a:bodyPr/>
            <a:lstStyle/>
            <a:p>
              <a:pPr algn="r"/>
              <a:r>
                <a:rPr lang="en-US" sz="1200" b="0"/>
                <a:t>incidence</a:t>
              </a:r>
            </a:p>
            <a:p>
              <a:pPr algn="r"/>
              <a:r>
                <a:rPr lang="en-US" sz="1200" b="0"/>
                <a:t>beam</a:t>
              </a:r>
              <a:endParaRPr lang="en-US" b="0"/>
            </a:p>
          </p:txBody>
        </p:sp>
        <p:sp>
          <p:nvSpPr>
            <p:cNvPr id="435" name="Text Box 14"/>
            <p:cNvSpPr txBox="1">
              <a:spLocks noChangeArrowheads="1"/>
            </p:cNvSpPr>
            <p:nvPr/>
          </p:nvSpPr>
          <p:spPr bwMode="auto">
            <a:xfrm>
              <a:off x="4128856" y="3836149"/>
              <a:ext cx="842963" cy="479425"/>
            </a:xfrm>
            <a:prstGeom prst="rect">
              <a:avLst/>
            </a:prstGeom>
            <a:noFill/>
            <a:ln w="9525">
              <a:noFill/>
              <a:miter lim="800000"/>
              <a:headEnd/>
              <a:tailEnd/>
            </a:ln>
          </p:spPr>
          <p:txBody>
            <a:bodyPr/>
            <a:lstStyle/>
            <a:p>
              <a:r>
                <a:rPr lang="en-US" sz="1200" b="0"/>
                <a:t>scattered</a:t>
              </a:r>
            </a:p>
            <a:p>
              <a:r>
                <a:rPr lang="en-US" sz="1200" b="0"/>
                <a:t>beam</a:t>
              </a:r>
              <a:endParaRPr lang="en-US" b="0"/>
            </a:p>
          </p:txBody>
        </p:sp>
        <p:sp>
          <p:nvSpPr>
            <p:cNvPr id="436" name="Line 15"/>
            <p:cNvSpPr>
              <a:spLocks noChangeShapeType="1"/>
            </p:cNvSpPr>
            <p:nvPr/>
          </p:nvSpPr>
          <p:spPr bwMode="auto">
            <a:xfrm>
              <a:off x="5984644" y="4626724"/>
              <a:ext cx="0" cy="482600"/>
            </a:xfrm>
            <a:prstGeom prst="line">
              <a:avLst/>
            </a:prstGeom>
            <a:noFill/>
            <a:ln w="9525">
              <a:solidFill>
                <a:srgbClr val="000000"/>
              </a:solidFill>
              <a:round/>
              <a:headEnd type="triangle" w="med" len="med"/>
              <a:tailEnd type="triangle" w="med" len="med"/>
            </a:ln>
          </p:spPr>
          <p:txBody>
            <a:bodyPr/>
            <a:lstStyle/>
            <a:p>
              <a:endParaRPr lang="en-GB"/>
            </a:p>
          </p:txBody>
        </p:sp>
        <p:sp>
          <p:nvSpPr>
            <p:cNvPr id="437" name="Text Box 16"/>
            <p:cNvSpPr txBox="1">
              <a:spLocks noChangeArrowheads="1"/>
            </p:cNvSpPr>
            <p:nvPr/>
          </p:nvSpPr>
          <p:spPr bwMode="auto">
            <a:xfrm>
              <a:off x="5917969" y="4629899"/>
              <a:ext cx="411163" cy="427038"/>
            </a:xfrm>
            <a:prstGeom prst="rect">
              <a:avLst/>
            </a:prstGeom>
            <a:noFill/>
            <a:ln w="9525">
              <a:noFill/>
              <a:miter lim="800000"/>
              <a:headEnd/>
              <a:tailEnd/>
            </a:ln>
          </p:spPr>
          <p:txBody>
            <a:bodyPr/>
            <a:lstStyle/>
            <a:p>
              <a:r>
                <a:rPr lang="en-US" sz="2000" i="1">
                  <a:latin typeface="Symbol" pitchFamily="18" charset="2"/>
                </a:rPr>
                <a:t>s</a:t>
              </a:r>
              <a:endParaRPr lang="en-US" b="0"/>
            </a:p>
          </p:txBody>
        </p:sp>
        <p:sp>
          <p:nvSpPr>
            <p:cNvPr id="438" name="Line 17"/>
            <p:cNvSpPr>
              <a:spLocks noChangeShapeType="1"/>
            </p:cNvSpPr>
            <p:nvPr/>
          </p:nvSpPr>
          <p:spPr bwMode="auto">
            <a:xfrm flipV="1">
              <a:off x="2784244" y="3348787"/>
              <a:ext cx="1268413" cy="719138"/>
            </a:xfrm>
            <a:prstGeom prst="line">
              <a:avLst/>
            </a:prstGeom>
            <a:noFill/>
            <a:ln w="9525">
              <a:solidFill>
                <a:srgbClr val="000000"/>
              </a:solidFill>
              <a:prstDash val="dash"/>
              <a:round/>
              <a:headEnd/>
              <a:tailEnd/>
            </a:ln>
          </p:spPr>
          <p:txBody>
            <a:bodyPr/>
            <a:lstStyle/>
            <a:p>
              <a:endParaRPr lang="en-GB"/>
            </a:p>
          </p:txBody>
        </p:sp>
        <p:sp>
          <p:nvSpPr>
            <p:cNvPr id="439" name="Line 18"/>
            <p:cNvSpPr>
              <a:spLocks noChangeShapeType="1"/>
            </p:cNvSpPr>
            <p:nvPr/>
          </p:nvSpPr>
          <p:spPr bwMode="auto">
            <a:xfrm flipH="1" flipV="1">
              <a:off x="4085994" y="3367837"/>
              <a:ext cx="1268413" cy="719138"/>
            </a:xfrm>
            <a:prstGeom prst="line">
              <a:avLst/>
            </a:prstGeom>
            <a:noFill/>
            <a:ln w="9525">
              <a:solidFill>
                <a:srgbClr val="000000"/>
              </a:solidFill>
              <a:prstDash val="dash"/>
              <a:round/>
              <a:headEnd/>
              <a:tailEnd/>
            </a:ln>
          </p:spPr>
          <p:txBody>
            <a:bodyPr/>
            <a:lstStyle/>
            <a:p>
              <a:endParaRPr lang="en-GB"/>
            </a:p>
          </p:txBody>
        </p:sp>
        <p:sp>
          <p:nvSpPr>
            <p:cNvPr id="440" name="Line 19"/>
            <p:cNvSpPr>
              <a:spLocks noChangeShapeType="1"/>
            </p:cNvSpPr>
            <p:nvPr/>
          </p:nvSpPr>
          <p:spPr bwMode="auto">
            <a:xfrm>
              <a:off x="2585806" y="4860087"/>
              <a:ext cx="3217863" cy="17463"/>
            </a:xfrm>
            <a:prstGeom prst="line">
              <a:avLst/>
            </a:prstGeom>
            <a:noFill/>
            <a:ln w="28575">
              <a:solidFill>
                <a:schemeClr val="accent2"/>
              </a:solidFill>
              <a:round/>
              <a:headEnd/>
              <a:tailEnd/>
            </a:ln>
          </p:spPr>
          <p:txBody>
            <a:bodyPr/>
            <a:lstStyle/>
            <a:p>
              <a:endParaRPr lang="en-GB"/>
            </a:p>
          </p:txBody>
        </p:sp>
        <p:sp>
          <p:nvSpPr>
            <p:cNvPr id="441" name="Text Box 20"/>
            <p:cNvSpPr txBox="1">
              <a:spLocks noChangeArrowheads="1"/>
            </p:cNvSpPr>
            <p:nvPr/>
          </p:nvSpPr>
          <p:spPr bwMode="auto">
            <a:xfrm>
              <a:off x="5379806" y="4233024"/>
              <a:ext cx="581025" cy="366713"/>
            </a:xfrm>
            <a:prstGeom prst="rect">
              <a:avLst/>
            </a:prstGeom>
            <a:noFill/>
            <a:ln w="9525">
              <a:noFill/>
              <a:miter lim="800000"/>
              <a:headEnd/>
              <a:tailEnd/>
            </a:ln>
          </p:spPr>
          <p:txBody>
            <a:bodyPr wrap="none">
              <a:spAutoFit/>
            </a:bodyPr>
            <a:lstStyle/>
            <a:p>
              <a:r>
                <a:rPr lang="el-GR" b="0">
                  <a:cs typeface="Arial" pitchFamily="34" charset="0"/>
                </a:rPr>
                <a:t>β</a:t>
              </a:r>
              <a:r>
                <a:rPr lang="en-US" b="0">
                  <a:cs typeface="Arial" pitchFamily="34" charset="0"/>
                </a:rPr>
                <a:t>=</a:t>
              </a:r>
              <a:r>
                <a:rPr lang="el-GR" b="0">
                  <a:cs typeface="Arial" pitchFamily="34" charset="0"/>
                </a:rPr>
                <a:t>α</a:t>
              </a:r>
            </a:p>
          </p:txBody>
        </p:sp>
        <p:sp>
          <p:nvSpPr>
            <p:cNvPr id="442" name="Arc 21"/>
            <p:cNvSpPr>
              <a:spLocks/>
            </p:cNvSpPr>
            <p:nvPr/>
          </p:nvSpPr>
          <p:spPr bwMode="auto">
            <a:xfrm rot="19240" flipH="1">
              <a:off x="2742969" y="4201274"/>
              <a:ext cx="460375" cy="615950"/>
            </a:xfrm>
            <a:custGeom>
              <a:avLst/>
              <a:gdLst>
                <a:gd name="T0" fmla="*/ 0 w 21600"/>
                <a:gd name="T1" fmla="*/ 0 h 18576"/>
                <a:gd name="T2" fmla="*/ 0 w 21600"/>
                <a:gd name="T3" fmla="*/ 0 h 18576"/>
                <a:gd name="T4" fmla="*/ 0 w 21600"/>
                <a:gd name="T5" fmla="*/ 0 h 18576"/>
                <a:gd name="T6" fmla="*/ 0 60000 65536"/>
                <a:gd name="T7" fmla="*/ 0 60000 65536"/>
                <a:gd name="T8" fmla="*/ 0 60000 65536"/>
                <a:gd name="T9" fmla="*/ 0 w 21600"/>
                <a:gd name="T10" fmla="*/ 0 h 18576"/>
                <a:gd name="T11" fmla="*/ 21600 w 21600"/>
                <a:gd name="T12" fmla="*/ 18576 h 18576"/>
              </a:gdLst>
              <a:ahLst/>
              <a:cxnLst>
                <a:cxn ang="T6">
                  <a:pos x="T0" y="T1"/>
                </a:cxn>
                <a:cxn ang="T7">
                  <a:pos x="T2" y="T3"/>
                </a:cxn>
                <a:cxn ang="T8">
                  <a:pos x="T4" y="T5"/>
                </a:cxn>
              </a:cxnLst>
              <a:rect l="T9" t="T10" r="T11" b="T12"/>
              <a:pathLst>
                <a:path w="21600" h="18576" fill="none" extrusionOk="0">
                  <a:moveTo>
                    <a:pt x="11022" y="-1"/>
                  </a:moveTo>
                  <a:cubicBezTo>
                    <a:pt x="17579" y="3890"/>
                    <a:pt x="21600" y="10950"/>
                    <a:pt x="21600" y="18576"/>
                  </a:cubicBezTo>
                </a:path>
                <a:path w="21600" h="18576" stroke="0" extrusionOk="0">
                  <a:moveTo>
                    <a:pt x="11022" y="-1"/>
                  </a:moveTo>
                  <a:cubicBezTo>
                    <a:pt x="17579" y="3890"/>
                    <a:pt x="21600" y="10950"/>
                    <a:pt x="21600" y="18576"/>
                  </a:cubicBezTo>
                  <a:lnTo>
                    <a:pt x="0" y="18576"/>
                  </a:lnTo>
                  <a:close/>
                </a:path>
              </a:pathLst>
            </a:custGeom>
            <a:noFill/>
            <a:ln w="9525">
              <a:solidFill>
                <a:schemeClr val="tx1"/>
              </a:solidFill>
              <a:round/>
              <a:headEnd type="triangle" w="med" len="med"/>
              <a:tailEnd type="triangle" w="med" len="med"/>
            </a:ln>
          </p:spPr>
          <p:txBody>
            <a:bodyPr wrap="none" anchor="ctr"/>
            <a:lstStyle/>
            <a:p>
              <a:endParaRPr lang="en-GB"/>
            </a:p>
          </p:txBody>
        </p:sp>
        <p:sp>
          <p:nvSpPr>
            <p:cNvPr id="443" name="Arc 22"/>
            <p:cNvSpPr>
              <a:spLocks/>
            </p:cNvSpPr>
            <p:nvPr/>
          </p:nvSpPr>
          <p:spPr bwMode="auto">
            <a:xfrm rot="-19240">
              <a:off x="4927369" y="4220324"/>
              <a:ext cx="460375" cy="615950"/>
            </a:xfrm>
            <a:custGeom>
              <a:avLst/>
              <a:gdLst>
                <a:gd name="T0" fmla="*/ 0 w 21600"/>
                <a:gd name="T1" fmla="*/ 0 h 18576"/>
                <a:gd name="T2" fmla="*/ 0 w 21600"/>
                <a:gd name="T3" fmla="*/ 0 h 18576"/>
                <a:gd name="T4" fmla="*/ 0 w 21600"/>
                <a:gd name="T5" fmla="*/ 0 h 18576"/>
                <a:gd name="T6" fmla="*/ 0 60000 65536"/>
                <a:gd name="T7" fmla="*/ 0 60000 65536"/>
                <a:gd name="T8" fmla="*/ 0 60000 65536"/>
                <a:gd name="T9" fmla="*/ 0 w 21600"/>
                <a:gd name="T10" fmla="*/ 0 h 18576"/>
                <a:gd name="T11" fmla="*/ 21600 w 21600"/>
                <a:gd name="T12" fmla="*/ 18576 h 18576"/>
              </a:gdLst>
              <a:ahLst/>
              <a:cxnLst>
                <a:cxn ang="T6">
                  <a:pos x="T0" y="T1"/>
                </a:cxn>
                <a:cxn ang="T7">
                  <a:pos x="T2" y="T3"/>
                </a:cxn>
                <a:cxn ang="T8">
                  <a:pos x="T4" y="T5"/>
                </a:cxn>
              </a:cxnLst>
              <a:rect l="T9" t="T10" r="T11" b="T12"/>
              <a:pathLst>
                <a:path w="21600" h="18576" fill="none" extrusionOk="0">
                  <a:moveTo>
                    <a:pt x="11022" y="-1"/>
                  </a:moveTo>
                  <a:cubicBezTo>
                    <a:pt x="17579" y="3890"/>
                    <a:pt x="21600" y="10950"/>
                    <a:pt x="21600" y="18576"/>
                  </a:cubicBezTo>
                </a:path>
                <a:path w="21600" h="18576" stroke="0" extrusionOk="0">
                  <a:moveTo>
                    <a:pt x="11022" y="-1"/>
                  </a:moveTo>
                  <a:cubicBezTo>
                    <a:pt x="17579" y="3890"/>
                    <a:pt x="21600" y="10950"/>
                    <a:pt x="21600" y="18576"/>
                  </a:cubicBezTo>
                  <a:lnTo>
                    <a:pt x="0" y="18576"/>
                  </a:lnTo>
                  <a:close/>
                </a:path>
              </a:pathLst>
            </a:custGeom>
            <a:noFill/>
            <a:ln w="9525">
              <a:solidFill>
                <a:schemeClr val="tx1"/>
              </a:solidFill>
              <a:round/>
              <a:headEnd type="triangle" w="med" len="med"/>
              <a:tailEnd type="triangle" w="med" len="med"/>
            </a:ln>
          </p:spPr>
          <p:txBody>
            <a:bodyPr wrap="none" anchor="ctr"/>
            <a:lstStyle/>
            <a:p>
              <a:endParaRPr lang="en-GB"/>
            </a:p>
          </p:txBody>
        </p:sp>
        <p:sp>
          <p:nvSpPr>
            <p:cNvPr id="444" name="Text Box 23"/>
            <p:cNvSpPr txBox="1">
              <a:spLocks noChangeArrowheads="1"/>
            </p:cNvSpPr>
            <p:nvPr/>
          </p:nvSpPr>
          <p:spPr bwMode="auto">
            <a:xfrm>
              <a:off x="2465156" y="4252074"/>
              <a:ext cx="315913" cy="366713"/>
            </a:xfrm>
            <a:prstGeom prst="rect">
              <a:avLst/>
            </a:prstGeom>
            <a:noFill/>
            <a:ln w="9525">
              <a:noFill/>
              <a:miter lim="800000"/>
              <a:headEnd/>
              <a:tailEnd/>
            </a:ln>
          </p:spPr>
          <p:txBody>
            <a:bodyPr wrap="none">
              <a:spAutoFit/>
            </a:bodyPr>
            <a:lstStyle/>
            <a:p>
              <a:r>
                <a:rPr lang="el-GR" b="0">
                  <a:cs typeface="Arial" pitchFamily="34" charset="0"/>
                </a:rPr>
                <a:t>α</a:t>
              </a:r>
            </a:p>
          </p:txBody>
        </p:sp>
        <p:sp>
          <p:nvSpPr>
            <p:cNvPr id="445" name="Text Box 24"/>
            <p:cNvSpPr txBox="1">
              <a:spLocks noChangeArrowheads="1"/>
            </p:cNvSpPr>
            <p:nvPr/>
          </p:nvSpPr>
          <p:spPr bwMode="auto">
            <a:xfrm>
              <a:off x="2493731" y="3736137"/>
              <a:ext cx="365125" cy="396875"/>
            </a:xfrm>
            <a:prstGeom prst="rect">
              <a:avLst/>
            </a:prstGeom>
            <a:noFill/>
            <a:ln w="9525">
              <a:noFill/>
              <a:miter lim="800000"/>
              <a:headEnd/>
              <a:tailEnd/>
            </a:ln>
          </p:spPr>
          <p:txBody>
            <a:bodyPr wrap="none">
              <a:spAutoFit/>
            </a:bodyPr>
            <a:lstStyle/>
            <a:p>
              <a:r>
                <a:rPr lang="en-US" sz="2000" i="1">
                  <a:latin typeface="Times New Roman" pitchFamily="18" charset="0"/>
                </a:rPr>
                <a:t>I</a:t>
              </a:r>
              <a:r>
                <a:rPr lang="en-US" sz="2000" baseline="-25000">
                  <a:latin typeface="Times New Roman" pitchFamily="18" charset="0"/>
                </a:rPr>
                <a:t>0</a:t>
              </a:r>
            </a:p>
          </p:txBody>
        </p:sp>
        <p:sp>
          <p:nvSpPr>
            <p:cNvPr id="446" name="Text Box 25"/>
            <p:cNvSpPr txBox="1">
              <a:spLocks noChangeArrowheads="1"/>
            </p:cNvSpPr>
            <p:nvPr/>
          </p:nvSpPr>
          <p:spPr bwMode="auto">
            <a:xfrm>
              <a:off x="5433781" y="3832974"/>
              <a:ext cx="282575" cy="396875"/>
            </a:xfrm>
            <a:prstGeom prst="rect">
              <a:avLst/>
            </a:prstGeom>
            <a:noFill/>
            <a:ln w="9525">
              <a:noFill/>
              <a:miter lim="800000"/>
              <a:headEnd/>
              <a:tailEnd/>
            </a:ln>
          </p:spPr>
          <p:txBody>
            <a:bodyPr wrap="none">
              <a:spAutoFit/>
            </a:bodyPr>
            <a:lstStyle/>
            <a:p>
              <a:r>
                <a:rPr lang="en-US" sz="2000" i="1">
                  <a:latin typeface="Times New Roman" pitchFamily="18" charset="0"/>
                </a:rPr>
                <a:t>I</a:t>
              </a:r>
              <a:endParaRPr lang="en-US" sz="2000" baseline="-25000">
                <a:latin typeface="Times New Roman" pitchFamily="18" charset="0"/>
              </a:endParaRPr>
            </a:p>
          </p:txBody>
        </p:sp>
        <p:sp>
          <p:nvSpPr>
            <p:cNvPr id="447" name="Rectangle 26"/>
            <p:cNvSpPr>
              <a:spLocks noChangeArrowheads="1"/>
            </p:cNvSpPr>
            <p:nvPr/>
          </p:nvSpPr>
          <p:spPr bwMode="auto">
            <a:xfrm>
              <a:off x="3881206" y="2950324"/>
              <a:ext cx="412750" cy="396875"/>
            </a:xfrm>
            <a:prstGeom prst="rect">
              <a:avLst/>
            </a:prstGeom>
            <a:noFill/>
            <a:ln w="9525">
              <a:noFill/>
              <a:miter lim="800000"/>
              <a:headEnd/>
              <a:tailEnd/>
            </a:ln>
          </p:spPr>
          <p:txBody>
            <a:bodyPr wrap="none">
              <a:spAutoFit/>
            </a:bodyPr>
            <a:lstStyle/>
            <a:p>
              <a:r>
                <a:rPr lang="en-US" sz="2000" b="0" i="1">
                  <a:latin typeface="Times New Roman" pitchFamily="18" charset="0"/>
                </a:rPr>
                <a:t>q</a:t>
              </a:r>
              <a:r>
                <a:rPr lang="en-US" sz="2000" b="0" baseline="-25000">
                  <a:latin typeface="Times New Roman" pitchFamily="18" charset="0"/>
                </a:rPr>
                <a:t>Z</a:t>
              </a:r>
            </a:p>
          </p:txBody>
        </p:sp>
        <p:grpSp>
          <p:nvGrpSpPr>
            <p:cNvPr id="448" name="Group 27"/>
            <p:cNvGrpSpPr>
              <a:grpSpLocks/>
            </p:cNvGrpSpPr>
            <p:nvPr/>
          </p:nvGrpSpPr>
          <p:grpSpPr bwMode="auto">
            <a:xfrm>
              <a:off x="2765194" y="4610849"/>
              <a:ext cx="2813050" cy="1225550"/>
              <a:chOff x="441" y="1746"/>
              <a:chExt cx="1772" cy="772"/>
            </a:xfrm>
          </p:grpSpPr>
          <p:sp>
            <p:nvSpPr>
              <p:cNvPr id="449" name="Arc 28" descr="5%"/>
              <p:cNvSpPr>
                <a:spLocks/>
              </p:cNvSpPr>
              <p:nvPr/>
            </p:nvSpPr>
            <p:spPr bwMode="auto">
              <a:xfrm rot="-1562524">
                <a:off x="1360" y="1955"/>
                <a:ext cx="838" cy="3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pattFill prst="pct5">
                <a:fgClr>
                  <a:srgbClr val="000000"/>
                </a:fgClr>
                <a:bgClr>
                  <a:srgbClr val="FFFFFF"/>
                </a:bgClr>
              </a:pattFill>
              <a:ln w="9525">
                <a:noFill/>
                <a:round/>
                <a:headEnd/>
                <a:tailEnd/>
              </a:ln>
            </p:spPr>
            <p:txBody>
              <a:bodyPr/>
              <a:lstStyle/>
              <a:p>
                <a:endParaRPr lang="en-GB"/>
              </a:p>
            </p:txBody>
          </p:sp>
          <p:sp>
            <p:nvSpPr>
              <p:cNvPr id="450" name="Arc 29" descr="5%"/>
              <p:cNvSpPr>
                <a:spLocks/>
              </p:cNvSpPr>
              <p:nvPr/>
            </p:nvSpPr>
            <p:spPr bwMode="auto">
              <a:xfrm rot="1861137" flipH="1">
                <a:off x="489" y="1970"/>
                <a:ext cx="837" cy="35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pattFill prst="pct5">
                <a:fgClr>
                  <a:srgbClr val="000000"/>
                </a:fgClr>
                <a:bgClr>
                  <a:srgbClr val="FFFFFF"/>
                </a:bgClr>
              </a:pattFill>
              <a:ln w="9525">
                <a:noFill/>
                <a:round/>
                <a:headEnd/>
                <a:tailEnd/>
              </a:ln>
            </p:spPr>
            <p:txBody>
              <a:bodyPr/>
              <a:lstStyle/>
              <a:p>
                <a:endParaRPr lang="en-GB"/>
              </a:p>
            </p:txBody>
          </p:sp>
          <p:sp>
            <p:nvSpPr>
              <p:cNvPr id="451" name="Rectangle 30" descr="5%"/>
              <p:cNvSpPr>
                <a:spLocks noChangeArrowheads="1"/>
              </p:cNvSpPr>
              <p:nvPr/>
            </p:nvSpPr>
            <p:spPr bwMode="auto">
              <a:xfrm>
                <a:off x="455" y="2073"/>
                <a:ext cx="192" cy="154"/>
              </a:xfrm>
              <a:prstGeom prst="rect">
                <a:avLst/>
              </a:prstGeom>
              <a:pattFill prst="pct5">
                <a:fgClr>
                  <a:srgbClr val="000000"/>
                </a:fgClr>
                <a:bgClr>
                  <a:srgbClr val="FFFFFF"/>
                </a:bgClr>
              </a:pattFill>
              <a:ln w="9525">
                <a:noFill/>
                <a:miter lim="800000"/>
                <a:headEnd/>
                <a:tailEnd/>
              </a:ln>
            </p:spPr>
            <p:txBody>
              <a:bodyPr/>
              <a:lstStyle/>
              <a:p>
                <a:endParaRPr lang="en-US"/>
              </a:p>
            </p:txBody>
          </p:sp>
          <p:sp>
            <p:nvSpPr>
              <p:cNvPr id="452" name="Rectangle 31" descr="5%"/>
              <p:cNvSpPr>
                <a:spLocks noChangeArrowheads="1"/>
              </p:cNvSpPr>
              <p:nvPr/>
            </p:nvSpPr>
            <p:spPr bwMode="auto">
              <a:xfrm>
                <a:off x="455" y="2131"/>
                <a:ext cx="1758" cy="387"/>
              </a:xfrm>
              <a:prstGeom prst="rect">
                <a:avLst/>
              </a:prstGeom>
              <a:pattFill prst="pct5">
                <a:fgClr>
                  <a:srgbClr val="000000"/>
                </a:fgClr>
                <a:bgClr>
                  <a:srgbClr val="FFFFFF"/>
                </a:bgClr>
              </a:pattFill>
              <a:ln w="9525">
                <a:noFill/>
                <a:miter lim="800000"/>
                <a:headEnd/>
                <a:tailEnd/>
              </a:ln>
            </p:spPr>
            <p:txBody>
              <a:bodyPr/>
              <a:lstStyle/>
              <a:p>
                <a:endParaRPr lang="en-US"/>
              </a:p>
            </p:txBody>
          </p:sp>
          <p:sp>
            <p:nvSpPr>
              <p:cNvPr id="453" name="Oval 32"/>
              <p:cNvSpPr>
                <a:spLocks noChangeArrowheads="1"/>
              </p:cNvSpPr>
              <p:nvPr/>
            </p:nvSpPr>
            <p:spPr bwMode="auto">
              <a:xfrm>
                <a:off x="441" y="1982"/>
                <a:ext cx="46" cy="51"/>
              </a:xfrm>
              <a:prstGeom prst="ellipse">
                <a:avLst/>
              </a:prstGeom>
              <a:solidFill>
                <a:srgbClr val="FF6600"/>
              </a:solidFill>
              <a:ln w="9525">
                <a:solidFill>
                  <a:srgbClr val="000000"/>
                </a:solidFill>
                <a:round/>
                <a:headEnd/>
                <a:tailEnd/>
              </a:ln>
            </p:spPr>
            <p:txBody>
              <a:bodyPr/>
              <a:lstStyle/>
              <a:p>
                <a:endParaRPr lang="en-US"/>
              </a:p>
            </p:txBody>
          </p:sp>
          <p:sp>
            <p:nvSpPr>
              <p:cNvPr id="454" name="Line 33"/>
              <p:cNvSpPr>
                <a:spLocks noChangeShapeType="1"/>
              </p:cNvSpPr>
              <p:nvPr/>
            </p:nvSpPr>
            <p:spPr bwMode="auto">
              <a:xfrm flipV="1">
                <a:off x="458" y="1962"/>
                <a:ext cx="24" cy="19"/>
              </a:xfrm>
              <a:prstGeom prst="line">
                <a:avLst/>
              </a:prstGeom>
              <a:noFill/>
              <a:ln w="9525">
                <a:solidFill>
                  <a:srgbClr val="000000"/>
                </a:solidFill>
                <a:round/>
                <a:headEnd/>
                <a:tailEnd/>
              </a:ln>
            </p:spPr>
            <p:txBody>
              <a:bodyPr/>
              <a:lstStyle/>
              <a:p>
                <a:endParaRPr lang="en-GB"/>
              </a:p>
            </p:txBody>
          </p:sp>
          <p:sp>
            <p:nvSpPr>
              <p:cNvPr id="455" name="Line 34"/>
              <p:cNvSpPr>
                <a:spLocks noChangeShapeType="1"/>
              </p:cNvSpPr>
              <p:nvPr/>
            </p:nvSpPr>
            <p:spPr bwMode="auto">
              <a:xfrm rot="16200000" flipV="1">
                <a:off x="462" y="1942"/>
                <a:ext cx="16" cy="24"/>
              </a:xfrm>
              <a:prstGeom prst="line">
                <a:avLst/>
              </a:prstGeom>
              <a:noFill/>
              <a:ln w="9525">
                <a:solidFill>
                  <a:srgbClr val="000000"/>
                </a:solidFill>
                <a:round/>
                <a:headEnd/>
                <a:tailEnd/>
              </a:ln>
            </p:spPr>
            <p:txBody>
              <a:bodyPr/>
              <a:lstStyle/>
              <a:p>
                <a:endParaRPr lang="en-GB"/>
              </a:p>
            </p:txBody>
          </p:sp>
          <p:sp>
            <p:nvSpPr>
              <p:cNvPr id="456" name="Line 35"/>
              <p:cNvSpPr>
                <a:spLocks noChangeShapeType="1"/>
              </p:cNvSpPr>
              <p:nvPr/>
            </p:nvSpPr>
            <p:spPr bwMode="auto">
              <a:xfrm flipV="1">
                <a:off x="458" y="1888"/>
                <a:ext cx="24" cy="18"/>
              </a:xfrm>
              <a:prstGeom prst="line">
                <a:avLst/>
              </a:prstGeom>
              <a:noFill/>
              <a:ln w="9525">
                <a:solidFill>
                  <a:srgbClr val="000000"/>
                </a:solidFill>
                <a:round/>
                <a:headEnd/>
                <a:tailEnd/>
              </a:ln>
            </p:spPr>
            <p:txBody>
              <a:bodyPr/>
              <a:lstStyle/>
              <a:p>
                <a:endParaRPr lang="en-GB"/>
              </a:p>
            </p:txBody>
          </p:sp>
          <p:sp>
            <p:nvSpPr>
              <p:cNvPr id="457" name="Line 36"/>
              <p:cNvSpPr>
                <a:spLocks noChangeShapeType="1"/>
              </p:cNvSpPr>
              <p:nvPr/>
            </p:nvSpPr>
            <p:spPr bwMode="auto">
              <a:xfrm rot="16200000" flipV="1">
                <a:off x="462" y="1868"/>
                <a:ext cx="16" cy="24"/>
              </a:xfrm>
              <a:prstGeom prst="line">
                <a:avLst/>
              </a:prstGeom>
              <a:noFill/>
              <a:ln w="9525">
                <a:solidFill>
                  <a:srgbClr val="000000"/>
                </a:solidFill>
                <a:round/>
                <a:headEnd/>
                <a:tailEnd/>
              </a:ln>
            </p:spPr>
            <p:txBody>
              <a:bodyPr/>
              <a:lstStyle/>
              <a:p>
                <a:endParaRPr lang="en-GB"/>
              </a:p>
            </p:txBody>
          </p:sp>
          <p:sp>
            <p:nvSpPr>
              <p:cNvPr id="458" name="Line 37"/>
              <p:cNvSpPr>
                <a:spLocks noChangeShapeType="1"/>
              </p:cNvSpPr>
              <p:nvPr/>
            </p:nvSpPr>
            <p:spPr bwMode="auto">
              <a:xfrm flipV="1">
                <a:off x="458" y="1850"/>
                <a:ext cx="24" cy="19"/>
              </a:xfrm>
              <a:prstGeom prst="line">
                <a:avLst/>
              </a:prstGeom>
              <a:noFill/>
              <a:ln w="9525">
                <a:solidFill>
                  <a:srgbClr val="000000"/>
                </a:solidFill>
                <a:round/>
                <a:headEnd/>
                <a:tailEnd/>
              </a:ln>
            </p:spPr>
            <p:txBody>
              <a:bodyPr/>
              <a:lstStyle/>
              <a:p>
                <a:endParaRPr lang="en-GB"/>
              </a:p>
            </p:txBody>
          </p:sp>
          <p:sp>
            <p:nvSpPr>
              <p:cNvPr id="459" name="Line 38"/>
              <p:cNvSpPr>
                <a:spLocks noChangeShapeType="1"/>
              </p:cNvSpPr>
              <p:nvPr/>
            </p:nvSpPr>
            <p:spPr bwMode="auto">
              <a:xfrm rot="16200000" flipV="1">
                <a:off x="462" y="1830"/>
                <a:ext cx="16" cy="24"/>
              </a:xfrm>
              <a:prstGeom prst="line">
                <a:avLst/>
              </a:prstGeom>
              <a:noFill/>
              <a:ln w="9525">
                <a:solidFill>
                  <a:srgbClr val="000000"/>
                </a:solidFill>
                <a:round/>
                <a:headEnd/>
                <a:tailEnd/>
              </a:ln>
            </p:spPr>
            <p:txBody>
              <a:bodyPr/>
              <a:lstStyle/>
              <a:p>
                <a:endParaRPr lang="en-GB"/>
              </a:p>
            </p:txBody>
          </p:sp>
          <p:sp>
            <p:nvSpPr>
              <p:cNvPr id="460" name="Line 39"/>
              <p:cNvSpPr>
                <a:spLocks noChangeShapeType="1"/>
              </p:cNvSpPr>
              <p:nvPr/>
            </p:nvSpPr>
            <p:spPr bwMode="auto">
              <a:xfrm flipV="1">
                <a:off x="458" y="1925"/>
                <a:ext cx="24" cy="19"/>
              </a:xfrm>
              <a:prstGeom prst="line">
                <a:avLst/>
              </a:prstGeom>
              <a:noFill/>
              <a:ln w="9525">
                <a:solidFill>
                  <a:srgbClr val="000000"/>
                </a:solidFill>
                <a:round/>
                <a:headEnd/>
                <a:tailEnd/>
              </a:ln>
            </p:spPr>
            <p:txBody>
              <a:bodyPr/>
              <a:lstStyle/>
              <a:p>
                <a:endParaRPr lang="en-GB"/>
              </a:p>
            </p:txBody>
          </p:sp>
          <p:sp>
            <p:nvSpPr>
              <p:cNvPr id="461" name="Line 40"/>
              <p:cNvSpPr>
                <a:spLocks noChangeShapeType="1"/>
              </p:cNvSpPr>
              <p:nvPr/>
            </p:nvSpPr>
            <p:spPr bwMode="auto">
              <a:xfrm rot="16200000" flipV="1">
                <a:off x="462" y="1905"/>
                <a:ext cx="16" cy="24"/>
              </a:xfrm>
              <a:prstGeom prst="line">
                <a:avLst/>
              </a:prstGeom>
              <a:noFill/>
              <a:ln w="9525">
                <a:solidFill>
                  <a:srgbClr val="000000"/>
                </a:solidFill>
                <a:round/>
                <a:headEnd/>
                <a:tailEnd/>
              </a:ln>
            </p:spPr>
            <p:txBody>
              <a:bodyPr/>
              <a:lstStyle/>
              <a:p>
                <a:endParaRPr lang="en-GB"/>
              </a:p>
            </p:txBody>
          </p:sp>
          <p:sp>
            <p:nvSpPr>
              <p:cNvPr id="462" name="Line 41"/>
              <p:cNvSpPr>
                <a:spLocks noChangeShapeType="1"/>
              </p:cNvSpPr>
              <p:nvPr/>
            </p:nvSpPr>
            <p:spPr bwMode="auto">
              <a:xfrm flipV="1">
                <a:off x="458" y="1816"/>
                <a:ext cx="24" cy="18"/>
              </a:xfrm>
              <a:prstGeom prst="line">
                <a:avLst/>
              </a:prstGeom>
              <a:noFill/>
              <a:ln w="9525">
                <a:solidFill>
                  <a:srgbClr val="000000"/>
                </a:solidFill>
                <a:round/>
                <a:headEnd/>
                <a:tailEnd/>
              </a:ln>
            </p:spPr>
            <p:txBody>
              <a:bodyPr/>
              <a:lstStyle/>
              <a:p>
                <a:endParaRPr lang="en-GB"/>
              </a:p>
            </p:txBody>
          </p:sp>
          <p:sp>
            <p:nvSpPr>
              <p:cNvPr id="463" name="Line 42"/>
              <p:cNvSpPr>
                <a:spLocks noChangeShapeType="1"/>
              </p:cNvSpPr>
              <p:nvPr/>
            </p:nvSpPr>
            <p:spPr bwMode="auto">
              <a:xfrm rot="16200000" flipV="1">
                <a:off x="462" y="1796"/>
                <a:ext cx="16" cy="24"/>
              </a:xfrm>
              <a:prstGeom prst="line">
                <a:avLst/>
              </a:prstGeom>
              <a:noFill/>
              <a:ln w="9525">
                <a:solidFill>
                  <a:srgbClr val="000000"/>
                </a:solidFill>
                <a:round/>
                <a:headEnd/>
                <a:tailEnd/>
              </a:ln>
            </p:spPr>
            <p:txBody>
              <a:bodyPr/>
              <a:lstStyle/>
              <a:p>
                <a:endParaRPr lang="en-GB"/>
              </a:p>
            </p:txBody>
          </p:sp>
          <p:sp>
            <p:nvSpPr>
              <p:cNvPr id="464" name="Oval 43"/>
              <p:cNvSpPr>
                <a:spLocks noChangeArrowheads="1"/>
              </p:cNvSpPr>
              <p:nvPr/>
            </p:nvSpPr>
            <p:spPr bwMode="auto">
              <a:xfrm>
                <a:off x="495" y="1969"/>
                <a:ext cx="46" cy="50"/>
              </a:xfrm>
              <a:prstGeom prst="ellipse">
                <a:avLst/>
              </a:prstGeom>
              <a:solidFill>
                <a:srgbClr val="FF6600"/>
              </a:solidFill>
              <a:ln w="9525">
                <a:solidFill>
                  <a:srgbClr val="000000"/>
                </a:solidFill>
                <a:round/>
                <a:headEnd/>
                <a:tailEnd/>
              </a:ln>
            </p:spPr>
            <p:txBody>
              <a:bodyPr/>
              <a:lstStyle/>
              <a:p>
                <a:endParaRPr lang="en-US"/>
              </a:p>
            </p:txBody>
          </p:sp>
          <p:sp>
            <p:nvSpPr>
              <p:cNvPr id="465" name="Line 44"/>
              <p:cNvSpPr>
                <a:spLocks noChangeShapeType="1"/>
              </p:cNvSpPr>
              <p:nvPr/>
            </p:nvSpPr>
            <p:spPr bwMode="auto">
              <a:xfrm flipV="1">
                <a:off x="512" y="1949"/>
                <a:ext cx="24" cy="19"/>
              </a:xfrm>
              <a:prstGeom prst="line">
                <a:avLst/>
              </a:prstGeom>
              <a:noFill/>
              <a:ln w="9525">
                <a:solidFill>
                  <a:srgbClr val="000000"/>
                </a:solidFill>
                <a:round/>
                <a:headEnd/>
                <a:tailEnd/>
              </a:ln>
            </p:spPr>
            <p:txBody>
              <a:bodyPr/>
              <a:lstStyle/>
              <a:p>
                <a:endParaRPr lang="en-GB"/>
              </a:p>
            </p:txBody>
          </p:sp>
          <p:sp>
            <p:nvSpPr>
              <p:cNvPr id="466" name="Line 45"/>
              <p:cNvSpPr>
                <a:spLocks noChangeShapeType="1"/>
              </p:cNvSpPr>
              <p:nvPr/>
            </p:nvSpPr>
            <p:spPr bwMode="auto">
              <a:xfrm rot="16200000" flipV="1">
                <a:off x="516" y="1929"/>
                <a:ext cx="16" cy="24"/>
              </a:xfrm>
              <a:prstGeom prst="line">
                <a:avLst/>
              </a:prstGeom>
              <a:noFill/>
              <a:ln w="9525">
                <a:solidFill>
                  <a:srgbClr val="000000"/>
                </a:solidFill>
                <a:round/>
                <a:headEnd/>
                <a:tailEnd/>
              </a:ln>
            </p:spPr>
            <p:txBody>
              <a:bodyPr/>
              <a:lstStyle/>
              <a:p>
                <a:endParaRPr lang="en-GB"/>
              </a:p>
            </p:txBody>
          </p:sp>
          <p:sp>
            <p:nvSpPr>
              <p:cNvPr id="467" name="Line 46"/>
              <p:cNvSpPr>
                <a:spLocks noChangeShapeType="1"/>
              </p:cNvSpPr>
              <p:nvPr/>
            </p:nvSpPr>
            <p:spPr bwMode="auto">
              <a:xfrm flipV="1">
                <a:off x="512" y="1874"/>
                <a:ext cx="24" cy="19"/>
              </a:xfrm>
              <a:prstGeom prst="line">
                <a:avLst/>
              </a:prstGeom>
              <a:noFill/>
              <a:ln w="9525">
                <a:solidFill>
                  <a:srgbClr val="000000"/>
                </a:solidFill>
                <a:round/>
                <a:headEnd/>
                <a:tailEnd/>
              </a:ln>
            </p:spPr>
            <p:txBody>
              <a:bodyPr/>
              <a:lstStyle/>
              <a:p>
                <a:endParaRPr lang="en-GB"/>
              </a:p>
            </p:txBody>
          </p:sp>
          <p:sp>
            <p:nvSpPr>
              <p:cNvPr id="468" name="Line 47"/>
              <p:cNvSpPr>
                <a:spLocks noChangeShapeType="1"/>
              </p:cNvSpPr>
              <p:nvPr/>
            </p:nvSpPr>
            <p:spPr bwMode="auto">
              <a:xfrm rot="16200000" flipV="1">
                <a:off x="516" y="1854"/>
                <a:ext cx="16" cy="24"/>
              </a:xfrm>
              <a:prstGeom prst="line">
                <a:avLst/>
              </a:prstGeom>
              <a:noFill/>
              <a:ln w="9525">
                <a:solidFill>
                  <a:srgbClr val="000000"/>
                </a:solidFill>
                <a:round/>
                <a:headEnd/>
                <a:tailEnd/>
              </a:ln>
            </p:spPr>
            <p:txBody>
              <a:bodyPr/>
              <a:lstStyle/>
              <a:p>
                <a:endParaRPr lang="en-GB"/>
              </a:p>
            </p:txBody>
          </p:sp>
          <p:sp>
            <p:nvSpPr>
              <p:cNvPr id="469" name="Line 48"/>
              <p:cNvSpPr>
                <a:spLocks noChangeShapeType="1"/>
              </p:cNvSpPr>
              <p:nvPr/>
            </p:nvSpPr>
            <p:spPr bwMode="auto">
              <a:xfrm flipV="1">
                <a:off x="512" y="1837"/>
                <a:ext cx="24" cy="19"/>
              </a:xfrm>
              <a:prstGeom prst="line">
                <a:avLst/>
              </a:prstGeom>
              <a:noFill/>
              <a:ln w="9525">
                <a:solidFill>
                  <a:srgbClr val="000000"/>
                </a:solidFill>
                <a:round/>
                <a:headEnd/>
                <a:tailEnd/>
              </a:ln>
            </p:spPr>
            <p:txBody>
              <a:bodyPr/>
              <a:lstStyle/>
              <a:p>
                <a:endParaRPr lang="en-GB"/>
              </a:p>
            </p:txBody>
          </p:sp>
          <p:sp>
            <p:nvSpPr>
              <p:cNvPr id="470" name="Line 49"/>
              <p:cNvSpPr>
                <a:spLocks noChangeShapeType="1"/>
              </p:cNvSpPr>
              <p:nvPr/>
            </p:nvSpPr>
            <p:spPr bwMode="auto">
              <a:xfrm rot="16200000" flipV="1">
                <a:off x="516" y="1817"/>
                <a:ext cx="16" cy="24"/>
              </a:xfrm>
              <a:prstGeom prst="line">
                <a:avLst/>
              </a:prstGeom>
              <a:noFill/>
              <a:ln w="9525">
                <a:solidFill>
                  <a:srgbClr val="000000"/>
                </a:solidFill>
                <a:round/>
                <a:headEnd/>
                <a:tailEnd/>
              </a:ln>
            </p:spPr>
            <p:txBody>
              <a:bodyPr/>
              <a:lstStyle/>
              <a:p>
                <a:endParaRPr lang="en-GB"/>
              </a:p>
            </p:txBody>
          </p:sp>
          <p:sp>
            <p:nvSpPr>
              <p:cNvPr id="471" name="Line 50"/>
              <p:cNvSpPr>
                <a:spLocks noChangeShapeType="1"/>
              </p:cNvSpPr>
              <p:nvPr/>
            </p:nvSpPr>
            <p:spPr bwMode="auto">
              <a:xfrm flipV="1">
                <a:off x="512" y="1912"/>
                <a:ext cx="24" cy="18"/>
              </a:xfrm>
              <a:prstGeom prst="line">
                <a:avLst/>
              </a:prstGeom>
              <a:noFill/>
              <a:ln w="9525">
                <a:solidFill>
                  <a:srgbClr val="000000"/>
                </a:solidFill>
                <a:round/>
                <a:headEnd/>
                <a:tailEnd/>
              </a:ln>
            </p:spPr>
            <p:txBody>
              <a:bodyPr/>
              <a:lstStyle/>
              <a:p>
                <a:endParaRPr lang="en-GB"/>
              </a:p>
            </p:txBody>
          </p:sp>
          <p:sp>
            <p:nvSpPr>
              <p:cNvPr id="472" name="Line 51"/>
              <p:cNvSpPr>
                <a:spLocks noChangeShapeType="1"/>
              </p:cNvSpPr>
              <p:nvPr/>
            </p:nvSpPr>
            <p:spPr bwMode="auto">
              <a:xfrm rot="16200000" flipV="1">
                <a:off x="516" y="1892"/>
                <a:ext cx="16" cy="24"/>
              </a:xfrm>
              <a:prstGeom prst="line">
                <a:avLst/>
              </a:prstGeom>
              <a:noFill/>
              <a:ln w="9525">
                <a:solidFill>
                  <a:srgbClr val="000000"/>
                </a:solidFill>
                <a:round/>
                <a:headEnd/>
                <a:tailEnd/>
              </a:ln>
            </p:spPr>
            <p:txBody>
              <a:bodyPr/>
              <a:lstStyle/>
              <a:p>
                <a:endParaRPr lang="en-GB"/>
              </a:p>
            </p:txBody>
          </p:sp>
          <p:sp>
            <p:nvSpPr>
              <p:cNvPr id="473" name="Line 52"/>
              <p:cNvSpPr>
                <a:spLocks noChangeShapeType="1"/>
              </p:cNvSpPr>
              <p:nvPr/>
            </p:nvSpPr>
            <p:spPr bwMode="auto">
              <a:xfrm flipV="1">
                <a:off x="512" y="1802"/>
                <a:ext cx="24" cy="19"/>
              </a:xfrm>
              <a:prstGeom prst="line">
                <a:avLst/>
              </a:prstGeom>
              <a:noFill/>
              <a:ln w="9525">
                <a:solidFill>
                  <a:srgbClr val="000000"/>
                </a:solidFill>
                <a:round/>
                <a:headEnd/>
                <a:tailEnd/>
              </a:ln>
            </p:spPr>
            <p:txBody>
              <a:bodyPr/>
              <a:lstStyle/>
              <a:p>
                <a:endParaRPr lang="en-GB"/>
              </a:p>
            </p:txBody>
          </p:sp>
          <p:sp>
            <p:nvSpPr>
              <p:cNvPr id="474" name="Line 53"/>
              <p:cNvSpPr>
                <a:spLocks noChangeShapeType="1"/>
              </p:cNvSpPr>
              <p:nvPr/>
            </p:nvSpPr>
            <p:spPr bwMode="auto">
              <a:xfrm rot="16200000" flipV="1">
                <a:off x="516" y="1782"/>
                <a:ext cx="16" cy="24"/>
              </a:xfrm>
              <a:prstGeom prst="line">
                <a:avLst/>
              </a:prstGeom>
              <a:noFill/>
              <a:ln w="9525">
                <a:solidFill>
                  <a:srgbClr val="000000"/>
                </a:solidFill>
                <a:round/>
                <a:headEnd/>
                <a:tailEnd/>
              </a:ln>
            </p:spPr>
            <p:txBody>
              <a:bodyPr/>
              <a:lstStyle/>
              <a:p>
                <a:endParaRPr lang="en-GB"/>
              </a:p>
            </p:txBody>
          </p:sp>
          <p:sp>
            <p:nvSpPr>
              <p:cNvPr id="475" name="Oval 54"/>
              <p:cNvSpPr>
                <a:spLocks noChangeArrowheads="1"/>
              </p:cNvSpPr>
              <p:nvPr/>
            </p:nvSpPr>
            <p:spPr bwMode="auto">
              <a:xfrm rot="-616822">
                <a:off x="546" y="1959"/>
                <a:ext cx="46" cy="51"/>
              </a:xfrm>
              <a:prstGeom prst="ellipse">
                <a:avLst/>
              </a:prstGeom>
              <a:solidFill>
                <a:srgbClr val="FF6600"/>
              </a:solidFill>
              <a:ln w="9525">
                <a:solidFill>
                  <a:srgbClr val="000000"/>
                </a:solidFill>
                <a:round/>
                <a:headEnd/>
                <a:tailEnd/>
              </a:ln>
            </p:spPr>
            <p:txBody>
              <a:bodyPr/>
              <a:lstStyle/>
              <a:p>
                <a:endParaRPr lang="en-US"/>
              </a:p>
            </p:txBody>
          </p:sp>
          <p:sp>
            <p:nvSpPr>
              <p:cNvPr id="476" name="Line 55"/>
              <p:cNvSpPr>
                <a:spLocks noChangeShapeType="1"/>
              </p:cNvSpPr>
              <p:nvPr/>
            </p:nvSpPr>
            <p:spPr bwMode="auto">
              <a:xfrm rot="20983178" flipV="1">
                <a:off x="557" y="1939"/>
                <a:ext cx="25" cy="19"/>
              </a:xfrm>
              <a:prstGeom prst="line">
                <a:avLst/>
              </a:prstGeom>
              <a:noFill/>
              <a:ln w="9525">
                <a:solidFill>
                  <a:srgbClr val="000000"/>
                </a:solidFill>
                <a:round/>
                <a:headEnd/>
                <a:tailEnd/>
              </a:ln>
            </p:spPr>
            <p:txBody>
              <a:bodyPr/>
              <a:lstStyle/>
              <a:p>
                <a:endParaRPr lang="en-GB"/>
              </a:p>
            </p:txBody>
          </p:sp>
          <p:sp>
            <p:nvSpPr>
              <p:cNvPr id="477" name="Line 56"/>
              <p:cNvSpPr>
                <a:spLocks noChangeShapeType="1"/>
              </p:cNvSpPr>
              <p:nvPr/>
            </p:nvSpPr>
            <p:spPr bwMode="auto">
              <a:xfrm rot="15583178" flipV="1">
                <a:off x="559" y="1918"/>
                <a:ext cx="16" cy="25"/>
              </a:xfrm>
              <a:prstGeom prst="line">
                <a:avLst/>
              </a:prstGeom>
              <a:noFill/>
              <a:ln w="9525">
                <a:solidFill>
                  <a:srgbClr val="000000"/>
                </a:solidFill>
                <a:round/>
                <a:headEnd/>
                <a:tailEnd/>
              </a:ln>
            </p:spPr>
            <p:txBody>
              <a:bodyPr/>
              <a:lstStyle/>
              <a:p>
                <a:endParaRPr lang="en-GB"/>
              </a:p>
            </p:txBody>
          </p:sp>
          <p:sp>
            <p:nvSpPr>
              <p:cNvPr id="478" name="Line 57"/>
              <p:cNvSpPr>
                <a:spLocks noChangeShapeType="1"/>
              </p:cNvSpPr>
              <p:nvPr/>
            </p:nvSpPr>
            <p:spPr bwMode="auto">
              <a:xfrm rot="20983178" flipV="1">
                <a:off x="545" y="1866"/>
                <a:ext cx="24" cy="18"/>
              </a:xfrm>
              <a:prstGeom prst="line">
                <a:avLst/>
              </a:prstGeom>
              <a:noFill/>
              <a:ln w="9525">
                <a:solidFill>
                  <a:srgbClr val="000000"/>
                </a:solidFill>
                <a:round/>
                <a:headEnd/>
                <a:tailEnd/>
              </a:ln>
            </p:spPr>
            <p:txBody>
              <a:bodyPr/>
              <a:lstStyle/>
              <a:p>
                <a:endParaRPr lang="en-GB"/>
              </a:p>
            </p:txBody>
          </p:sp>
          <p:sp>
            <p:nvSpPr>
              <p:cNvPr id="479" name="Line 58"/>
              <p:cNvSpPr>
                <a:spLocks noChangeShapeType="1"/>
              </p:cNvSpPr>
              <p:nvPr/>
            </p:nvSpPr>
            <p:spPr bwMode="auto">
              <a:xfrm rot="15583178" flipV="1">
                <a:off x="547" y="1845"/>
                <a:ext cx="16" cy="25"/>
              </a:xfrm>
              <a:prstGeom prst="line">
                <a:avLst/>
              </a:prstGeom>
              <a:noFill/>
              <a:ln w="9525">
                <a:solidFill>
                  <a:srgbClr val="000000"/>
                </a:solidFill>
                <a:round/>
                <a:headEnd/>
                <a:tailEnd/>
              </a:ln>
            </p:spPr>
            <p:txBody>
              <a:bodyPr/>
              <a:lstStyle/>
              <a:p>
                <a:endParaRPr lang="en-GB"/>
              </a:p>
            </p:txBody>
          </p:sp>
          <p:sp>
            <p:nvSpPr>
              <p:cNvPr id="480" name="Line 59"/>
              <p:cNvSpPr>
                <a:spLocks noChangeShapeType="1"/>
              </p:cNvSpPr>
              <p:nvPr/>
            </p:nvSpPr>
            <p:spPr bwMode="auto">
              <a:xfrm rot="20983178" flipV="1">
                <a:off x="539" y="1829"/>
                <a:ext cx="24" cy="18"/>
              </a:xfrm>
              <a:prstGeom prst="line">
                <a:avLst/>
              </a:prstGeom>
              <a:noFill/>
              <a:ln w="9525">
                <a:solidFill>
                  <a:srgbClr val="000000"/>
                </a:solidFill>
                <a:round/>
                <a:headEnd/>
                <a:tailEnd/>
              </a:ln>
            </p:spPr>
            <p:txBody>
              <a:bodyPr/>
              <a:lstStyle/>
              <a:p>
                <a:endParaRPr lang="en-GB"/>
              </a:p>
            </p:txBody>
          </p:sp>
          <p:sp>
            <p:nvSpPr>
              <p:cNvPr id="481" name="Line 60"/>
              <p:cNvSpPr>
                <a:spLocks noChangeShapeType="1"/>
              </p:cNvSpPr>
              <p:nvPr/>
            </p:nvSpPr>
            <p:spPr bwMode="auto">
              <a:xfrm rot="15583178" flipV="1">
                <a:off x="541" y="1808"/>
                <a:ext cx="16" cy="25"/>
              </a:xfrm>
              <a:prstGeom prst="line">
                <a:avLst/>
              </a:prstGeom>
              <a:noFill/>
              <a:ln w="9525">
                <a:solidFill>
                  <a:srgbClr val="000000"/>
                </a:solidFill>
                <a:round/>
                <a:headEnd/>
                <a:tailEnd/>
              </a:ln>
            </p:spPr>
            <p:txBody>
              <a:bodyPr/>
              <a:lstStyle/>
              <a:p>
                <a:endParaRPr lang="en-GB"/>
              </a:p>
            </p:txBody>
          </p:sp>
          <p:sp>
            <p:nvSpPr>
              <p:cNvPr id="482" name="Line 61"/>
              <p:cNvSpPr>
                <a:spLocks noChangeShapeType="1"/>
              </p:cNvSpPr>
              <p:nvPr/>
            </p:nvSpPr>
            <p:spPr bwMode="auto">
              <a:xfrm rot="20983178" flipV="1">
                <a:off x="551" y="1902"/>
                <a:ext cx="25" cy="19"/>
              </a:xfrm>
              <a:prstGeom prst="line">
                <a:avLst/>
              </a:prstGeom>
              <a:noFill/>
              <a:ln w="9525">
                <a:solidFill>
                  <a:srgbClr val="000000"/>
                </a:solidFill>
                <a:round/>
                <a:headEnd/>
                <a:tailEnd/>
              </a:ln>
            </p:spPr>
            <p:txBody>
              <a:bodyPr/>
              <a:lstStyle/>
              <a:p>
                <a:endParaRPr lang="en-GB"/>
              </a:p>
            </p:txBody>
          </p:sp>
          <p:sp>
            <p:nvSpPr>
              <p:cNvPr id="483" name="Line 62"/>
              <p:cNvSpPr>
                <a:spLocks noChangeShapeType="1"/>
              </p:cNvSpPr>
              <p:nvPr/>
            </p:nvSpPr>
            <p:spPr bwMode="auto">
              <a:xfrm rot="15583178" flipV="1">
                <a:off x="553" y="1881"/>
                <a:ext cx="16" cy="25"/>
              </a:xfrm>
              <a:prstGeom prst="line">
                <a:avLst/>
              </a:prstGeom>
              <a:noFill/>
              <a:ln w="9525">
                <a:solidFill>
                  <a:srgbClr val="000000"/>
                </a:solidFill>
                <a:round/>
                <a:headEnd/>
                <a:tailEnd/>
              </a:ln>
            </p:spPr>
            <p:txBody>
              <a:bodyPr/>
              <a:lstStyle/>
              <a:p>
                <a:endParaRPr lang="en-GB"/>
              </a:p>
            </p:txBody>
          </p:sp>
          <p:sp>
            <p:nvSpPr>
              <p:cNvPr id="484" name="Line 63"/>
              <p:cNvSpPr>
                <a:spLocks noChangeShapeType="1"/>
              </p:cNvSpPr>
              <p:nvPr/>
            </p:nvSpPr>
            <p:spPr bwMode="auto">
              <a:xfrm rot="20983178" flipV="1">
                <a:off x="533" y="1794"/>
                <a:ext cx="25" cy="19"/>
              </a:xfrm>
              <a:prstGeom prst="line">
                <a:avLst/>
              </a:prstGeom>
              <a:noFill/>
              <a:ln w="9525">
                <a:solidFill>
                  <a:srgbClr val="000000"/>
                </a:solidFill>
                <a:round/>
                <a:headEnd/>
                <a:tailEnd/>
              </a:ln>
            </p:spPr>
            <p:txBody>
              <a:bodyPr/>
              <a:lstStyle/>
              <a:p>
                <a:endParaRPr lang="en-GB"/>
              </a:p>
            </p:txBody>
          </p:sp>
          <p:sp>
            <p:nvSpPr>
              <p:cNvPr id="485" name="Line 64"/>
              <p:cNvSpPr>
                <a:spLocks noChangeShapeType="1"/>
              </p:cNvSpPr>
              <p:nvPr/>
            </p:nvSpPr>
            <p:spPr bwMode="auto">
              <a:xfrm rot="15583178" flipV="1">
                <a:off x="535" y="1774"/>
                <a:ext cx="16" cy="25"/>
              </a:xfrm>
              <a:prstGeom prst="line">
                <a:avLst/>
              </a:prstGeom>
              <a:noFill/>
              <a:ln w="9525">
                <a:solidFill>
                  <a:srgbClr val="000000"/>
                </a:solidFill>
                <a:round/>
                <a:headEnd/>
                <a:tailEnd/>
              </a:ln>
            </p:spPr>
            <p:txBody>
              <a:bodyPr/>
              <a:lstStyle/>
              <a:p>
                <a:endParaRPr lang="en-GB"/>
              </a:p>
            </p:txBody>
          </p:sp>
          <p:sp>
            <p:nvSpPr>
              <p:cNvPr id="486" name="Oval 65"/>
              <p:cNvSpPr>
                <a:spLocks noChangeArrowheads="1"/>
              </p:cNvSpPr>
              <p:nvPr/>
            </p:nvSpPr>
            <p:spPr bwMode="auto">
              <a:xfrm rot="-628628">
                <a:off x="593" y="1946"/>
                <a:ext cx="46" cy="50"/>
              </a:xfrm>
              <a:prstGeom prst="ellipse">
                <a:avLst/>
              </a:prstGeom>
              <a:solidFill>
                <a:srgbClr val="FF6600"/>
              </a:solidFill>
              <a:ln w="9525">
                <a:solidFill>
                  <a:srgbClr val="000000"/>
                </a:solidFill>
                <a:round/>
                <a:headEnd/>
                <a:tailEnd/>
              </a:ln>
            </p:spPr>
            <p:txBody>
              <a:bodyPr/>
              <a:lstStyle/>
              <a:p>
                <a:endParaRPr lang="en-US"/>
              </a:p>
            </p:txBody>
          </p:sp>
          <p:sp>
            <p:nvSpPr>
              <p:cNvPr id="487" name="Line 66"/>
              <p:cNvSpPr>
                <a:spLocks noChangeShapeType="1"/>
              </p:cNvSpPr>
              <p:nvPr/>
            </p:nvSpPr>
            <p:spPr bwMode="auto">
              <a:xfrm rot="20971372" flipV="1">
                <a:off x="604" y="1926"/>
                <a:ext cx="24" cy="18"/>
              </a:xfrm>
              <a:prstGeom prst="line">
                <a:avLst/>
              </a:prstGeom>
              <a:noFill/>
              <a:ln w="9525">
                <a:solidFill>
                  <a:srgbClr val="000000"/>
                </a:solidFill>
                <a:round/>
                <a:headEnd/>
                <a:tailEnd/>
              </a:ln>
            </p:spPr>
            <p:txBody>
              <a:bodyPr/>
              <a:lstStyle/>
              <a:p>
                <a:endParaRPr lang="en-GB"/>
              </a:p>
            </p:txBody>
          </p:sp>
          <p:sp>
            <p:nvSpPr>
              <p:cNvPr id="488" name="Line 67"/>
              <p:cNvSpPr>
                <a:spLocks noChangeShapeType="1"/>
              </p:cNvSpPr>
              <p:nvPr/>
            </p:nvSpPr>
            <p:spPr bwMode="auto">
              <a:xfrm rot="15571372" flipV="1">
                <a:off x="605" y="1906"/>
                <a:ext cx="16" cy="24"/>
              </a:xfrm>
              <a:prstGeom prst="line">
                <a:avLst/>
              </a:prstGeom>
              <a:noFill/>
              <a:ln w="9525">
                <a:solidFill>
                  <a:srgbClr val="000000"/>
                </a:solidFill>
                <a:round/>
                <a:headEnd/>
                <a:tailEnd/>
              </a:ln>
            </p:spPr>
            <p:txBody>
              <a:bodyPr/>
              <a:lstStyle/>
              <a:p>
                <a:endParaRPr lang="en-GB"/>
              </a:p>
            </p:txBody>
          </p:sp>
          <p:sp>
            <p:nvSpPr>
              <p:cNvPr id="489" name="Line 68"/>
              <p:cNvSpPr>
                <a:spLocks noChangeShapeType="1"/>
              </p:cNvSpPr>
              <p:nvPr/>
            </p:nvSpPr>
            <p:spPr bwMode="auto">
              <a:xfrm rot="20971372" flipV="1">
                <a:off x="591" y="1852"/>
                <a:ext cx="24" cy="18"/>
              </a:xfrm>
              <a:prstGeom prst="line">
                <a:avLst/>
              </a:prstGeom>
              <a:noFill/>
              <a:ln w="9525">
                <a:solidFill>
                  <a:srgbClr val="000000"/>
                </a:solidFill>
                <a:round/>
                <a:headEnd/>
                <a:tailEnd/>
              </a:ln>
            </p:spPr>
            <p:txBody>
              <a:bodyPr/>
              <a:lstStyle/>
              <a:p>
                <a:endParaRPr lang="en-GB"/>
              </a:p>
            </p:txBody>
          </p:sp>
          <p:sp>
            <p:nvSpPr>
              <p:cNvPr id="490" name="Line 69"/>
              <p:cNvSpPr>
                <a:spLocks noChangeShapeType="1"/>
              </p:cNvSpPr>
              <p:nvPr/>
            </p:nvSpPr>
            <p:spPr bwMode="auto">
              <a:xfrm rot="15571372" flipV="1">
                <a:off x="593" y="1831"/>
                <a:ext cx="16" cy="25"/>
              </a:xfrm>
              <a:prstGeom prst="line">
                <a:avLst/>
              </a:prstGeom>
              <a:noFill/>
              <a:ln w="9525">
                <a:solidFill>
                  <a:srgbClr val="000000"/>
                </a:solidFill>
                <a:round/>
                <a:headEnd/>
                <a:tailEnd/>
              </a:ln>
            </p:spPr>
            <p:txBody>
              <a:bodyPr/>
              <a:lstStyle/>
              <a:p>
                <a:endParaRPr lang="en-GB"/>
              </a:p>
            </p:txBody>
          </p:sp>
          <p:sp>
            <p:nvSpPr>
              <p:cNvPr id="491" name="Line 70"/>
              <p:cNvSpPr>
                <a:spLocks noChangeShapeType="1"/>
              </p:cNvSpPr>
              <p:nvPr/>
            </p:nvSpPr>
            <p:spPr bwMode="auto">
              <a:xfrm rot="20971372" flipV="1">
                <a:off x="585" y="1815"/>
                <a:ext cx="24" cy="19"/>
              </a:xfrm>
              <a:prstGeom prst="line">
                <a:avLst/>
              </a:prstGeom>
              <a:noFill/>
              <a:ln w="9525">
                <a:solidFill>
                  <a:srgbClr val="000000"/>
                </a:solidFill>
                <a:round/>
                <a:headEnd/>
                <a:tailEnd/>
              </a:ln>
            </p:spPr>
            <p:txBody>
              <a:bodyPr/>
              <a:lstStyle/>
              <a:p>
                <a:endParaRPr lang="en-GB"/>
              </a:p>
            </p:txBody>
          </p:sp>
          <p:sp>
            <p:nvSpPr>
              <p:cNvPr id="492" name="Line 71"/>
              <p:cNvSpPr>
                <a:spLocks noChangeShapeType="1"/>
              </p:cNvSpPr>
              <p:nvPr/>
            </p:nvSpPr>
            <p:spPr bwMode="auto">
              <a:xfrm rot="15571372" flipV="1">
                <a:off x="586" y="1796"/>
                <a:ext cx="16" cy="24"/>
              </a:xfrm>
              <a:prstGeom prst="line">
                <a:avLst/>
              </a:prstGeom>
              <a:noFill/>
              <a:ln w="9525">
                <a:solidFill>
                  <a:srgbClr val="000000"/>
                </a:solidFill>
                <a:round/>
                <a:headEnd/>
                <a:tailEnd/>
              </a:ln>
            </p:spPr>
            <p:txBody>
              <a:bodyPr/>
              <a:lstStyle/>
              <a:p>
                <a:endParaRPr lang="en-GB"/>
              </a:p>
            </p:txBody>
          </p:sp>
          <p:sp>
            <p:nvSpPr>
              <p:cNvPr id="493" name="Line 72"/>
              <p:cNvSpPr>
                <a:spLocks noChangeShapeType="1"/>
              </p:cNvSpPr>
              <p:nvPr/>
            </p:nvSpPr>
            <p:spPr bwMode="auto">
              <a:xfrm rot="20971372" flipV="1">
                <a:off x="598" y="1889"/>
                <a:ext cx="24" cy="18"/>
              </a:xfrm>
              <a:prstGeom prst="line">
                <a:avLst/>
              </a:prstGeom>
              <a:noFill/>
              <a:ln w="9525">
                <a:solidFill>
                  <a:srgbClr val="000000"/>
                </a:solidFill>
                <a:round/>
                <a:headEnd/>
                <a:tailEnd/>
              </a:ln>
            </p:spPr>
            <p:txBody>
              <a:bodyPr/>
              <a:lstStyle/>
              <a:p>
                <a:endParaRPr lang="en-GB"/>
              </a:p>
            </p:txBody>
          </p:sp>
          <p:sp>
            <p:nvSpPr>
              <p:cNvPr id="494" name="Line 73"/>
              <p:cNvSpPr>
                <a:spLocks noChangeShapeType="1"/>
              </p:cNvSpPr>
              <p:nvPr/>
            </p:nvSpPr>
            <p:spPr bwMode="auto">
              <a:xfrm rot="15571372" flipV="1">
                <a:off x="599" y="1869"/>
                <a:ext cx="16" cy="24"/>
              </a:xfrm>
              <a:prstGeom prst="line">
                <a:avLst/>
              </a:prstGeom>
              <a:noFill/>
              <a:ln w="9525">
                <a:solidFill>
                  <a:srgbClr val="000000"/>
                </a:solidFill>
                <a:round/>
                <a:headEnd/>
                <a:tailEnd/>
              </a:ln>
            </p:spPr>
            <p:txBody>
              <a:bodyPr/>
              <a:lstStyle/>
              <a:p>
                <a:endParaRPr lang="en-GB"/>
              </a:p>
            </p:txBody>
          </p:sp>
          <p:sp>
            <p:nvSpPr>
              <p:cNvPr id="495" name="Line 74"/>
              <p:cNvSpPr>
                <a:spLocks noChangeShapeType="1"/>
              </p:cNvSpPr>
              <p:nvPr/>
            </p:nvSpPr>
            <p:spPr bwMode="auto">
              <a:xfrm rot="20971372" flipV="1">
                <a:off x="579" y="1781"/>
                <a:ext cx="25" cy="19"/>
              </a:xfrm>
              <a:prstGeom prst="line">
                <a:avLst/>
              </a:prstGeom>
              <a:noFill/>
              <a:ln w="9525">
                <a:solidFill>
                  <a:srgbClr val="000000"/>
                </a:solidFill>
                <a:round/>
                <a:headEnd/>
                <a:tailEnd/>
              </a:ln>
            </p:spPr>
            <p:txBody>
              <a:bodyPr/>
              <a:lstStyle/>
              <a:p>
                <a:endParaRPr lang="en-GB"/>
              </a:p>
            </p:txBody>
          </p:sp>
          <p:sp>
            <p:nvSpPr>
              <p:cNvPr id="496" name="Line 75"/>
              <p:cNvSpPr>
                <a:spLocks noChangeShapeType="1"/>
              </p:cNvSpPr>
              <p:nvPr/>
            </p:nvSpPr>
            <p:spPr bwMode="auto">
              <a:xfrm rot="15571372" flipV="1">
                <a:off x="581" y="1761"/>
                <a:ext cx="16" cy="25"/>
              </a:xfrm>
              <a:prstGeom prst="line">
                <a:avLst/>
              </a:prstGeom>
              <a:noFill/>
              <a:ln w="9525">
                <a:solidFill>
                  <a:srgbClr val="000000"/>
                </a:solidFill>
                <a:round/>
                <a:headEnd/>
                <a:tailEnd/>
              </a:ln>
            </p:spPr>
            <p:txBody>
              <a:bodyPr/>
              <a:lstStyle/>
              <a:p>
                <a:endParaRPr lang="en-GB"/>
              </a:p>
            </p:txBody>
          </p:sp>
          <p:sp>
            <p:nvSpPr>
              <p:cNvPr id="497" name="Oval 76"/>
              <p:cNvSpPr>
                <a:spLocks noChangeArrowheads="1"/>
              </p:cNvSpPr>
              <p:nvPr/>
            </p:nvSpPr>
            <p:spPr bwMode="auto">
              <a:xfrm>
                <a:off x="643" y="1934"/>
                <a:ext cx="46" cy="51"/>
              </a:xfrm>
              <a:prstGeom prst="ellipse">
                <a:avLst/>
              </a:prstGeom>
              <a:solidFill>
                <a:srgbClr val="FF6600"/>
              </a:solidFill>
              <a:ln w="9525">
                <a:solidFill>
                  <a:srgbClr val="000000"/>
                </a:solidFill>
                <a:round/>
                <a:headEnd/>
                <a:tailEnd/>
              </a:ln>
            </p:spPr>
            <p:txBody>
              <a:bodyPr/>
              <a:lstStyle/>
              <a:p>
                <a:endParaRPr lang="en-US"/>
              </a:p>
            </p:txBody>
          </p:sp>
          <p:sp>
            <p:nvSpPr>
              <p:cNvPr id="498" name="Line 77"/>
              <p:cNvSpPr>
                <a:spLocks noChangeShapeType="1"/>
              </p:cNvSpPr>
              <p:nvPr/>
            </p:nvSpPr>
            <p:spPr bwMode="auto">
              <a:xfrm flipV="1">
                <a:off x="661" y="1914"/>
                <a:ext cx="24" cy="19"/>
              </a:xfrm>
              <a:prstGeom prst="line">
                <a:avLst/>
              </a:prstGeom>
              <a:noFill/>
              <a:ln w="9525">
                <a:solidFill>
                  <a:srgbClr val="000000"/>
                </a:solidFill>
                <a:round/>
                <a:headEnd/>
                <a:tailEnd/>
              </a:ln>
            </p:spPr>
            <p:txBody>
              <a:bodyPr/>
              <a:lstStyle/>
              <a:p>
                <a:endParaRPr lang="en-GB"/>
              </a:p>
            </p:txBody>
          </p:sp>
          <p:sp>
            <p:nvSpPr>
              <p:cNvPr id="499" name="Line 78"/>
              <p:cNvSpPr>
                <a:spLocks noChangeShapeType="1"/>
              </p:cNvSpPr>
              <p:nvPr/>
            </p:nvSpPr>
            <p:spPr bwMode="auto">
              <a:xfrm rot="16200000" flipV="1">
                <a:off x="665" y="1894"/>
                <a:ext cx="16" cy="24"/>
              </a:xfrm>
              <a:prstGeom prst="line">
                <a:avLst/>
              </a:prstGeom>
              <a:noFill/>
              <a:ln w="9525">
                <a:solidFill>
                  <a:srgbClr val="000000"/>
                </a:solidFill>
                <a:round/>
                <a:headEnd/>
                <a:tailEnd/>
              </a:ln>
            </p:spPr>
            <p:txBody>
              <a:bodyPr/>
              <a:lstStyle/>
              <a:p>
                <a:endParaRPr lang="en-GB"/>
              </a:p>
            </p:txBody>
          </p:sp>
          <p:sp>
            <p:nvSpPr>
              <p:cNvPr id="500" name="Line 79"/>
              <p:cNvSpPr>
                <a:spLocks noChangeShapeType="1"/>
              </p:cNvSpPr>
              <p:nvPr/>
            </p:nvSpPr>
            <p:spPr bwMode="auto">
              <a:xfrm flipV="1">
                <a:off x="661" y="1840"/>
                <a:ext cx="24" cy="18"/>
              </a:xfrm>
              <a:prstGeom prst="line">
                <a:avLst/>
              </a:prstGeom>
              <a:noFill/>
              <a:ln w="9525">
                <a:solidFill>
                  <a:srgbClr val="000000"/>
                </a:solidFill>
                <a:round/>
                <a:headEnd/>
                <a:tailEnd/>
              </a:ln>
            </p:spPr>
            <p:txBody>
              <a:bodyPr/>
              <a:lstStyle/>
              <a:p>
                <a:endParaRPr lang="en-GB"/>
              </a:p>
            </p:txBody>
          </p:sp>
          <p:sp>
            <p:nvSpPr>
              <p:cNvPr id="501" name="Line 80"/>
              <p:cNvSpPr>
                <a:spLocks noChangeShapeType="1"/>
              </p:cNvSpPr>
              <p:nvPr/>
            </p:nvSpPr>
            <p:spPr bwMode="auto">
              <a:xfrm rot="16200000" flipV="1">
                <a:off x="665" y="1820"/>
                <a:ext cx="16" cy="24"/>
              </a:xfrm>
              <a:prstGeom prst="line">
                <a:avLst/>
              </a:prstGeom>
              <a:noFill/>
              <a:ln w="9525">
                <a:solidFill>
                  <a:srgbClr val="000000"/>
                </a:solidFill>
                <a:round/>
                <a:headEnd/>
                <a:tailEnd/>
              </a:ln>
            </p:spPr>
            <p:txBody>
              <a:bodyPr/>
              <a:lstStyle/>
              <a:p>
                <a:endParaRPr lang="en-GB"/>
              </a:p>
            </p:txBody>
          </p:sp>
          <p:sp>
            <p:nvSpPr>
              <p:cNvPr id="502" name="Line 81"/>
              <p:cNvSpPr>
                <a:spLocks noChangeShapeType="1"/>
              </p:cNvSpPr>
              <p:nvPr/>
            </p:nvSpPr>
            <p:spPr bwMode="auto">
              <a:xfrm flipV="1">
                <a:off x="661" y="1802"/>
                <a:ext cx="24" cy="19"/>
              </a:xfrm>
              <a:prstGeom prst="line">
                <a:avLst/>
              </a:prstGeom>
              <a:noFill/>
              <a:ln w="9525">
                <a:solidFill>
                  <a:srgbClr val="000000"/>
                </a:solidFill>
                <a:round/>
                <a:headEnd/>
                <a:tailEnd/>
              </a:ln>
            </p:spPr>
            <p:txBody>
              <a:bodyPr/>
              <a:lstStyle/>
              <a:p>
                <a:endParaRPr lang="en-GB"/>
              </a:p>
            </p:txBody>
          </p:sp>
          <p:sp>
            <p:nvSpPr>
              <p:cNvPr id="503" name="Line 82"/>
              <p:cNvSpPr>
                <a:spLocks noChangeShapeType="1"/>
              </p:cNvSpPr>
              <p:nvPr/>
            </p:nvSpPr>
            <p:spPr bwMode="auto">
              <a:xfrm rot="16200000" flipV="1">
                <a:off x="665" y="1782"/>
                <a:ext cx="16" cy="24"/>
              </a:xfrm>
              <a:prstGeom prst="line">
                <a:avLst/>
              </a:prstGeom>
              <a:noFill/>
              <a:ln w="9525">
                <a:solidFill>
                  <a:srgbClr val="000000"/>
                </a:solidFill>
                <a:round/>
                <a:headEnd/>
                <a:tailEnd/>
              </a:ln>
            </p:spPr>
            <p:txBody>
              <a:bodyPr/>
              <a:lstStyle/>
              <a:p>
                <a:endParaRPr lang="en-GB"/>
              </a:p>
            </p:txBody>
          </p:sp>
          <p:sp>
            <p:nvSpPr>
              <p:cNvPr id="504" name="Line 83"/>
              <p:cNvSpPr>
                <a:spLocks noChangeShapeType="1"/>
              </p:cNvSpPr>
              <p:nvPr/>
            </p:nvSpPr>
            <p:spPr bwMode="auto">
              <a:xfrm flipV="1">
                <a:off x="661" y="1877"/>
                <a:ext cx="24" cy="19"/>
              </a:xfrm>
              <a:prstGeom prst="line">
                <a:avLst/>
              </a:prstGeom>
              <a:noFill/>
              <a:ln w="9525">
                <a:solidFill>
                  <a:srgbClr val="000000"/>
                </a:solidFill>
                <a:round/>
                <a:headEnd/>
                <a:tailEnd/>
              </a:ln>
            </p:spPr>
            <p:txBody>
              <a:bodyPr/>
              <a:lstStyle/>
              <a:p>
                <a:endParaRPr lang="en-GB"/>
              </a:p>
            </p:txBody>
          </p:sp>
          <p:sp>
            <p:nvSpPr>
              <p:cNvPr id="505" name="Line 84"/>
              <p:cNvSpPr>
                <a:spLocks noChangeShapeType="1"/>
              </p:cNvSpPr>
              <p:nvPr/>
            </p:nvSpPr>
            <p:spPr bwMode="auto">
              <a:xfrm rot="16200000" flipV="1">
                <a:off x="665" y="1857"/>
                <a:ext cx="16" cy="24"/>
              </a:xfrm>
              <a:prstGeom prst="line">
                <a:avLst/>
              </a:prstGeom>
              <a:noFill/>
              <a:ln w="9525">
                <a:solidFill>
                  <a:srgbClr val="000000"/>
                </a:solidFill>
                <a:round/>
                <a:headEnd/>
                <a:tailEnd/>
              </a:ln>
            </p:spPr>
            <p:txBody>
              <a:bodyPr/>
              <a:lstStyle/>
              <a:p>
                <a:endParaRPr lang="en-GB"/>
              </a:p>
            </p:txBody>
          </p:sp>
          <p:sp>
            <p:nvSpPr>
              <p:cNvPr id="506" name="Line 85"/>
              <p:cNvSpPr>
                <a:spLocks noChangeShapeType="1"/>
              </p:cNvSpPr>
              <p:nvPr/>
            </p:nvSpPr>
            <p:spPr bwMode="auto">
              <a:xfrm flipV="1">
                <a:off x="661" y="1768"/>
                <a:ext cx="24" cy="18"/>
              </a:xfrm>
              <a:prstGeom prst="line">
                <a:avLst/>
              </a:prstGeom>
              <a:noFill/>
              <a:ln w="9525">
                <a:solidFill>
                  <a:srgbClr val="000000"/>
                </a:solidFill>
                <a:round/>
                <a:headEnd/>
                <a:tailEnd/>
              </a:ln>
            </p:spPr>
            <p:txBody>
              <a:bodyPr/>
              <a:lstStyle/>
              <a:p>
                <a:endParaRPr lang="en-GB"/>
              </a:p>
            </p:txBody>
          </p:sp>
          <p:sp>
            <p:nvSpPr>
              <p:cNvPr id="507" name="Line 86"/>
              <p:cNvSpPr>
                <a:spLocks noChangeShapeType="1"/>
              </p:cNvSpPr>
              <p:nvPr/>
            </p:nvSpPr>
            <p:spPr bwMode="auto">
              <a:xfrm rot="16200000" flipV="1">
                <a:off x="665" y="1748"/>
                <a:ext cx="16" cy="24"/>
              </a:xfrm>
              <a:prstGeom prst="line">
                <a:avLst/>
              </a:prstGeom>
              <a:noFill/>
              <a:ln w="9525">
                <a:solidFill>
                  <a:srgbClr val="000000"/>
                </a:solidFill>
                <a:round/>
                <a:headEnd/>
                <a:tailEnd/>
              </a:ln>
            </p:spPr>
            <p:txBody>
              <a:bodyPr/>
              <a:lstStyle/>
              <a:p>
                <a:endParaRPr lang="en-GB"/>
              </a:p>
            </p:txBody>
          </p:sp>
          <p:sp>
            <p:nvSpPr>
              <p:cNvPr id="508" name="Oval 87"/>
              <p:cNvSpPr>
                <a:spLocks noChangeArrowheads="1"/>
              </p:cNvSpPr>
              <p:nvPr/>
            </p:nvSpPr>
            <p:spPr bwMode="auto">
              <a:xfrm rot="472644">
                <a:off x="698" y="1931"/>
                <a:ext cx="45" cy="50"/>
              </a:xfrm>
              <a:prstGeom prst="ellipse">
                <a:avLst/>
              </a:prstGeom>
              <a:solidFill>
                <a:srgbClr val="FF6600"/>
              </a:solidFill>
              <a:ln w="9525">
                <a:solidFill>
                  <a:srgbClr val="000000"/>
                </a:solidFill>
                <a:round/>
                <a:headEnd/>
                <a:tailEnd/>
              </a:ln>
            </p:spPr>
            <p:txBody>
              <a:bodyPr/>
              <a:lstStyle/>
              <a:p>
                <a:endParaRPr lang="en-US"/>
              </a:p>
            </p:txBody>
          </p:sp>
          <p:sp>
            <p:nvSpPr>
              <p:cNvPr id="509" name="Line 88"/>
              <p:cNvSpPr>
                <a:spLocks noChangeShapeType="1"/>
              </p:cNvSpPr>
              <p:nvPr/>
            </p:nvSpPr>
            <p:spPr bwMode="auto">
              <a:xfrm rot="472644" flipV="1">
                <a:off x="719" y="1912"/>
                <a:ext cx="24" cy="18"/>
              </a:xfrm>
              <a:prstGeom prst="line">
                <a:avLst/>
              </a:prstGeom>
              <a:noFill/>
              <a:ln w="9525">
                <a:solidFill>
                  <a:srgbClr val="000000"/>
                </a:solidFill>
                <a:round/>
                <a:headEnd/>
                <a:tailEnd/>
              </a:ln>
            </p:spPr>
            <p:txBody>
              <a:bodyPr/>
              <a:lstStyle/>
              <a:p>
                <a:endParaRPr lang="en-GB"/>
              </a:p>
            </p:txBody>
          </p:sp>
          <p:sp>
            <p:nvSpPr>
              <p:cNvPr id="510" name="Line 89"/>
              <p:cNvSpPr>
                <a:spLocks noChangeShapeType="1"/>
              </p:cNvSpPr>
              <p:nvPr/>
            </p:nvSpPr>
            <p:spPr bwMode="auto">
              <a:xfrm rot="16672644" flipV="1">
                <a:off x="726" y="1892"/>
                <a:ext cx="16" cy="24"/>
              </a:xfrm>
              <a:prstGeom prst="line">
                <a:avLst/>
              </a:prstGeom>
              <a:noFill/>
              <a:ln w="9525">
                <a:solidFill>
                  <a:srgbClr val="000000"/>
                </a:solidFill>
                <a:round/>
                <a:headEnd/>
                <a:tailEnd/>
              </a:ln>
            </p:spPr>
            <p:txBody>
              <a:bodyPr/>
              <a:lstStyle/>
              <a:p>
                <a:endParaRPr lang="en-GB"/>
              </a:p>
            </p:txBody>
          </p:sp>
          <p:sp>
            <p:nvSpPr>
              <p:cNvPr id="511" name="Line 90"/>
              <p:cNvSpPr>
                <a:spLocks noChangeShapeType="1"/>
              </p:cNvSpPr>
              <p:nvPr/>
            </p:nvSpPr>
            <p:spPr bwMode="auto">
              <a:xfrm rot="472644" flipV="1">
                <a:off x="728" y="1838"/>
                <a:ext cx="25" cy="19"/>
              </a:xfrm>
              <a:prstGeom prst="line">
                <a:avLst/>
              </a:prstGeom>
              <a:noFill/>
              <a:ln w="9525">
                <a:solidFill>
                  <a:srgbClr val="000000"/>
                </a:solidFill>
                <a:round/>
                <a:headEnd/>
                <a:tailEnd/>
              </a:ln>
            </p:spPr>
            <p:txBody>
              <a:bodyPr/>
              <a:lstStyle/>
              <a:p>
                <a:endParaRPr lang="en-GB"/>
              </a:p>
            </p:txBody>
          </p:sp>
          <p:sp>
            <p:nvSpPr>
              <p:cNvPr id="512" name="Line 91"/>
              <p:cNvSpPr>
                <a:spLocks noChangeShapeType="1"/>
              </p:cNvSpPr>
              <p:nvPr/>
            </p:nvSpPr>
            <p:spPr bwMode="auto">
              <a:xfrm rot="16672644" flipV="1">
                <a:off x="735" y="1818"/>
                <a:ext cx="16" cy="24"/>
              </a:xfrm>
              <a:prstGeom prst="line">
                <a:avLst/>
              </a:prstGeom>
              <a:noFill/>
              <a:ln w="9525">
                <a:solidFill>
                  <a:srgbClr val="000000"/>
                </a:solidFill>
                <a:round/>
                <a:headEnd/>
                <a:tailEnd/>
              </a:ln>
            </p:spPr>
            <p:txBody>
              <a:bodyPr/>
              <a:lstStyle/>
              <a:p>
                <a:endParaRPr lang="en-GB"/>
              </a:p>
            </p:txBody>
          </p:sp>
          <p:sp>
            <p:nvSpPr>
              <p:cNvPr id="513" name="Line 92"/>
              <p:cNvSpPr>
                <a:spLocks noChangeShapeType="1"/>
              </p:cNvSpPr>
              <p:nvPr/>
            </p:nvSpPr>
            <p:spPr bwMode="auto">
              <a:xfrm rot="472644" flipV="1">
                <a:off x="733" y="1801"/>
                <a:ext cx="25" cy="19"/>
              </a:xfrm>
              <a:prstGeom prst="line">
                <a:avLst/>
              </a:prstGeom>
              <a:noFill/>
              <a:ln w="9525">
                <a:solidFill>
                  <a:srgbClr val="000000"/>
                </a:solidFill>
                <a:round/>
                <a:headEnd/>
                <a:tailEnd/>
              </a:ln>
            </p:spPr>
            <p:txBody>
              <a:bodyPr/>
              <a:lstStyle/>
              <a:p>
                <a:endParaRPr lang="en-GB"/>
              </a:p>
            </p:txBody>
          </p:sp>
          <p:sp>
            <p:nvSpPr>
              <p:cNvPr id="514" name="Line 93"/>
              <p:cNvSpPr>
                <a:spLocks noChangeShapeType="1"/>
              </p:cNvSpPr>
              <p:nvPr/>
            </p:nvSpPr>
            <p:spPr bwMode="auto">
              <a:xfrm rot="16672644" flipV="1">
                <a:off x="740" y="1780"/>
                <a:ext cx="16" cy="25"/>
              </a:xfrm>
              <a:prstGeom prst="line">
                <a:avLst/>
              </a:prstGeom>
              <a:noFill/>
              <a:ln w="9525">
                <a:solidFill>
                  <a:srgbClr val="000000"/>
                </a:solidFill>
                <a:round/>
                <a:headEnd/>
                <a:tailEnd/>
              </a:ln>
            </p:spPr>
            <p:txBody>
              <a:bodyPr/>
              <a:lstStyle/>
              <a:p>
                <a:endParaRPr lang="en-GB"/>
              </a:p>
            </p:txBody>
          </p:sp>
          <p:sp>
            <p:nvSpPr>
              <p:cNvPr id="515" name="Line 94"/>
              <p:cNvSpPr>
                <a:spLocks noChangeShapeType="1"/>
              </p:cNvSpPr>
              <p:nvPr/>
            </p:nvSpPr>
            <p:spPr bwMode="auto">
              <a:xfrm rot="472644" flipV="1">
                <a:off x="724" y="1875"/>
                <a:ext cx="24" cy="19"/>
              </a:xfrm>
              <a:prstGeom prst="line">
                <a:avLst/>
              </a:prstGeom>
              <a:noFill/>
              <a:ln w="9525">
                <a:solidFill>
                  <a:srgbClr val="000000"/>
                </a:solidFill>
                <a:round/>
                <a:headEnd/>
                <a:tailEnd/>
              </a:ln>
            </p:spPr>
            <p:txBody>
              <a:bodyPr/>
              <a:lstStyle/>
              <a:p>
                <a:endParaRPr lang="en-GB"/>
              </a:p>
            </p:txBody>
          </p:sp>
          <p:sp>
            <p:nvSpPr>
              <p:cNvPr id="516" name="Line 95"/>
              <p:cNvSpPr>
                <a:spLocks noChangeShapeType="1"/>
              </p:cNvSpPr>
              <p:nvPr/>
            </p:nvSpPr>
            <p:spPr bwMode="auto">
              <a:xfrm rot="16672644" flipV="1">
                <a:off x="730" y="1855"/>
                <a:ext cx="16" cy="24"/>
              </a:xfrm>
              <a:prstGeom prst="line">
                <a:avLst/>
              </a:prstGeom>
              <a:noFill/>
              <a:ln w="9525">
                <a:solidFill>
                  <a:srgbClr val="000000"/>
                </a:solidFill>
                <a:round/>
                <a:headEnd/>
                <a:tailEnd/>
              </a:ln>
            </p:spPr>
            <p:txBody>
              <a:bodyPr/>
              <a:lstStyle/>
              <a:p>
                <a:endParaRPr lang="en-GB"/>
              </a:p>
            </p:txBody>
          </p:sp>
          <p:sp>
            <p:nvSpPr>
              <p:cNvPr id="517" name="Line 96"/>
              <p:cNvSpPr>
                <a:spLocks noChangeShapeType="1"/>
              </p:cNvSpPr>
              <p:nvPr/>
            </p:nvSpPr>
            <p:spPr bwMode="auto">
              <a:xfrm rot="472644" flipV="1">
                <a:off x="737" y="1766"/>
                <a:ext cx="25" cy="19"/>
              </a:xfrm>
              <a:prstGeom prst="line">
                <a:avLst/>
              </a:prstGeom>
              <a:noFill/>
              <a:ln w="9525">
                <a:solidFill>
                  <a:srgbClr val="000000"/>
                </a:solidFill>
                <a:round/>
                <a:headEnd/>
                <a:tailEnd/>
              </a:ln>
            </p:spPr>
            <p:txBody>
              <a:bodyPr/>
              <a:lstStyle/>
              <a:p>
                <a:endParaRPr lang="en-GB"/>
              </a:p>
            </p:txBody>
          </p:sp>
          <p:sp>
            <p:nvSpPr>
              <p:cNvPr id="518" name="Line 97"/>
              <p:cNvSpPr>
                <a:spLocks noChangeShapeType="1"/>
              </p:cNvSpPr>
              <p:nvPr/>
            </p:nvSpPr>
            <p:spPr bwMode="auto">
              <a:xfrm rot="16672644" flipV="1">
                <a:off x="744" y="1747"/>
                <a:ext cx="16" cy="24"/>
              </a:xfrm>
              <a:prstGeom prst="line">
                <a:avLst/>
              </a:prstGeom>
              <a:noFill/>
              <a:ln w="9525">
                <a:solidFill>
                  <a:srgbClr val="000000"/>
                </a:solidFill>
                <a:round/>
                <a:headEnd/>
                <a:tailEnd/>
              </a:ln>
            </p:spPr>
            <p:txBody>
              <a:bodyPr/>
              <a:lstStyle/>
              <a:p>
                <a:endParaRPr lang="en-GB"/>
              </a:p>
            </p:txBody>
          </p:sp>
          <p:sp>
            <p:nvSpPr>
              <p:cNvPr id="519" name="Oval 98"/>
              <p:cNvSpPr>
                <a:spLocks noChangeArrowheads="1"/>
              </p:cNvSpPr>
              <p:nvPr/>
            </p:nvSpPr>
            <p:spPr bwMode="auto">
              <a:xfrm>
                <a:off x="761" y="1937"/>
                <a:ext cx="46" cy="50"/>
              </a:xfrm>
              <a:prstGeom prst="ellipse">
                <a:avLst/>
              </a:prstGeom>
              <a:solidFill>
                <a:srgbClr val="FF6600"/>
              </a:solidFill>
              <a:ln w="9525">
                <a:solidFill>
                  <a:srgbClr val="000000"/>
                </a:solidFill>
                <a:round/>
                <a:headEnd/>
                <a:tailEnd/>
              </a:ln>
            </p:spPr>
            <p:txBody>
              <a:bodyPr/>
              <a:lstStyle/>
              <a:p>
                <a:endParaRPr lang="en-US"/>
              </a:p>
            </p:txBody>
          </p:sp>
          <p:sp>
            <p:nvSpPr>
              <p:cNvPr id="520" name="Line 99"/>
              <p:cNvSpPr>
                <a:spLocks noChangeShapeType="1"/>
              </p:cNvSpPr>
              <p:nvPr/>
            </p:nvSpPr>
            <p:spPr bwMode="auto">
              <a:xfrm flipV="1">
                <a:off x="778" y="1917"/>
                <a:ext cx="24" cy="19"/>
              </a:xfrm>
              <a:prstGeom prst="line">
                <a:avLst/>
              </a:prstGeom>
              <a:noFill/>
              <a:ln w="9525">
                <a:solidFill>
                  <a:srgbClr val="000000"/>
                </a:solidFill>
                <a:round/>
                <a:headEnd/>
                <a:tailEnd/>
              </a:ln>
            </p:spPr>
            <p:txBody>
              <a:bodyPr/>
              <a:lstStyle/>
              <a:p>
                <a:endParaRPr lang="en-GB"/>
              </a:p>
            </p:txBody>
          </p:sp>
          <p:sp>
            <p:nvSpPr>
              <p:cNvPr id="521" name="Line 100"/>
              <p:cNvSpPr>
                <a:spLocks noChangeShapeType="1"/>
              </p:cNvSpPr>
              <p:nvPr/>
            </p:nvSpPr>
            <p:spPr bwMode="auto">
              <a:xfrm rot="16200000" flipV="1">
                <a:off x="782" y="1897"/>
                <a:ext cx="16" cy="24"/>
              </a:xfrm>
              <a:prstGeom prst="line">
                <a:avLst/>
              </a:prstGeom>
              <a:noFill/>
              <a:ln w="9525">
                <a:solidFill>
                  <a:srgbClr val="000000"/>
                </a:solidFill>
                <a:round/>
                <a:headEnd/>
                <a:tailEnd/>
              </a:ln>
            </p:spPr>
            <p:txBody>
              <a:bodyPr/>
              <a:lstStyle/>
              <a:p>
                <a:endParaRPr lang="en-GB"/>
              </a:p>
            </p:txBody>
          </p:sp>
          <p:sp>
            <p:nvSpPr>
              <p:cNvPr id="522" name="Line 101"/>
              <p:cNvSpPr>
                <a:spLocks noChangeShapeType="1"/>
              </p:cNvSpPr>
              <p:nvPr/>
            </p:nvSpPr>
            <p:spPr bwMode="auto">
              <a:xfrm flipV="1">
                <a:off x="778" y="1842"/>
                <a:ext cx="24" cy="19"/>
              </a:xfrm>
              <a:prstGeom prst="line">
                <a:avLst/>
              </a:prstGeom>
              <a:noFill/>
              <a:ln w="9525">
                <a:solidFill>
                  <a:srgbClr val="000000"/>
                </a:solidFill>
                <a:round/>
                <a:headEnd/>
                <a:tailEnd/>
              </a:ln>
            </p:spPr>
            <p:txBody>
              <a:bodyPr/>
              <a:lstStyle/>
              <a:p>
                <a:endParaRPr lang="en-GB"/>
              </a:p>
            </p:txBody>
          </p:sp>
          <p:sp>
            <p:nvSpPr>
              <p:cNvPr id="523" name="Line 102"/>
              <p:cNvSpPr>
                <a:spLocks noChangeShapeType="1"/>
              </p:cNvSpPr>
              <p:nvPr/>
            </p:nvSpPr>
            <p:spPr bwMode="auto">
              <a:xfrm rot="16200000" flipV="1">
                <a:off x="782" y="1822"/>
                <a:ext cx="16" cy="24"/>
              </a:xfrm>
              <a:prstGeom prst="line">
                <a:avLst/>
              </a:prstGeom>
              <a:noFill/>
              <a:ln w="9525">
                <a:solidFill>
                  <a:srgbClr val="000000"/>
                </a:solidFill>
                <a:round/>
                <a:headEnd/>
                <a:tailEnd/>
              </a:ln>
            </p:spPr>
            <p:txBody>
              <a:bodyPr/>
              <a:lstStyle/>
              <a:p>
                <a:endParaRPr lang="en-GB"/>
              </a:p>
            </p:txBody>
          </p:sp>
          <p:sp>
            <p:nvSpPr>
              <p:cNvPr id="524" name="Line 103"/>
              <p:cNvSpPr>
                <a:spLocks noChangeShapeType="1"/>
              </p:cNvSpPr>
              <p:nvPr/>
            </p:nvSpPr>
            <p:spPr bwMode="auto">
              <a:xfrm flipV="1">
                <a:off x="778" y="1805"/>
                <a:ext cx="24" cy="19"/>
              </a:xfrm>
              <a:prstGeom prst="line">
                <a:avLst/>
              </a:prstGeom>
              <a:noFill/>
              <a:ln w="9525">
                <a:solidFill>
                  <a:srgbClr val="000000"/>
                </a:solidFill>
                <a:round/>
                <a:headEnd/>
                <a:tailEnd/>
              </a:ln>
            </p:spPr>
            <p:txBody>
              <a:bodyPr/>
              <a:lstStyle/>
              <a:p>
                <a:endParaRPr lang="en-GB"/>
              </a:p>
            </p:txBody>
          </p:sp>
          <p:sp>
            <p:nvSpPr>
              <p:cNvPr id="525" name="Line 104"/>
              <p:cNvSpPr>
                <a:spLocks noChangeShapeType="1"/>
              </p:cNvSpPr>
              <p:nvPr/>
            </p:nvSpPr>
            <p:spPr bwMode="auto">
              <a:xfrm rot="16200000" flipV="1">
                <a:off x="782" y="1785"/>
                <a:ext cx="16" cy="24"/>
              </a:xfrm>
              <a:prstGeom prst="line">
                <a:avLst/>
              </a:prstGeom>
              <a:noFill/>
              <a:ln w="9525">
                <a:solidFill>
                  <a:srgbClr val="000000"/>
                </a:solidFill>
                <a:round/>
                <a:headEnd/>
                <a:tailEnd/>
              </a:ln>
            </p:spPr>
            <p:txBody>
              <a:bodyPr/>
              <a:lstStyle/>
              <a:p>
                <a:endParaRPr lang="en-GB"/>
              </a:p>
            </p:txBody>
          </p:sp>
          <p:sp>
            <p:nvSpPr>
              <p:cNvPr id="526" name="Line 105"/>
              <p:cNvSpPr>
                <a:spLocks noChangeShapeType="1"/>
              </p:cNvSpPr>
              <p:nvPr/>
            </p:nvSpPr>
            <p:spPr bwMode="auto">
              <a:xfrm flipV="1">
                <a:off x="778" y="1880"/>
                <a:ext cx="24" cy="18"/>
              </a:xfrm>
              <a:prstGeom prst="line">
                <a:avLst/>
              </a:prstGeom>
              <a:noFill/>
              <a:ln w="9525">
                <a:solidFill>
                  <a:srgbClr val="000000"/>
                </a:solidFill>
                <a:round/>
                <a:headEnd/>
                <a:tailEnd/>
              </a:ln>
            </p:spPr>
            <p:txBody>
              <a:bodyPr/>
              <a:lstStyle/>
              <a:p>
                <a:endParaRPr lang="en-GB"/>
              </a:p>
            </p:txBody>
          </p:sp>
          <p:sp>
            <p:nvSpPr>
              <p:cNvPr id="527" name="Line 106"/>
              <p:cNvSpPr>
                <a:spLocks noChangeShapeType="1"/>
              </p:cNvSpPr>
              <p:nvPr/>
            </p:nvSpPr>
            <p:spPr bwMode="auto">
              <a:xfrm rot="16200000" flipV="1">
                <a:off x="782" y="1860"/>
                <a:ext cx="16" cy="24"/>
              </a:xfrm>
              <a:prstGeom prst="line">
                <a:avLst/>
              </a:prstGeom>
              <a:noFill/>
              <a:ln w="9525">
                <a:solidFill>
                  <a:srgbClr val="000000"/>
                </a:solidFill>
                <a:round/>
                <a:headEnd/>
                <a:tailEnd/>
              </a:ln>
            </p:spPr>
            <p:txBody>
              <a:bodyPr/>
              <a:lstStyle/>
              <a:p>
                <a:endParaRPr lang="en-GB"/>
              </a:p>
            </p:txBody>
          </p:sp>
          <p:sp>
            <p:nvSpPr>
              <p:cNvPr id="528" name="Line 107"/>
              <p:cNvSpPr>
                <a:spLocks noChangeShapeType="1"/>
              </p:cNvSpPr>
              <p:nvPr/>
            </p:nvSpPr>
            <p:spPr bwMode="auto">
              <a:xfrm flipV="1">
                <a:off x="778" y="1770"/>
                <a:ext cx="24" cy="19"/>
              </a:xfrm>
              <a:prstGeom prst="line">
                <a:avLst/>
              </a:prstGeom>
              <a:noFill/>
              <a:ln w="9525">
                <a:solidFill>
                  <a:srgbClr val="000000"/>
                </a:solidFill>
                <a:round/>
                <a:headEnd/>
                <a:tailEnd/>
              </a:ln>
            </p:spPr>
            <p:txBody>
              <a:bodyPr/>
              <a:lstStyle/>
              <a:p>
                <a:endParaRPr lang="en-GB"/>
              </a:p>
            </p:txBody>
          </p:sp>
          <p:sp>
            <p:nvSpPr>
              <p:cNvPr id="529" name="Line 108"/>
              <p:cNvSpPr>
                <a:spLocks noChangeShapeType="1"/>
              </p:cNvSpPr>
              <p:nvPr/>
            </p:nvSpPr>
            <p:spPr bwMode="auto">
              <a:xfrm rot="16200000" flipV="1">
                <a:off x="782" y="1750"/>
                <a:ext cx="16" cy="24"/>
              </a:xfrm>
              <a:prstGeom prst="line">
                <a:avLst/>
              </a:prstGeom>
              <a:noFill/>
              <a:ln w="9525">
                <a:solidFill>
                  <a:srgbClr val="000000"/>
                </a:solidFill>
                <a:round/>
                <a:headEnd/>
                <a:tailEnd/>
              </a:ln>
            </p:spPr>
            <p:txBody>
              <a:bodyPr/>
              <a:lstStyle/>
              <a:p>
                <a:endParaRPr lang="en-GB"/>
              </a:p>
            </p:txBody>
          </p:sp>
          <p:sp>
            <p:nvSpPr>
              <p:cNvPr id="530" name="Oval 109"/>
              <p:cNvSpPr>
                <a:spLocks noChangeArrowheads="1"/>
              </p:cNvSpPr>
              <p:nvPr/>
            </p:nvSpPr>
            <p:spPr bwMode="auto">
              <a:xfrm>
                <a:off x="807" y="1948"/>
                <a:ext cx="46" cy="50"/>
              </a:xfrm>
              <a:prstGeom prst="ellipse">
                <a:avLst/>
              </a:prstGeom>
              <a:solidFill>
                <a:srgbClr val="FF6600"/>
              </a:solidFill>
              <a:ln w="9525">
                <a:solidFill>
                  <a:srgbClr val="000000"/>
                </a:solidFill>
                <a:round/>
                <a:headEnd/>
                <a:tailEnd/>
              </a:ln>
            </p:spPr>
            <p:txBody>
              <a:bodyPr/>
              <a:lstStyle/>
              <a:p>
                <a:endParaRPr lang="en-US"/>
              </a:p>
            </p:txBody>
          </p:sp>
          <p:sp>
            <p:nvSpPr>
              <p:cNvPr id="531" name="Line 110"/>
              <p:cNvSpPr>
                <a:spLocks noChangeShapeType="1"/>
              </p:cNvSpPr>
              <p:nvPr/>
            </p:nvSpPr>
            <p:spPr bwMode="auto">
              <a:xfrm flipV="1">
                <a:off x="824" y="1928"/>
                <a:ext cx="24" cy="18"/>
              </a:xfrm>
              <a:prstGeom prst="line">
                <a:avLst/>
              </a:prstGeom>
              <a:noFill/>
              <a:ln w="9525">
                <a:solidFill>
                  <a:srgbClr val="000000"/>
                </a:solidFill>
                <a:round/>
                <a:headEnd/>
                <a:tailEnd/>
              </a:ln>
            </p:spPr>
            <p:txBody>
              <a:bodyPr/>
              <a:lstStyle/>
              <a:p>
                <a:endParaRPr lang="en-GB"/>
              </a:p>
            </p:txBody>
          </p:sp>
          <p:sp>
            <p:nvSpPr>
              <p:cNvPr id="532" name="Line 111"/>
              <p:cNvSpPr>
                <a:spLocks noChangeShapeType="1"/>
              </p:cNvSpPr>
              <p:nvPr/>
            </p:nvSpPr>
            <p:spPr bwMode="auto">
              <a:xfrm rot="16200000" flipV="1">
                <a:off x="828" y="1908"/>
                <a:ext cx="16" cy="24"/>
              </a:xfrm>
              <a:prstGeom prst="line">
                <a:avLst/>
              </a:prstGeom>
              <a:noFill/>
              <a:ln w="9525">
                <a:solidFill>
                  <a:srgbClr val="000000"/>
                </a:solidFill>
                <a:round/>
                <a:headEnd/>
                <a:tailEnd/>
              </a:ln>
            </p:spPr>
            <p:txBody>
              <a:bodyPr/>
              <a:lstStyle/>
              <a:p>
                <a:endParaRPr lang="en-GB"/>
              </a:p>
            </p:txBody>
          </p:sp>
          <p:sp>
            <p:nvSpPr>
              <p:cNvPr id="533" name="Line 112"/>
              <p:cNvSpPr>
                <a:spLocks noChangeShapeType="1"/>
              </p:cNvSpPr>
              <p:nvPr/>
            </p:nvSpPr>
            <p:spPr bwMode="auto">
              <a:xfrm flipV="1">
                <a:off x="824" y="1853"/>
                <a:ext cx="24" cy="19"/>
              </a:xfrm>
              <a:prstGeom prst="line">
                <a:avLst/>
              </a:prstGeom>
              <a:noFill/>
              <a:ln w="9525">
                <a:solidFill>
                  <a:srgbClr val="000000"/>
                </a:solidFill>
                <a:round/>
                <a:headEnd/>
                <a:tailEnd/>
              </a:ln>
            </p:spPr>
            <p:txBody>
              <a:bodyPr/>
              <a:lstStyle/>
              <a:p>
                <a:endParaRPr lang="en-GB"/>
              </a:p>
            </p:txBody>
          </p:sp>
          <p:sp>
            <p:nvSpPr>
              <p:cNvPr id="534" name="Line 113"/>
              <p:cNvSpPr>
                <a:spLocks noChangeShapeType="1"/>
              </p:cNvSpPr>
              <p:nvPr/>
            </p:nvSpPr>
            <p:spPr bwMode="auto">
              <a:xfrm rot="16200000" flipV="1">
                <a:off x="828" y="1833"/>
                <a:ext cx="16" cy="24"/>
              </a:xfrm>
              <a:prstGeom prst="line">
                <a:avLst/>
              </a:prstGeom>
              <a:noFill/>
              <a:ln w="9525">
                <a:solidFill>
                  <a:srgbClr val="000000"/>
                </a:solidFill>
                <a:round/>
                <a:headEnd/>
                <a:tailEnd/>
              </a:ln>
            </p:spPr>
            <p:txBody>
              <a:bodyPr/>
              <a:lstStyle/>
              <a:p>
                <a:endParaRPr lang="en-GB"/>
              </a:p>
            </p:txBody>
          </p:sp>
          <p:sp>
            <p:nvSpPr>
              <p:cNvPr id="535" name="Line 114"/>
              <p:cNvSpPr>
                <a:spLocks noChangeShapeType="1"/>
              </p:cNvSpPr>
              <p:nvPr/>
            </p:nvSpPr>
            <p:spPr bwMode="auto">
              <a:xfrm flipV="1">
                <a:off x="824" y="1816"/>
                <a:ext cx="24" cy="18"/>
              </a:xfrm>
              <a:prstGeom prst="line">
                <a:avLst/>
              </a:prstGeom>
              <a:noFill/>
              <a:ln w="9525">
                <a:solidFill>
                  <a:srgbClr val="000000"/>
                </a:solidFill>
                <a:round/>
                <a:headEnd/>
                <a:tailEnd/>
              </a:ln>
            </p:spPr>
            <p:txBody>
              <a:bodyPr/>
              <a:lstStyle/>
              <a:p>
                <a:endParaRPr lang="en-GB"/>
              </a:p>
            </p:txBody>
          </p:sp>
          <p:sp>
            <p:nvSpPr>
              <p:cNvPr id="536" name="Line 115"/>
              <p:cNvSpPr>
                <a:spLocks noChangeShapeType="1"/>
              </p:cNvSpPr>
              <p:nvPr/>
            </p:nvSpPr>
            <p:spPr bwMode="auto">
              <a:xfrm rot="16200000" flipV="1">
                <a:off x="828" y="1796"/>
                <a:ext cx="16" cy="24"/>
              </a:xfrm>
              <a:prstGeom prst="line">
                <a:avLst/>
              </a:prstGeom>
              <a:noFill/>
              <a:ln w="9525">
                <a:solidFill>
                  <a:srgbClr val="000000"/>
                </a:solidFill>
                <a:round/>
                <a:headEnd/>
                <a:tailEnd/>
              </a:ln>
            </p:spPr>
            <p:txBody>
              <a:bodyPr/>
              <a:lstStyle/>
              <a:p>
                <a:endParaRPr lang="en-GB"/>
              </a:p>
            </p:txBody>
          </p:sp>
          <p:sp>
            <p:nvSpPr>
              <p:cNvPr id="537" name="Line 116"/>
              <p:cNvSpPr>
                <a:spLocks noChangeShapeType="1"/>
              </p:cNvSpPr>
              <p:nvPr/>
            </p:nvSpPr>
            <p:spPr bwMode="auto">
              <a:xfrm flipV="1">
                <a:off x="824" y="1890"/>
                <a:ext cx="24" cy="19"/>
              </a:xfrm>
              <a:prstGeom prst="line">
                <a:avLst/>
              </a:prstGeom>
              <a:noFill/>
              <a:ln w="9525">
                <a:solidFill>
                  <a:srgbClr val="000000"/>
                </a:solidFill>
                <a:round/>
                <a:headEnd/>
                <a:tailEnd/>
              </a:ln>
            </p:spPr>
            <p:txBody>
              <a:bodyPr/>
              <a:lstStyle/>
              <a:p>
                <a:endParaRPr lang="en-GB"/>
              </a:p>
            </p:txBody>
          </p:sp>
          <p:sp>
            <p:nvSpPr>
              <p:cNvPr id="538" name="Line 117"/>
              <p:cNvSpPr>
                <a:spLocks noChangeShapeType="1"/>
              </p:cNvSpPr>
              <p:nvPr/>
            </p:nvSpPr>
            <p:spPr bwMode="auto">
              <a:xfrm rot="16200000" flipV="1">
                <a:off x="828" y="1870"/>
                <a:ext cx="16" cy="24"/>
              </a:xfrm>
              <a:prstGeom prst="line">
                <a:avLst/>
              </a:prstGeom>
              <a:noFill/>
              <a:ln w="9525">
                <a:solidFill>
                  <a:srgbClr val="000000"/>
                </a:solidFill>
                <a:round/>
                <a:headEnd/>
                <a:tailEnd/>
              </a:ln>
            </p:spPr>
            <p:txBody>
              <a:bodyPr/>
              <a:lstStyle/>
              <a:p>
                <a:endParaRPr lang="en-GB"/>
              </a:p>
            </p:txBody>
          </p:sp>
          <p:sp>
            <p:nvSpPr>
              <p:cNvPr id="539" name="Line 118"/>
              <p:cNvSpPr>
                <a:spLocks noChangeShapeType="1"/>
              </p:cNvSpPr>
              <p:nvPr/>
            </p:nvSpPr>
            <p:spPr bwMode="auto">
              <a:xfrm flipV="1">
                <a:off x="824" y="1781"/>
                <a:ext cx="24" cy="19"/>
              </a:xfrm>
              <a:prstGeom prst="line">
                <a:avLst/>
              </a:prstGeom>
              <a:noFill/>
              <a:ln w="9525">
                <a:solidFill>
                  <a:srgbClr val="000000"/>
                </a:solidFill>
                <a:round/>
                <a:headEnd/>
                <a:tailEnd/>
              </a:ln>
            </p:spPr>
            <p:txBody>
              <a:bodyPr/>
              <a:lstStyle/>
              <a:p>
                <a:endParaRPr lang="en-GB"/>
              </a:p>
            </p:txBody>
          </p:sp>
          <p:sp>
            <p:nvSpPr>
              <p:cNvPr id="540" name="Line 119"/>
              <p:cNvSpPr>
                <a:spLocks noChangeShapeType="1"/>
              </p:cNvSpPr>
              <p:nvPr/>
            </p:nvSpPr>
            <p:spPr bwMode="auto">
              <a:xfrm rot="16200000" flipV="1">
                <a:off x="828" y="1761"/>
                <a:ext cx="16" cy="24"/>
              </a:xfrm>
              <a:prstGeom prst="line">
                <a:avLst/>
              </a:prstGeom>
              <a:noFill/>
              <a:ln w="9525">
                <a:solidFill>
                  <a:srgbClr val="000000"/>
                </a:solidFill>
                <a:round/>
                <a:headEnd/>
                <a:tailEnd/>
              </a:ln>
            </p:spPr>
            <p:txBody>
              <a:bodyPr/>
              <a:lstStyle/>
              <a:p>
                <a:endParaRPr lang="en-GB"/>
              </a:p>
            </p:txBody>
          </p:sp>
          <p:sp>
            <p:nvSpPr>
              <p:cNvPr id="541" name="Oval 120"/>
              <p:cNvSpPr>
                <a:spLocks noChangeArrowheads="1"/>
              </p:cNvSpPr>
              <p:nvPr/>
            </p:nvSpPr>
            <p:spPr bwMode="auto">
              <a:xfrm>
                <a:off x="858" y="1953"/>
                <a:ext cx="46" cy="50"/>
              </a:xfrm>
              <a:prstGeom prst="ellipse">
                <a:avLst/>
              </a:prstGeom>
              <a:solidFill>
                <a:srgbClr val="FF6600"/>
              </a:solidFill>
              <a:ln w="9525">
                <a:solidFill>
                  <a:srgbClr val="000000"/>
                </a:solidFill>
                <a:round/>
                <a:headEnd/>
                <a:tailEnd/>
              </a:ln>
            </p:spPr>
            <p:txBody>
              <a:bodyPr/>
              <a:lstStyle/>
              <a:p>
                <a:endParaRPr lang="en-US"/>
              </a:p>
            </p:txBody>
          </p:sp>
          <p:sp>
            <p:nvSpPr>
              <p:cNvPr id="542" name="Line 121"/>
              <p:cNvSpPr>
                <a:spLocks noChangeShapeType="1"/>
              </p:cNvSpPr>
              <p:nvPr/>
            </p:nvSpPr>
            <p:spPr bwMode="auto">
              <a:xfrm flipV="1">
                <a:off x="875" y="1933"/>
                <a:ext cx="25" cy="19"/>
              </a:xfrm>
              <a:prstGeom prst="line">
                <a:avLst/>
              </a:prstGeom>
              <a:noFill/>
              <a:ln w="9525">
                <a:solidFill>
                  <a:srgbClr val="000000"/>
                </a:solidFill>
                <a:round/>
                <a:headEnd/>
                <a:tailEnd/>
              </a:ln>
            </p:spPr>
            <p:txBody>
              <a:bodyPr/>
              <a:lstStyle/>
              <a:p>
                <a:endParaRPr lang="en-GB"/>
              </a:p>
            </p:txBody>
          </p:sp>
          <p:sp>
            <p:nvSpPr>
              <p:cNvPr id="543" name="Line 122"/>
              <p:cNvSpPr>
                <a:spLocks noChangeShapeType="1"/>
              </p:cNvSpPr>
              <p:nvPr/>
            </p:nvSpPr>
            <p:spPr bwMode="auto">
              <a:xfrm rot="16200000" flipV="1">
                <a:off x="880" y="1912"/>
                <a:ext cx="16" cy="25"/>
              </a:xfrm>
              <a:prstGeom prst="line">
                <a:avLst/>
              </a:prstGeom>
              <a:noFill/>
              <a:ln w="9525">
                <a:solidFill>
                  <a:srgbClr val="000000"/>
                </a:solidFill>
                <a:round/>
                <a:headEnd/>
                <a:tailEnd/>
              </a:ln>
            </p:spPr>
            <p:txBody>
              <a:bodyPr/>
              <a:lstStyle/>
              <a:p>
                <a:endParaRPr lang="en-GB"/>
              </a:p>
            </p:txBody>
          </p:sp>
          <p:sp>
            <p:nvSpPr>
              <p:cNvPr id="544" name="Line 123"/>
              <p:cNvSpPr>
                <a:spLocks noChangeShapeType="1"/>
              </p:cNvSpPr>
              <p:nvPr/>
            </p:nvSpPr>
            <p:spPr bwMode="auto">
              <a:xfrm flipV="1">
                <a:off x="875" y="1858"/>
                <a:ext cx="25" cy="19"/>
              </a:xfrm>
              <a:prstGeom prst="line">
                <a:avLst/>
              </a:prstGeom>
              <a:noFill/>
              <a:ln w="9525">
                <a:solidFill>
                  <a:srgbClr val="000000"/>
                </a:solidFill>
                <a:round/>
                <a:headEnd/>
                <a:tailEnd/>
              </a:ln>
            </p:spPr>
            <p:txBody>
              <a:bodyPr/>
              <a:lstStyle/>
              <a:p>
                <a:endParaRPr lang="en-GB"/>
              </a:p>
            </p:txBody>
          </p:sp>
          <p:sp>
            <p:nvSpPr>
              <p:cNvPr id="545" name="Line 124"/>
              <p:cNvSpPr>
                <a:spLocks noChangeShapeType="1"/>
              </p:cNvSpPr>
              <p:nvPr/>
            </p:nvSpPr>
            <p:spPr bwMode="auto">
              <a:xfrm rot="16200000" flipV="1">
                <a:off x="880" y="1837"/>
                <a:ext cx="16" cy="25"/>
              </a:xfrm>
              <a:prstGeom prst="line">
                <a:avLst/>
              </a:prstGeom>
              <a:noFill/>
              <a:ln w="9525">
                <a:solidFill>
                  <a:srgbClr val="000000"/>
                </a:solidFill>
                <a:round/>
                <a:headEnd/>
                <a:tailEnd/>
              </a:ln>
            </p:spPr>
            <p:txBody>
              <a:bodyPr/>
              <a:lstStyle/>
              <a:p>
                <a:endParaRPr lang="en-GB"/>
              </a:p>
            </p:txBody>
          </p:sp>
          <p:sp>
            <p:nvSpPr>
              <p:cNvPr id="546" name="Line 125"/>
              <p:cNvSpPr>
                <a:spLocks noChangeShapeType="1"/>
              </p:cNvSpPr>
              <p:nvPr/>
            </p:nvSpPr>
            <p:spPr bwMode="auto">
              <a:xfrm flipV="1">
                <a:off x="875" y="1821"/>
                <a:ext cx="25" cy="19"/>
              </a:xfrm>
              <a:prstGeom prst="line">
                <a:avLst/>
              </a:prstGeom>
              <a:noFill/>
              <a:ln w="9525">
                <a:solidFill>
                  <a:srgbClr val="000000"/>
                </a:solidFill>
                <a:round/>
                <a:headEnd/>
                <a:tailEnd/>
              </a:ln>
            </p:spPr>
            <p:txBody>
              <a:bodyPr/>
              <a:lstStyle/>
              <a:p>
                <a:endParaRPr lang="en-GB"/>
              </a:p>
            </p:txBody>
          </p:sp>
          <p:sp>
            <p:nvSpPr>
              <p:cNvPr id="547" name="Line 126"/>
              <p:cNvSpPr>
                <a:spLocks noChangeShapeType="1"/>
              </p:cNvSpPr>
              <p:nvPr/>
            </p:nvSpPr>
            <p:spPr bwMode="auto">
              <a:xfrm rot="16200000" flipV="1">
                <a:off x="880" y="1800"/>
                <a:ext cx="16" cy="25"/>
              </a:xfrm>
              <a:prstGeom prst="line">
                <a:avLst/>
              </a:prstGeom>
              <a:noFill/>
              <a:ln w="9525">
                <a:solidFill>
                  <a:srgbClr val="000000"/>
                </a:solidFill>
                <a:round/>
                <a:headEnd/>
                <a:tailEnd/>
              </a:ln>
            </p:spPr>
            <p:txBody>
              <a:bodyPr/>
              <a:lstStyle/>
              <a:p>
                <a:endParaRPr lang="en-GB"/>
              </a:p>
            </p:txBody>
          </p:sp>
          <p:sp>
            <p:nvSpPr>
              <p:cNvPr id="548" name="Line 127"/>
              <p:cNvSpPr>
                <a:spLocks noChangeShapeType="1"/>
              </p:cNvSpPr>
              <p:nvPr/>
            </p:nvSpPr>
            <p:spPr bwMode="auto">
              <a:xfrm flipV="1">
                <a:off x="875" y="1896"/>
                <a:ext cx="25" cy="18"/>
              </a:xfrm>
              <a:prstGeom prst="line">
                <a:avLst/>
              </a:prstGeom>
              <a:noFill/>
              <a:ln w="9525">
                <a:solidFill>
                  <a:srgbClr val="000000"/>
                </a:solidFill>
                <a:round/>
                <a:headEnd/>
                <a:tailEnd/>
              </a:ln>
            </p:spPr>
            <p:txBody>
              <a:bodyPr/>
              <a:lstStyle/>
              <a:p>
                <a:endParaRPr lang="en-GB"/>
              </a:p>
            </p:txBody>
          </p:sp>
          <p:sp>
            <p:nvSpPr>
              <p:cNvPr id="549" name="Line 128"/>
              <p:cNvSpPr>
                <a:spLocks noChangeShapeType="1"/>
              </p:cNvSpPr>
              <p:nvPr/>
            </p:nvSpPr>
            <p:spPr bwMode="auto">
              <a:xfrm rot="16200000" flipV="1">
                <a:off x="880" y="1875"/>
                <a:ext cx="16" cy="25"/>
              </a:xfrm>
              <a:prstGeom prst="line">
                <a:avLst/>
              </a:prstGeom>
              <a:noFill/>
              <a:ln w="9525">
                <a:solidFill>
                  <a:srgbClr val="000000"/>
                </a:solidFill>
                <a:round/>
                <a:headEnd/>
                <a:tailEnd/>
              </a:ln>
            </p:spPr>
            <p:txBody>
              <a:bodyPr/>
              <a:lstStyle/>
              <a:p>
                <a:endParaRPr lang="en-GB"/>
              </a:p>
            </p:txBody>
          </p:sp>
          <p:sp>
            <p:nvSpPr>
              <p:cNvPr id="550" name="Line 129"/>
              <p:cNvSpPr>
                <a:spLocks noChangeShapeType="1"/>
              </p:cNvSpPr>
              <p:nvPr/>
            </p:nvSpPr>
            <p:spPr bwMode="auto">
              <a:xfrm flipV="1">
                <a:off x="875" y="1786"/>
                <a:ext cx="25" cy="19"/>
              </a:xfrm>
              <a:prstGeom prst="line">
                <a:avLst/>
              </a:prstGeom>
              <a:noFill/>
              <a:ln w="9525">
                <a:solidFill>
                  <a:srgbClr val="000000"/>
                </a:solidFill>
                <a:round/>
                <a:headEnd/>
                <a:tailEnd/>
              </a:ln>
            </p:spPr>
            <p:txBody>
              <a:bodyPr/>
              <a:lstStyle/>
              <a:p>
                <a:endParaRPr lang="en-GB"/>
              </a:p>
            </p:txBody>
          </p:sp>
          <p:sp>
            <p:nvSpPr>
              <p:cNvPr id="551" name="Line 130"/>
              <p:cNvSpPr>
                <a:spLocks noChangeShapeType="1"/>
              </p:cNvSpPr>
              <p:nvPr/>
            </p:nvSpPr>
            <p:spPr bwMode="auto">
              <a:xfrm rot="16200000" flipV="1">
                <a:off x="880" y="1765"/>
                <a:ext cx="16" cy="25"/>
              </a:xfrm>
              <a:prstGeom prst="line">
                <a:avLst/>
              </a:prstGeom>
              <a:noFill/>
              <a:ln w="9525">
                <a:solidFill>
                  <a:srgbClr val="000000"/>
                </a:solidFill>
                <a:round/>
                <a:headEnd/>
                <a:tailEnd/>
              </a:ln>
            </p:spPr>
            <p:txBody>
              <a:bodyPr/>
              <a:lstStyle/>
              <a:p>
                <a:endParaRPr lang="en-GB"/>
              </a:p>
            </p:txBody>
          </p:sp>
          <p:sp>
            <p:nvSpPr>
              <p:cNvPr id="552" name="Oval 131"/>
              <p:cNvSpPr>
                <a:spLocks noChangeArrowheads="1"/>
              </p:cNvSpPr>
              <p:nvPr/>
            </p:nvSpPr>
            <p:spPr bwMode="auto">
              <a:xfrm>
                <a:off x="904" y="1974"/>
                <a:ext cx="46" cy="51"/>
              </a:xfrm>
              <a:prstGeom prst="ellipse">
                <a:avLst/>
              </a:prstGeom>
              <a:solidFill>
                <a:srgbClr val="FF6600"/>
              </a:solidFill>
              <a:ln w="9525">
                <a:solidFill>
                  <a:srgbClr val="000000"/>
                </a:solidFill>
                <a:round/>
                <a:headEnd/>
                <a:tailEnd/>
              </a:ln>
            </p:spPr>
            <p:txBody>
              <a:bodyPr/>
              <a:lstStyle/>
              <a:p>
                <a:endParaRPr lang="en-US"/>
              </a:p>
            </p:txBody>
          </p:sp>
          <p:sp>
            <p:nvSpPr>
              <p:cNvPr id="553" name="Line 132"/>
              <p:cNvSpPr>
                <a:spLocks noChangeShapeType="1"/>
              </p:cNvSpPr>
              <p:nvPr/>
            </p:nvSpPr>
            <p:spPr bwMode="auto">
              <a:xfrm flipV="1">
                <a:off x="922" y="1954"/>
                <a:ext cx="24" cy="19"/>
              </a:xfrm>
              <a:prstGeom prst="line">
                <a:avLst/>
              </a:prstGeom>
              <a:noFill/>
              <a:ln w="9525">
                <a:solidFill>
                  <a:srgbClr val="000000"/>
                </a:solidFill>
                <a:round/>
                <a:headEnd/>
                <a:tailEnd/>
              </a:ln>
            </p:spPr>
            <p:txBody>
              <a:bodyPr/>
              <a:lstStyle/>
              <a:p>
                <a:endParaRPr lang="en-GB"/>
              </a:p>
            </p:txBody>
          </p:sp>
          <p:sp>
            <p:nvSpPr>
              <p:cNvPr id="554" name="Line 133"/>
              <p:cNvSpPr>
                <a:spLocks noChangeShapeType="1"/>
              </p:cNvSpPr>
              <p:nvPr/>
            </p:nvSpPr>
            <p:spPr bwMode="auto">
              <a:xfrm rot="16200000" flipV="1">
                <a:off x="926" y="1934"/>
                <a:ext cx="16" cy="24"/>
              </a:xfrm>
              <a:prstGeom prst="line">
                <a:avLst/>
              </a:prstGeom>
              <a:noFill/>
              <a:ln w="9525">
                <a:solidFill>
                  <a:srgbClr val="000000"/>
                </a:solidFill>
                <a:round/>
                <a:headEnd/>
                <a:tailEnd/>
              </a:ln>
            </p:spPr>
            <p:txBody>
              <a:bodyPr/>
              <a:lstStyle/>
              <a:p>
                <a:endParaRPr lang="en-GB"/>
              </a:p>
            </p:txBody>
          </p:sp>
          <p:sp>
            <p:nvSpPr>
              <p:cNvPr id="555" name="Line 134"/>
              <p:cNvSpPr>
                <a:spLocks noChangeShapeType="1"/>
              </p:cNvSpPr>
              <p:nvPr/>
            </p:nvSpPr>
            <p:spPr bwMode="auto">
              <a:xfrm flipV="1">
                <a:off x="922" y="1880"/>
                <a:ext cx="24" cy="18"/>
              </a:xfrm>
              <a:prstGeom prst="line">
                <a:avLst/>
              </a:prstGeom>
              <a:noFill/>
              <a:ln w="9525">
                <a:solidFill>
                  <a:srgbClr val="000000"/>
                </a:solidFill>
                <a:round/>
                <a:headEnd/>
                <a:tailEnd/>
              </a:ln>
            </p:spPr>
            <p:txBody>
              <a:bodyPr/>
              <a:lstStyle/>
              <a:p>
                <a:endParaRPr lang="en-GB"/>
              </a:p>
            </p:txBody>
          </p:sp>
          <p:sp>
            <p:nvSpPr>
              <p:cNvPr id="556" name="Line 135"/>
              <p:cNvSpPr>
                <a:spLocks noChangeShapeType="1"/>
              </p:cNvSpPr>
              <p:nvPr/>
            </p:nvSpPr>
            <p:spPr bwMode="auto">
              <a:xfrm rot="16200000" flipV="1">
                <a:off x="926" y="1860"/>
                <a:ext cx="16" cy="24"/>
              </a:xfrm>
              <a:prstGeom prst="line">
                <a:avLst/>
              </a:prstGeom>
              <a:noFill/>
              <a:ln w="9525">
                <a:solidFill>
                  <a:srgbClr val="000000"/>
                </a:solidFill>
                <a:round/>
                <a:headEnd/>
                <a:tailEnd/>
              </a:ln>
            </p:spPr>
            <p:txBody>
              <a:bodyPr/>
              <a:lstStyle/>
              <a:p>
                <a:endParaRPr lang="en-GB"/>
              </a:p>
            </p:txBody>
          </p:sp>
          <p:sp>
            <p:nvSpPr>
              <p:cNvPr id="557" name="Line 136"/>
              <p:cNvSpPr>
                <a:spLocks noChangeShapeType="1"/>
              </p:cNvSpPr>
              <p:nvPr/>
            </p:nvSpPr>
            <p:spPr bwMode="auto">
              <a:xfrm flipV="1">
                <a:off x="922" y="1842"/>
                <a:ext cx="24" cy="19"/>
              </a:xfrm>
              <a:prstGeom prst="line">
                <a:avLst/>
              </a:prstGeom>
              <a:noFill/>
              <a:ln w="9525">
                <a:solidFill>
                  <a:srgbClr val="000000"/>
                </a:solidFill>
                <a:round/>
                <a:headEnd/>
                <a:tailEnd/>
              </a:ln>
            </p:spPr>
            <p:txBody>
              <a:bodyPr/>
              <a:lstStyle/>
              <a:p>
                <a:endParaRPr lang="en-GB"/>
              </a:p>
            </p:txBody>
          </p:sp>
          <p:sp>
            <p:nvSpPr>
              <p:cNvPr id="558" name="Line 137"/>
              <p:cNvSpPr>
                <a:spLocks noChangeShapeType="1"/>
              </p:cNvSpPr>
              <p:nvPr/>
            </p:nvSpPr>
            <p:spPr bwMode="auto">
              <a:xfrm rot="16200000" flipV="1">
                <a:off x="926" y="1822"/>
                <a:ext cx="16" cy="24"/>
              </a:xfrm>
              <a:prstGeom prst="line">
                <a:avLst/>
              </a:prstGeom>
              <a:noFill/>
              <a:ln w="9525">
                <a:solidFill>
                  <a:srgbClr val="000000"/>
                </a:solidFill>
                <a:round/>
                <a:headEnd/>
                <a:tailEnd/>
              </a:ln>
            </p:spPr>
            <p:txBody>
              <a:bodyPr/>
              <a:lstStyle/>
              <a:p>
                <a:endParaRPr lang="en-GB"/>
              </a:p>
            </p:txBody>
          </p:sp>
          <p:sp>
            <p:nvSpPr>
              <p:cNvPr id="559" name="Line 138"/>
              <p:cNvSpPr>
                <a:spLocks noChangeShapeType="1"/>
              </p:cNvSpPr>
              <p:nvPr/>
            </p:nvSpPr>
            <p:spPr bwMode="auto">
              <a:xfrm flipV="1">
                <a:off x="922" y="1917"/>
                <a:ext cx="24" cy="19"/>
              </a:xfrm>
              <a:prstGeom prst="line">
                <a:avLst/>
              </a:prstGeom>
              <a:noFill/>
              <a:ln w="9525">
                <a:solidFill>
                  <a:srgbClr val="000000"/>
                </a:solidFill>
                <a:round/>
                <a:headEnd/>
                <a:tailEnd/>
              </a:ln>
            </p:spPr>
            <p:txBody>
              <a:bodyPr/>
              <a:lstStyle/>
              <a:p>
                <a:endParaRPr lang="en-GB"/>
              </a:p>
            </p:txBody>
          </p:sp>
          <p:sp>
            <p:nvSpPr>
              <p:cNvPr id="560" name="Line 139"/>
              <p:cNvSpPr>
                <a:spLocks noChangeShapeType="1"/>
              </p:cNvSpPr>
              <p:nvPr/>
            </p:nvSpPr>
            <p:spPr bwMode="auto">
              <a:xfrm rot="16200000" flipV="1">
                <a:off x="926" y="1897"/>
                <a:ext cx="16" cy="24"/>
              </a:xfrm>
              <a:prstGeom prst="line">
                <a:avLst/>
              </a:prstGeom>
              <a:noFill/>
              <a:ln w="9525">
                <a:solidFill>
                  <a:srgbClr val="000000"/>
                </a:solidFill>
                <a:round/>
                <a:headEnd/>
                <a:tailEnd/>
              </a:ln>
            </p:spPr>
            <p:txBody>
              <a:bodyPr/>
              <a:lstStyle/>
              <a:p>
                <a:endParaRPr lang="en-GB"/>
              </a:p>
            </p:txBody>
          </p:sp>
          <p:sp>
            <p:nvSpPr>
              <p:cNvPr id="561" name="Line 140"/>
              <p:cNvSpPr>
                <a:spLocks noChangeShapeType="1"/>
              </p:cNvSpPr>
              <p:nvPr/>
            </p:nvSpPr>
            <p:spPr bwMode="auto">
              <a:xfrm flipV="1">
                <a:off x="922" y="1808"/>
                <a:ext cx="24" cy="18"/>
              </a:xfrm>
              <a:prstGeom prst="line">
                <a:avLst/>
              </a:prstGeom>
              <a:noFill/>
              <a:ln w="9525">
                <a:solidFill>
                  <a:srgbClr val="000000"/>
                </a:solidFill>
                <a:round/>
                <a:headEnd/>
                <a:tailEnd/>
              </a:ln>
            </p:spPr>
            <p:txBody>
              <a:bodyPr/>
              <a:lstStyle/>
              <a:p>
                <a:endParaRPr lang="en-GB"/>
              </a:p>
            </p:txBody>
          </p:sp>
          <p:sp>
            <p:nvSpPr>
              <p:cNvPr id="562" name="Line 141"/>
              <p:cNvSpPr>
                <a:spLocks noChangeShapeType="1"/>
              </p:cNvSpPr>
              <p:nvPr/>
            </p:nvSpPr>
            <p:spPr bwMode="auto">
              <a:xfrm rot="16200000" flipV="1">
                <a:off x="926" y="1788"/>
                <a:ext cx="16" cy="24"/>
              </a:xfrm>
              <a:prstGeom prst="line">
                <a:avLst/>
              </a:prstGeom>
              <a:noFill/>
              <a:ln w="9525">
                <a:solidFill>
                  <a:srgbClr val="000000"/>
                </a:solidFill>
                <a:round/>
                <a:headEnd/>
                <a:tailEnd/>
              </a:ln>
            </p:spPr>
            <p:txBody>
              <a:bodyPr/>
              <a:lstStyle/>
              <a:p>
                <a:endParaRPr lang="en-GB"/>
              </a:p>
            </p:txBody>
          </p:sp>
          <p:sp>
            <p:nvSpPr>
              <p:cNvPr id="563" name="Oval 142"/>
              <p:cNvSpPr>
                <a:spLocks noChangeArrowheads="1"/>
              </p:cNvSpPr>
              <p:nvPr/>
            </p:nvSpPr>
            <p:spPr bwMode="auto">
              <a:xfrm>
                <a:off x="956" y="1993"/>
                <a:ext cx="46" cy="50"/>
              </a:xfrm>
              <a:prstGeom prst="ellipse">
                <a:avLst/>
              </a:prstGeom>
              <a:solidFill>
                <a:srgbClr val="FF6600"/>
              </a:solidFill>
              <a:ln w="9525">
                <a:solidFill>
                  <a:srgbClr val="000000"/>
                </a:solidFill>
                <a:round/>
                <a:headEnd/>
                <a:tailEnd/>
              </a:ln>
            </p:spPr>
            <p:txBody>
              <a:bodyPr/>
              <a:lstStyle/>
              <a:p>
                <a:endParaRPr lang="en-US"/>
              </a:p>
            </p:txBody>
          </p:sp>
          <p:sp>
            <p:nvSpPr>
              <p:cNvPr id="564" name="Line 143"/>
              <p:cNvSpPr>
                <a:spLocks noChangeShapeType="1"/>
              </p:cNvSpPr>
              <p:nvPr/>
            </p:nvSpPr>
            <p:spPr bwMode="auto">
              <a:xfrm flipV="1">
                <a:off x="973" y="1973"/>
                <a:ext cx="24" cy="19"/>
              </a:xfrm>
              <a:prstGeom prst="line">
                <a:avLst/>
              </a:prstGeom>
              <a:noFill/>
              <a:ln w="9525">
                <a:solidFill>
                  <a:srgbClr val="000000"/>
                </a:solidFill>
                <a:round/>
                <a:headEnd/>
                <a:tailEnd/>
              </a:ln>
            </p:spPr>
            <p:txBody>
              <a:bodyPr/>
              <a:lstStyle/>
              <a:p>
                <a:endParaRPr lang="en-GB"/>
              </a:p>
            </p:txBody>
          </p:sp>
          <p:sp>
            <p:nvSpPr>
              <p:cNvPr id="565" name="Line 144"/>
              <p:cNvSpPr>
                <a:spLocks noChangeShapeType="1"/>
              </p:cNvSpPr>
              <p:nvPr/>
            </p:nvSpPr>
            <p:spPr bwMode="auto">
              <a:xfrm rot="16200000" flipV="1">
                <a:off x="977" y="1953"/>
                <a:ext cx="16" cy="24"/>
              </a:xfrm>
              <a:prstGeom prst="line">
                <a:avLst/>
              </a:prstGeom>
              <a:noFill/>
              <a:ln w="9525">
                <a:solidFill>
                  <a:srgbClr val="000000"/>
                </a:solidFill>
                <a:round/>
                <a:headEnd/>
                <a:tailEnd/>
              </a:ln>
            </p:spPr>
            <p:txBody>
              <a:bodyPr/>
              <a:lstStyle/>
              <a:p>
                <a:endParaRPr lang="en-GB"/>
              </a:p>
            </p:txBody>
          </p:sp>
          <p:sp>
            <p:nvSpPr>
              <p:cNvPr id="566" name="Line 145"/>
              <p:cNvSpPr>
                <a:spLocks noChangeShapeType="1"/>
              </p:cNvSpPr>
              <p:nvPr/>
            </p:nvSpPr>
            <p:spPr bwMode="auto">
              <a:xfrm flipV="1">
                <a:off x="973" y="1898"/>
                <a:ext cx="24" cy="19"/>
              </a:xfrm>
              <a:prstGeom prst="line">
                <a:avLst/>
              </a:prstGeom>
              <a:noFill/>
              <a:ln w="9525">
                <a:solidFill>
                  <a:srgbClr val="000000"/>
                </a:solidFill>
                <a:round/>
                <a:headEnd/>
                <a:tailEnd/>
              </a:ln>
            </p:spPr>
            <p:txBody>
              <a:bodyPr/>
              <a:lstStyle/>
              <a:p>
                <a:endParaRPr lang="en-GB"/>
              </a:p>
            </p:txBody>
          </p:sp>
          <p:sp>
            <p:nvSpPr>
              <p:cNvPr id="567" name="Line 146"/>
              <p:cNvSpPr>
                <a:spLocks noChangeShapeType="1"/>
              </p:cNvSpPr>
              <p:nvPr/>
            </p:nvSpPr>
            <p:spPr bwMode="auto">
              <a:xfrm rot="16200000" flipV="1">
                <a:off x="977" y="1878"/>
                <a:ext cx="16" cy="24"/>
              </a:xfrm>
              <a:prstGeom prst="line">
                <a:avLst/>
              </a:prstGeom>
              <a:noFill/>
              <a:ln w="9525">
                <a:solidFill>
                  <a:srgbClr val="000000"/>
                </a:solidFill>
                <a:round/>
                <a:headEnd/>
                <a:tailEnd/>
              </a:ln>
            </p:spPr>
            <p:txBody>
              <a:bodyPr/>
              <a:lstStyle/>
              <a:p>
                <a:endParaRPr lang="en-GB"/>
              </a:p>
            </p:txBody>
          </p:sp>
          <p:sp>
            <p:nvSpPr>
              <p:cNvPr id="568" name="Line 147"/>
              <p:cNvSpPr>
                <a:spLocks noChangeShapeType="1"/>
              </p:cNvSpPr>
              <p:nvPr/>
            </p:nvSpPr>
            <p:spPr bwMode="auto">
              <a:xfrm flipV="1">
                <a:off x="973" y="1861"/>
                <a:ext cx="24" cy="19"/>
              </a:xfrm>
              <a:prstGeom prst="line">
                <a:avLst/>
              </a:prstGeom>
              <a:noFill/>
              <a:ln w="9525">
                <a:solidFill>
                  <a:srgbClr val="000000"/>
                </a:solidFill>
                <a:round/>
                <a:headEnd/>
                <a:tailEnd/>
              </a:ln>
            </p:spPr>
            <p:txBody>
              <a:bodyPr/>
              <a:lstStyle/>
              <a:p>
                <a:endParaRPr lang="en-GB"/>
              </a:p>
            </p:txBody>
          </p:sp>
          <p:sp>
            <p:nvSpPr>
              <p:cNvPr id="569" name="Line 148"/>
              <p:cNvSpPr>
                <a:spLocks noChangeShapeType="1"/>
              </p:cNvSpPr>
              <p:nvPr/>
            </p:nvSpPr>
            <p:spPr bwMode="auto">
              <a:xfrm rot="16200000" flipV="1">
                <a:off x="977" y="1841"/>
                <a:ext cx="16" cy="24"/>
              </a:xfrm>
              <a:prstGeom prst="line">
                <a:avLst/>
              </a:prstGeom>
              <a:noFill/>
              <a:ln w="9525">
                <a:solidFill>
                  <a:srgbClr val="000000"/>
                </a:solidFill>
                <a:round/>
                <a:headEnd/>
                <a:tailEnd/>
              </a:ln>
            </p:spPr>
            <p:txBody>
              <a:bodyPr/>
              <a:lstStyle/>
              <a:p>
                <a:endParaRPr lang="en-GB"/>
              </a:p>
            </p:txBody>
          </p:sp>
          <p:sp>
            <p:nvSpPr>
              <p:cNvPr id="570" name="Line 149"/>
              <p:cNvSpPr>
                <a:spLocks noChangeShapeType="1"/>
              </p:cNvSpPr>
              <p:nvPr/>
            </p:nvSpPr>
            <p:spPr bwMode="auto">
              <a:xfrm flipV="1">
                <a:off x="973" y="1936"/>
                <a:ext cx="24" cy="18"/>
              </a:xfrm>
              <a:prstGeom prst="line">
                <a:avLst/>
              </a:prstGeom>
              <a:noFill/>
              <a:ln w="9525">
                <a:solidFill>
                  <a:srgbClr val="000000"/>
                </a:solidFill>
                <a:round/>
                <a:headEnd/>
                <a:tailEnd/>
              </a:ln>
            </p:spPr>
            <p:txBody>
              <a:bodyPr/>
              <a:lstStyle/>
              <a:p>
                <a:endParaRPr lang="en-GB"/>
              </a:p>
            </p:txBody>
          </p:sp>
          <p:sp>
            <p:nvSpPr>
              <p:cNvPr id="571" name="Line 150"/>
              <p:cNvSpPr>
                <a:spLocks noChangeShapeType="1"/>
              </p:cNvSpPr>
              <p:nvPr/>
            </p:nvSpPr>
            <p:spPr bwMode="auto">
              <a:xfrm rot="16200000" flipV="1">
                <a:off x="977" y="1916"/>
                <a:ext cx="16" cy="24"/>
              </a:xfrm>
              <a:prstGeom prst="line">
                <a:avLst/>
              </a:prstGeom>
              <a:noFill/>
              <a:ln w="9525">
                <a:solidFill>
                  <a:srgbClr val="000000"/>
                </a:solidFill>
                <a:round/>
                <a:headEnd/>
                <a:tailEnd/>
              </a:ln>
            </p:spPr>
            <p:txBody>
              <a:bodyPr/>
              <a:lstStyle/>
              <a:p>
                <a:endParaRPr lang="en-GB"/>
              </a:p>
            </p:txBody>
          </p:sp>
          <p:sp>
            <p:nvSpPr>
              <p:cNvPr id="572" name="Line 151"/>
              <p:cNvSpPr>
                <a:spLocks noChangeShapeType="1"/>
              </p:cNvSpPr>
              <p:nvPr/>
            </p:nvSpPr>
            <p:spPr bwMode="auto">
              <a:xfrm flipV="1">
                <a:off x="973" y="1826"/>
                <a:ext cx="24" cy="19"/>
              </a:xfrm>
              <a:prstGeom prst="line">
                <a:avLst/>
              </a:prstGeom>
              <a:noFill/>
              <a:ln w="9525">
                <a:solidFill>
                  <a:srgbClr val="000000"/>
                </a:solidFill>
                <a:round/>
                <a:headEnd/>
                <a:tailEnd/>
              </a:ln>
            </p:spPr>
            <p:txBody>
              <a:bodyPr/>
              <a:lstStyle/>
              <a:p>
                <a:endParaRPr lang="en-GB"/>
              </a:p>
            </p:txBody>
          </p:sp>
          <p:sp>
            <p:nvSpPr>
              <p:cNvPr id="573" name="Line 152"/>
              <p:cNvSpPr>
                <a:spLocks noChangeShapeType="1"/>
              </p:cNvSpPr>
              <p:nvPr/>
            </p:nvSpPr>
            <p:spPr bwMode="auto">
              <a:xfrm rot="16200000" flipV="1">
                <a:off x="977" y="1806"/>
                <a:ext cx="16" cy="24"/>
              </a:xfrm>
              <a:prstGeom prst="line">
                <a:avLst/>
              </a:prstGeom>
              <a:noFill/>
              <a:ln w="9525">
                <a:solidFill>
                  <a:srgbClr val="000000"/>
                </a:solidFill>
                <a:round/>
                <a:headEnd/>
                <a:tailEnd/>
              </a:ln>
            </p:spPr>
            <p:txBody>
              <a:bodyPr/>
              <a:lstStyle/>
              <a:p>
                <a:endParaRPr lang="en-GB"/>
              </a:p>
            </p:txBody>
          </p:sp>
          <p:sp>
            <p:nvSpPr>
              <p:cNvPr id="574" name="Oval 153"/>
              <p:cNvSpPr>
                <a:spLocks noChangeArrowheads="1"/>
              </p:cNvSpPr>
              <p:nvPr/>
            </p:nvSpPr>
            <p:spPr bwMode="auto">
              <a:xfrm>
                <a:off x="1000" y="2014"/>
                <a:ext cx="46" cy="51"/>
              </a:xfrm>
              <a:prstGeom prst="ellipse">
                <a:avLst/>
              </a:prstGeom>
              <a:solidFill>
                <a:srgbClr val="FF6600"/>
              </a:solidFill>
              <a:ln w="9525">
                <a:solidFill>
                  <a:srgbClr val="000000"/>
                </a:solidFill>
                <a:round/>
                <a:headEnd/>
                <a:tailEnd/>
              </a:ln>
            </p:spPr>
            <p:txBody>
              <a:bodyPr/>
              <a:lstStyle/>
              <a:p>
                <a:endParaRPr lang="en-US"/>
              </a:p>
            </p:txBody>
          </p:sp>
          <p:sp>
            <p:nvSpPr>
              <p:cNvPr id="575" name="Line 154"/>
              <p:cNvSpPr>
                <a:spLocks noChangeShapeType="1"/>
              </p:cNvSpPr>
              <p:nvPr/>
            </p:nvSpPr>
            <p:spPr bwMode="auto">
              <a:xfrm flipV="1">
                <a:off x="1017" y="1994"/>
                <a:ext cx="24" cy="19"/>
              </a:xfrm>
              <a:prstGeom prst="line">
                <a:avLst/>
              </a:prstGeom>
              <a:noFill/>
              <a:ln w="9525">
                <a:solidFill>
                  <a:srgbClr val="000000"/>
                </a:solidFill>
                <a:round/>
                <a:headEnd/>
                <a:tailEnd/>
              </a:ln>
            </p:spPr>
            <p:txBody>
              <a:bodyPr/>
              <a:lstStyle/>
              <a:p>
                <a:endParaRPr lang="en-GB"/>
              </a:p>
            </p:txBody>
          </p:sp>
          <p:sp>
            <p:nvSpPr>
              <p:cNvPr id="576" name="Line 155"/>
              <p:cNvSpPr>
                <a:spLocks noChangeShapeType="1"/>
              </p:cNvSpPr>
              <p:nvPr/>
            </p:nvSpPr>
            <p:spPr bwMode="auto">
              <a:xfrm rot="16200000" flipV="1">
                <a:off x="1021" y="1974"/>
                <a:ext cx="16" cy="24"/>
              </a:xfrm>
              <a:prstGeom prst="line">
                <a:avLst/>
              </a:prstGeom>
              <a:noFill/>
              <a:ln w="9525">
                <a:solidFill>
                  <a:srgbClr val="000000"/>
                </a:solidFill>
                <a:round/>
                <a:headEnd/>
                <a:tailEnd/>
              </a:ln>
            </p:spPr>
            <p:txBody>
              <a:bodyPr/>
              <a:lstStyle/>
              <a:p>
                <a:endParaRPr lang="en-GB"/>
              </a:p>
            </p:txBody>
          </p:sp>
          <p:sp>
            <p:nvSpPr>
              <p:cNvPr id="577" name="Line 156"/>
              <p:cNvSpPr>
                <a:spLocks noChangeShapeType="1"/>
              </p:cNvSpPr>
              <p:nvPr/>
            </p:nvSpPr>
            <p:spPr bwMode="auto">
              <a:xfrm flipV="1">
                <a:off x="1017" y="1920"/>
                <a:ext cx="24" cy="18"/>
              </a:xfrm>
              <a:prstGeom prst="line">
                <a:avLst/>
              </a:prstGeom>
              <a:noFill/>
              <a:ln w="9525">
                <a:solidFill>
                  <a:srgbClr val="000000"/>
                </a:solidFill>
                <a:round/>
                <a:headEnd/>
                <a:tailEnd/>
              </a:ln>
            </p:spPr>
            <p:txBody>
              <a:bodyPr/>
              <a:lstStyle/>
              <a:p>
                <a:endParaRPr lang="en-GB"/>
              </a:p>
            </p:txBody>
          </p:sp>
          <p:sp>
            <p:nvSpPr>
              <p:cNvPr id="578" name="Line 157"/>
              <p:cNvSpPr>
                <a:spLocks noChangeShapeType="1"/>
              </p:cNvSpPr>
              <p:nvPr/>
            </p:nvSpPr>
            <p:spPr bwMode="auto">
              <a:xfrm rot="16200000" flipV="1">
                <a:off x="1021" y="1900"/>
                <a:ext cx="16" cy="24"/>
              </a:xfrm>
              <a:prstGeom prst="line">
                <a:avLst/>
              </a:prstGeom>
              <a:noFill/>
              <a:ln w="9525">
                <a:solidFill>
                  <a:srgbClr val="000000"/>
                </a:solidFill>
                <a:round/>
                <a:headEnd/>
                <a:tailEnd/>
              </a:ln>
            </p:spPr>
            <p:txBody>
              <a:bodyPr/>
              <a:lstStyle/>
              <a:p>
                <a:endParaRPr lang="en-GB"/>
              </a:p>
            </p:txBody>
          </p:sp>
          <p:sp>
            <p:nvSpPr>
              <p:cNvPr id="579" name="Line 158"/>
              <p:cNvSpPr>
                <a:spLocks noChangeShapeType="1"/>
              </p:cNvSpPr>
              <p:nvPr/>
            </p:nvSpPr>
            <p:spPr bwMode="auto">
              <a:xfrm flipV="1">
                <a:off x="1017" y="1882"/>
                <a:ext cx="24" cy="19"/>
              </a:xfrm>
              <a:prstGeom prst="line">
                <a:avLst/>
              </a:prstGeom>
              <a:noFill/>
              <a:ln w="9525">
                <a:solidFill>
                  <a:srgbClr val="000000"/>
                </a:solidFill>
                <a:round/>
                <a:headEnd/>
                <a:tailEnd/>
              </a:ln>
            </p:spPr>
            <p:txBody>
              <a:bodyPr/>
              <a:lstStyle/>
              <a:p>
                <a:endParaRPr lang="en-GB"/>
              </a:p>
            </p:txBody>
          </p:sp>
          <p:sp>
            <p:nvSpPr>
              <p:cNvPr id="580" name="Line 159"/>
              <p:cNvSpPr>
                <a:spLocks noChangeShapeType="1"/>
              </p:cNvSpPr>
              <p:nvPr/>
            </p:nvSpPr>
            <p:spPr bwMode="auto">
              <a:xfrm rot="16200000" flipV="1">
                <a:off x="1021" y="1862"/>
                <a:ext cx="16" cy="24"/>
              </a:xfrm>
              <a:prstGeom prst="line">
                <a:avLst/>
              </a:prstGeom>
              <a:noFill/>
              <a:ln w="9525">
                <a:solidFill>
                  <a:srgbClr val="000000"/>
                </a:solidFill>
                <a:round/>
                <a:headEnd/>
                <a:tailEnd/>
              </a:ln>
            </p:spPr>
            <p:txBody>
              <a:bodyPr/>
              <a:lstStyle/>
              <a:p>
                <a:endParaRPr lang="en-GB"/>
              </a:p>
            </p:txBody>
          </p:sp>
          <p:sp>
            <p:nvSpPr>
              <p:cNvPr id="581" name="Line 160"/>
              <p:cNvSpPr>
                <a:spLocks noChangeShapeType="1"/>
              </p:cNvSpPr>
              <p:nvPr/>
            </p:nvSpPr>
            <p:spPr bwMode="auto">
              <a:xfrm flipV="1">
                <a:off x="1017" y="1957"/>
                <a:ext cx="24" cy="19"/>
              </a:xfrm>
              <a:prstGeom prst="line">
                <a:avLst/>
              </a:prstGeom>
              <a:noFill/>
              <a:ln w="9525">
                <a:solidFill>
                  <a:srgbClr val="000000"/>
                </a:solidFill>
                <a:round/>
                <a:headEnd/>
                <a:tailEnd/>
              </a:ln>
            </p:spPr>
            <p:txBody>
              <a:bodyPr/>
              <a:lstStyle/>
              <a:p>
                <a:endParaRPr lang="en-GB"/>
              </a:p>
            </p:txBody>
          </p:sp>
          <p:sp>
            <p:nvSpPr>
              <p:cNvPr id="582" name="Line 161"/>
              <p:cNvSpPr>
                <a:spLocks noChangeShapeType="1"/>
              </p:cNvSpPr>
              <p:nvPr/>
            </p:nvSpPr>
            <p:spPr bwMode="auto">
              <a:xfrm rot="16200000" flipV="1">
                <a:off x="1021" y="1937"/>
                <a:ext cx="16" cy="24"/>
              </a:xfrm>
              <a:prstGeom prst="line">
                <a:avLst/>
              </a:prstGeom>
              <a:noFill/>
              <a:ln w="9525">
                <a:solidFill>
                  <a:srgbClr val="000000"/>
                </a:solidFill>
                <a:round/>
                <a:headEnd/>
                <a:tailEnd/>
              </a:ln>
            </p:spPr>
            <p:txBody>
              <a:bodyPr/>
              <a:lstStyle/>
              <a:p>
                <a:endParaRPr lang="en-GB"/>
              </a:p>
            </p:txBody>
          </p:sp>
          <p:sp>
            <p:nvSpPr>
              <p:cNvPr id="583" name="Line 162"/>
              <p:cNvSpPr>
                <a:spLocks noChangeShapeType="1"/>
              </p:cNvSpPr>
              <p:nvPr/>
            </p:nvSpPr>
            <p:spPr bwMode="auto">
              <a:xfrm flipV="1">
                <a:off x="1017" y="1848"/>
                <a:ext cx="24" cy="18"/>
              </a:xfrm>
              <a:prstGeom prst="line">
                <a:avLst/>
              </a:prstGeom>
              <a:noFill/>
              <a:ln w="9525">
                <a:solidFill>
                  <a:srgbClr val="000000"/>
                </a:solidFill>
                <a:round/>
                <a:headEnd/>
                <a:tailEnd/>
              </a:ln>
            </p:spPr>
            <p:txBody>
              <a:bodyPr/>
              <a:lstStyle/>
              <a:p>
                <a:endParaRPr lang="en-GB"/>
              </a:p>
            </p:txBody>
          </p:sp>
          <p:sp>
            <p:nvSpPr>
              <p:cNvPr id="584" name="Line 163"/>
              <p:cNvSpPr>
                <a:spLocks noChangeShapeType="1"/>
              </p:cNvSpPr>
              <p:nvPr/>
            </p:nvSpPr>
            <p:spPr bwMode="auto">
              <a:xfrm rot="16200000" flipV="1">
                <a:off x="1021" y="1828"/>
                <a:ext cx="16" cy="24"/>
              </a:xfrm>
              <a:prstGeom prst="line">
                <a:avLst/>
              </a:prstGeom>
              <a:noFill/>
              <a:ln w="9525">
                <a:solidFill>
                  <a:srgbClr val="000000"/>
                </a:solidFill>
                <a:round/>
                <a:headEnd/>
                <a:tailEnd/>
              </a:ln>
            </p:spPr>
            <p:txBody>
              <a:bodyPr/>
              <a:lstStyle/>
              <a:p>
                <a:endParaRPr lang="en-GB"/>
              </a:p>
            </p:txBody>
          </p:sp>
          <p:sp>
            <p:nvSpPr>
              <p:cNvPr id="585" name="Oval 164"/>
              <p:cNvSpPr>
                <a:spLocks noChangeArrowheads="1"/>
              </p:cNvSpPr>
              <p:nvPr/>
            </p:nvSpPr>
            <p:spPr bwMode="auto">
              <a:xfrm rot="438954">
                <a:off x="1047" y="2035"/>
                <a:ext cx="46" cy="50"/>
              </a:xfrm>
              <a:prstGeom prst="ellipse">
                <a:avLst/>
              </a:prstGeom>
              <a:solidFill>
                <a:srgbClr val="FF6600"/>
              </a:solidFill>
              <a:ln w="9525">
                <a:solidFill>
                  <a:srgbClr val="000000"/>
                </a:solidFill>
                <a:round/>
                <a:headEnd/>
                <a:tailEnd/>
              </a:ln>
            </p:spPr>
            <p:txBody>
              <a:bodyPr/>
              <a:lstStyle/>
              <a:p>
                <a:endParaRPr lang="en-US"/>
              </a:p>
            </p:txBody>
          </p:sp>
          <p:sp>
            <p:nvSpPr>
              <p:cNvPr id="586" name="Line 165"/>
              <p:cNvSpPr>
                <a:spLocks noChangeShapeType="1"/>
              </p:cNvSpPr>
              <p:nvPr/>
            </p:nvSpPr>
            <p:spPr bwMode="auto">
              <a:xfrm rot="438954" flipV="1">
                <a:off x="1068" y="2016"/>
                <a:ext cx="25" cy="18"/>
              </a:xfrm>
              <a:prstGeom prst="line">
                <a:avLst/>
              </a:prstGeom>
              <a:noFill/>
              <a:ln w="9525">
                <a:solidFill>
                  <a:srgbClr val="000000"/>
                </a:solidFill>
                <a:round/>
                <a:headEnd/>
                <a:tailEnd/>
              </a:ln>
            </p:spPr>
            <p:txBody>
              <a:bodyPr/>
              <a:lstStyle/>
              <a:p>
                <a:endParaRPr lang="en-GB"/>
              </a:p>
            </p:txBody>
          </p:sp>
          <p:sp>
            <p:nvSpPr>
              <p:cNvPr id="587" name="Line 166"/>
              <p:cNvSpPr>
                <a:spLocks noChangeShapeType="1"/>
              </p:cNvSpPr>
              <p:nvPr/>
            </p:nvSpPr>
            <p:spPr bwMode="auto">
              <a:xfrm rot="16638954" flipV="1">
                <a:off x="1075" y="1995"/>
                <a:ext cx="16" cy="25"/>
              </a:xfrm>
              <a:prstGeom prst="line">
                <a:avLst/>
              </a:prstGeom>
              <a:noFill/>
              <a:ln w="9525">
                <a:solidFill>
                  <a:srgbClr val="000000"/>
                </a:solidFill>
                <a:round/>
                <a:headEnd/>
                <a:tailEnd/>
              </a:ln>
            </p:spPr>
            <p:txBody>
              <a:bodyPr/>
              <a:lstStyle/>
              <a:p>
                <a:endParaRPr lang="en-GB"/>
              </a:p>
            </p:txBody>
          </p:sp>
          <p:sp>
            <p:nvSpPr>
              <p:cNvPr id="588" name="Line 167"/>
              <p:cNvSpPr>
                <a:spLocks noChangeShapeType="1"/>
              </p:cNvSpPr>
              <p:nvPr/>
            </p:nvSpPr>
            <p:spPr bwMode="auto">
              <a:xfrm rot="438954" flipV="1">
                <a:off x="1077" y="1942"/>
                <a:ext cx="25" cy="19"/>
              </a:xfrm>
              <a:prstGeom prst="line">
                <a:avLst/>
              </a:prstGeom>
              <a:noFill/>
              <a:ln w="9525">
                <a:solidFill>
                  <a:srgbClr val="000000"/>
                </a:solidFill>
                <a:round/>
                <a:headEnd/>
                <a:tailEnd/>
              </a:ln>
            </p:spPr>
            <p:txBody>
              <a:bodyPr/>
              <a:lstStyle/>
              <a:p>
                <a:endParaRPr lang="en-GB"/>
              </a:p>
            </p:txBody>
          </p:sp>
          <p:sp>
            <p:nvSpPr>
              <p:cNvPr id="589" name="Line 168"/>
              <p:cNvSpPr>
                <a:spLocks noChangeShapeType="1"/>
              </p:cNvSpPr>
              <p:nvPr/>
            </p:nvSpPr>
            <p:spPr bwMode="auto">
              <a:xfrm rot="16638954" flipV="1">
                <a:off x="1084" y="1921"/>
                <a:ext cx="16" cy="25"/>
              </a:xfrm>
              <a:prstGeom prst="line">
                <a:avLst/>
              </a:prstGeom>
              <a:noFill/>
              <a:ln w="9525">
                <a:solidFill>
                  <a:srgbClr val="000000"/>
                </a:solidFill>
                <a:round/>
                <a:headEnd/>
                <a:tailEnd/>
              </a:ln>
            </p:spPr>
            <p:txBody>
              <a:bodyPr/>
              <a:lstStyle/>
              <a:p>
                <a:endParaRPr lang="en-GB"/>
              </a:p>
            </p:txBody>
          </p:sp>
          <p:sp>
            <p:nvSpPr>
              <p:cNvPr id="590" name="Line 169"/>
              <p:cNvSpPr>
                <a:spLocks noChangeShapeType="1"/>
              </p:cNvSpPr>
              <p:nvPr/>
            </p:nvSpPr>
            <p:spPr bwMode="auto">
              <a:xfrm rot="438954" flipV="1">
                <a:off x="1082" y="1905"/>
                <a:ext cx="24" cy="18"/>
              </a:xfrm>
              <a:prstGeom prst="line">
                <a:avLst/>
              </a:prstGeom>
              <a:noFill/>
              <a:ln w="9525">
                <a:solidFill>
                  <a:srgbClr val="000000"/>
                </a:solidFill>
                <a:round/>
                <a:headEnd/>
                <a:tailEnd/>
              </a:ln>
            </p:spPr>
            <p:txBody>
              <a:bodyPr/>
              <a:lstStyle/>
              <a:p>
                <a:endParaRPr lang="en-GB"/>
              </a:p>
            </p:txBody>
          </p:sp>
          <p:sp>
            <p:nvSpPr>
              <p:cNvPr id="591" name="Line 170"/>
              <p:cNvSpPr>
                <a:spLocks noChangeShapeType="1"/>
              </p:cNvSpPr>
              <p:nvPr/>
            </p:nvSpPr>
            <p:spPr bwMode="auto">
              <a:xfrm rot="16638954" flipV="1">
                <a:off x="1088" y="1885"/>
                <a:ext cx="16" cy="24"/>
              </a:xfrm>
              <a:prstGeom prst="line">
                <a:avLst/>
              </a:prstGeom>
              <a:noFill/>
              <a:ln w="9525">
                <a:solidFill>
                  <a:srgbClr val="000000"/>
                </a:solidFill>
                <a:round/>
                <a:headEnd/>
                <a:tailEnd/>
              </a:ln>
            </p:spPr>
            <p:txBody>
              <a:bodyPr/>
              <a:lstStyle/>
              <a:p>
                <a:endParaRPr lang="en-GB"/>
              </a:p>
            </p:txBody>
          </p:sp>
          <p:sp>
            <p:nvSpPr>
              <p:cNvPr id="592" name="Line 171"/>
              <p:cNvSpPr>
                <a:spLocks noChangeShapeType="1"/>
              </p:cNvSpPr>
              <p:nvPr/>
            </p:nvSpPr>
            <p:spPr bwMode="auto">
              <a:xfrm rot="438954" flipV="1">
                <a:off x="1073" y="1979"/>
                <a:ext cx="24" cy="19"/>
              </a:xfrm>
              <a:prstGeom prst="line">
                <a:avLst/>
              </a:prstGeom>
              <a:noFill/>
              <a:ln w="9525">
                <a:solidFill>
                  <a:srgbClr val="000000"/>
                </a:solidFill>
                <a:round/>
                <a:headEnd/>
                <a:tailEnd/>
              </a:ln>
            </p:spPr>
            <p:txBody>
              <a:bodyPr/>
              <a:lstStyle/>
              <a:p>
                <a:endParaRPr lang="en-GB"/>
              </a:p>
            </p:txBody>
          </p:sp>
          <p:sp>
            <p:nvSpPr>
              <p:cNvPr id="593" name="Line 172"/>
              <p:cNvSpPr>
                <a:spLocks noChangeShapeType="1"/>
              </p:cNvSpPr>
              <p:nvPr/>
            </p:nvSpPr>
            <p:spPr bwMode="auto">
              <a:xfrm rot="16638954" flipV="1">
                <a:off x="1079" y="1959"/>
                <a:ext cx="16" cy="24"/>
              </a:xfrm>
              <a:prstGeom prst="line">
                <a:avLst/>
              </a:prstGeom>
              <a:noFill/>
              <a:ln w="9525">
                <a:solidFill>
                  <a:srgbClr val="000000"/>
                </a:solidFill>
                <a:round/>
                <a:headEnd/>
                <a:tailEnd/>
              </a:ln>
            </p:spPr>
            <p:txBody>
              <a:bodyPr/>
              <a:lstStyle/>
              <a:p>
                <a:endParaRPr lang="en-GB"/>
              </a:p>
            </p:txBody>
          </p:sp>
          <p:sp>
            <p:nvSpPr>
              <p:cNvPr id="594" name="Line 173"/>
              <p:cNvSpPr>
                <a:spLocks noChangeShapeType="1"/>
              </p:cNvSpPr>
              <p:nvPr/>
            </p:nvSpPr>
            <p:spPr bwMode="auto">
              <a:xfrm rot="438954" flipV="1">
                <a:off x="1085" y="1870"/>
                <a:ext cx="25" cy="19"/>
              </a:xfrm>
              <a:prstGeom prst="line">
                <a:avLst/>
              </a:prstGeom>
              <a:noFill/>
              <a:ln w="9525">
                <a:solidFill>
                  <a:srgbClr val="000000"/>
                </a:solidFill>
                <a:round/>
                <a:headEnd/>
                <a:tailEnd/>
              </a:ln>
            </p:spPr>
            <p:txBody>
              <a:bodyPr/>
              <a:lstStyle/>
              <a:p>
                <a:endParaRPr lang="en-GB"/>
              </a:p>
            </p:txBody>
          </p:sp>
          <p:sp>
            <p:nvSpPr>
              <p:cNvPr id="595" name="Line 174"/>
              <p:cNvSpPr>
                <a:spLocks noChangeShapeType="1"/>
              </p:cNvSpPr>
              <p:nvPr/>
            </p:nvSpPr>
            <p:spPr bwMode="auto">
              <a:xfrm rot="16638954" flipV="1">
                <a:off x="1092" y="1849"/>
                <a:ext cx="16" cy="25"/>
              </a:xfrm>
              <a:prstGeom prst="line">
                <a:avLst/>
              </a:prstGeom>
              <a:noFill/>
              <a:ln w="9525">
                <a:solidFill>
                  <a:srgbClr val="000000"/>
                </a:solidFill>
                <a:round/>
                <a:headEnd/>
                <a:tailEnd/>
              </a:ln>
            </p:spPr>
            <p:txBody>
              <a:bodyPr/>
              <a:lstStyle/>
              <a:p>
                <a:endParaRPr lang="en-GB"/>
              </a:p>
            </p:txBody>
          </p:sp>
          <p:sp>
            <p:nvSpPr>
              <p:cNvPr id="596" name="Oval 175"/>
              <p:cNvSpPr>
                <a:spLocks noChangeArrowheads="1"/>
              </p:cNvSpPr>
              <p:nvPr/>
            </p:nvSpPr>
            <p:spPr bwMode="auto">
              <a:xfrm rot="410108">
                <a:off x="1099" y="2048"/>
                <a:ext cx="47" cy="50"/>
              </a:xfrm>
              <a:prstGeom prst="ellipse">
                <a:avLst/>
              </a:prstGeom>
              <a:solidFill>
                <a:srgbClr val="FF6600"/>
              </a:solidFill>
              <a:ln w="9525">
                <a:solidFill>
                  <a:srgbClr val="000000"/>
                </a:solidFill>
                <a:round/>
                <a:headEnd/>
                <a:tailEnd/>
              </a:ln>
            </p:spPr>
            <p:txBody>
              <a:bodyPr/>
              <a:lstStyle/>
              <a:p>
                <a:endParaRPr lang="en-US"/>
              </a:p>
            </p:txBody>
          </p:sp>
          <p:sp>
            <p:nvSpPr>
              <p:cNvPr id="597" name="Line 176"/>
              <p:cNvSpPr>
                <a:spLocks noChangeShapeType="1"/>
              </p:cNvSpPr>
              <p:nvPr/>
            </p:nvSpPr>
            <p:spPr bwMode="auto">
              <a:xfrm rot="410108" flipV="1">
                <a:off x="1120" y="2030"/>
                <a:ext cx="25" cy="18"/>
              </a:xfrm>
              <a:prstGeom prst="line">
                <a:avLst/>
              </a:prstGeom>
              <a:noFill/>
              <a:ln w="9525">
                <a:solidFill>
                  <a:srgbClr val="000000"/>
                </a:solidFill>
                <a:round/>
                <a:headEnd/>
                <a:tailEnd/>
              </a:ln>
            </p:spPr>
            <p:txBody>
              <a:bodyPr/>
              <a:lstStyle/>
              <a:p>
                <a:endParaRPr lang="en-GB"/>
              </a:p>
            </p:txBody>
          </p:sp>
          <p:sp>
            <p:nvSpPr>
              <p:cNvPr id="598" name="Line 177"/>
              <p:cNvSpPr>
                <a:spLocks noChangeShapeType="1"/>
              </p:cNvSpPr>
              <p:nvPr/>
            </p:nvSpPr>
            <p:spPr bwMode="auto">
              <a:xfrm rot="16610108" flipV="1">
                <a:off x="1127" y="2009"/>
                <a:ext cx="16" cy="25"/>
              </a:xfrm>
              <a:prstGeom prst="line">
                <a:avLst/>
              </a:prstGeom>
              <a:noFill/>
              <a:ln w="9525">
                <a:solidFill>
                  <a:srgbClr val="000000"/>
                </a:solidFill>
                <a:round/>
                <a:headEnd/>
                <a:tailEnd/>
              </a:ln>
            </p:spPr>
            <p:txBody>
              <a:bodyPr/>
              <a:lstStyle/>
              <a:p>
                <a:endParaRPr lang="en-GB"/>
              </a:p>
            </p:txBody>
          </p:sp>
          <p:sp>
            <p:nvSpPr>
              <p:cNvPr id="599" name="Line 178"/>
              <p:cNvSpPr>
                <a:spLocks noChangeShapeType="1"/>
              </p:cNvSpPr>
              <p:nvPr/>
            </p:nvSpPr>
            <p:spPr bwMode="auto">
              <a:xfrm rot="410108" flipV="1">
                <a:off x="1129" y="1955"/>
                <a:ext cx="24" cy="19"/>
              </a:xfrm>
              <a:prstGeom prst="line">
                <a:avLst/>
              </a:prstGeom>
              <a:noFill/>
              <a:ln w="9525">
                <a:solidFill>
                  <a:srgbClr val="000000"/>
                </a:solidFill>
                <a:round/>
                <a:headEnd/>
                <a:tailEnd/>
              </a:ln>
            </p:spPr>
            <p:txBody>
              <a:bodyPr/>
              <a:lstStyle/>
              <a:p>
                <a:endParaRPr lang="en-GB"/>
              </a:p>
            </p:txBody>
          </p:sp>
          <p:sp>
            <p:nvSpPr>
              <p:cNvPr id="600" name="Line 179"/>
              <p:cNvSpPr>
                <a:spLocks noChangeShapeType="1"/>
              </p:cNvSpPr>
              <p:nvPr/>
            </p:nvSpPr>
            <p:spPr bwMode="auto">
              <a:xfrm rot="16610108" flipV="1">
                <a:off x="1135" y="1934"/>
                <a:ext cx="16" cy="25"/>
              </a:xfrm>
              <a:prstGeom prst="line">
                <a:avLst/>
              </a:prstGeom>
              <a:noFill/>
              <a:ln w="9525">
                <a:solidFill>
                  <a:srgbClr val="000000"/>
                </a:solidFill>
                <a:round/>
                <a:headEnd/>
                <a:tailEnd/>
              </a:ln>
            </p:spPr>
            <p:txBody>
              <a:bodyPr/>
              <a:lstStyle/>
              <a:p>
                <a:endParaRPr lang="en-GB"/>
              </a:p>
            </p:txBody>
          </p:sp>
          <p:sp>
            <p:nvSpPr>
              <p:cNvPr id="601" name="Line 180"/>
              <p:cNvSpPr>
                <a:spLocks noChangeShapeType="1"/>
              </p:cNvSpPr>
              <p:nvPr/>
            </p:nvSpPr>
            <p:spPr bwMode="auto">
              <a:xfrm rot="410108" flipV="1">
                <a:off x="1133" y="1918"/>
                <a:ext cx="24" cy="19"/>
              </a:xfrm>
              <a:prstGeom prst="line">
                <a:avLst/>
              </a:prstGeom>
              <a:noFill/>
              <a:ln w="9525">
                <a:solidFill>
                  <a:srgbClr val="000000"/>
                </a:solidFill>
                <a:round/>
                <a:headEnd/>
                <a:tailEnd/>
              </a:ln>
            </p:spPr>
            <p:txBody>
              <a:bodyPr/>
              <a:lstStyle/>
              <a:p>
                <a:endParaRPr lang="en-GB"/>
              </a:p>
            </p:txBody>
          </p:sp>
          <p:sp>
            <p:nvSpPr>
              <p:cNvPr id="602" name="Line 181"/>
              <p:cNvSpPr>
                <a:spLocks noChangeShapeType="1"/>
              </p:cNvSpPr>
              <p:nvPr/>
            </p:nvSpPr>
            <p:spPr bwMode="auto">
              <a:xfrm rot="16610108" flipV="1">
                <a:off x="1139" y="1897"/>
                <a:ext cx="16" cy="25"/>
              </a:xfrm>
              <a:prstGeom prst="line">
                <a:avLst/>
              </a:prstGeom>
              <a:noFill/>
              <a:ln w="9525">
                <a:solidFill>
                  <a:srgbClr val="000000"/>
                </a:solidFill>
                <a:round/>
                <a:headEnd/>
                <a:tailEnd/>
              </a:ln>
            </p:spPr>
            <p:txBody>
              <a:bodyPr/>
              <a:lstStyle/>
              <a:p>
                <a:endParaRPr lang="en-GB"/>
              </a:p>
            </p:txBody>
          </p:sp>
          <p:sp>
            <p:nvSpPr>
              <p:cNvPr id="603" name="Line 182"/>
              <p:cNvSpPr>
                <a:spLocks noChangeShapeType="1"/>
              </p:cNvSpPr>
              <p:nvPr/>
            </p:nvSpPr>
            <p:spPr bwMode="auto">
              <a:xfrm rot="410108" flipV="1">
                <a:off x="1124" y="1992"/>
                <a:ext cx="25" cy="19"/>
              </a:xfrm>
              <a:prstGeom prst="line">
                <a:avLst/>
              </a:prstGeom>
              <a:noFill/>
              <a:ln w="9525">
                <a:solidFill>
                  <a:srgbClr val="000000"/>
                </a:solidFill>
                <a:round/>
                <a:headEnd/>
                <a:tailEnd/>
              </a:ln>
            </p:spPr>
            <p:txBody>
              <a:bodyPr/>
              <a:lstStyle/>
              <a:p>
                <a:endParaRPr lang="en-GB"/>
              </a:p>
            </p:txBody>
          </p:sp>
          <p:sp>
            <p:nvSpPr>
              <p:cNvPr id="604" name="Line 183"/>
              <p:cNvSpPr>
                <a:spLocks noChangeShapeType="1"/>
              </p:cNvSpPr>
              <p:nvPr/>
            </p:nvSpPr>
            <p:spPr bwMode="auto">
              <a:xfrm rot="16610108" flipV="1">
                <a:off x="1131" y="1971"/>
                <a:ext cx="16" cy="25"/>
              </a:xfrm>
              <a:prstGeom prst="line">
                <a:avLst/>
              </a:prstGeom>
              <a:noFill/>
              <a:ln w="9525">
                <a:solidFill>
                  <a:srgbClr val="000000"/>
                </a:solidFill>
                <a:round/>
                <a:headEnd/>
                <a:tailEnd/>
              </a:ln>
            </p:spPr>
            <p:txBody>
              <a:bodyPr/>
              <a:lstStyle/>
              <a:p>
                <a:endParaRPr lang="en-GB"/>
              </a:p>
            </p:txBody>
          </p:sp>
          <p:sp>
            <p:nvSpPr>
              <p:cNvPr id="605" name="Line 184"/>
              <p:cNvSpPr>
                <a:spLocks noChangeShapeType="1"/>
              </p:cNvSpPr>
              <p:nvPr/>
            </p:nvSpPr>
            <p:spPr bwMode="auto">
              <a:xfrm rot="410108" flipV="1">
                <a:off x="1136" y="1884"/>
                <a:ext cx="25" cy="18"/>
              </a:xfrm>
              <a:prstGeom prst="line">
                <a:avLst/>
              </a:prstGeom>
              <a:noFill/>
              <a:ln w="9525">
                <a:solidFill>
                  <a:srgbClr val="000000"/>
                </a:solidFill>
                <a:round/>
                <a:headEnd/>
                <a:tailEnd/>
              </a:ln>
            </p:spPr>
            <p:txBody>
              <a:bodyPr/>
              <a:lstStyle/>
              <a:p>
                <a:endParaRPr lang="en-GB"/>
              </a:p>
            </p:txBody>
          </p:sp>
          <p:sp>
            <p:nvSpPr>
              <p:cNvPr id="606" name="Line 185"/>
              <p:cNvSpPr>
                <a:spLocks noChangeShapeType="1"/>
              </p:cNvSpPr>
              <p:nvPr/>
            </p:nvSpPr>
            <p:spPr bwMode="auto">
              <a:xfrm rot="16610108" flipV="1">
                <a:off x="1143" y="1863"/>
                <a:ext cx="16" cy="25"/>
              </a:xfrm>
              <a:prstGeom prst="line">
                <a:avLst/>
              </a:prstGeom>
              <a:noFill/>
              <a:ln w="9525">
                <a:solidFill>
                  <a:srgbClr val="000000"/>
                </a:solidFill>
                <a:round/>
                <a:headEnd/>
                <a:tailEnd/>
              </a:ln>
            </p:spPr>
            <p:txBody>
              <a:bodyPr/>
              <a:lstStyle/>
              <a:p>
                <a:endParaRPr lang="en-GB"/>
              </a:p>
            </p:txBody>
          </p:sp>
          <p:sp>
            <p:nvSpPr>
              <p:cNvPr id="607" name="Oval 186"/>
              <p:cNvSpPr>
                <a:spLocks noChangeArrowheads="1"/>
              </p:cNvSpPr>
              <p:nvPr/>
            </p:nvSpPr>
            <p:spPr bwMode="auto">
              <a:xfrm rot="732114">
                <a:off x="1153" y="2058"/>
                <a:ext cx="45" cy="50"/>
              </a:xfrm>
              <a:prstGeom prst="ellipse">
                <a:avLst/>
              </a:prstGeom>
              <a:solidFill>
                <a:srgbClr val="FF6600"/>
              </a:solidFill>
              <a:ln w="9525">
                <a:solidFill>
                  <a:srgbClr val="000000"/>
                </a:solidFill>
                <a:round/>
                <a:headEnd/>
                <a:tailEnd/>
              </a:ln>
            </p:spPr>
            <p:txBody>
              <a:bodyPr/>
              <a:lstStyle/>
              <a:p>
                <a:endParaRPr lang="en-US"/>
              </a:p>
            </p:txBody>
          </p:sp>
          <p:sp>
            <p:nvSpPr>
              <p:cNvPr id="608" name="Line 187"/>
              <p:cNvSpPr>
                <a:spLocks noChangeShapeType="1"/>
              </p:cNvSpPr>
              <p:nvPr/>
            </p:nvSpPr>
            <p:spPr bwMode="auto">
              <a:xfrm rot="732114" flipV="1">
                <a:off x="1176" y="2040"/>
                <a:ext cx="25" cy="18"/>
              </a:xfrm>
              <a:prstGeom prst="line">
                <a:avLst/>
              </a:prstGeom>
              <a:noFill/>
              <a:ln w="9525">
                <a:solidFill>
                  <a:srgbClr val="000000"/>
                </a:solidFill>
                <a:round/>
                <a:headEnd/>
                <a:tailEnd/>
              </a:ln>
            </p:spPr>
            <p:txBody>
              <a:bodyPr/>
              <a:lstStyle/>
              <a:p>
                <a:endParaRPr lang="en-GB"/>
              </a:p>
            </p:txBody>
          </p:sp>
          <p:sp>
            <p:nvSpPr>
              <p:cNvPr id="609" name="Line 188"/>
              <p:cNvSpPr>
                <a:spLocks noChangeShapeType="1"/>
              </p:cNvSpPr>
              <p:nvPr/>
            </p:nvSpPr>
            <p:spPr bwMode="auto">
              <a:xfrm rot="16932114" flipV="1">
                <a:off x="1184" y="2020"/>
                <a:ext cx="16" cy="24"/>
              </a:xfrm>
              <a:prstGeom prst="line">
                <a:avLst/>
              </a:prstGeom>
              <a:noFill/>
              <a:ln w="9525">
                <a:solidFill>
                  <a:srgbClr val="000000"/>
                </a:solidFill>
                <a:round/>
                <a:headEnd/>
                <a:tailEnd/>
              </a:ln>
            </p:spPr>
            <p:txBody>
              <a:bodyPr/>
              <a:lstStyle/>
              <a:p>
                <a:endParaRPr lang="en-GB"/>
              </a:p>
            </p:txBody>
          </p:sp>
          <p:sp>
            <p:nvSpPr>
              <p:cNvPr id="610" name="Line 189"/>
              <p:cNvSpPr>
                <a:spLocks noChangeShapeType="1"/>
              </p:cNvSpPr>
              <p:nvPr/>
            </p:nvSpPr>
            <p:spPr bwMode="auto">
              <a:xfrm rot="732114" flipV="1">
                <a:off x="1191" y="1967"/>
                <a:ext cx="24" cy="19"/>
              </a:xfrm>
              <a:prstGeom prst="line">
                <a:avLst/>
              </a:prstGeom>
              <a:noFill/>
              <a:ln w="9525">
                <a:solidFill>
                  <a:srgbClr val="000000"/>
                </a:solidFill>
                <a:round/>
                <a:headEnd/>
                <a:tailEnd/>
              </a:ln>
            </p:spPr>
            <p:txBody>
              <a:bodyPr/>
              <a:lstStyle/>
              <a:p>
                <a:endParaRPr lang="en-GB"/>
              </a:p>
            </p:txBody>
          </p:sp>
          <p:sp>
            <p:nvSpPr>
              <p:cNvPr id="611" name="Line 190"/>
              <p:cNvSpPr>
                <a:spLocks noChangeShapeType="1"/>
              </p:cNvSpPr>
              <p:nvPr/>
            </p:nvSpPr>
            <p:spPr bwMode="auto">
              <a:xfrm rot="16932114" flipV="1">
                <a:off x="1198" y="1947"/>
                <a:ext cx="16" cy="24"/>
              </a:xfrm>
              <a:prstGeom prst="line">
                <a:avLst/>
              </a:prstGeom>
              <a:noFill/>
              <a:ln w="9525">
                <a:solidFill>
                  <a:srgbClr val="000000"/>
                </a:solidFill>
                <a:round/>
                <a:headEnd/>
                <a:tailEnd/>
              </a:ln>
            </p:spPr>
            <p:txBody>
              <a:bodyPr/>
              <a:lstStyle/>
              <a:p>
                <a:endParaRPr lang="en-GB"/>
              </a:p>
            </p:txBody>
          </p:sp>
          <p:sp>
            <p:nvSpPr>
              <p:cNvPr id="612" name="Line 191"/>
              <p:cNvSpPr>
                <a:spLocks noChangeShapeType="1"/>
              </p:cNvSpPr>
              <p:nvPr/>
            </p:nvSpPr>
            <p:spPr bwMode="auto">
              <a:xfrm rot="732114" flipV="1">
                <a:off x="1198" y="1930"/>
                <a:ext cx="24" cy="19"/>
              </a:xfrm>
              <a:prstGeom prst="line">
                <a:avLst/>
              </a:prstGeom>
              <a:noFill/>
              <a:ln w="9525">
                <a:solidFill>
                  <a:srgbClr val="000000"/>
                </a:solidFill>
                <a:round/>
                <a:headEnd/>
                <a:tailEnd/>
              </a:ln>
            </p:spPr>
            <p:txBody>
              <a:bodyPr/>
              <a:lstStyle/>
              <a:p>
                <a:endParaRPr lang="en-GB"/>
              </a:p>
            </p:txBody>
          </p:sp>
          <p:sp>
            <p:nvSpPr>
              <p:cNvPr id="613" name="Line 192"/>
              <p:cNvSpPr>
                <a:spLocks noChangeShapeType="1"/>
              </p:cNvSpPr>
              <p:nvPr/>
            </p:nvSpPr>
            <p:spPr bwMode="auto">
              <a:xfrm rot="16932114" flipV="1">
                <a:off x="1206" y="1909"/>
                <a:ext cx="16" cy="25"/>
              </a:xfrm>
              <a:prstGeom prst="line">
                <a:avLst/>
              </a:prstGeom>
              <a:noFill/>
              <a:ln w="9525">
                <a:solidFill>
                  <a:srgbClr val="000000"/>
                </a:solidFill>
                <a:round/>
                <a:headEnd/>
                <a:tailEnd/>
              </a:ln>
            </p:spPr>
            <p:txBody>
              <a:bodyPr/>
              <a:lstStyle/>
              <a:p>
                <a:endParaRPr lang="en-GB"/>
              </a:p>
            </p:txBody>
          </p:sp>
          <p:sp>
            <p:nvSpPr>
              <p:cNvPr id="614" name="Line 193"/>
              <p:cNvSpPr>
                <a:spLocks noChangeShapeType="1"/>
              </p:cNvSpPr>
              <p:nvPr/>
            </p:nvSpPr>
            <p:spPr bwMode="auto">
              <a:xfrm rot="732114" flipV="1">
                <a:off x="1183" y="2003"/>
                <a:ext cx="25" cy="19"/>
              </a:xfrm>
              <a:prstGeom prst="line">
                <a:avLst/>
              </a:prstGeom>
              <a:noFill/>
              <a:ln w="9525">
                <a:solidFill>
                  <a:srgbClr val="000000"/>
                </a:solidFill>
                <a:round/>
                <a:headEnd/>
                <a:tailEnd/>
              </a:ln>
            </p:spPr>
            <p:txBody>
              <a:bodyPr/>
              <a:lstStyle/>
              <a:p>
                <a:endParaRPr lang="en-GB"/>
              </a:p>
            </p:txBody>
          </p:sp>
          <p:sp>
            <p:nvSpPr>
              <p:cNvPr id="615" name="Line 194"/>
              <p:cNvSpPr>
                <a:spLocks noChangeShapeType="1"/>
              </p:cNvSpPr>
              <p:nvPr/>
            </p:nvSpPr>
            <p:spPr bwMode="auto">
              <a:xfrm rot="16932114" flipV="1">
                <a:off x="1191" y="1984"/>
                <a:ext cx="16" cy="24"/>
              </a:xfrm>
              <a:prstGeom prst="line">
                <a:avLst/>
              </a:prstGeom>
              <a:noFill/>
              <a:ln w="9525">
                <a:solidFill>
                  <a:srgbClr val="000000"/>
                </a:solidFill>
                <a:round/>
                <a:headEnd/>
                <a:tailEnd/>
              </a:ln>
            </p:spPr>
            <p:txBody>
              <a:bodyPr/>
              <a:lstStyle/>
              <a:p>
                <a:endParaRPr lang="en-GB"/>
              </a:p>
            </p:txBody>
          </p:sp>
          <p:sp>
            <p:nvSpPr>
              <p:cNvPr id="616" name="Line 195"/>
              <p:cNvSpPr>
                <a:spLocks noChangeShapeType="1"/>
              </p:cNvSpPr>
              <p:nvPr/>
            </p:nvSpPr>
            <p:spPr bwMode="auto">
              <a:xfrm rot="732114" flipV="1">
                <a:off x="1205" y="1896"/>
                <a:ext cx="24" cy="19"/>
              </a:xfrm>
              <a:prstGeom prst="line">
                <a:avLst/>
              </a:prstGeom>
              <a:noFill/>
              <a:ln w="9525">
                <a:solidFill>
                  <a:srgbClr val="000000"/>
                </a:solidFill>
                <a:round/>
                <a:headEnd/>
                <a:tailEnd/>
              </a:ln>
            </p:spPr>
            <p:txBody>
              <a:bodyPr/>
              <a:lstStyle/>
              <a:p>
                <a:endParaRPr lang="en-GB"/>
              </a:p>
            </p:txBody>
          </p:sp>
          <p:sp>
            <p:nvSpPr>
              <p:cNvPr id="617" name="Line 196"/>
              <p:cNvSpPr>
                <a:spLocks noChangeShapeType="1"/>
              </p:cNvSpPr>
              <p:nvPr/>
            </p:nvSpPr>
            <p:spPr bwMode="auto">
              <a:xfrm rot="16932114" flipV="1">
                <a:off x="1213" y="1876"/>
                <a:ext cx="16" cy="25"/>
              </a:xfrm>
              <a:prstGeom prst="line">
                <a:avLst/>
              </a:prstGeom>
              <a:noFill/>
              <a:ln w="9525">
                <a:solidFill>
                  <a:srgbClr val="000000"/>
                </a:solidFill>
                <a:round/>
                <a:headEnd/>
                <a:tailEnd/>
              </a:ln>
            </p:spPr>
            <p:txBody>
              <a:bodyPr/>
              <a:lstStyle/>
              <a:p>
                <a:endParaRPr lang="en-GB"/>
              </a:p>
            </p:txBody>
          </p:sp>
          <p:sp>
            <p:nvSpPr>
              <p:cNvPr id="618" name="Oval 197"/>
              <p:cNvSpPr>
                <a:spLocks noChangeArrowheads="1"/>
              </p:cNvSpPr>
              <p:nvPr/>
            </p:nvSpPr>
            <p:spPr bwMode="auto">
              <a:xfrm rot="577045">
                <a:off x="1200" y="2061"/>
                <a:ext cx="46" cy="50"/>
              </a:xfrm>
              <a:prstGeom prst="ellipse">
                <a:avLst/>
              </a:prstGeom>
              <a:solidFill>
                <a:srgbClr val="FF6600"/>
              </a:solidFill>
              <a:ln w="9525">
                <a:solidFill>
                  <a:srgbClr val="000000"/>
                </a:solidFill>
                <a:round/>
                <a:headEnd/>
                <a:tailEnd/>
              </a:ln>
            </p:spPr>
            <p:txBody>
              <a:bodyPr/>
              <a:lstStyle/>
              <a:p>
                <a:endParaRPr lang="en-US"/>
              </a:p>
            </p:txBody>
          </p:sp>
          <p:sp>
            <p:nvSpPr>
              <p:cNvPr id="619" name="Line 198"/>
              <p:cNvSpPr>
                <a:spLocks noChangeShapeType="1"/>
              </p:cNvSpPr>
              <p:nvPr/>
            </p:nvSpPr>
            <p:spPr bwMode="auto">
              <a:xfrm rot="577045" flipV="1">
                <a:off x="1222" y="2042"/>
                <a:ext cx="25" cy="19"/>
              </a:xfrm>
              <a:prstGeom prst="line">
                <a:avLst/>
              </a:prstGeom>
              <a:noFill/>
              <a:ln w="9525">
                <a:solidFill>
                  <a:srgbClr val="000000"/>
                </a:solidFill>
                <a:round/>
                <a:headEnd/>
                <a:tailEnd/>
              </a:ln>
            </p:spPr>
            <p:txBody>
              <a:bodyPr/>
              <a:lstStyle/>
              <a:p>
                <a:endParaRPr lang="en-GB"/>
              </a:p>
            </p:txBody>
          </p:sp>
          <p:sp>
            <p:nvSpPr>
              <p:cNvPr id="620" name="Line 199"/>
              <p:cNvSpPr>
                <a:spLocks noChangeShapeType="1"/>
              </p:cNvSpPr>
              <p:nvPr/>
            </p:nvSpPr>
            <p:spPr bwMode="auto">
              <a:xfrm rot="16777045" flipV="1">
                <a:off x="1230" y="2022"/>
                <a:ext cx="16" cy="25"/>
              </a:xfrm>
              <a:prstGeom prst="line">
                <a:avLst/>
              </a:prstGeom>
              <a:noFill/>
              <a:ln w="9525">
                <a:solidFill>
                  <a:srgbClr val="000000"/>
                </a:solidFill>
                <a:round/>
                <a:headEnd/>
                <a:tailEnd/>
              </a:ln>
            </p:spPr>
            <p:txBody>
              <a:bodyPr/>
              <a:lstStyle/>
              <a:p>
                <a:endParaRPr lang="en-GB"/>
              </a:p>
            </p:txBody>
          </p:sp>
          <p:sp>
            <p:nvSpPr>
              <p:cNvPr id="621" name="Line 200"/>
              <p:cNvSpPr>
                <a:spLocks noChangeShapeType="1"/>
              </p:cNvSpPr>
              <p:nvPr/>
            </p:nvSpPr>
            <p:spPr bwMode="auto">
              <a:xfrm rot="577045" flipV="1">
                <a:off x="1234" y="1969"/>
                <a:ext cx="24" cy="19"/>
              </a:xfrm>
              <a:prstGeom prst="line">
                <a:avLst/>
              </a:prstGeom>
              <a:noFill/>
              <a:ln w="9525">
                <a:solidFill>
                  <a:srgbClr val="000000"/>
                </a:solidFill>
                <a:round/>
                <a:headEnd/>
                <a:tailEnd/>
              </a:ln>
            </p:spPr>
            <p:txBody>
              <a:bodyPr/>
              <a:lstStyle/>
              <a:p>
                <a:endParaRPr lang="en-GB"/>
              </a:p>
            </p:txBody>
          </p:sp>
          <p:sp>
            <p:nvSpPr>
              <p:cNvPr id="622" name="Line 201"/>
              <p:cNvSpPr>
                <a:spLocks noChangeShapeType="1"/>
              </p:cNvSpPr>
              <p:nvPr/>
            </p:nvSpPr>
            <p:spPr bwMode="auto">
              <a:xfrm rot="16777045" flipV="1">
                <a:off x="1241" y="1949"/>
                <a:ext cx="16" cy="24"/>
              </a:xfrm>
              <a:prstGeom prst="line">
                <a:avLst/>
              </a:prstGeom>
              <a:noFill/>
              <a:ln w="9525">
                <a:solidFill>
                  <a:srgbClr val="000000"/>
                </a:solidFill>
                <a:round/>
                <a:headEnd/>
                <a:tailEnd/>
              </a:ln>
            </p:spPr>
            <p:txBody>
              <a:bodyPr/>
              <a:lstStyle/>
              <a:p>
                <a:endParaRPr lang="en-GB"/>
              </a:p>
            </p:txBody>
          </p:sp>
          <p:sp>
            <p:nvSpPr>
              <p:cNvPr id="623" name="Line 202"/>
              <p:cNvSpPr>
                <a:spLocks noChangeShapeType="1"/>
              </p:cNvSpPr>
              <p:nvPr/>
            </p:nvSpPr>
            <p:spPr bwMode="auto">
              <a:xfrm rot="577045" flipV="1">
                <a:off x="1240" y="1932"/>
                <a:ext cx="24" cy="19"/>
              </a:xfrm>
              <a:prstGeom prst="line">
                <a:avLst/>
              </a:prstGeom>
              <a:noFill/>
              <a:ln w="9525">
                <a:solidFill>
                  <a:srgbClr val="000000"/>
                </a:solidFill>
                <a:round/>
                <a:headEnd/>
                <a:tailEnd/>
              </a:ln>
            </p:spPr>
            <p:txBody>
              <a:bodyPr/>
              <a:lstStyle/>
              <a:p>
                <a:endParaRPr lang="en-GB"/>
              </a:p>
            </p:txBody>
          </p:sp>
          <p:sp>
            <p:nvSpPr>
              <p:cNvPr id="624" name="Line 203"/>
              <p:cNvSpPr>
                <a:spLocks noChangeShapeType="1"/>
              </p:cNvSpPr>
              <p:nvPr/>
            </p:nvSpPr>
            <p:spPr bwMode="auto">
              <a:xfrm rot="16777045" flipV="1">
                <a:off x="1247" y="1911"/>
                <a:ext cx="16" cy="25"/>
              </a:xfrm>
              <a:prstGeom prst="line">
                <a:avLst/>
              </a:prstGeom>
              <a:noFill/>
              <a:ln w="9525">
                <a:solidFill>
                  <a:srgbClr val="000000"/>
                </a:solidFill>
                <a:round/>
                <a:headEnd/>
                <a:tailEnd/>
              </a:ln>
            </p:spPr>
            <p:txBody>
              <a:bodyPr/>
              <a:lstStyle/>
              <a:p>
                <a:endParaRPr lang="en-GB"/>
              </a:p>
            </p:txBody>
          </p:sp>
          <p:sp>
            <p:nvSpPr>
              <p:cNvPr id="625" name="Line 204"/>
              <p:cNvSpPr>
                <a:spLocks noChangeShapeType="1"/>
              </p:cNvSpPr>
              <p:nvPr/>
            </p:nvSpPr>
            <p:spPr bwMode="auto">
              <a:xfrm rot="577045" flipV="1">
                <a:off x="1228" y="2006"/>
                <a:ext cx="25" cy="18"/>
              </a:xfrm>
              <a:prstGeom prst="line">
                <a:avLst/>
              </a:prstGeom>
              <a:noFill/>
              <a:ln w="9525">
                <a:solidFill>
                  <a:srgbClr val="000000"/>
                </a:solidFill>
                <a:round/>
                <a:headEnd/>
                <a:tailEnd/>
              </a:ln>
            </p:spPr>
            <p:txBody>
              <a:bodyPr/>
              <a:lstStyle/>
              <a:p>
                <a:endParaRPr lang="en-GB"/>
              </a:p>
            </p:txBody>
          </p:sp>
          <p:sp>
            <p:nvSpPr>
              <p:cNvPr id="626" name="Line 205"/>
              <p:cNvSpPr>
                <a:spLocks noChangeShapeType="1"/>
              </p:cNvSpPr>
              <p:nvPr/>
            </p:nvSpPr>
            <p:spPr bwMode="auto">
              <a:xfrm rot="16777045" flipV="1">
                <a:off x="1235" y="1986"/>
                <a:ext cx="16" cy="24"/>
              </a:xfrm>
              <a:prstGeom prst="line">
                <a:avLst/>
              </a:prstGeom>
              <a:noFill/>
              <a:ln w="9525">
                <a:solidFill>
                  <a:srgbClr val="000000"/>
                </a:solidFill>
                <a:round/>
                <a:headEnd/>
                <a:tailEnd/>
              </a:ln>
            </p:spPr>
            <p:txBody>
              <a:bodyPr/>
              <a:lstStyle/>
              <a:p>
                <a:endParaRPr lang="en-GB"/>
              </a:p>
            </p:txBody>
          </p:sp>
          <p:sp>
            <p:nvSpPr>
              <p:cNvPr id="627" name="Line 206"/>
              <p:cNvSpPr>
                <a:spLocks noChangeShapeType="1"/>
              </p:cNvSpPr>
              <p:nvPr/>
            </p:nvSpPr>
            <p:spPr bwMode="auto">
              <a:xfrm rot="577045" flipV="1">
                <a:off x="1245" y="1898"/>
                <a:ext cx="25" cy="19"/>
              </a:xfrm>
              <a:prstGeom prst="line">
                <a:avLst/>
              </a:prstGeom>
              <a:noFill/>
              <a:ln w="9525">
                <a:solidFill>
                  <a:srgbClr val="000000"/>
                </a:solidFill>
                <a:round/>
                <a:headEnd/>
                <a:tailEnd/>
              </a:ln>
            </p:spPr>
            <p:txBody>
              <a:bodyPr/>
              <a:lstStyle/>
              <a:p>
                <a:endParaRPr lang="en-GB"/>
              </a:p>
            </p:txBody>
          </p:sp>
          <p:sp>
            <p:nvSpPr>
              <p:cNvPr id="628" name="Line 207"/>
              <p:cNvSpPr>
                <a:spLocks noChangeShapeType="1"/>
              </p:cNvSpPr>
              <p:nvPr/>
            </p:nvSpPr>
            <p:spPr bwMode="auto">
              <a:xfrm rot="16777045" flipV="1">
                <a:off x="1252" y="1878"/>
                <a:ext cx="16" cy="24"/>
              </a:xfrm>
              <a:prstGeom prst="line">
                <a:avLst/>
              </a:prstGeom>
              <a:noFill/>
              <a:ln w="9525">
                <a:solidFill>
                  <a:srgbClr val="000000"/>
                </a:solidFill>
                <a:round/>
                <a:headEnd/>
                <a:tailEnd/>
              </a:ln>
            </p:spPr>
            <p:txBody>
              <a:bodyPr/>
              <a:lstStyle/>
              <a:p>
                <a:endParaRPr lang="en-GB"/>
              </a:p>
            </p:txBody>
          </p:sp>
          <p:sp>
            <p:nvSpPr>
              <p:cNvPr id="629" name="Oval 208"/>
              <p:cNvSpPr>
                <a:spLocks noChangeArrowheads="1"/>
              </p:cNvSpPr>
              <p:nvPr/>
            </p:nvSpPr>
            <p:spPr bwMode="auto">
              <a:xfrm rot="887227">
                <a:off x="1251" y="2073"/>
                <a:ext cx="46" cy="50"/>
              </a:xfrm>
              <a:prstGeom prst="ellipse">
                <a:avLst/>
              </a:prstGeom>
              <a:solidFill>
                <a:srgbClr val="FF6600"/>
              </a:solidFill>
              <a:ln w="9525">
                <a:solidFill>
                  <a:srgbClr val="000000"/>
                </a:solidFill>
                <a:round/>
                <a:headEnd/>
                <a:tailEnd/>
              </a:ln>
            </p:spPr>
            <p:txBody>
              <a:bodyPr/>
              <a:lstStyle/>
              <a:p>
                <a:endParaRPr lang="en-US"/>
              </a:p>
            </p:txBody>
          </p:sp>
          <p:sp>
            <p:nvSpPr>
              <p:cNvPr id="630" name="Line 209"/>
              <p:cNvSpPr>
                <a:spLocks noChangeShapeType="1"/>
              </p:cNvSpPr>
              <p:nvPr/>
            </p:nvSpPr>
            <p:spPr bwMode="auto">
              <a:xfrm rot="887227" flipV="1">
                <a:off x="1277" y="2055"/>
                <a:ext cx="24" cy="19"/>
              </a:xfrm>
              <a:prstGeom prst="line">
                <a:avLst/>
              </a:prstGeom>
              <a:noFill/>
              <a:ln w="9525">
                <a:solidFill>
                  <a:srgbClr val="000000"/>
                </a:solidFill>
                <a:round/>
                <a:headEnd/>
                <a:tailEnd/>
              </a:ln>
            </p:spPr>
            <p:txBody>
              <a:bodyPr/>
              <a:lstStyle/>
              <a:p>
                <a:endParaRPr lang="en-GB"/>
              </a:p>
            </p:txBody>
          </p:sp>
          <p:sp>
            <p:nvSpPr>
              <p:cNvPr id="631" name="Line 210"/>
              <p:cNvSpPr>
                <a:spLocks noChangeShapeType="1"/>
              </p:cNvSpPr>
              <p:nvPr/>
            </p:nvSpPr>
            <p:spPr bwMode="auto">
              <a:xfrm rot="17087227" flipV="1">
                <a:off x="1285" y="2036"/>
                <a:ext cx="16" cy="24"/>
              </a:xfrm>
              <a:prstGeom prst="line">
                <a:avLst/>
              </a:prstGeom>
              <a:noFill/>
              <a:ln w="9525">
                <a:solidFill>
                  <a:srgbClr val="000000"/>
                </a:solidFill>
                <a:round/>
                <a:headEnd/>
                <a:tailEnd/>
              </a:ln>
            </p:spPr>
            <p:txBody>
              <a:bodyPr/>
              <a:lstStyle/>
              <a:p>
                <a:endParaRPr lang="en-GB"/>
              </a:p>
            </p:txBody>
          </p:sp>
          <p:sp>
            <p:nvSpPr>
              <p:cNvPr id="632" name="Line 211"/>
              <p:cNvSpPr>
                <a:spLocks noChangeShapeType="1"/>
              </p:cNvSpPr>
              <p:nvPr/>
            </p:nvSpPr>
            <p:spPr bwMode="auto">
              <a:xfrm rot="887227" flipV="1">
                <a:off x="1294" y="1983"/>
                <a:ext cx="24" cy="19"/>
              </a:xfrm>
              <a:prstGeom prst="line">
                <a:avLst/>
              </a:prstGeom>
              <a:noFill/>
              <a:ln w="9525">
                <a:solidFill>
                  <a:srgbClr val="000000"/>
                </a:solidFill>
                <a:round/>
                <a:headEnd/>
                <a:tailEnd/>
              </a:ln>
            </p:spPr>
            <p:txBody>
              <a:bodyPr/>
              <a:lstStyle/>
              <a:p>
                <a:endParaRPr lang="en-GB"/>
              </a:p>
            </p:txBody>
          </p:sp>
          <p:sp>
            <p:nvSpPr>
              <p:cNvPr id="633" name="Line 212"/>
              <p:cNvSpPr>
                <a:spLocks noChangeShapeType="1"/>
              </p:cNvSpPr>
              <p:nvPr/>
            </p:nvSpPr>
            <p:spPr bwMode="auto">
              <a:xfrm rot="17087227" flipV="1">
                <a:off x="1302" y="1964"/>
                <a:ext cx="16" cy="24"/>
              </a:xfrm>
              <a:prstGeom prst="line">
                <a:avLst/>
              </a:prstGeom>
              <a:noFill/>
              <a:ln w="9525">
                <a:solidFill>
                  <a:srgbClr val="000000"/>
                </a:solidFill>
                <a:round/>
                <a:headEnd/>
                <a:tailEnd/>
              </a:ln>
            </p:spPr>
            <p:txBody>
              <a:bodyPr/>
              <a:lstStyle/>
              <a:p>
                <a:endParaRPr lang="en-GB"/>
              </a:p>
            </p:txBody>
          </p:sp>
          <p:sp>
            <p:nvSpPr>
              <p:cNvPr id="634" name="Line 213"/>
              <p:cNvSpPr>
                <a:spLocks noChangeShapeType="1"/>
              </p:cNvSpPr>
              <p:nvPr/>
            </p:nvSpPr>
            <p:spPr bwMode="auto">
              <a:xfrm rot="887227" flipV="1">
                <a:off x="1303" y="1947"/>
                <a:ext cx="24" cy="19"/>
              </a:xfrm>
              <a:prstGeom prst="line">
                <a:avLst/>
              </a:prstGeom>
              <a:noFill/>
              <a:ln w="9525">
                <a:solidFill>
                  <a:srgbClr val="000000"/>
                </a:solidFill>
                <a:round/>
                <a:headEnd/>
                <a:tailEnd/>
              </a:ln>
            </p:spPr>
            <p:txBody>
              <a:bodyPr/>
              <a:lstStyle/>
              <a:p>
                <a:endParaRPr lang="en-GB"/>
              </a:p>
            </p:txBody>
          </p:sp>
          <p:sp>
            <p:nvSpPr>
              <p:cNvPr id="635" name="Line 214"/>
              <p:cNvSpPr>
                <a:spLocks noChangeShapeType="1"/>
              </p:cNvSpPr>
              <p:nvPr/>
            </p:nvSpPr>
            <p:spPr bwMode="auto">
              <a:xfrm rot="17087227" flipV="1">
                <a:off x="1311" y="1928"/>
                <a:ext cx="16" cy="24"/>
              </a:xfrm>
              <a:prstGeom prst="line">
                <a:avLst/>
              </a:prstGeom>
              <a:noFill/>
              <a:ln w="9525">
                <a:solidFill>
                  <a:srgbClr val="000000"/>
                </a:solidFill>
                <a:round/>
                <a:headEnd/>
                <a:tailEnd/>
              </a:ln>
            </p:spPr>
            <p:txBody>
              <a:bodyPr/>
              <a:lstStyle/>
              <a:p>
                <a:endParaRPr lang="en-GB"/>
              </a:p>
            </p:txBody>
          </p:sp>
          <p:sp>
            <p:nvSpPr>
              <p:cNvPr id="636" name="Line 215"/>
              <p:cNvSpPr>
                <a:spLocks noChangeShapeType="1"/>
              </p:cNvSpPr>
              <p:nvPr/>
            </p:nvSpPr>
            <p:spPr bwMode="auto">
              <a:xfrm rot="887227" flipV="1">
                <a:off x="1285" y="2019"/>
                <a:ext cx="25" cy="19"/>
              </a:xfrm>
              <a:prstGeom prst="line">
                <a:avLst/>
              </a:prstGeom>
              <a:noFill/>
              <a:ln w="9525">
                <a:solidFill>
                  <a:srgbClr val="000000"/>
                </a:solidFill>
                <a:round/>
                <a:headEnd/>
                <a:tailEnd/>
              </a:ln>
            </p:spPr>
            <p:txBody>
              <a:bodyPr/>
              <a:lstStyle/>
              <a:p>
                <a:endParaRPr lang="en-GB"/>
              </a:p>
            </p:txBody>
          </p:sp>
          <p:sp>
            <p:nvSpPr>
              <p:cNvPr id="637" name="Line 216"/>
              <p:cNvSpPr>
                <a:spLocks noChangeShapeType="1"/>
              </p:cNvSpPr>
              <p:nvPr/>
            </p:nvSpPr>
            <p:spPr bwMode="auto">
              <a:xfrm rot="17087227" flipV="1">
                <a:off x="1294" y="1999"/>
                <a:ext cx="16" cy="25"/>
              </a:xfrm>
              <a:prstGeom prst="line">
                <a:avLst/>
              </a:prstGeom>
              <a:noFill/>
              <a:ln w="9525">
                <a:solidFill>
                  <a:srgbClr val="000000"/>
                </a:solidFill>
                <a:round/>
                <a:headEnd/>
                <a:tailEnd/>
              </a:ln>
            </p:spPr>
            <p:txBody>
              <a:bodyPr/>
              <a:lstStyle/>
              <a:p>
                <a:endParaRPr lang="en-GB"/>
              </a:p>
            </p:txBody>
          </p:sp>
          <p:sp>
            <p:nvSpPr>
              <p:cNvPr id="638" name="Line 217"/>
              <p:cNvSpPr>
                <a:spLocks noChangeShapeType="1"/>
              </p:cNvSpPr>
              <p:nvPr/>
            </p:nvSpPr>
            <p:spPr bwMode="auto">
              <a:xfrm rot="887227" flipV="1">
                <a:off x="1311" y="1914"/>
                <a:ext cx="24" cy="18"/>
              </a:xfrm>
              <a:prstGeom prst="line">
                <a:avLst/>
              </a:prstGeom>
              <a:noFill/>
              <a:ln w="9525">
                <a:solidFill>
                  <a:srgbClr val="000000"/>
                </a:solidFill>
                <a:round/>
                <a:headEnd/>
                <a:tailEnd/>
              </a:ln>
            </p:spPr>
            <p:txBody>
              <a:bodyPr/>
              <a:lstStyle/>
              <a:p>
                <a:endParaRPr lang="en-GB"/>
              </a:p>
            </p:txBody>
          </p:sp>
          <p:sp>
            <p:nvSpPr>
              <p:cNvPr id="639" name="Line 218"/>
              <p:cNvSpPr>
                <a:spLocks noChangeShapeType="1"/>
              </p:cNvSpPr>
              <p:nvPr/>
            </p:nvSpPr>
            <p:spPr bwMode="auto">
              <a:xfrm rot="17087227" flipV="1">
                <a:off x="1319" y="1894"/>
                <a:ext cx="16" cy="24"/>
              </a:xfrm>
              <a:prstGeom prst="line">
                <a:avLst/>
              </a:prstGeom>
              <a:noFill/>
              <a:ln w="9525">
                <a:solidFill>
                  <a:srgbClr val="000000"/>
                </a:solidFill>
                <a:round/>
                <a:headEnd/>
                <a:tailEnd/>
              </a:ln>
            </p:spPr>
            <p:txBody>
              <a:bodyPr/>
              <a:lstStyle/>
              <a:p>
                <a:endParaRPr lang="en-GB"/>
              </a:p>
            </p:txBody>
          </p:sp>
          <p:sp>
            <p:nvSpPr>
              <p:cNvPr id="640" name="Oval 219"/>
              <p:cNvSpPr>
                <a:spLocks noChangeArrowheads="1"/>
              </p:cNvSpPr>
              <p:nvPr/>
            </p:nvSpPr>
            <p:spPr bwMode="auto">
              <a:xfrm>
                <a:off x="1297" y="2076"/>
                <a:ext cx="46" cy="50"/>
              </a:xfrm>
              <a:prstGeom prst="ellipse">
                <a:avLst/>
              </a:prstGeom>
              <a:solidFill>
                <a:srgbClr val="FF6600"/>
              </a:solidFill>
              <a:ln w="9525">
                <a:solidFill>
                  <a:srgbClr val="000000"/>
                </a:solidFill>
                <a:round/>
                <a:headEnd/>
                <a:tailEnd/>
              </a:ln>
            </p:spPr>
            <p:txBody>
              <a:bodyPr/>
              <a:lstStyle/>
              <a:p>
                <a:endParaRPr lang="en-US"/>
              </a:p>
            </p:txBody>
          </p:sp>
          <p:sp>
            <p:nvSpPr>
              <p:cNvPr id="641" name="Line 220"/>
              <p:cNvSpPr>
                <a:spLocks noChangeShapeType="1"/>
              </p:cNvSpPr>
              <p:nvPr/>
            </p:nvSpPr>
            <p:spPr bwMode="auto">
              <a:xfrm flipV="1">
                <a:off x="1314" y="2056"/>
                <a:ext cx="25" cy="18"/>
              </a:xfrm>
              <a:prstGeom prst="line">
                <a:avLst/>
              </a:prstGeom>
              <a:noFill/>
              <a:ln w="9525">
                <a:solidFill>
                  <a:srgbClr val="000000"/>
                </a:solidFill>
                <a:round/>
                <a:headEnd/>
                <a:tailEnd/>
              </a:ln>
            </p:spPr>
            <p:txBody>
              <a:bodyPr/>
              <a:lstStyle/>
              <a:p>
                <a:endParaRPr lang="en-GB"/>
              </a:p>
            </p:txBody>
          </p:sp>
          <p:sp>
            <p:nvSpPr>
              <p:cNvPr id="642" name="Line 221"/>
              <p:cNvSpPr>
                <a:spLocks noChangeShapeType="1"/>
              </p:cNvSpPr>
              <p:nvPr/>
            </p:nvSpPr>
            <p:spPr bwMode="auto">
              <a:xfrm rot="16200000" flipV="1">
                <a:off x="1319" y="2035"/>
                <a:ext cx="16" cy="25"/>
              </a:xfrm>
              <a:prstGeom prst="line">
                <a:avLst/>
              </a:prstGeom>
              <a:noFill/>
              <a:ln w="9525">
                <a:solidFill>
                  <a:srgbClr val="000000"/>
                </a:solidFill>
                <a:round/>
                <a:headEnd/>
                <a:tailEnd/>
              </a:ln>
            </p:spPr>
            <p:txBody>
              <a:bodyPr/>
              <a:lstStyle/>
              <a:p>
                <a:endParaRPr lang="en-GB"/>
              </a:p>
            </p:txBody>
          </p:sp>
          <p:sp>
            <p:nvSpPr>
              <p:cNvPr id="643" name="Line 222"/>
              <p:cNvSpPr>
                <a:spLocks noChangeShapeType="1"/>
              </p:cNvSpPr>
              <p:nvPr/>
            </p:nvSpPr>
            <p:spPr bwMode="auto">
              <a:xfrm flipV="1">
                <a:off x="1314" y="1981"/>
                <a:ext cx="25" cy="19"/>
              </a:xfrm>
              <a:prstGeom prst="line">
                <a:avLst/>
              </a:prstGeom>
              <a:noFill/>
              <a:ln w="9525">
                <a:solidFill>
                  <a:srgbClr val="000000"/>
                </a:solidFill>
                <a:round/>
                <a:headEnd/>
                <a:tailEnd/>
              </a:ln>
            </p:spPr>
            <p:txBody>
              <a:bodyPr/>
              <a:lstStyle/>
              <a:p>
                <a:endParaRPr lang="en-GB"/>
              </a:p>
            </p:txBody>
          </p:sp>
          <p:sp>
            <p:nvSpPr>
              <p:cNvPr id="644" name="Line 223"/>
              <p:cNvSpPr>
                <a:spLocks noChangeShapeType="1"/>
              </p:cNvSpPr>
              <p:nvPr/>
            </p:nvSpPr>
            <p:spPr bwMode="auto">
              <a:xfrm rot="16200000" flipV="1">
                <a:off x="1319" y="1960"/>
                <a:ext cx="16" cy="25"/>
              </a:xfrm>
              <a:prstGeom prst="line">
                <a:avLst/>
              </a:prstGeom>
              <a:noFill/>
              <a:ln w="9525">
                <a:solidFill>
                  <a:srgbClr val="000000"/>
                </a:solidFill>
                <a:round/>
                <a:headEnd/>
                <a:tailEnd/>
              </a:ln>
            </p:spPr>
            <p:txBody>
              <a:bodyPr/>
              <a:lstStyle/>
              <a:p>
                <a:endParaRPr lang="en-GB"/>
              </a:p>
            </p:txBody>
          </p:sp>
          <p:sp>
            <p:nvSpPr>
              <p:cNvPr id="645" name="Line 224"/>
              <p:cNvSpPr>
                <a:spLocks noChangeShapeType="1"/>
              </p:cNvSpPr>
              <p:nvPr/>
            </p:nvSpPr>
            <p:spPr bwMode="auto">
              <a:xfrm flipV="1">
                <a:off x="1314" y="1944"/>
                <a:ext cx="25" cy="18"/>
              </a:xfrm>
              <a:prstGeom prst="line">
                <a:avLst/>
              </a:prstGeom>
              <a:noFill/>
              <a:ln w="9525">
                <a:solidFill>
                  <a:srgbClr val="000000"/>
                </a:solidFill>
                <a:round/>
                <a:headEnd/>
                <a:tailEnd/>
              </a:ln>
            </p:spPr>
            <p:txBody>
              <a:bodyPr/>
              <a:lstStyle/>
              <a:p>
                <a:endParaRPr lang="en-GB"/>
              </a:p>
            </p:txBody>
          </p:sp>
          <p:sp>
            <p:nvSpPr>
              <p:cNvPr id="646" name="Line 225"/>
              <p:cNvSpPr>
                <a:spLocks noChangeShapeType="1"/>
              </p:cNvSpPr>
              <p:nvPr/>
            </p:nvSpPr>
            <p:spPr bwMode="auto">
              <a:xfrm rot="16200000" flipV="1">
                <a:off x="1319" y="1923"/>
                <a:ext cx="16" cy="25"/>
              </a:xfrm>
              <a:prstGeom prst="line">
                <a:avLst/>
              </a:prstGeom>
              <a:noFill/>
              <a:ln w="9525">
                <a:solidFill>
                  <a:srgbClr val="000000"/>
                </a:solidFill>
                <a:round/>
                <a:headEnd/>
                <a:tailEnd/>
              </a:ln>
            </p:spPr>
            <p:txBody>
              <a:bodyPr/>
              <a:lstStyle/>
              <a:p>
                <a:endParaRPr lang="en-GB"/>
              </a:p>
            </p:txBody>
          </p:sp>
          <p:sp>
            <p:nvSpPr>
              <p:cNvPr id="647" name="Line 226"/>
              <p:cNvSpPr>
                <a:spLocks noChangeShapeType="1"/>
              </p:cNvSpPr>
              <p:nvPr/>
            </p:nvSpPr>
            <p:spPr bwMode="auto">
              <a:xfrm flipV="1">
                <a:off x="1314" y="2018"/>
                <a:ext cx="25" cy="19"/>
              </a:xfrm>
              <a:prstGeom prst="line">
                <a:avLst/>
              </a:prstGeom>
              <a:noFill/>
              <a:ln w="9525">
                <a:solidFill>
                  <a:srgbClr val="000000"/>
                </a:solidFill>
                <a:round/>
                <a:headEnd/>
                <a:tailEnd/>
              </a:ln>
            </p:spPr>
            <p:txBody>
              <a:bodyPr/>
              <a:lstStyle/>
              <a:p>
                <a:endParaRPr lang="en-GB"/>
              </a:p>
            </p:txBody>
          </p:sp>
          <p:sp>
            <p:nvSpPr>
              <p:cNvPr id="648" name="Line 227"/>
              <p:cNvSpPr>
                <a:spLocks noChangeShapeType="1"/>
              </p:cNvSpPr>
              <p:nvPr/>
            </p:nvSpPr>
            <p:spPr bwMode="auto">
              <a:xfrm rot="16200000" flipV="1">
                <a:off x="1319" y="1997"/>
                <a:ext cx="16" cy="25"/>
              </a:xfrm>
              <a:prstGeom prst="line">
                <a:avLst/>
              </a:prstGeom>
              <a:noFill/>
              <a:ln w="9525">
                <a:solidFill>
                  <a:srgbClr val="000000"/>
                </a:solidFill>
                <a:round/>
                <a:headEnd/>
                <a:tailEnd/>
              </a:ln>
            </p:spPr>
            <p:txBody>
              <a:bodyPr/>
              <a:lstStyle/>
              <a:p>
                <a:endParaRPr lang="en-GB"/>
              </a:p>
            </p:txBody>
          </p:sp>
          <p:sp>
            <p:nvSpPr>
              <p:cNvPr id="649" name="Line 228"/>
              <p:cNvSpPr>
                <a:spLocks noChangeShapeType="1"/>
              </p:cNvSpPr>
              <p:nvPr/>
            </p:nvSpPr>
            <p:spPr bwMode="auto">
              <a:xfrm flipV="1">
                <a:off x="1314" y="1909"/>
                <a:ext cx="25" cy="19"/>
              </a:xfrm>
              <a:prstGeom prst="line">
                <a:avLst/>
              </a:prstGeom>
              <a:noFill/>
              <a:ln w="9525">
                <a:solidFill>
                  <a:srgbClr val="000000"/>
                </a:solidFill>
                <a:round/>
                <a:headEnd/>
                <a:tailEnd/>
              </a:ln>
            </p:spPr>
            <p:txBody>
              <a:bodyPr/>
              <a:lstStyle/>
              <a:p>
                <a:endParaRPr lang="en-GB"/>
              </a:p>
            </p:txBody>
          </p:sp>
          <p:sp>
            <p:nvSpPr>
              <p:cNvPr id="650" name="Line 229"/>
              <p:cNvSpPr>
                <a:spLocks noChangeShapeType="1"/>
              </p:cNvSpPr>
              <p:nvPr/>
            </p:nvSpPr>
            <p:spPr bwMode="auto">
              <a:xfrm rot="16200000" flipV="1">
                <a:off x="1319" y="1888"/>
                <a:ext cx="16" cy="25"/>
              </a:xfrm>
              <a:prstGeom prst="line">
                <a:avLst/>
              </a:prstGeom>
              <a:noFill/>
              <a:ln w="9525">
                <a:solidFill>
                  <a:srgbClr val="000000"/>
                </a:solidFill>
                <a:round/>
                <a:headEnd/>
                <a:tailEnd/>
              </a:ln>
            </p:spPr>
            <p:txBody>
              <a:bodyPr/>
              <a:lstStyle/>
              <a:p>
                <a:endParaRPr lang="en-GB"/>
              </a:p>
            </p:txBody>
          </p:sp>
          <p:sp>
            <p:nvSpPr>
              <p:cNvPr id="651" name="Oval 230"/>
              <p:cNvSpPr>
                <a:spLocks noChangeArrowheads="1"/>
              </p:cNvSpPr>
              <p:nvPr/>
            </p:nvSpPr>
            <p:spPr bwMode="auto">
              <a:xfrm>
                <a:off x="1351" y="2076"/>
                <a:ext cx="46" cy="50"/>
              </a:xfrm>
              <a:prstGeom prst="ellipse">
                <a:avLst/>
              </a:prstGeom>
              <a:solidFill>
                <a:srgbClr val="FF6600"/>
              </a:solidFill>
              <a:ln w="9525">
                <a:solidFill>
                  <a:srgbClr val="000000"/>
                </a:solidFill>
                <a:round/>
                <a:headEnd/>
                <a:tailEnd/>
              </a:ln>
            </p:spPr>
            <p:txBody>
              <a:bodyPr/>
              <a:lstStyle/>
              <a:p>
                <a:endParaRPr lang="en-US"/>
              </a:p>
            </p:txBody>
          </p:sp>
          <p:sp>
            <p:nvSpPr>
              <p:cNvPr id="652" name="Line 231"/>
              <p:cNvSpPr>
                <a:spLocks noChangeShapeType="1"/>
              </p:cNvSpPr>
              <p:nvPr/>
            </p:nvSpPr>
            <p:spPr bwMode="auto">
              <a:xfrm flipV="1">
                <a:off x="1368" y="2056"/>
                <a:ext cx="24" cy="18"/>
              </a:xfrm>
              <a:prstGeom prst="line">
                <a:avLst/>
              </a:prstGeom>
              <a:noFill/>
              <a:ln w="9525">
                <a:solidFill>
                  <a:srgbClr val="000000"/>
                </a:solidFill>
                <a:round/>
                <a:headEnd/>
                <a:tailEnd/>
              </a:ln>
            </p:spPr>
            <p:txBody>
              <a:bodyPr/>
              <a:lstStyle/>
              <a:p>
                <a:endParaRPr lang="en-GB"/>
              </a:p>
            </p:txBody>
          </p:sp>
          <p:sp>
            <p:nvSpPr>
              <p:cNvPr id="653" name="Line 232"/>
              <p:cNvSpPr>
                <a:spLocks noChangeShapeType="1"/>
              </p:cNvSpPr>
              <p:nvPr/>
            </p:nvSpPr>
            <p:spPr bwMode="auto">
              <a:xfrm rot="16200000" flipV="1">
                <a:off x="1372" y="2036"/>
                <a:ext cx="16" cy="24"/>
              </a:xfrm>
              <a:prstGeom prst="line">
                <a:avLst/>
              </a:prstGeom>
              <a:noFill/>
              <a:ln w="9525">
                <a:solidFill>
                  <a:srgbClr val="000000"/>
                </a:solidFill>
                <a:round/>
                <a:headEnd/>
                <a:tailEnd/>
              </a:ln>
            </p:spPr>
            <p:txBody>
              <a:bodyPr/>
              <a:lstStyle/>
              <a:p>
                <a:endParaRPr lang="en-GB"/>
              </a:p>
            </p:txBody>
          </p:sp>
          <p:sp>
            <p:nvSpPr>
              <p:cNvPr id="654" name="Line 233"/>
              <p:cNvSpPr>
                <a:spLocks noChangeShapeType="1"/>
              </p:cNvSpPr>
              <p:nvPr/>
            </p:nvSpPr>
            <p:spPr bwMode="auto">
              <a:xfrm flipV="1">
                <a:off x="1368" y="1981"/>
                <a:ext cx="24" cy="19"/>
              </a:xfrm>
              <a:prstGeom prst="line">
                <a:avLst/>
              </a:prstGeom>
              <a:noFill/>
              <a:ln w="9525">
                <a:solidFill>
                  <a:srgbClr val="000000"/>
                </a:solidFill>
                <a:round/>
                <a:headEnd/>
                <a:tailEnd/>
              </a:ln>
            </p:spPr>
            <p:txBody>
              <a:bodyPr/>
              <a:lstStyle/>
              <a:p>
                <a:endParaRPr lang="en-GB"/>
              </a:p>
            </p:txBody>
          </p:sp>
          <p:sp>
            <p:nvSpPr>
              <p:cNvPr id="655" name="Line 234"/>
              <p:cNvSpPr>
                <a:spLocks noChangeShapeType="1"/>
              </p:cNvSpPr>
              <p:nvPr/>
            </p:nvSpPr>
            <p:spPr bwMode="auto">
              <a:xfrm rot="16200000" flipV="1">
                <a:off x="1372" y="1961"/>
                <a:ext cx="16" cy="24"/>
              </a:xfrm>
              <a:prstGeom prst="line">
                <a:avLst/>
              </a:prstGeom>
              <a:noFill/>
              <a:ln w="9525">
                <a:solidFill>
                  <a:srgbClr val="000000"/>
                </a:solidFill>
                <a:round/>
                <a:headEnd/>
                <a:tailEnd/>
              </a:ln>
            </p:spPr>
            <p:txBody>
              <a:bodyPr/>
              <a:lstStyle/>
              <a:p>
                <a:endParaRPr lang="en-GB"/>
              </a:p>
            </p:txBody>
          </p:sp>
          <p:sp>
            <p:nvSpPr>
              <p:cNvPr id="656" name="Line 235"/>
              <p:cNvSpPr>
                <a:spLocks noChangeShapeType="1"/>
              </p:cNvSpPr>
              <p:nvPr/>
            </p:nvSpPr>
            <p:spPr bwMode="auto">
              <a:xfrm flipV="1">
                <a:off x="1368" y="1944"/>
                <a:ext cx="24" cy="18"/>
              </a:xfrm>
              <a:prstGeom prst="line">
                <a:avLst/>
              </a:prstGeom>
              <a:noFill/>
              <a:ln w="9525">
                <a:solidFill>
                  <a:srgbClr val="000000"/>
                </a:solidFill>
                <a:round/>
                <a:headEnd/>
                <a:tailEnd/>
              </a:ln>
            </p:spPr>
            <p:txBody>
              <a:bodyPr/>
              <a:lstStyle/>
              <a:p>
                <a:endParaRPr lang="en-GB"/>
              </a:p>
            </p:txBody>
          </p:sp>
          <p:sp>
            <p:nvSpPr>
              <p:cNvPr id="657" name="Line 236"/>
              <p:cNvSpPr>
                <a:spLocks noChangeShapeType="1"/>
              </p:cNvSpPr>
              <p:nvPr/>
            </p:nvSpPr>
            <p:spPr bwMode="auto">
              <a:xfrm rot="16200000" flipV="1">
                <a:off x="1372" y="1924"/>
                <a:ext cx="16" cy="24"/>
              </a:xfrm>
              <a:prstGeom prst="line">
                <a:avLst/>
              </a:prstGeom>
              <a:noFill/>
              <a:ln w="9525">
                <a:solidFill>
                  <a:srgbClr val="000000"/>
                </a:solidFill>
                <a:round/>
                <a:headEnd/>
                <a:tailEnd/>
              </a:ln>
            </p:spPr>
            <p:txBody>
              <a:bodyPr/>
              <a:lstStyle/>
              <a:p>
                <a:endParaRPr lang="en-GB"/>
              </a:p>
            </p:txBody>
          </p:sp>
          <p:sp>
            <p:nvSpPr>
              <p:cNvPr id="658" name="Line 237"/>
              <p:cNvSpPr>
                <a:spLocks noChangeShapeType="1"/>
              </p:cNvSpPr>
              <p:nvPr/>
            </p:nvSpPr>
            <p:spPr bwMode="auto">
              <a:xfrm flipV="1">
                <a:off x="1368" y="2018"/>
                <a:ext cx="24" cy="19"/>
              </a:xfrm>
              <a:prstGeom prst="line">
                <a:avLst/>
              </a:prstGeom>
              <a:noFill/>
              <a:ln w="9525">
                <a:solidFill>
                  <a:srgbClr val="000000"/>
                </a:solidFill>
                <a:round/>
                <a:headEnd/>
                <a:tailEnd/>
              </a:ln>
            </p:spPr>
            <p:txBody>
              <a:bodyPr/>
              <a:lstStyle/>
              <a:p>
                <a:endParaRPr lang="en-GB"/>
              </a:p>
            </p:txBody>
          </p:sp>
          <p:sp>
            <p:nvSpPr>
              <p:cNvPr id="659" name="Line 238"/>
              <p:cNvSpPr>
                <a:spLocks noChangeShapeType="1"/>
              </p:cNvSpPr>
              <p:nvPr/>
            </p:nvSpPr>
            <p:spPr bwMode="auto">
              <a:xfrm rot="16200000" flipV="1">
                <a:off x="1372" y="1998"/>
                <a:ext cx="16" cy="24"/>
              </a:xfrm>
              <a:prstGeom prst="line">
                <a:avLst/>
              </a:prstGeom>
              <a:noFill/>
              <a:ln w="9525">
                <a:solidFill>
                  <a:srgbClr val="000000"/>
                </a:solidFill>
                <a:round/>
                <a:headEnd/>
                <a:tailEnd/>
              </a:ln>
            </p:spPr>
            <p:txBody>
              <a:bodyPr/>
              <a:lstStyle/>
              <a:p>
                <a:endParaRPr lang="en-GB"/>
              </a:p>
            </p:txBody>
          </p:sp>
          <p:sp>
            <p:nvSpPr>
              <p:cNvPr id="660" name="Line 239"/>
              <p:cNvSpPr>
                <a:spLocks noChangeShapeType="1"/>
              </p:cNvSpPr>
              <p:nvPr/>
            </p:nvSpPr>
            <p:spPr bwMode="auto">
              <a:xfrm flipV="1">
                <a:off x="1368" y="1909"/>
                <a:ext cx="24" cy="19"/>
              </a:xfrm>
              <a:prstGeom prst="line">
                <a:avLst/>
              </a:prstGeom>
              <a:noFill/>
              <a:ln w="9525">
                <a:solidFill>
                  <a:srgbClr val="000000"/>
                </a:solidFill>
                <a:round/>
                <a:headEnd/>
                <a:tailEnd/>
              </a:ln>
            </p:spPr>
            <p:txBody>
              <a:bodyPr/>
              <a:lstStyle/>
              <a:p>
                <a:endParaRPr lang="en-GB"/>
              </a:p>
            </p:txBody>
          </p:sp>
          <p:sp>
            <p:nvSpPr>
              <p:cNvPr id="661" name="Line 240"/>
              <p:cNvSpPr>
                <a:spLocks noChangeShapeType="1"/>
              </p:cNvSpPr>
              <p:nvPr/>
            </p:nvSpPr>
            <p:spPr bwMode="auto">
              <a:xfrm rot="16200000" flipV="1">
                <a:off x="1372" y="1889"/>
                <a:ext cx="16" cy="24"/>
              </a:xfrm>
              <a:prstGeom prst="line">
                <a:avLst/>
              </a:prstGeom>
              <a:noFill/>
              <a:ln w="9525">
                <a:solidFill>
                  <a:srgbClr val="000000"/>
                </a:solidFill>
                <a:round/>
                <a:headEnd/>
                <a:tailEnd/>
              </a:ln>
            </p:spPr>
            <p:txBody>
              <a:bodyPr/>
              <a:lstStyle/>
              <a:p>
                <a:endParaRPr lang="en-GB"/>
              </a:p>
            </p:txBody>
          </p:sp>
          <p:sp>
            <p:nvSpPr>
              <p:cNvPr id="662" name="Oval 241"/>
              <p:cNvSpPr>
                <a:spLocks noChangeArrowheads="1"/>
              </p:cNvSpPr>
              <p:nvPr/>
            </p:nvSpPr>
            <p:spPr bwMode="auto">
              <a:xfrm>
                <a:off x="1405" y="2068"/>
                <a:ext cx="46" cy="50"/>
              </a:xfrm>
              <a:prstGeom prst="ellipse">
                <a:avLst/>
              </a:prstGeom>
              <a:solidFill>
                <a:srgbClr val="FF6600"/>
              </a:solidFill>
              <a:ln w="9525">
                <a:solidFill>
                  <a:srgbClr val="000000"/>
                </a:solidFill>
                <a:round/>
                <a:headEnd/>
                <a:tailEnd/>
              </a:ln>
            </p:spPr>
            <p:txBody>
              <a:bodyPr/>
              <a:lstStyle/>
              <a:p>
                <a:endParaRPr lang="en-US"/>
              </a:p>
            </p:txBody>
          </p:sp>
          <p:sp>
            <p:nvSpPr>
              <p:cNvPr id="663" name="Line 242"/>
              <p:cNvSpPr>
                <a:spLocks noChangeShapeType="1"/>
              </p:cNvSpPr>
              <p:nvPr/>
            </p:nvSpPr>
            <p:spPr bwMode="auto">
              <a:xfrm flipV="1">
                <a:off x="1422" y="2048"/>
                <a:ext cx="24" cy="18"/>
              </a:xfrm>
              <a:prstGeom prst="line">
                <a:avLst/>
              </a:prstGeom>
              <a:noFill/>
              <a:ln w="9525">
                <a:solidFill>
                  <a:srgbClr val="000000"/>
                </a:solidFill>
                <a:round/>
                <a:headEnd/>
                <a:tailEnd/>
              </a:ln>
            </p:spPr>
            <p:txBody>
              <a:bodyPr/>
              <a:lstStyle/>
              <a:p>
                <a:endParaRPr lang="en-GB"/>
              </a:p>
            </p:txBody>
          </p:sp>
          <p:sp>
            <p:nvSpPr>
              <p:cNvPr id="664" name="Line 243"/>
              <p:cNvSpPr>
                <a:spLocks noChangeShapeType="1"/>
              </p:cNvSpPr>
              <p:nvPr/>
            </p:nvSpPr>
            <p:spPr bwMode="auto">
              <a:xfrm rot="16200000" flipV="1">
                <a:off x="1426" y="2028"/>
                <a:ext cx="16" cy="24"/>
              </a:xfrm>
              <a:prstGeom prst="line">
                <a:avLst/>
              </a:prstGeom>
              <a:noFill/>
              <a:ln w="9525">
                <a:solidFill>
                  <a:srgbClr val="000000"/>
                </a:solidFill>
                <a:round/>
                <a:headEnd/>
                <a:tailEnd/>
              </a:ln>
            </p:spPr>
            <p:txBody>
              <a:bodyPr/>
              <a:lstStyle/>
              <a:p>
                <a:endParaRPr lang="en-GB"/>
              </a:p>
            </p:txBody>
          </p:sp>
          <p:sp>
            <p:nvSpPr>
              <p:cNvPr id="665" name="Line 244"/>
              <p:cNvSpPr>
                <a:spLocks noChangeShapeType="1"/>
              </p:cNvSpPr>
              <p:nvPr/>
            </p:nvSpPr>
            <p:spPr bwMode="auto">
              <a:xfrm flipV="1">
                <a:off x="1422" y="1973"/>
                <a:ext cx="24" cy="19"/>
              </a:xfrm>
              <a:prstGeom prst="line">
                <a:avLst/>
              </a:prstGeom>
              <a:noFill/>
              <a:ln w="9525">
                <a:solidFill>
                  <a:srgbClr val="000000"/>
                </a:solidFill>
                <a:round/>
                <a:headEnd/>
                <a:tailEnd/>
              </a:ln>
            </p:spPr>
            <p:txBody>
              <a:bodyPr/>
              <a:lstStyle/>
              <a:p>
                <a:endParaRPr lang="en-GB"/>
              </a:p>
            </p:txBody>
          </p:sp>
          <p:sp>
            <p:nvSpPr>
              <p:cNvPr id="666" name="Line 245"/>
              <p:cNvSpPr>
                <a:spLocks noChangeShapeType="1"/>
              </p:cNvSpPr>
              <p:nvPr/>
            </p:nvSpPr>
            <p:spPr bwMode="auto">
              <a:xfrm rot="16200000" flipV="1">
                <a:off x="1426" y="1953"/>
                <a:ext cx="16" cy="24"/>
              </a:xfrm>
              <a:prstGeom prst="line">
                <a:avLst/>
              </a:prstGeom>
              <a:noFill/>
              <a:ln w="9525">
                <a:solidFill>
                  <a:srgbClr val="000000"/>
                </a:solidFill>
                <a:round/>
                <a:headEnd/>
                <a:tailEnd/>
              </a:ln>
            </p:spPr>
            <p:txBody>
              <a:bodyPr/>
              <a:lstStyle/>
              <a:p>
                <a:endParaRPr lang="en-GB"/>
              </a:p>
            </p:txBody>
          </p:sp>
          <p:sp>
            <p:nvSpPr>
              <p:cNvPr id="667" name="Line 246"/>
              <p:cNvSpPr>
                <a:spLocks noChangeShapeType="1"/>
              </p:cNvSpPr>
              <p:nvPr/>
            </p:nvSpPr>
            <p:spPr bwMode="auto">
              <a:xfrm flipV="1">
                <a:off x="1422" y="1936"/>
                <a:ext cx="24" cy="18"/>
              </a:xfrm>
              <a:prstGeom prst="line">
                <a:avLst/>
              </a:prstGeom>
              <a:noFill/>
              <a:ln w="9525">
                <a:solidFill>
                  <a:srgbClr val="000000"/>
                </a:solidFill>
                <a:round/>
                <a:headEnd/>
                <a:tailEnd/>
              </a:ln>
            </p:spPr>
            <p:txBody>
              <a:bodyPr/>
              <a:lstStyle/>
              <a:p>
                <a:endParaRPr lang="en-GB"/>
              </a:p>
            </p:txBody>
          </p:sp>
          <p:sp>
            <p:nvSpPr>
              <p:cNvPr id="668" name="Line 247"/>
              <p:cNvSpPr>
                <a:spLocks noChangeShapeType="1"/>
              </p:cNvSpPr>
              <p:nvPr/>
            </p:nvSpPr>
            <p:spPr bwMode="auto">
              <a:xfrm rot="16200000" flipV="1">
                <a:off x="1426" y="1916"/>
                <a:ext cx="16" cy="24"/>
              </a:xfrm>
              <a:prstGeom prst="line">
                <a:avLst/>
              </a:prstGeom>
              <a:noFill/>
              <a:ln w="9525">
                <a:solidFill>
                  <a:srgbClr val="000000"/>
                </a:solidFill>
                <a:round/>
                <a:headEnd/>
                <a:tailEnd/>
              </a:ln>
            </p:spPr>
            <p:txBody>
              <a:bodyPr/>
              <a:lstStyle/>
              <a:p>
                <a:endParaRPr lang="en-GB"/>
              </a:p>
            </p:txBody>
          </p:sp>
          <p:sp>
            <p:nvSpPr>
              <p:cNvPr id="669" name="Line 248"/>
              <p:cNvSpPr>
                <a:spLocks noChangeShapeType="1"/>
              </p:cNvSpPr>
              <p:nvPr/>
            </p:nvSpPr>
            <p:spPr bwMode="auto">
              <a:xfrm flipV="1">
                <a:off x="1422" y="2010"/>
                <a:ext cx="24" cy="19"/>
              </a:xfrm>
              <a:prstGeom prst="line">
                <a:avLst/>
              </a:prstGeom>
              <a:noFill/>
              <a:ln w="9525">
                <a:solidFill>
                  <a:srgbClr val="000000"/>
                </a:solidFill>
                <a:round/>
                <a:headEnd/>
                <a:tailEnd/>
              </a:ln>
            </p:spPr>
            <p:txBody>
              <a:bodyPr/>
              <a:lstStyle/>
              <a:p>
                <a:endParaRPr lang="en-GB"/>
              </a:p>
            </p:txBody>
          </p:sp>
          <p:sp>
            <p:nvSpPr>
              <p:cNvPr id="670" name="Line 249"/>
              <p:cNvSpPr>
                <a:spLocks noChangeShapeType="1"/>
              </p:cNvSpPr>
              <p:nvPr/>
            </p:nvSpPr>
            <p:spPr bwMode="auto">
              <a:xfrm rot="16200000" flipV="1">
                <a:off x="1426" y="1990"/>
                <a:ext cx="16" cy="24"/>
              </a:xfrm>
              <a:prstGeom prst="line">
                <a:avLst/>
              </a:prstGeom>
              <a:noFill/>
              <a:ln w="9525">
                <a:solidFill>
                  <a:srgbClr val="000000"/>
                </a:solidFill>
                <a:round/>
                <a:headEnd/>
                <a:tailEnd/>
              </a:ln>
            </p:spPr>
            <p:txBody>
              <a:bodyPr/>
              <a:lstStyle/>
              <a:p>
                <a:endParaRPr lang="en-GB"/>
              </a:p>
            </p:txBody>
          </p:sp>
          <p:sp>
            <p:nvSpPr>
              <p:cNvPr id="671" name="Line 250"/>
              <p:cNvSpPr>
                <a:spLocks noChangeShapeType="1"/>
              </p:cNvSpPr>
              <p:nvPr/>
            </p:nvSpPr>
            <p:spPr bwMode="auto">
              <a:xfrm flipV="1">
                <a:off x="1422" y="1901"/>
                <a:ext cx="24" cy="19"/>
              </a:xfrm>
              <a:prstGeom prst="line">
                <a:avLst/>
              </a:prstGeom>
              <a:noFill/>
              <a:ln w="9525">
                <a:solidFill>
                  <a:srgbClr val="000000"/>
                </a:solidFill>
                <a:round/>
                <a:headEnd/>
                <a:tailEnd/>
              </a:ln>
            </p:spPr>
            <p:txBody>
              <a:bodyPr/>
              <a:lstStyle/>
              <a:p>
                <a:endParaRPr lang="en-GB"/>
              </a:p>
            </p:txBody>
          </p:sp>
          <p:sp>
            <p:nvSpPr>
              <p:cNvPr id="672" name="Line 251"/>
              <p:cNvSpPr>
                <a:spLocks noChangeShapeType="1"/>
              </p:cNvSpPr>
              <p:nvPr/>
            </p:nvSpPr>
            <p:spPr bwMode="auto">
              <a:xfrm rot="16200000" flipV="1">
                <a:off x="1426" y="1881"/>
                <a:ext cx="16" cy="24"/>
              </a:xfrm>
              <a:prstGeom prst="line">
                <a:avLst/>
              </a:prstGeom>
              <a:noFill/>
              <a:ln w="9525">
                <a:solidFill>
                  <a:srgbClr val="000000"/>
                </a:solidFill>
                <a:round/>
                <a:headEnd/>
                <a:tailEnd/>
              </a:ln>
            </p:spPr>
            <p:txBody>
              <a:bodyPr/>
              <a:lstStyle/>
              <a:p>
                <a:endParaRPr lang="en-GB"/>
              </a:p>
            </p:txBody>
          </p:sp>
          <p:sp>
            <p:nvSpPr>
              <p:cNvPr id="673" name="Oval 252"/>
              <p:cNvSpPr>
                <a:spLocks noChangeArrowheads="1"/>
              </p:cNvSpPr>
              <p:nvPr/>
            </p:nvSpPr>
            <p:spPr bwMode="auto">
              <a:xfrm>
                <a:off x="1458" y="2052"/>
                <a:ext cx="46" cy="50"/>
              </a:xfrm>
              <a:prstGeom prst="ellipse">
                <a:avLst/>
              </a:prstGeom>
              <a:solidFill>
                <a:srgbClr val="FF6600"/>
              </a:solidFill>
              <a:ln w="9525">
                <a:solidFill>
                  <a:srgbClr val="000000"/>
                </a:solidFill>
                <a:round/>
                <a:headEnd/>
                <a:tailEnd/>
              </a:ln>
            </p:spPr>
            <p:txBody>
              <a:bodyPr/>
              <a:lstStyle/>
              <a:p>
                <a:endParaRPr lang="en-US"/>
              </a:p>
            </p:txBody>
          </p:sp>
          <p:sp>
            <p:nvSpPr>
              <p:cNvPr id="674" name="Line 253"/>
              <p:cNvSpPr>
                <a:spLocks noChangeShapeType="1"/>
              </p:cNvSpPr>
              <p:nvPr/>
            </p:nvSpPr>
            <p:spPr bwMode="auto">
              <a:xfrm flipV="1">
                <a:off x="1475" y="2032"/>
                <a:ext cx="25" cy="18"/>
              </a:xfrm>
              <a:prstGeom prst="line">
                <a:avLst/>
              </a:prstGeom>
              <a:noFill/>
              <a:ln w="9525">
                <a:solidFill>
                  <a:srgbClr val="000000"/>
                </a:solidFill>
                <a:round/>
                <a:headEnd/>
                <a:tailEnd/>
              </a:ln>
            </p:spPr>
            <p:txBody>
              <a:bodyPr/>
              <a:lstStyle/>
              <a:p>
                <a:endParaRPr lang="en-GB"/>
              </a:p>
            </p:txBody>
          </p:sp>
          <p:sp>
            <p:nvSpPr>
              <p:cNvPr id="675" name="Line 254"/>
              <p:cNvSpPr>
                <a:spLocks noChangeShapeType="1"/>
              </p:cNvSpPr>
              <p:nvPr/>
            </p:nvSpPr>
            <p:spPr bwMode="auto">
              <a:xfrm rot="16200000" flipV="1">
                <a:off x="1480" y="2011"/>
                <a:ext cx="16" cy="25"/>
              </a:xfrm>
              <a:prstGeom prst="line">
                <a:avLst/>
              </a:prstGeom>
              <a:noFill/>
              <a:ln w="9525">
                <a:solidFill>
                  <a:srgbClr val="000000"/>
                </a:solidFill>
                <a:round/>
                <a:headEnd/>
                <a:tailEnd/>
              </a:ln>
            </p:spPr>
            <p:txBody>
              <a:bodyPr/>
              <a:lstStyle/>
              <a:p>
                <a:endParaRPr lang="en-GB"/>
              </a:p>
            </p:txBody>
          </p:sp>
          <p:sp>
            <p:nvSpPr>
              <p:cNvPr id="676" name="Line 255"/>
              <p:cNvSpPr>
                <a:spLocks noChangeShapeType="1"/>
              </p:cNvSpPr>
              <p:nvPr/>
            </p:nvSpPr>
            <p:spPr bwMode="auto">
              <a:xfrm flipV="1">
                <a:off x="1475" y="1957"/>
                <a:ext cx="25" cy="19"/>
              </a:xfrm>
              <a:prstGeom prst="line">
                <a:avLst/>
              </a:prstGeom>
              <a:noFill/>
              <a:ln w="9525">
                <a:solidFill>
                  <a:srgbClr val="000000"/>
                </a:solidFill>
                <a:round/>
                <a:headEnd/>
                <a:tailEnd/>
              </a:ln>
            </p:spPr>
            <p:txBody>
              <a:bodyPr/>
              <a:lstStyle/>
              <a:p>
                <a:endParaRPr lang="en-GB"/>
              </a:p>
            </p:txBody>
          </p:sp>
          <p:sp>
            <p:nvSpPr>
              <p:cNvPr id="677" name="Line 256"/>
              <p:cNvSpPr>
                <a:spLocks noChangeShapeType="1"/>
              </p:cNvSpPr>
              <p:nvPr/>
            </p:nvSpPr>
            <p:spPr bwMode="auto">
              <a:xfrm rot="16200000" flipV="1">
                <a:off x="1480" y="1936"/>
                <a:ext cx="16" cy="25"/>
              </a:xfrm>
              <a:prstGeom prst="line">
                <a:avLst/>
              </a:prstGeom>
              <a:noFill/>
              <a:ln w="9525">
                <a:solidFill>
                  <a:srgbClr val="000000"/>
                </a:solidFill>
                <a:round/>
                <a:headEnd/>
                <a:tailEnd/>
              </a:ln>
            </p:spPr>
            <p:txBody>
              <a:bodyPr/>
              <a:lstStyle/>
              <a:p>
                <a:endParaRPr lang="en-GB"/>
              </a:p>
            </p:txBody>
          </p:sp>
          <p:sp>
            <p:nvSpPr>
              <p:cNvPr id="678" name="Line 257"/>
              <p:cNvSpPr>
                <a:spLocks noChangeShapeType="1"/>
              </p:cNvSpPr>
              <p:nvPr/>
            </p:nvSpPr>
            <p:spPr bwMode="auto">
              <a:xfrm flipV="1">
                <a:off x="1475" y="1920"/>
                <a:ext cx="25" cy="18"/>
              </a:xfrm>
              <a:prstGeom prst="line">
                <a:avLst/>
              </a:prstGeom>
              <a:noFill/>
              <a:ln w="9525">
                <a:solidFill>
                  <a:srgbClr val="000000"/>
                </a:solidFill>
                <a:round/>
                <a:headEnd/>
                <a:tailEnd/>
              </a:ln>
            </p:spPr>
            <p:txBody>
              <a:bodyPr/>
              <a:lstStyle/>
              <a:p>
                <a:endParaRPr lang="en-GB"/>
              </a:p>
            </p:txBody>
          </p:sp>
          <p:sp>
            <p:nvSpPr>
              <p:cNvPr id="679" name="Line 258"/>
              <p:cNvSpPr>
                <a:spLocks noChangeShapeType="1"/>
              </p:cNvSpPr>
              <p:nvPr/>
            </p:nvSpPr>
            <p:spPr bwMode="auto">
              <a:xfrm rot="16200000" flipV="1">
                <a:off x="1480" y="1899"/>
                <a:ext cx="16" cy="25"/>
              </a:xfrm>
              <a:prstGeom prst="line">
                <a:avLst/>
              </a:prstGeom>
              <a:noFill/>
              <a:ln w="9525">
                <a:solidFill>
                  <a:srgbClr val="000000"/>
                </a:solidFill>
                <a:round/>
                <a:headEnd/>
                <a:tailEnd/>
              </a:ln>
            </p:spPr>
            <p:txBody>
              <a:bodyPr/>
              <a:lstStyle/>
              <a:p>
                <a:endParaRPr lang="en-GB"/>
              </a:p>
            </p:txBody>
          </p:sp>
          <p:sp>
            <p:nvSpPr>
              <p:cNvPr id="680" name="Line 259"/>
              <p:cNvSpPr>
                <a:spLocks noChangeShapeType="1"/>
              </p:cNvSpPr>
              <p:nvPr/>
            </p:nvSpPr>
            <p:spPr bwMode="auto">
              <a:xfrm flipV="1">
                <a:off x="1475" y="1994"/>
                <a:ext cx="25" cy="19"/>
              </a:xfrm>
              <a:prstGeom prst="line">
                <a:avLst/>
              </a:prstGeom>
              <a:noFill/>
              <a:ln w="9525">
                <a:solidFill>
                  <a:srgbClr val="000000"/>
                </a:solidFill>
                <a:round/>
                <a:headEnd/>
                <a:tailEnd/>
              </a:ln>
            </p:spPr>
            <p:txBody>
              <a:bodyPr/>
              <a:lstStyle/>
              <a:p>
                <a:endParaRPr lang="en-GB"/>
              </a:p>
            </p:txBody>
          </p:sp>
          <p:sp>
            <p:nvSpPr>
              <p:cNvPr id="681" name="Line 260"/>
              <p:cNvSpPr>
                <a:spLocks noChangeShapeType="1"/>
              </p:cNvSpPr>
              <p:nvPr/>
            </p:nvSpPr>
            <p:spPr bwMode="auto">
              <a:xfrm rot="16200000" flipV="1">
                <a:off x="1480" y="1973"/>
                <a:ext cx="16" cy="25"/>
              </a:xfrm>
              <a:prstGeom prst="line">
                <a:avLst/>
              </a:prstGeom>
              <a:noFill/>
              <a:ln w="9525">
                <a:solidFill>
                  <a:srgbClr val="000000"/>
                </a:solidFill>
                <a:round/>
                <a:headEnd/>
                <a:tailEnd/>
              </a:ln>
            </p:spPr>
            <p:txBody>
              <a:bodyPr/>
              <a:lstStyle/>
              <a:p>
                <a:endParaRPr lang="en-GB"/>
              </a:p>
            </p:txBody>
          </p:sp>
          <p:sp>
            <p:nvSpPr>
              <p:cNvPr id="682" name="Line 261"/>
              <p:cNvSpPr>
                <a:spLocks noChangeShapeType="1"/>
              </p:cNvSpPr>
              <p:nvPr/>
            </p:nvSpPr>
            <p:spPr bwMode="auto">
              <a:xfrm flipV="1">
                <a:off x="1475" y="1885"/>
                <a:ext cx="25" cy="19"/>
              </a:xfrm>
              <a:prstGeom prst="line">
                <a:avLst/>
              </a:prstGeom>
              <a:noFill/>
              <a:ln w="9525">
                <a:solidFill>
                  <a:srgbClr val="000000"/>
                </a:solidFill>
                <a:round/>
                <a:headEnd/>
                <a:tailEnd/>
              </a:ln>
            </p:spPr>
            <p:txBody>
              <a:bodyPr/>
              <a:lstStyle/>
              <a:p>
                <a:endParaRPr lang="en-GB"/>
              </a:p>
            </p:txBody>
          </p:sp>
          <p:sp>
            <p:nvSpPr>
              <p:cNvPr id="683" name="Line 262"/>
              <p:cNvSpPr>
                <a:spLocks noChangeShapeType="1"/>
              </p:cNvSpPr>
              <p:nvPr/>
            </p:nvSpPr>
            <p:spPr bwMode="auto">
              <a:xfrm rot="16200000" flipV="1">
                <a:off x="1480" y="1864"/>
                <a:ext cx="16" cy="25"/>
              </a:xfrm>
              <a:prstGeom prst="line">
                <a:avLst/>
              </a:prstGeom>
              <a:noFill/>
              <a:ln w="9525">
                <a:solidFill>
                  <a:srgbClr val="000000"/>
                </a:solidFill>
                <a:round/>
                <a:headEnd/>
                <a:tailEnd/>
              </a:ln>
            </p:spPr>
            <p:txBody>
              <a:bodyPr/>
              <a:lstStyle/>
              <a:p>
                <a:endParaRPr lang="en-GB"/>
              </a:p>
            </p:txBody>
          </p:sp>
          <p:sp>
            <p:nvSpPr>
              <p:cNvPr id="684" name="Oval 263"/>
              <p:cNvSpPr>
                <a:spLocks noChangeArrowheads="1"/>
              </p:cNvSpPr>
              <p:nvPr/>
            </p:nvSpPr>
            <p:spPr bwMode="auto">
              <a:xfrm>
                <a:off x="1509" y="2028"/>
                <a:ext cx="46" cy="50"/>
              </a:xfrm>
              <a:prstGeom prst="ellipse">
                <a:avLst/>
              </a:prstGeom>
              <a:solidFill>
                <a:srgbClr val="FF6600"/>
              </a:solidFill>
              <a:ln w="9525">
                <a:solidFill>
                  <a:srgbClr val="000000"/>
                </a:solidFill>
                <a:round/>
                <a:headEnd/>
                <a:tailEnd/>
              </a:ln>
            </p:spPr>
            <p:txBody>
              <a:bodyPr/>
              <a:lstStyle/>
              <a:p>
                <a:endParaRPr lang="en-US"/>
              </a:p>
            </p:txBody>
          </p:sp>
          <p:sp>
            <p:nvSpPr>
              <p:cNvPr id="685" name="Line 264"/>
              <p:cNvSpPr>
                <a:spLocks noChangeShapeType="1"/>
              </p:cNvSpPr>
              <p:nvPr/>
            </p:nvSpPr>
            <p:spPr bwMode="auto">
              <a:xfrm flipV="1">
                <a:off x="1527" y="2008"/>
                <a:ext cx="24" cy="18"/>
              </a:xfrm>
              <a:prstGeom prst="line">
                <a:avLst/>
              </a:prstGeom>
              <a:noFill/>
              <a:ln w="9525">
                <a:solidFill>
                  <a:srgbClr val="000000"/>
                </a:solidFill>
                <a:round/>
                <a:headEnd/>
                <a:tailEnd/>
              </a:ln>
            </p:spPr>
            <p:txBody>
              <a:bodyPr/>
              <a:lstStyle/>
              <a:p>
                <a:endParaRPr lang="en-GB"/>
              </a:p>
            </p:txBody>
          </p:sp>
          <p:sp>
            <p:nvSpPr>
              <p:cNvPr id="686" name="Line 265"/>
              <p:cNvSpPr>
                <a:spLocks noChangeShapeType="1"/>
              </p:cNvSpPr>
              <p:nvPr/>
            </p:nvSpPr>
            <p:spPr bwMode="auto">
              <a:xfrm rot="16200000" flipV="1">
                <a:off x="1531" y="1988"/>
                <a:ext cx="16" cy="24"/>
              </a:xfrm>
              <a:prstGeom prst="line">
                <a:avLst/>
              </a:prstGeom>
              <a:noFill/>
              <a:ln w="9525">
                <a:solidFill>
                  <a:srgbClr val="000000"/>
                </a:solidFill>
                <a:round/>
                <a:headEnd/>
                <a:tailEnd/>
              </a:ln>
            </p:spPr>
            <p:txBody>
              <a:bodyPr/>
              <a:lstStyle/>
              <a:p>
                <a:endParaRPr lang="en-GB"/>
              </a:p>
            </p:txBody>
          </p:sp>
          <p:sp>
            <p:nvSpPr>
              <p:cNvPr id="687" name="Line 266"/>
              <p:cNvSpPr>
                <a:spLocks noChangeShapeType="1"/>
              </p:cNvSpPr>
              <p:nvPr/>
            </p:nvSpPr>
            <p:spPr bwMode="auto">
              <a:xfrm flipV="1">
                <a:off x="1527" y="1933"/>
                <a:ext cx="24" cy="19"/>
              </a:xfrm>
              <a:prstGeom prst="line">
                <a:avLst/>
              </a:prstGeom>
              <a:noFill/>
              <a:ln w="9525">
                <a:solidFill>
                  <a:srgbClr val="000000"/>
                </a:solidFill>
                <a:round/>
                <a:headEnd/>
                <a:tailEnd/>
              </a:ln>
            </p:spPr>
            <p:txBody>
              <a:bodyPr/>
              <a:lstStyle/>
              <a:p>
                <a:endParaRPr lang="en-GB"/>
              </a:p>
            </p:txBody>
          </p:sp>
          <p:sp>
            <p:nvSpPr>
              <p:cNvPr id="688" name="Line 267"/>
              <p:cNvSpPr>
                <a:spLocks noChangeShapeType="1"/>
              </p:cNvSpPr>
              <p:nvPr/>
            </p:nvSpPr>
            <p:spPr bwMode="auto">
              <a:xfrm rot="16200000" flipV="1">
                <a:off x="1531" y="1913"/>
                <a:ext cx="16" cy="24"/>
              </a:xfrm>
              <a:prstGeom prst="line">
                <a:avLst/>
              </a:prstGeom>
              <a:noFill/>
              <a:ln w="9525">
                <a:solidFill>
                  <a:srgbClr val="000000"/>
                </a:solidFill>
                <a:round/>
                <a:headEnd/>
                <a:tailEnd/>
              </a:ln>
            </p:spPr>
            <p:txBody>
              <a:bodyPr/>
              <a:lstStyle/>
              <a:p>
                <a:endParaRPr lang="en-GB"/>
              </a:p>
            </p:txBody>
          </p:sp>
          <p:sp>
            <p:nvSpPr>
              <p:cNvPr id="689" name="Line 268"/>
              <p:cNvSpPr>
                <a:spLocks noChangeShapeType="1"/>
              </p:cNvSpPr>
              <p:nvPr/>
            </p:nvSpPr>
            <p:spPr bwMode="auto">
              <a:xfrm flipV="1">
                <a:off x="1527" y="1896"/>
                <a:ext cx="24" cy="18"/>
              </a:xfrm>
              <a:prstGeom prst="line">
                <a:avLst/>
              </a:prstGeom>
              <a:noFill/>
              <a:ln w="9525">
                <a:solidFill>
                  <a:srgbClr val="000000"/>
                </a:solidFill>
                <a:round/>
                <a:headEnd/>
                <a:tailEnd/>
              </a:ln>
            </p:spPr>
            <p:txBody>
              <a:bodyPr/>
              <a:lstStyle/>
              <a:p>
                <a:endParaRPr lang="en-GB"/>
              </a:p>
            </p:txBody>
          </p:sp>
          <p:sp>
            <p:nvSpPr>
              <p:cNvPr id="690" name="Line 269"/>
              <p:cNvSpPr>
                <a:spLocks noChangeShapeType="1"/>
              </p:cNvSpPr>
              <p:nvPr/>
            </p:nvSpPr>
            <p:spPr bwMode="auto">
              <a:xfrm rot="16200000" flipV="1">
                <a:off x="1531" y="1876"/>
                <a:ext cx="16" cy="24"/>
              </a:xfrm>
              <a:prstGeom prst="line">
                <a:avLst/>
              </a:prstGeom>
              <a:noFill/>
              <a:ln w="9525">
                <a:solidFill>
                  <a:srgbClr val="000000"/>
                </a:solidFill>
                <a:round/>
                <a:headEnd/>
                <a:tailEnd/>
              </a:ln>
            </p:spPr>
            <p:txBody>
              <a:bodyPr/>
              <a:lstStyle/>
              <a:p>
                <a:endParaRPr lang="en-GB"/>
              </a:p>
            </p:txBody>
          </p:sp>
          <p:sp>
            <p:nvSpPr>
              <p:cNvPr id="691" name="Line 270"/>
              <p:cNvSpPr>
                <a:spLocks noChangeShapeType="1"/>
              </p:cNvSpPr>
              <p:nvPr/>
            </p:nvSpPr>
            <p:spPr bwMode="auto">
              <a:xfrm flipV="1">
                <a:off x="1527" y="1970"/>
                <a:ext cx="24" cy="19"/>
              </a:xfrm>
              <a:prstGeom prst="line">
                <a:avLst/>
              </a:prstGeom>
              <a:noFill/>
              <a:ln w="9525">
                <a:solidFill>
                  <a:srgbClr val="000000"/>
                </a:solidFill>
                <a:round/>
                <a:headEnd/>
                <a:tailEnd/>
              </a:ln>
            </p:spPr>
            <p:txBody>
              <a:bodyPr/>
              <a:lstStyle/>
              <a:p>
                <a:endParaRPr lang="en-GB"/>
              </a:p>
            </p:txBody>
          </p:sp>
          <p:sp>
            <p:nvSpPr>
              <p:cNvPr id="692" name="Line 271"/>
              <p:cNvSpPr>
                <a:spLocks noChangeShapeType="1"/>
              </p:cNvSpPr>
              <p:nvPr/>
            </p:nvSpPr>
            <p:spPr bwMode="auto">
              <a:xfrm rot="16200000" flipV="1">
                <a:off x="1531" y="1950"/>
                <a:ext cx="16" cy="24"/>
              </a:xfrm>
              <a:prstGeom prst="line">
                <a:avLst/>
              </a:prstGeom>
              <a:noFill/>
              <a:ln w="9525">
                <a:solidFill>
                  <a:srgbClr val="000000"/>
                </a:solidFill>
                <a:round/>
                <a:headEnd/>
                <a:tailEnd/>
              </a:ln>
            </p:spPr>
            <p:txBody>
              <a:bodyPr/>
              <a:lstStyle/>
              <a:p>
                <a:endParaRPr lang="en-GB"/>
              </a:p>
            </p:txBody>
          </p:sp>
          <p:sp>
            <p:nvSpPr>
              <p:cNvPr id="693" name="Line 272"/>
              <p:cNvSpPr>
                <a:spLocks noChangeShapeType="1"/>
              </p:cNvSpPr>
              <p:nvPr/>
            </p:nvSpPr>
            <p:spPr bwMode="auto">
              <a:xfrm flipV="1">
                <a:off x="1527" y="1861"/>
                <a:ext cx="24" cy="19"/>
              </a:xfrm>
              <a:prstGeom prst="line">
                <a:avLst/>
              </a:prstGeom>
              <a:noFill/>
              <a:ln w="9525">
                <a:solidFill>
                  <a:srgbClr val="000000"/>
                </a:solidFill>
                <a:round/>
                <a:headEnd/>
                <a:tailEnd/>
              </a:ln>
            </p:spPr>
            <p:txBody>
              <a:bodyPr/>
              <a:lstStyle/>
              <a:p>
                <a:endParaRPr lang="en-GB"/>
              </a:p>
            </p:txBody>
          </p:sp>
          <p:sp>
            <p:nvSpPr>
              <p:cNvPr id="694" name="Line 273"/>
              <p:cNvSpPr>
                <a:spLocks noChangeShapeType="1"/>
              </p:cNvSpPr>
              <p:nvPr/>
            </p:nvSpPr>
            <p:spPr bwMode="auto">
              <a:xfrm rot="16200000" flipV="1">
                <a:off x="1531" y="1841"/>
                <a:ext cx="16" cy="24"/>
              </a:xfrm>
              <a:prstGeom prst="line">
                <a:avLst/>
              </a:prstGeom>
              <a:noFill/>
              <a:ln w="9525">
                <a:solidFill>
                  <a:srgbClr val="000000"/>
                </a:solidFill>
                <a:round/>
                <a:headEnd/>
                <a:tailEnd/>
              </a:ln>
            </p:spPr>
            <p:txBody>
              <a:bodyPr/>
              <a:lstStyle/>
              <a:p>
                <a:endParaRPr lang="en-GB"/>
              </a:p>
            </p:txBody>
          </p:sp>
          <p:sp>
            <p:nvSpPr>
              <p:cNvPr id="695" name="Oval 274"/>
              <p:cNvSpPr>
                <a:spLocks noChangeArrowheads="1"/>
              </p:cNvSpPr>
              <p:nvPr/>
            </p:nvSpPr>
            <p:spPr bwMode="auto">
              <a:xfrm>
                <a:off x="1556" y="2004"/>
                <a:ext cx="46" cy="50"/>
              </a:xfrm>
              <a:prstGeom prst="ellipse">
                <a:avLst/>
              </a:prstGeom>
              <a:solidFill>
                <a:srgbClr val="FF6600"/>
              </a:solidFill>
              <a:ln w="9525">
                <a:solidFill>
                  <a:srgbClr val="000000"/>
                </a:solidFill>
                <a:round/>
                <a:headEnd/>
                <a:tailEnd/>
              </a:ln>
            </p:spPr>
            <p:txBody>
              <a:bodyPr/>
              <a:lstStyle/>
              <a:p>
                <a:endParaRPr lang="en-US"/>
              </a:p>
            </p:txBody>
          </p:sp>
          <p:sp>
            <p:nvSpPr>
              <p:cNvPr id="696" name="Line 275"/>
              <p:cNvSpPr>
                <a:spLocks noChangeShapeType="1"/>
              </p:cNvSpPr>
              <p:nvPr/>
            </p:nvSpPr>
            <p:spPr bwMode="auto">
              <a:xfrm flipV="1">
                <a:off x="1573" y="1984"/>
                <a:ext cx="24" cy="18"/>
              </a:xfrm>
              <a:prstGeom prst="line">
                <a:avLst/>
              </a:prstGeom>
              <a:noFill/>
              <a:ln w="9525">
                <a:solidFill>
                  <a:srgbClr val="000000"/>
                </a:solidFill>
                <a:round/>
                <a:headEnd/>
                <a:tailEnd/>
              </a:ln>
            </p:spPr>
            <p:txBody>
              <a:bodyPr/>
              <a:lstStyle/>
              <a:p>
                <a:endParaRPr lang="en-GB"/>
              </a:p>
            </p:txBody>
          </p:sp>
          <p:sp>
            <p:nvSpPr>
              <p:cNvPr id="697" name="Line 276"/>
              <p:cNvSpPr>
                <a:spLocks noChangeShapeType="1"/>
              </p:cNvSpPr>
              <p:nvPr/>
            </p:nvSpPr>
            <p:spPr bwMode="auto">
              <a:xfrm rot="16200000" flipV="1">
                <a:off x="1577" y="1964"/>
                <a:ext cx="16" cy="24"/>
              </a:xfrm>
              <a:prstGeom prst="line">
                <a:avLst/>
              </a:prstGeom>
              <a:noFill/>
              <a:ln w="9525">
                <a:solidFill>
                  <a:srgbClr val="000000"/>
                </a:solidFill>
                <a:round/>
                <a:headEnd/>
                <a:tailEnd/>
              </a:ln>
            </p:spPr>
            <p:txBody>
              <a:bodyPr/>
              <a:lstStyle/>
              <a:p>
                <a:endParaRPr lang="en-GB"/>
              </a:p>
            </p:txBody>
          </p:sp>
          <p:sp>
            <p:nvSpPr>
              <p:cNvPr id="698" name="Line 277"/>
              <p:cNvSpPr>
                <a:spLocks noChangeShapeType="1"/>
              </p:cNvSpPr>
              <p:nvPr/>
            </p:nvSpPr>
            <p:spPr bwMode="auto">
              <a:xfrm flipV="1">
                <a:off x="1573" y="1909"/>
                <a:ext cx="24" cy="19"/>
              </a:xfrm>
              <a:prstGeom prst="line">
                <a:avLst/>
              </a:prstGeom>
              <a:noFill/>
              <a:ln w="9525">
                <a:solidFill>
                  <a:srgbClr val="000000"/>
                </a:solidFill>
                <a:round/>
                <a:headEnd/>
                <a:tailEnd/>
              </a:ln>
            </p:spPr>
            <p:txBody>
              <a:bodyPr/>
              <a:lstStyle/>
              <a:p>
                <a:endParaRPr lang="en-GB"/>
              </a:p>
            </p:txBody>
          </p:sp>
          <p:sp>
            <p:nvSpPr>
              <p:cNvPr id="699" name="Line 278"/>
              <p:cNvSpPr>
                <a:spLocks noChangeShapeType="1"/>
              </p:cNvSpPr>
              <p:nvPr/>
            </p:nvSpPr>
            <p:spPr bwMode="auto">
              <a:xfrm rot="16200000" flipV="1">
                <a:off x="1577" y="1889"/>
                <a:ext cx="16" cy="24"/>
              </a:xfrm>
              <a:prstGeom prst="line">
                <a:avLst/>
              </a:prstGeom>
              <a:noFill/>
              <a:ln w="9525">
                <a:solidFill>
                  <a:srgbClr val="000000"/>
                </a:solidFill>
                <a:round/>
                <a:headEnd/>
                <a:tailEnd/>
              </a:ln>
            </p:spPr>
            <p:txBody>
              <a:bodyPr/>
              <a:lstStyle/>
              <a:p>
                <a:endParaRPr lang="en-GB"/>
              </a:p>
            </p:txBody>
          </p:sp>
          <p:sp>
            <p:nvSpPr>
              <p:cNvPr id="700" name="Line 279"/>
              <p:cNvSpPr>
                <a:spLocks noChangeShapeType="1"/>
              </p:cNvSpPr>
              <p:nvPr/>
            </p:nvSpPr>
            <p:spPr bwMode="auto">
              <a:xfrm flipV="1">
                <a:off x="1573" y="1872"/>
                <a:ext cx="24" cy="18"/>
              </a:xfrm>
              <a:prstGeom prst="line">
                <a:avLst/>
              </a:prstGeom>
              <a:noFill/>
              <a:ln w="9525">
                <a:solidFill>
                  <a:srgbClr val="000000"/>
                </a:solidFill>
                <a:round/>
                <a:headEnd/>
                <a:tailEnd/>
              </a:ln>
            </p:spPr>
            <p:txBody>
              <a:bodyPr/>
              <a:lstStyle/>
              <a:p>
                <a:endParaRPr lang="en-GB"/>
              </a:p>
            </p:txBody>
          </p:sp>
          <p:sp>
            <p:nvSpPr>
              <p:cNvPr id="701" name="Line 280"/>
              <p:cNvSpPr>
                <a:spLocks noChangeShapeType="1"/>
              </p:cNvSpPr>
              <p:nvPr/>
            </p:nvSpPr>
            <p:spPr bwMode="auto">
              <a:xfrm rot="16200000" flipV="1">
                <a:off x="1577" y="1852"/>
                <a:ext cx="16" cy="24"/>
              </a:xfrm>
              <a:prstGeom prst="line">
                <a:avLst/>
              </a:prstGeom>
              <a:noFill/>
              <a:ln w="9525">
                <a:solidFill>
                  <a:srgbClr val="000000"/>
                </a:solidFill>
                <a:round/>
                <a:headEnd/>
                <a:tailEnd/>
              </a:ln>
            </p:spPr>
            <p:txBody>
              <a:bodyPr/>
              <a:lstStyle/>
              <a:p>
                <a:endParaRPr lang="en-GB"/>
              </a:p>
            </p:txBody>
          </p:sp>
          <p:sp>
            <p:nvSpPr>
              <p:cNvPr id="702" name="Line 281"/>
              <p:cNvSpPr>
                <a:spLocks noChangeShapeType="1"/>
              </p:cNvSpPr>
              <p:nvPr/>
            </p:nvSpPr>
            <p:spPr bwMode="auto">
              <a:xfrm flipV="1">
                <a:off x="1573" y="1946"/>
                <a:ext cx="24" cy="19"/>
              </a:xfrm>
              <a:prstGeom prst="line">
                <a:avLst/>
              </a:prstGeom>
              <a:noFill/>
              <a:ln w="9525">
                <a:solidFill>
                  <a:srgbClr val="000000"/>
                </a:solidFill>
                <a:round/>
                <a:headEnd/>
                <a:tailEnd/>
              </a:ln>
            </p:spPr>
            <p:txBody>
              <a:bodyPr/>
              <a:lstStyle/>
              <a:p>
                <a:endParaRPr lang="en-GB"/>
              </a:p>
            </p:txBody>
          </p:sp>
          <p:sp>
            <p:nvSpPr>
              <p:cNvPr id="703" name="Line 282"/>
              <p:cNvSpPr>
                <a:spLocks noChangeShapeType="1"/>
              </p:cNvSpPr>
              <p:nvPr/>
            </p:nvSpPr>
            <p:spPr bwMode="auto">
              <a:xfrm rot="16200000" flipV="1">
                <a:off x="1577" y="1926"/>
                <a:ext cx="16" cy="24"/>
              </a:xfrm>
              <a:prstGeom prst="line">
                <a:avLst/>
              </a:prstGeom>
              <a:noFill/>
              <a:ln w="9525">
                <a:solidFill>
                  <a:srgbClr val="000000"/>
                </a:solidFill>
                <a:round/>
                <a:headEnd/>
                <a:tailEnd/>
              </a:ln>
            </p:spPr>
            <p:txBody>
              <a:bodyPr/>
              <a:lstStyle/>
              <a:p>
                <a:endParaRPr lang="en-GB"/>
              </a:p>
            </p:txBody>
          </p:sp>
          <p:sp>
            <p:nvSpPr>
              <p:cNvPr id="704" name="Line 283"/>
              <p:cNvSpPr>
                <a:spLocks noChangeShapeType="1"/>
              </p:cNvSpPr>
              <p:nvPr/>
            </p:nvSpPr>
            <p:spPr bwMode="auto">
              <a:xfrm flipV="1">
                <a:off x="1573" y="1837"/>
                <a:ext cx="24" cy="19"/>
              </a:xfrm>
              <a:prstGeom prst="line">
                <a:avLst/>
              </a:prstGeom>
              <a:noFill/>
              <a:ln w="9525">
                <a:solidFill>
                  <a:srgbClr val="000000"/>
                </a:solidFill>
                <a:round/>
                <a:headEnd/>
                <a:tailEnd/>
              </a:ln>
            </p:spPr>
            <p:txBody>
              <a:bodyPr/>
              <a:lstStyle/>
              <a:p>
                <a:endParaRPr lang="en-GB"/>
              </a:p>
            </p:txBody>
          </p:sp>
          <p:sp>
            <p:nvSpPr>
              <p:cNvPr id="705" name="Line 284"/>
              <p:cNvSpPr>
                <a:spLocks noChangeShapeType="1"/>
              </p:cNvSpPr>
              <p:nvPr/>
            </p:nvSpPr>
            <p:spPr bwMode="auto">
              <a:xfrm rot="16200000" flipV="1">
                <a:off x="1577" y="1817"/>
                <a:ext cx="16" cy="24"/>
              </a:xfrm>
              <a:prstGeom prst="line">
                <a:avLst/>
              </a:prstGeom>
              <a:noFill/>
              <a:ln w="9525">
                <a:solidFill>
                  <a:srgbClr val="000000"/>
                </a:solidFill>
                <a:round/>
                <a:headEnd/>
                <a:tailEnd/>
              </a:ln>
            </p:spPr>
            <p:txBody>
              <a:bodyPr/>
              <a:lstStyle/>
              <a:p>
                <a:endParaRPr lang="en-GB"/>
              </a:p>
            </p:txBody>
          </p:sp>
          <p:sp>
            <p:nvSpPr>
              <p:cNvPr id="706" name="Oval 285"/>
              <p:cNvSpPr>
                <a:spLocks noChangeArrowheads="1"/>
              </p:cNvSpPr>
              <p:nvPr/>
            </p:nvSpPr>
            <p:spPr bwMode="auto">
              <a:xfrm>
                <a:off x="1605" y="1988"/>
                <a:ext cx="46" cy="50"/>
              </a:xfrm>
              <a:prstGeom prst="ellipse">
                <a:avLst/>
              </a:prstGeom>
              <a:solidFill>
                <a:srgbClr val="FF6600"/>
              </a:solidFill>
              <a:ln w="9525">
                <a:solidFill>
                  <a:srgbClr val="000000"/>
                </a:solidFill>
                <a:round/>
                <a:headEnd/>
                <a:tailEnd/>
              </a:ln>
            </p:spPr>
            <p:txBody>
              <a:bodyPr/>
              <a:lstStyle/>
              <a:p>
                <a:endParaRPr lang="en-US"/>
              </a:p>
            </p:txBody>
          </p:sp>
          <p:sp>
            <p:nvSpPr>
              <p:cNvPr id="707" name="Line 286"/>
              <p:cNvSpPr>
                <a:spLocks noChangeShapeType="1"/>
              </p:cNvSpPr>
              <p:nvPr/>
            </p:nvSpPr>
            <p:spPr bwMode="auto">
              <a:xfrm flipV="1">
                <a:off x="1622" y="1968"/>
                <a:ext cx="24" cy="18"/>
              </a:xfrm>
              <a:prstGeom prst="line">
                <a:avLst/>
              </a:prstGeom>
              <a:noFill/>
              <a:ln w="9525">
                <a:solidFill>
                  <a:srgbClr val="000000"/>
                </a:solidFill>
                <a:round/>
                <a:headEnd/>
                <a:tailEnd/>
              </a:ln>
            </p:spPr>
            <p:txBody>
              <a:bodyPr/>
              <a:lstStyle/>
              <a:p>
                <a:endParaRPr lang="en-GB"/>
              </a:p>
            </p:txBody>
          </p:sp>
          <p:sp>
            <p:nvSpPr>
              <p:cNvPr id="708" name="Line 287"/>
              <p:cNvSpPr>
                <a:spLocks noChangeShapeType="1"/>
              </p:cNvSpPr>
              <p:nvPr/>
            </p:nvSpPr>
            <p:spPr bwMode="auto">
              <a:xfrm rot="16200000" flipV="1">
                <a:off x="1626" y="1948"/>
                <a:ext cx="16" cy="24"/>
              </a:xfrm>
              <a:prstGeom prst="line">
                <a:avLst/>
              </a:prstGeom>
              <a:noFill/>
              <a:ln w="9525">
                <a:solidFill>
                  <a:srgbClr val="000000"/>
                </a:solidFill>
                <a:round/>
                <a:headEnd/>
                <a:tailEnd/>
              </a:ln>
            </p:spPr>
            <p:txBody>
              <a:bodyPr/>
              <a:lstStyle/>
              <a:p>
                <a:endParaRPr lang="en-GB"/>
              </a:p>
            </p:txBody>
          </p:sp>
          <p:sp>
            <p:nvSpPr>
              <p:cNvPr id="709" name="Line 288"/>
              <p:cNvSpPr>
                <a:spLocks noChangeShapeType="1"/>
              </p:cNvSpPr>
              <p:nvPr/>
            </p:nvSpPr>
            <p:spPr bwMode="auto">
              <a:xfrm flipV="1">
                <a:off x="1622" y="1893"/>
                <a:ext cx="24" cy="19"/>
              </a:xfrm>
              <a:prstGeom prst="line">
                <a:avLst/>
              </a:prstGeom>
              <a:noFill/>
              <a:ln w="9525">
                <a:solidFill>
                  <a:srgbClr val="000000"/>
                </a:solidFill>
                <a:round/>
                <a:headEnd/>
                <a:tailEnd/>
              </a:ln>
            </p:spPr>
            <p:txBody>
              <a:bodyPr/>
              <a:lstStyle/>
              <a:p>
                <a:endParaRPr lang="en-GB"/>
              </a:p>
            </p:txBody>
          </p:sp>
          <p:sp>
            <p:nvSpPr>
              <p:cNvPr id="710" name="Line 289"/>
              <p:cNvSpPr>
                <a:spLocks noChangeShapeType="1"/>
              </p:cNvSpPr>
              <p:nvPr/>
            </p:nvSpPr>
            <p:spPr bwMode="auto">
              <a:xfrm rot="16200000" flipV="1">
                <a:off x="1626" y="1873"/>
                <a:ext cx="16" cy="24"/>
              </a:xfrm>
              <a:prstGeom prst="line">
                <a:avLst/>
              </a:prstGeom>
              <a:noFill/>
              <a:ln w="9525">
                <a:solidFill>
                  <a:srgbClr val="000000"/>
                </a:solidFill>
                <a:round/>
                <a:headEnd/>
                <a:tailEnd/>
              </a:ln>
            </p:spPr>
            <p:txBody>
              <a:bodyPr/>
              <a:lstStyle/>
              <a:p>
                <a:endParaRPr lang="en-GB"/>
              </a:p>
            </p:txBody>
          </p:sp>
          <p:sp>
            <p:nvSpPr>
              <p:cNvPr id="711" name="Line 290"/>
              <p:cNvSpPr>
                <a:spLocks noChangeShapeType="1"/>
              </p:cNvSpPr>
              <p:nvPr/>
            </p:nvSpPr>
            <p:spPr bwMode="auto">
              <a:xfrm flipV="1">
                <a:off x="1622" y="1856"/>
                <a:ext cx="24" cy="18"/>
              </a:xfrm>
              <a:prstGeom prst="line">
                <a:avLst/>
              </a:prstGeom>
              <a:noFill/>
              <a:ln w="9525">
                <a:solidFill>
                  <a:srgbClr val="000000"/>
                </a:solidFill>
                <a:round/>
                <a:headEnd/>
                <a:tailEnd/>
              </a:ln>
            </p:spPr>
            <p:txBody>
              <a:bodyPr/>
              <a:lstStyle/>
              <a:p>
                <a:endParaRPr lang="en-GB"/>
              </a:p>
            </p:txBody>
          </p:sp>
          <p:sp>
            <p:nvSpPr>
              <p:cNvPr id="712" name="Line 291"/>
              <p:cNvSpPr>
                <a:spLocks noChangeShapeType="1"/>
              </p:cNvSpPr>
              <p:nvPr/>
            </p:nvSpPr>
            <p:spPr bwMode="auto">
              <a:xfrm rot="16200000" flipV="1">
                <a:off x="1626" y="1836"/>
                <a:ext cx="16" cy="24"/>
              </a:xfrm>
              <a:prstGeom prst="line">
                <a:avLst/>
              </a:prstGeom>
              <a:noFill/>
              <a:ln w="9525">
                <a:solidFill>
                  <a:srgbClr val="000000"/>
                </a:solidFill>
                <a:round/>
                <a:headEnd/>
                <a:tailEnd/>
              </a:ln>
            </p:spPr>
            <p:txBody>
              <a:bodyPr/>
              <a:lstStyle/>
              <a:p>
                <a:endParaRPr lang="en-GB"/>
              </a:p>
            </p:txBody>
          </p:sp>
          <p:sp>
            <p:nvSpPr>
              <p:cNvPr id="713" name="Line 292"/>
              <p:cNvSpPr>
                <a:spLocks noChangeShapeType="1"/>
              </p:cNvSpPr>
              <p:nvPr/>
            </p:nvSpPr>
            <p:spPr bwMode="auto">
              <a:xfrm flipV="1">
                <a:off x="1622" y="1930"/>
                <a:ext cx="24" cy="19"/>
              </a:xfrm>
              <a:prstGeom prst="line">
                <a:avLst/>
              </a:prstGeom>
              <a:noFill/>
              <a:ln w="9525">
                <a:solidFill>
                  <a:srgbClr val="000000"/>
                </a:solidFill>
                <a:round/>
                <a:headEnd/>
                <a:tailEnd/>
              </a:ln>
            </p:spPr>
            <p:txBody>
              <a:bodyPr/>
              <a:lstStyle/>
              <a:p>
                <a:endParaRPr lang="en-GB"/>
              </a:p>
            </p:txBody>
          </p:sp>
          <p:sp>
            <p:nvSpPr>
              <p:cNvPr id="714" name="Line 293"/>
              <p:cNvSpPr>
                <a:spLocks noChangeShapeType="1"/>
              </p:cNvSpPr>
              <p:nvPr/>
            </p:nvSpPr>
            <p:spPr bwMode="auto">
              <a:xfrm rot="16200000" flipV="1">
                <a:off x="1626" y="1910"/>
                <a:ext cx="16" cy="24"/>
              </a:xfrm>
              <a:prstGeom prst="line">
                <a:avLst/>
              </a:prstGeom>
              <a:noFill/>
              <a:ln w="9525">
                <a:solidFill>
                  <a:srgbClr val="000000"/>
                </a:solidFill>
                <a:round/>
                <a:headEnd/>
                <a:tailEnd/>
              </a:ln>
            </p:spPr>
            <p:txBody>
              <a:bodyPr/>
              <a:lstStyle/>
              <a:p>
                <a:endParaRPr lang="en-GB"/>
              </a:p>
            </p:txBody>
          </p:sp>
          <p:sp>
            <p:nvSpPr>
              <p:cNvPr id="715" name="Line 294"/>
              <p:cNvSpPr>
                <a:spLocks noChangeShapeType="1"/>
              </p:cNvSpPr>
              <p:nvPr/>
            </p:nvSpPr>
            <p:spPr bwMode="auto">
              <a:xfrm flipV="1">
                <a:off x="1622" y="1821"/>
                <a:ext cx="24" cy="19"/>
              </a:xfrm>
              <a:prstGeom prst="line">
                <a:avLst/>
              </a:prstGeom>
              <a:noFill/>
              <a:ln w="9525">
                <a:solidFill>
                  <a:srgbClr val="000000"/>
                </a:solidFill>
                <a:round/>
                <a:headEnd/>
                <a:tailEnd/>
              </a:ln>
            </p:spPr>
            <p:txBody>
              <a:bodyPr/>
              <a:lstStyle/>
              <a:p>
                <a:endParaRPr lang="en-GB"/>
              </a:p>
            </p:txBody>
          </p:sp>
          <p:sp>
            <p:nvSpPr>
              <p:cNvPr id="716" name="Line 295"/>
              <p:cNvSpPr>
                <a:spLocks noChangeShapeType="1"/>
              </p:cNvSpPr>
              <p:nvPr/>
            </p:nvSpPr>
            <p:spPr bwMode="auto">
              <a:xfrm rot="16200000" flipV="1">
                <a:off x="1626" y="1801"/>
                <a:ext cx="16" cy="24"/>
              </a:xfrm>
              <a:prstGeom prst="line">
                <a:avLst/>
              </a:prstGeom>
              <a:noFill/>
              <a:ln w="9525">
                <a:solidFill>
                  <a:srgbClr val="000000"/>
                </a:solidFill>
                <a:round/>
                <a:headEnd/>
                <a:tailEnd/>
              </a:ln>
            </p:spPr>
            <p:txBody>
              <a:bodyPr/>
              <a:lstStyle/>
              <a:p>
                <a:endParaRPr lang="en-GB"/>
              </a:p>
            </p:txBody>
          </p:sp>
          <p:sp>
            <p:nvSpPr>
              <p:cNvPr id="717" name="Oval 296"/>
              <p:cNvSpPr>
                <a:spLocks noChangeArrowheads="1"/>
              </p:cNvSpPr>
              <p:nvPr/>
            </p:nvSpPr>
            <p:spPr bwMode="auto">
              <a:xfrm>
                <a:off x="1653" y="1977"/>
                <a:ext cx="46" cy="50"/>
              </a:xfrm>
              <a:prstGeom prst="ellipse">
                <a:avLst/>
              </a:prstGeom>
              <a:solidFill>
                <a:srgbClr val="FF6600"/>
              </a:solidFill>
              <a:ln w="9525">
                <a:solidFill>
                  <a:srgbClr val="000000"/>
                </a:solidFill>
                <a:round/>
                <a:headEnd/>
                <a:tailEnd/>
              </a:ln>
            </p:spPr>
            <p:txBody>
              <a:bodyPr/>
              <a:lstStyle/>
              <a:p>
                <a:endParaRPr lang="en-US"/>
              </a:p>
            </p:txBody>
          </p:sp>
          <p:sp>
            <p:nvSpPr>
              <p:cNvPr id="718" name="Line 297"/>
              <p:cNvSpPr>
                <a:spLocks noChangeShapeType="1"/>
              </p:cNvSpPr>
              <p:nvPr/>
            </p:nvSpPr>
            <p:spPr bwMode="auto">
              <a:xfrm flipV="1">
                <a:off x="1670" y="1957"/>
                <a:ext cx="25" cy="19"/>
              </a:xfrm>
              <a:prstGeom prst="line">
                <a:avLst/>
              </a:prstGeom>
              <a:noFill/>
              <a:ln w="9525">
                <a:solidFill>
                  <a:srgbClr val="000000"/>
                </a:solidFill>
                <a:round/>
                <a:headEnd/>
                <a:tailEnd/>
              </a:ln>
            </p:spPr>
            <p:txBody>
              <a:bodyPr/>
              <a:lstStyle/>
              <a:p>
                <a:endParaRPr lang="en-GB"/>
              </a:p>
            </p:txBody>
          </p:sp>
          <p:sp>
            <p:nvSpPr>
              <p:cNvPr id="719" name="Line 298"/>
              <p:cNvSpPr>
                <a:spLocks noChangeShapeType="1"/>
              </p:cNvSpPr>
              <p:nvPr/>
            </p:nvSpPr>
            <p:spPr bwMode="auto">
              <a:xfrm rot="16200000" flipV="1">
                <a:off x="1675" y="1936"/>
                <a:ext cx="16" cy="25"/>
              </a:xfrm>
              <a:prstGeom prst="line">
                <a:avLst/>
              </a:prstGeom>
              <a:noFill/>
              <a:ln w="9525">
                <a:solidFill>
                  <a:srgbClr val="000000"/>
                </a:solidFill>
                <a:round/>
                <a:headEnd/>
                <a:tailEnd/>
              </a:ln>
            </p:spPr>
            <p:txBody>
              <a:bodyPr/>
              <a:lstStyle/>
              <a:p>
                <a:endParaRPr lang="en-GB"/>
              </a:p>
            </p:txBody>
          </p:sp>
          <p:sp>
            <p:nvSpPr>
              <p:cNvPr id="720" name="Line 299"/>
              <p:cNvSpPr>
                <a:spLocks noChangeShapeType="1"/>
              </p:cNvSpPr>
              <p:nvPr/>
            </p:nvSpPr>
            <p:spPr bwMode="auto">
              <a:xfrm flipV="1">
                <a:off x="1670" y="1882"/>
                <a:ext cx="25" cy="19"/>
              </a:xfrm>
              <a:prstGeom prst="line">
                <a:avLst/>
              </a:prstGeom>
              <a:noFill/>
              <a:ln w="9525">
                <a:solidFill>
                  <a:srgbClr val="000000"/>
                </a:solidFill>
                <a:round/>
                <a:headEnd/>
                <a:tailEnd/>
              </a:ln>
            </p:spPr>
            <p:txBody>
              <a:bodyPr/>
              <a:lstStyle/>
              <a:p>
                <a:endParaRPr lang="en-GB"/>
              </a:p>
            </p:txBody>
          </p:sp>
          <p:sp>
            <p:nvSpPr>
              <p:cNvPr id="721" name="Line 300"/>
              <p:cNvSpPr>
                <a:spLocks noChangeShapeType="1"/>
              </p:cNvSpPr>
              <p:nvPr/>
            </p:nvSpPr>
            <p:spPr bwMode="auto">
              <a:xfrm rot="16200000" flipV="1">
                <a:off x="1675" y="1861"/>
                <a:ext cx="16" cy="25"/>
              </a:xfrm>
              <a:prstGeom prst="line">
                <a:avLst/>
              </a:prstGeom>
              <a:noFill/>
              <a:ln w="9525">
                <a:solidFill>
                  <a:srgbClr val="000000"/>
                </a:solidFill>
                <a:round/>
                <a:headEnd/>
                <a:tailEnd/>
              </a:ln>
            </p:spPr>
            <p:txBody>
              <a:bodyPr/>
              <a:lstStyle/>
              <a:p>
                <a:endParaRPr lang="en-GB"/>
              </a:p>
            </p:txBody>
          </p:sp>
          <p:sp>
            <p:nvSpPr>
              <p:cNvPr id="722" name="Line 301"/>
              <p:cNvSpPr>
                <a:spLocks noChangeShapeType="1"/>
              </p:cNvSpPr>
              <p:nvPr/>
            </p:nvSpPr>
            <p:spPr bwMode="auto">
              <a:xfrm flipV="1">
                <a:off x="1670" y="1845"/>
                <a:ext cx="25" cy="19"/>
              </a:xfrm>
              <a:prstGeom prst="line">
                <a:avLst/>
              </a:prstGeom>
              <a:noFill/>
              <a:ln w="9525">
                <a:solidFill>
                  <a:srgbClr val="000000"/>
                </a:solidFill>
                <a:round/>
                <a:headEnd/>
                <a:tailEnd/>
              </a:ln>
            </p:spPr>
            <p:txBody>
              <a:bodyPr/>
              <a:lstStyle/>
              <a:p>
                <a:endParaRPr lang="en-GB"/>
              </a:p>
            </p:txBody>
          </p:sp>
          <p:sp>
            <p:nvSpPr>
              <p:cNvPr id="723" name="Line 302"/>
              <p:cNvSpPr>
                <a:spLocks noChangeShapeType="1"/>
              </p:cNvSpPr>
              <p:nvPr/>
            </p:nvSpPr>
            <p:spPr bwMode="auto">
              <a:xfrm rot="16200000" flipV="1">
                <a:off x="1675" y="1824"/>
                <a:ext cx="16" cy="25"/>
              </a:xfrm>
              <a:prstGeom prst="line">
                <a:avLst/>
              </a:prstGeom>
              <a:noFill/>
              <a:ln w="9525">
                <a:solidFill>
                  <a:srgbClr val="000000"/>
                </a:solidFill>
                <a:round/>
                <a:headEnd/>
                <a:tailEnd/>
              </a:ln>
            </p:spPr>
            <p:txBody>
              <a:bodyPr/>
              <a:lstStyle/>
              <a:p>
                <a:endParaRPr lang="en-GB"/>
              </a:p>
            </p:txBody>
          </p:sp>
          <p:sp>
            <p:nvSpPr>
              <p:cNvPr id="724" name="Line 303"/>
              <p:cNvSpPr>
                <a:spLocks noChangeShapeType="1"/>
              </p:cNvSpPr>
              <p:nvPr/>
            </p:nvSpPr>
            <p:spPr bwMode="auto">
              <a:xfrm flipV="1">
                <a:off x="1670" y="1920"/>
                <a:ext cx="25" cy="18"/>
              </a:xfrm>
              <a:prstGeom prst="line">
                <a:avLst/>
              </a:prstGeom>
              <a:noFill/>
              <a:ln w="9525">
                <a:solidFill>
                  <a:srgbClr val="000000"/>
                </a:solidFill>
                <a:round/>
                <a:headEnd/>
                <a:tailEnd/>
              </a:ln>
            </p:spPr>
            <p:txBody>
              <a:bodyPr/>
              <a:lstStyle/>
              <a:p>
                <a:endParaRPr lang="en-GB"/>
              </a:p>
            </p:txBody>
          </p:sp>
          <p:sp>
            <p:nvSpPr>
              <p:cNvPr id="725" name="Line 304"/>
              <p:cNvSpPr>
                <a:spLocks noChangeShapeType="1"/>
              </p:cNvSpPr>
              <p:nvPr/>
            </p:nvSpPr>
            <p:spPr bwMode="auto">
              <a:xfrm rot="16200000" flipV="1">
                <a:off x="1675" y="1899"/>
                <a:ext cx="16" cy="25"/>
              </a:xfrm>
              <a:prstGeom prst="line">
                <a:avLst/>
              </a:prstGeom>
              <a:noFill/>
              <a:ln w="9525">
                <a:solidFill>
                  <a:srgbClr val="000000"/>
                </a:solidFill>
                <a:round/>
                <a:headEnd/>
                <a:tailEnd/>
              </a:ln>
            </p:spPr>
            <p:txBody>
              <a:bodyPr/>
              <a:lstStyle/>
              <a:p>
                <a:endParaRPr lang="en-GB"/>
              </a:p>
            </p:txBody>
          </p:sp>
          <p:sp>
            <p:nvSpPr>
              <p:cNvPr id="726" name="Line 305"/>
              <p:cNvSpPr>
                <a:spLocks noChangeShapeType="1"/>
              </p:cNvSpPr>
              <p:nvPr/>
            </p:nvSpPr>
            <p:spPr bwMode="auto">
              <a:xfrm flipV="1">
                <a:off x="1670" y="1810"/>
                <a:ext cx="25" cy="19"/>
              </a:xfrm>
              <a:prstGeom prst="line">
                <a:avLst/>
              </a:prstGeom>
              <a:noFill/>
              <a:ln w="9525">
                <a:solidFill>
                  <a:srgbClr val="000000"/>
                </a:solidFill>
                <a:round/>
                <a:headEnd/>
                <a:tailEnd/>
              </a:ln>
            </p:spPr>
            <p:txBody>
              <a:bodyPr/>
              <a:lstStyle/>
              <a:p>
                <a:endParaRPr lang="en-GB"/>
              </a:p>
            </p:txBody>
          </p:sp>
          <p:sp>
            <p:nvSpPr>
              <p:cNvPr id="727" name="Line 306"/>
              <p:cNvSpPr>
                <a:spLocks noChangeShapeType="1"/>
              </p:cNvSpPr>
              <p:nvPr/>
            </p:nvSpPr>
            <p:spPr bwMode="auto">
              <a:xfrm rot="16200000" flipV="1">
                <a:off x="1675" y="1789"/>
                <a:ext cx="16" cy="25"/>
              </a:xfrm>
              <a:prstGeom prst="line">
                <a:avLst/>
              </a:prstGeom>
              <a:noFill/>
              <a:ln w="9525">
                <a:solidFill>
                  <a:srgbClr val="000000"/>
                </a:solidFill>
                <a:round/>
                <a:headEnd/>
                <a:tailEnd/>
              </a:ln>
            </p:spPr>
            <p:txBody>
              <a:bodyPr/>
              <a:lstStyle/>
              <a:p>
                <a:endParaRPr lang="en-GB"/>
              </a:p>
            </p:txBody>
          </p:sp>
          <p:sp>
            <p:nvSpPr>
              <p:cNvPr id="728" name="Oval 307"/>
              <p:cNvSpPr>
                <a:spLocks noChangeArrowheads="1"/>
              </p:cNvSpPr>
              <p:nvPr/>
            </p:nvSpPr>
            <p:spPr bwMode="auto">
              <a:xfrm>
                <a:off x="1707" y="1966"/>
                <a:ext cx="46" cy="51"/>
              </a:xfrm>
              <a:prstGeom prst="ellipse">
                <a:avLst/>
              </a:prstGeom>
              <a:solidFill>
                <a:srgbClr val="FF6600"/>
              </a:solidFill>
              <a:ln w="9525">
                <a:solidFill>
                  <a:srgbClr val="000000"/>
                </a:solidFill>
                <a:round/>
                <a:headEnd/>
                <a:tailEnd/>
              </a:ln>
            </p:spPr>
            <p:txBody>
              <a:bodyPr/>
              <a:lstStyle/>
              <a:p>
                <a:endParaRPr lang="en-US"/>
              </a:p>
            </p:txBody>
          </p:sp>
          <p:sp>
            <p:nvSpPr>
              <p:cNvPr id="729" name="Line 308"/>
              <p:cNvSpPr>
                <a:spLocks noChangeShapeType="1"/>
              </p:cNvSpPr>
              <p:nvPr/>
            </p:nvSpPr>
            <p:spPr bwMode="auto">
              <a:xfrm flipV="1">
                <a:off x="1724" y="1946"/>
                <a:ext cx="25" cy="19"/>
              </a:xfrm>
              <a:prstGeom prst="line">
                <a:avLst/>
              </a:prstGeom>
              <a:noFill/>
              <a:ln w="9525">
                <a:solidFill>
                  <a:srgbClr val="000000"/>
                </a:solidFill>
                <a:round/>
                <a:headEnd/>
                <a:tailEnd/>
              </a:ln>
            </p:spPr>
            <p:txBody>
              <a:bodyPr/>
              <a:lstStyle/>
              <a:p>
                <a:endParaRPr lang="en-GB"/>
              </a:p>
            </p:txBody>
          </p:sp>
          <p:sp>
            <p:nvSpPr>
              <p:cNvPr id="730" name="Line 309"/>
              <p:cNvSpPr>
                <a:spLocks noChangeShapeType="1"/>
              </p:cNvSpPr>
              <p:nvPr/>
            </p:nvSpPr>
            <p:spPr bwMode="auto">
              <a:xfrm rot="16200000" flipV="1">
                <a:off x="1729" y="1925"/>
                <a:ext cx="16" cy="25"/>
              </a:xfrm>
              <a:prstGeom prst="line">
                <a:avLst/>
              </a:prstGeom>
              <a:noFill/>
              <a:ln w="9525">
                <a:solidFill>
                  <a:srgbClr val="000000"/>
                </a:solidFill>
                <a:round/>
                <a:headEnd/>
                <a:tailEnd/>
              </a:ln>
            </p:spPr>
            <p:txBody>
              <a:bodyPr/>
              <a:lstStyle/>
              <a:p>
                <a:endParaRPr lang="en-GB"/>
              </a:p>
            </p:txBody>
          </p:sp>
          <p:sp>
            <p:nvSpPr>
              <p:cNvPr id="731" name="Line 310"/>
              <p:cNvSpPr>
                <a:spLocks noChangeShapeType="1"/>
              </p:cNvSpPr>
              <p:nvPr/>
            </p:nvSpPr>
            <p:spPr bwMode="auto">
              <a:xfrm flipV="1">
                <a:off x="1724" y="1872"/>
                <a:ext cx="25" cy="18"/>
              </a:xfrm>
              <a:prstGeom prst="line">
                <a:avLst/>
              </a:prstGeom>
              <a:noFill/>
              <a:ln w="9525">
                <a:solidFill>
                  <a:srgbClr val="000000"/>
                </a:solidFill>
                <a:round/>
                <a:headEnd/>
                <a:tailEnd/>
              </a:ln>
            </p:spPr>
            <p:txBody>
              <a:bodyPr/>
              <a:lstStyle/>
              <a:p>
                <a:endParaRPr lang="en-GB"/>
              </a:p>
            </p:txBody>
          </p:sp>
          <p:sp>
            <p:nvSpPr>
              <p:cNvPr id="732" name="Line 311"/>
              <p:cNvSpPr>
                <a:spLocks noChangeShapeType="1"/>
              </p:cNvSpPr>
              <p:nvPr/>
            </p:nvSpPr>
            <p:spPr bwMode="auto">
              <a:xfrm rot="16200000" flipV="1">
                <a:off x="1729" y="1851"/>
                <a:ext cx="16" cy="25"/>
              </a:xfrm>
              <a:prstGeom prst="line">
                <a:avLst/>
              </a:prstGeom>
              <a:noFill/>
              <a:ln w="9525">
                <a:solidFill>
                  <a:srgbClr val="000000"/>
                </a:solidFill>
                <a:round/>
                <a:headEnd/>
                <a:tailEnd/>
              </a:ln>
            </p:spPr>
            <p:txBody>
              <a:bodyPr/>
              <a:lstStyle/>
              <a:p>
                <a:endParaRPr lang="en-GB"/>
              </a:p>
            </p:txBody>
          </p:sp>
          <p:sp>
            <p:nvSpPr>
              <p:cNvPr id="733" name="Line 312"/>
              <p:cNvSpPr>
                <a:spLocks noChangeShapeType="1"/>
              </p:cNvSpPr>
              <p:nvPr/>
            </p:nvSpPr>
            <p:spPr bwMode="auto">
              <a:xfrm flipV="1">
                <a:off x="1724" y="1834"/>
                <a:ext cx="25" cy="19"/>
              </a:xfrm>
              <a:prstGeom prst="line">
                <a:avLst/>
              </a:prstGeom>
              <a:noFill/>
              <a:ln w="9525">
                <a:solidFill>
                  <a:srgbClr val="000000"/>
                </a:solidFill>
                <a:round/>
                <a:headEnd/>
                <a:tailEnd/>
              </a:ln>
            </p:spPr>
            <p:txBody>
              <a:bodyPr/>
              <a:lstStyle/>
              <a:p>
                <a:endParaRPr lang="en-GB"/>
              </a:p>
            </p:txBody>
          </p:sp>
          <p:sp>
            <p:nvSpPr>
              <p:cNvPr id="734" name="Line 313"/>
              <p:cNvSpPr>
                <a:spLocks noChangeShapeType="1"/>
              </p:cNvSpPr>
              <p:nvPr/>
            </p:nvSpPr>
            <p:spPr bwMode="auto">
              <a:xfrm rot="16200000" flipV="1">
                <a:off x="1729" y="1813"/>
                <a:ext cx="16" cy="25"/>
              </a:xfrm>
              <a:prstGeom prst="line">
                <a:avLst/>
              </a:prstGeom>
              <a:noFill/>
              <a:ln w="9525">
                <a:solidFill>
                  <a:srgbClr val="000000"/>
                </a:solidFill>
                <a:round/>
                <a:headEnd/>
                <a:tailEnd/>
              </a:ln>
            </p:spPr>
            <p:txBody>
              <a:bodyPr/>
              <a:lstStyle/>
              <a:p>
                <a:endParaRPr lang="en-GB"/>
              </a:p>
            </p:txBody>
          </p:sp>
          <p:sp>
            <p:nvSpPr>
              <p:cNvPr id="735" name="Line 314"/>
              <p:cNvSpPr>
                <a:spLocks noChangeShapeType="1"/>
              </p:cNvSpPr>
              <p:nvPr/>
            </p:nvSpPr>
            <p:spPr bwMode="auto">
              <a:xfrm flipV="1">
                <a:off x="1724" y="1909"/>
                <a:ext cx="25" cy="19"/>
              </a:xfrm>
              <a:prstGeom prst="line">
                <a:avLst/>
              </a:prstGeom>
              <a:noFill/>
              <a:ln w="9525">
                <a:solidFill>
                  <a:srgbClr val="000000"/>
                </a:solidFill>
                <a:round/>
                <a:headEnd/>
                <a:tailEnd/>
              </a:ln>
            </p:spPr>
            <p:txBody>
              <a:bodyPr/>
              <a:lstStyle/>
              <a:p>
                <a:endParaRPr lang="en-GB"/>
              </a:p>
            </p:txBody>
          </p:sp>
          <p:sp>
            <p:nvSpPr>
              <p:cNvPr id="736" name="Line 315"/>
              <p:cNvSpPr>
                <a:spLocks noChangeShapeType="1"/>
              </p:cNvSpPr>
              <p:nvPr/>
            </p:nvSpPr>
            <p:spPr bwMode="auto">
              <a:xfrm rot="16200000" flipV="1">
                <a:off x="1729" y="1888"/>
                <a:ext cx="16" cy="25"/>
              </a:xfrm>
              <a:prstGeom prst="line">
                <a:avLst/>
              </a:prstGeom>
              <a:noFill/>
              <a:ln w="9525">
                <a:solidFill>
                  <a:srgbClr val="000000"/>
                </a:solidFill>
                <a:round/>
                <a:headEnd/>
                <a:tailEnd/>
              </a:ln>
            </p:spPr>
            <p:txBody>
              <a:bodyPr/>
              <a:lstStyle/>
              <a:p>
                <a:endParaRPr lang="en-GB"/>
              </a:p>
            </p:txBody>
          </p:sp>
          <p:sp>
            <p:nvSpPr>
              <p:cNvPr id="737" name="Line 316"/>
              <p:cNvSpPr>
                <a:spLocks noChangeShapeType="1"/>
              </p:cNvSpPr>
              <p:nvPr/>
            </p:nvSpPr>
            <p:spPr bwMode="auto">
              <a:xfrm flipV="1">
                <a:off x="1724" y="1800"/>
                <a:ext cx="25" cy="18"/>
              </a:xfrm>
              <a:prstGeom prst="line">
                <a:avLst/>
              </a:prstGeom>
              <a:noFill/>
              <a:ln w="9525">
                <a:solidFill>
                  <a:srgbClr val="000000"/>
                </a:solidFill>
                <a:round/>
                <a:headEnd/>
                <a:tailEnd/>
              </a:ln>
            </p:spPr>
            <p:txBody>
              <a:bodyPr/>
              <a:lstStyle/>
              <a:p>
                <a:endParaRPr lang="en-GB"/>
              </a:p>
            </p:txBody>
          </p:sp>
          <p:sp>
            <p:nvSpPr>
              <p:cNvPr id="738" name="Line 317"/>
              <p:cNvSpPr>
                <a:spLocks noChangeShapeType="1"/>
              </p:cNvSpPr>
              <p:nvPr/>
            </p:nvSpPr>
            <p:spPr bwMode="auto">
              <a:xfrm rot="16200000" flipV="1">
                <a:off x="1729" y="1779"/>
                <a:ext cx="16" cy="25"/>
              </a:xfrm>
              <a:prstGeom prst="line">
                <a:avLst/>
              </a:prstGeom>
              <a:noFill/>
              <a:ln w="9525">
                <a:solidFill>
                  <a:srgbClr val="000000"/>
                </a:solidFill>
                <a:round/>
                <a:headEnd/>
                <a:tailEnd/>
              </a:ln>
            </p:spPr>
            <p:txBody>
              <a:bodyPr/>
              <a:lstStyle/>
              <a:p>
                <a:endParaRPr lang="en-GB"/>
              </a:p>
            </p:txBody>
          </p:sp>
          <p:sp>
            <p:nvSpPr>
              <p:cNvPr id="739" name="Oval 318"/>
              <p:cNvSpPr>
                <a:spLocks noChangeArrowheads="1"/>
              </p:cNvSpPr>
              <p:nvPr/>
            </p:nvSpPr>
            <p:spPr bwMode="auto">
              <a:xfrm>
                <a:off x="1756" y="1950"/>
                <a:ext cx="46" cy="51"/>
              </a:xfrm>
              <a:prstGeom prst="ellipse">
                <a:avLst/>
              </a:prstGeom>
              <a:solidFill>
                <a:srgbClr val="FF6600"/>
              </a:solidFill>
              <a:ln w="9525">
                <a:solidFill>
                  <a:srgbClr val="000000"/>
                </a:solidFill>
                <a:round/>
                <a:headEnd/>
                <a:tailEnd/>
              </a:ln>
            </p:spPr>
            <p:txBody>
              <a:bodyPr/>
              <a:lstStyle/>
              <a:p>
                <a:endParaRPr lang="en-US"/>
              </a:p>
            </p:txBody>
          </p:sp>
          <p:sp>
            <p:nvSpPr>
              <p:cNvPr id="740" name="Line 319"/>
              <p:cNvSpPr>
                <a:spLocks noChangeShapeType="1"/>
              </p:cNvSpPr>
              <p:nvPr/>
            </p:nvSpPr>
            <p:spPr bwMode="auto">
              <a:xfrm flipV="1">
                <a:off x="1773" y="1930"/>
                <a:ext cx="24" cy="19"/>
              </a:xfrm>
              <a:prstGeom prst="line">
                <a:avLst/>
              </a:prstGeom>
              <a:noFill/>
              <a:ln w="9525">
                <a:solidFill>
                  <a:srgbClr val="000000"/>
                </a:solidFill>
                <a:round/>
                <a:headEnd/>
                <a:tailEnd/>
              </a:ln>
            </p:spPr>
            <p:txBody>
              <a:bodyPr/>
              <a:lstStyle/>
              <a:p>
                <a:endParaRPr lang="en-GB"/>
              </a:p>
            </p:txBody>
          </p:sp>
          <p:sp>
            <p:nvSpPr>
              <p:cNvPr id="741" name="Line 320"/>
              <p:cNvSpPr>
                <a:spLocks noChangeShapeType="1"/>
              </p:cNvSpPr>
              <p:nvPr/>
            </p:nvSpPr>
            <p:spPr bwMode="auto">
              <a:xfrm rot="16200000" flipV="1">
                <a:off x="1777" y="1910"/>
                <a:ext cx="16" cy="24"/>
              </a:xfrm>
              <a:prstGeom prst="line">
                <a:avLst/>
              </a:prstGeom>
              <a:noFill/>
              <a:ln w="9525">
                <a:solidFill>
                  <a:srgbClr val="000000"/>
                </a:solidFill>
                <a:round/>
                <a:headEnd/>
                <a:tailEnd/>
              </a:ln>
            </p:spPr>
            <p:txBody>
              <a:bodyPr/>
              <a:lstStyle/>
              <a:p>
                <a:endParaRPr lang="en-GB"/>
              </a:p>
            </p:txBody>
          </p:sp>
          <p:sp>
            <p:nvSpPr>
              <p:cNvPr id="742" name="Line 321"/>
              <p:cNvSpPr>
                <a:spLocks noChangeShapeType="1"/>
              </p:cNvSpPr>
              <p:nvPr/>
            </p:nvSpPr>
            <p:spPr bwMode="auto">
              <a:xfrm flipV="1">
                <a:off x="1773" y="1856"/>
                <a:ext cx="24" cy="18"/>
              </a:xfrm>
              <a:prstGeom prst="line">
                <a:avLst/>
              </a:prstGeom>
              <a:noFill/>
              <a:ln w="9525">
                <a:solidFill>
                  <a:srgbClr val="000000"/>
                </a:solidFill>
                <a:round/>
                <a:headEnd/>
                <a:tailEnd/>
              </a:ln>
            </p:spPr>
            <p:txBody>
              <a:bodyPr/>
              <a:lstStyle/>
              <a:p>
                <a:endParaRPr lang="en-GB"/>
              </a:p>
            </p:txBody>
          </p:sp>
          <p:sp>
            <p:nvSpPr>
              <p:cNvPr id="743" name="Line 322"/>
              <p:cNvSpPr>
                <a:spLocks noChangeShapeType="1"/>
              </p:cNvSpPr>
              <p:nvPr/>
            </p:nvSpPr>
            <p:spPr bwMode="auto">
              <a:xfrm rot="16200000" flipV="1">
                <a:off x="1777" y="1836"/>
                <a:ext cx="16" cy="24"/>
              </a:xfrm>
              <a:prstGeom prst="line">
                <a:avLst/>
              </a:prstGeom>
              <a:noFill/>
              <a:ln w="9525">
                <a:solidFill>
                  <a:srgbClr val="000000"/>
                </a:solidFill>
                <a:round/>
                <a:headEnd/>
                <a:tailEnd/>
              </a:ln>
            </p:spPr>
            <p:txBody>
              <a:bodyPr/>
              <a:lstStyle/>
              <a:p>
                <a:endParaRPr lang="en-GB"/>
              </a:p>
            </p:txBody>
          </p:sp>
          <p:sp>
            <p:nvSpPr>
              <p:cNvPr id="744" name="Line 323"/>
              <p:cNvSpPr>
                <a:spLocks noChangeShapeType="1"/>
              </p:cNvSpPr>
              <p:nvPr/>
            </p:nvSpPr>
            <p:spPr bwMode="auto">
              <a:xfrm flipV="1">
                <a:off x="1773" y="1818"/>
                <a:ext cx="24" cy="19"/>
              </a:xfrm>
              <a:prstGeom prst="line">
                <a:avLst/>
              </a:prstGeom>
              <a:noFill/>
              <a:ln w="9525">
                <a:solidFill>
                  <a:srgbClr val="000000"/>
                </a:solidFill>
                <a:round/>
                <a:headEnd/>
                <a:tailEnd/>
              </a:ln>
            </p:spPr>
            <p:txBody>
              <a:bodyPr/>
              <a:lstStyle/>
              <a:p>
                <a:endParaRPr lang="en-GB"/>
              </a:p>
            </p:txBody>
          </p:sp>
          <p:sp>
            <p:nvSpPr>
              <p:cNvPr id="745" name="Line 324"/>
              <p:cNvSpPr>
                <a:spLocks noChangeShapeType="1"/>
              </p:cNvSpPr>
              <p:nvPr/>
            </p:nvSpPr>
            <p:spPr bwMode="auto">
              <a:xfrm rot="16200000" flipV="1">
                <a:off x="1777" y="1798"/>
                <a:ext cx="16" cy="24"/>
              </a:xfrm>
              <a:prstGeom prst="line">
                <a:avLst/>
              </a:prstGeom>
              <a:noFill/>
              <a:ln w="9525">
                <a:solidFill>
                  <a:srgbClr val="000000"/>
                </a:solidFill>
                <a:round/>
                <a:headEnd/>
                <a:tailEnd/>
              </a:ln>
            </p:spPr>
            <p:txBody>
              <a:bodyPr/>
              <a:lstStyle/>
              <a:p>
                <a:endParaRPr lang="en-GB"/>
              </a:p>
            </p:txBody>
          </p:sp>
          <p:sp>
            <p:nvSpPr>
              <p:cNvPr id="746" name="Line 325"/>
              <p:cNvSpPr>
                <a:spLocks noChangeShapeType="1"/>
              </p:cNvSpPr>
              <p:nvPr/>
            </p:nvSpPr>
            <p:spPr bwMode="auto">
              <a:xfrm flipV="1">
                <a:off x="1773" y="1893"/>
                <a:ext cx="24" cy="19"/>
              </a:xfrm>
              <a:prstGeom prst="line">
                <a:avLst/>
              </a:prstGeom>
              <a:noFill/>
              <a:ln w="9525">
                <a:solidFill>
                  <a:srgbClr val="000000"/>
                </a:solidFill>
                <a:round/>
                <a:headEnd/>
                <a:tailEnd/>
              </a:ln>
            </p:spPr>
            <p:txBody>
              <a:bodyPr/>
              <a:lstStyle/>
              <a:p>
                <a:endParaRPr lang="en-GB"/>
              </a:p>
            </p:txBody>
          </p:sp>
          <p:sp>
            <p:nvSpPr>
              <p:cNvPr id="747" name="Line 326"/>
              <p:cNvSpPr>
                <a:spLocks noChangeShapeType="1"/>
              </p:cNvSpPr>
              <p:nvPr/>
            </p:nvSpPr>
            <p:spPr bwMode="auto">
              <a:xfrm rot="16200000" flipV="1">
                <a:off x="1777" y="1873"/>
                <a:ext cx="16" cy="24"/>
              </a:xfrm>
              <a:prstGeom prst="line">
                <a:avLst/>
              </a:prstGeom>
              <a:noFill/>
              <a:ln w="9525">
                <a:solidFill>
                  <a:srgbClr val="000000"/>
                </a:solidFill>
                <a:round/>
                <a:headEnd/>
                <a:tailEnd/>
              </a:ln>
            </p:spPr>
            <p:txBody>
              <a:bodyPr/>
              <a:lstStyle/>
              <a:p>
                <a:endParaRPr lang="en-GB"/>
              </a:p>
            </p:txBody>
          </p:sp>
          <p:sp>
            <p:nvSpPr>
              <p:cNvPr id="748" name="Line 327"/>
              <p:cNvSpPr>
                <a:spLocks noChangeShapeType="1"/>
              </p:cNvSpPr>
              <p:nvPr/>
            </p:nvSpPr>
            <p:spPr bwMode="auto">
              <a:xfrm flipV="1">
                <a:off x="1773" y="1784"/>
                <a:ext cx="24" cy="18"/>
              </a:xfrm>
              <a:prstGeom prst="line">
                <a:avLst/>
              </a:prstGeom>
              <a:noFill/>
              <a:ln w="9525">
                <a:solidFill>
                  <a:srgbClr val="000000"/>
                </a:solidFill>
                <a:round/>
                <a:headEnd/>
                <a:tailEnd/>
              </a:ln>
            </p:spPr>
            <p:txBody>
              <a:bodyPr/>
              <a:lstStyle/>
              <a:p>
                <a:endParaRPr lang="en-GB"/>
              </a:p>
            </p:txBody>
          </p:sp>
          <p:sp>
            <p:nvSpPr>
              <p:cNvPr id="749" name="Line 328"/>
              <p:cNvSpPr>
                <a:spLocks noChangeShapeType="1"/>
              </p:cNvSpPr>
              <p:nvPr/>
            </p:nvSpPr>
            <p:spPr bwMode="auto">
              <a:xfrm rot="16200000" flipV="1">
                <a:off x="1777" y="1764"/>
                <a:ext cx="16" cy="24"/>
              </a:xfrm>
              <a:prstGeom prst="line">
                <a:avLst/>
              </a:prstGeom>
              <a:noFill/>
              <a:ln w="9525">
                <a:solidFill>
                  <a:srgbClr val="000000"/>
                </a:solidFill>
                <a:round/>
                <a:headEnd/>
                <a:tailEnd/>
              </a:ln>
            </p:spPr>
            <p:txBody>
              <a:bodyPr/>
              <a:lstStyle/>
              <a:p>
                <a:endParaRPr lang="en-GB"/>
              </a:p>
            </p:txBody>
          </p:sp>
          <p:sp>
            <p:nvSpPr>
              <p:cNvPr id="750" name="Oval 329"/>
              <p:cNvSpPr>
                <a:spLocks noChangeArrowheads="1"/>
              </p:cNvSpPr>
              <p:nvPr/>
            </p:nvSpPr>
            <p:spPr bwMode="auto">
              <a:xfrm>
                <a:off x="1810" y="1940"/>
                <a:ext cx="45" cy="50"/>
              </a:xfrm>
              <a:prstGeom prst="ellipse">
                <a:avLst/>
              </a:prstGeom>
              <a:solidFill>
                <a:srgbClr val="FF6600"/>
              </a:solidFill>
              <a:ln w="9525">
                <a:solidFill>
                  <a:srgbClr val="000000"/>
                </a:solidFill>
                <a:round/>
                <a:headEnd/>
                <a:tailEnd/>
              </a:ln>
            </p:spPr>
            <p:txBody>
              <a:bodyPr/>
              <a:lstStyle/>
              <a:p>
                <a:endParaRPr lang="en-US"/>
              </a:p>
            </p:txBody>
          </p:sp>
          <p:sp>
            <p:nvSpPr>
              <p:cNvPr id="751" name="Line 330"/>
              <p:cNvSpPr>
                <a:spLocks noChangeShapeType="1"/>
              </p:cNvSpPr>
              <p:nvPr/>
            </p:nvSpPr>
            <p:spPr bwMode="auto">
              <a:xfrm flipV="1">
                <a:off x="1827" y="1920"/>
                <a:ext cx="24" cy="18"/>
              </a:xfrm>
              <a:prstGeom prst="line">
                <a:avLst/>
              </a:prstGeom>
              <a:noFill/>
              <a:ln w="9525">
                <a:solidFill>
                  <a:srgbClr val="000000"/>
                </a:solidFill>
                <a:round/>
                <a:headEnd/>
                <a:tailEnd/>
              </a:ln>
            </p:spPr>
            <p:txBody>
              <a:bodyPr/>
              <a:lstStyle/>
              <a:p>
                <a:endParaRPr lang="en-GB"/>
              </a:p>
            </p:txBody>
          </p:sp>
          <p:sp>
            <p:nvSpPr>
              <p:cNvPr id="752" name="Line 331"/>
              <p:cNvSpPr>
                <a:spLocks noChangeShapeType="1"/>
              </p:cNvSpPr>
              <p:nvPr/>
            </p:nvSpPr>
            <p:spPr bwMode="auto">
              <a:xfrm rot="16200000" flipV="1">
                <a:off x="1831" y="1900"/>
                <a:ext cx="16" cy="24"/>
              </a:xfrm>
              <a:prstGeom prst="line">
                <a:avLst/>
              </a:prstGeom>
              <a:noFill/>
              <a:ln w="9525">
                <a:solidFill>
                  <a:srgbClr val="000000"/>
                </a:solidFill>
                <a:round/>
                <a:headEnd/>
                <a:tailEnd/>
              </a:ln>
            </p:spPr>
            <p:txBody>
              <a:bodyPr/>
              <a:lstStyle/>
              <a:p>
                <a:endParaRPr lang="en-GB"/>
              </a:p>
            </p:txBody>
          </p:sp>
          <p:sp>
            <p:nvSpPr>
              <p:cNvPr id="753" name="Line 332"/>
              <p:cNvSpPr>
                <a:spLocks noChangeShapeType="1"/>
              </p:cNvSpPr>
              <p:nvPr/>
            </p:nvSpPr>
            <p:spPr bwMode="auto">
              <a:xfrm flipV="1">
                <a:off x="1827" y="1845"/>
                <a:ext cx="24" cy="19"/>
              </a:xfrm>
              <a:prstGeom prst="line">
                <a:avLst/>
              </a:prstGeom>
              <a:noFill/>
              <a:ln w="9525">
                <a:solidFill>
                  <a:srgbClr val="000000"/>
                </a:solidFill>
                <a:round/>
                <a:headEnd/>
                <a:tailEnd/>
              </a:ln>
            </p:spPr>
            <p:txBody>
              <a:bodyPr/>
              <a:lstStyle/>
              <a:p>
                <a:endParaRPr lang="en-GB"/>
              </a:p>
            </p:txBody>
          </p:sp>
          <p:sp>
            <p:nvSpPr>
              <p:cNvPr id="754" name="Line 333"/>
              <p:cNvSpPr>
                <a:spLocks noChangeShapeType="1"/>
              </p:cNvSpPr>
              <p:nvPr/>
            </p:nvSpPr>
            <p:spPr bwMode="auto">
              <a:xfrm rot="16200000" flipV="1">
                <a:off x="1831" y="1825"/>
                <a:ext cx="16" cy="24"/>
              </a:xfrm>
              <a:prstGeom prst="line">
                <a:avLst/>
              </a:prstGeom>
              <a:noFill/>
              <a:ln w="9525">
                <a:solidFill>
                  <a:srgbClr val="000000"/>
                </a:solidFill>
                <a:round/>
                <a:headEnd/>
                <a:tailEnd/>
              </a:ln>
            </p:spPr>
            <p:txBody>
              <a:bodyPr/>
              <a:lstStyle/>
              <a:p>
                <a:endParaRPr lang="en-GB"/>
              </a:p>
            </p:txBody>
          </p:sp>
          <p:sp>
            <p:nvSpPr>
              <p:cNvPr id="755" name="Line 334"/>
              <p:cNvSpPr>
                <a:spLocks noChangeShapeType="1"/>
              </p:cNvSpPr>
              <p:nvPr/>
            </p:nvSpPr>
            <p:spPr bwMode="auto">
              <a:xfrm flipV="1">
                <a:off x="1827" y="1808"/>
                <a:ext cx="24" cy="18"/>
              </a:xfrm>
              <a:prstGeom prst="line">
                <a:avLst/>
              </a:prstGeom>
              <a:noFill/>
              <a:ln w="9525">
                <a:solidFill>
                  <a:srgbClr val="000000"/>
                </a:solidFill>
                <a:round/>
                <a:headEnd/>
                <a:tailEnd/>
              </a:ln>
            </p:spPr>
            <p:txBody>
              <a:bodyPr/>
              <a:lstStyle/>
              <a:p>
                <a:endParaRPr lang="en-GB"/>
              </a:p>
            </p:txBody>
          </p:sp>
          <p:sp>
            <p:nvSpPr>
              <p:cNvPr id="756" name="Line 335"/>
              <p:cNvSpPr>
                <a:spLocks noChangeShapeType="1"/>
              </p:cNvSpPr>
              <p:nvPr/>
            </p:nvSpPr>
            <p:spPr bwMode="auto">
              <a:xfrm rot="16200000" flipV="1">
                <a:off x="1831" y="1788"/>
                <a:ext cx="16" cy="24"/>
              </a:xfrm>
              <a:prstGeom prst="line">
                <a:avLst/>
              </a:prstGeom>
              <a:noFill/>
              <a:ln w="9525">
                <a:solidFill>
                  <a:srgbClr val="000000"/>
                </a:solidFill>
                <a:round/>
                <a:headEnd/>
                <a:tailEnd/>
              </a:ln>
            </p:spPr>
            <p:txBody>
              <a:bodyPr/>
              <a:lstStyle/>
              <a:p>
                <a:endParaRPr lang="en-GB"/>
              </a:p>
            </p:txBody>
          </p:sp>
          <p:sp>
            <p:nvSpPr>
              <p:cNvPr id="757" name="Line 336"/>
              <p:cNvSpPr>
                <a:spLocks noChangeShapeType="1"/>
              </p:cNvSpPr>
              <p:nvPr/>
            </p:nvSpPr>
            <p:spPr bwMode="auto">
              <a:xfrm flipV="1">
                <a:off x="1827" y="1882"/>
                <a:ext cx="24" cy="19"/>
              </a:xfrm>
              <a:prstGeom prst="line">
                <a:avLst/>
              </a:prstGeom>
              <a:noFill/>
              <a:ln w="9525">
                <a:solidFill>
                  <a:srgbClr val="000000"/>
                </a:solidFill>
                <a:round/>
                <a:headEnd/>
                <a:tailEnd/>
              </a:ln>
            </p:spPr>
            <p:txBody>
              <a:bodyPr/>
              <a:lstStyle/>
              <a:p>
                <a:endParaRPr lang="en-GB"/>
              </a:p>
            </p:txBody>
          </p:sp>
          <p:sp>
            <p:nvSpPr>
              <p:cNvPr id="758" name="Line 337"/>
              <p:cNvSpPr>
                <a:spLocks noChangeShapeType="1"/>
              </p:cNvSpPr>
              <p:nvPr/>
            </p:nvSpPr>
            <p:spPr bwMode="auto">
              <a:xfrm rot="16200000" flipV="1">
                <a:off x="1831" y="1862"/>
                <a:ext cx="16" cy="24"/>
              </a:xfrm>
              <a:prstGeom prst="line">
                <a:avLst/>
              </a:prstGeom>
              <a:noFill/>
              <a:ln w="9525">
                <a:solidFill>
                  <a:srgbClr val="000000"/>
                </a:solidFill>
                <a:round/>
                <a:headEnd/>
                <a:tailEnd/>
              </a:ln>
            </p:spPr>
            <p:txBody>
              <a:bodyPr/>
              <a:lstStyle/>
              <a:p>
                <a:endParaRPr lang="en-GB"/>
              </a:p>
            </p:txBody>
          </p:sp>
          <p:sp>
            <p:nvSpPr>
              <p:cNvPr id="759" name="Line 338"/>
              <p:cNvSpPr>
                <a:spLocks noChangeShapeType="1"/>
              </p:cNvSpPr>
              <p:nvPr/>
            </p:nvSpPr>
            <p:spPr bwMode="auto">
              <a:xfrm flipV="1">
                <a:off x="1827" y="1773"/>
                <a:ext cx="24" cy="19"/>
              </a:xfrm>
              <a:prstGeom prst="line">
                <a:avLst/>
              </a:prstGeom>
              <a:noFill/>
              <a:ln w="9525">
                <a:solidFill>
                  <a:srgbClr val="000000"/>
                </a:solidFill>
                <a:round/>
                <a:headEnd/>
                <a:tailEnd/>
              </a:ln>
            </p:spPr>
            <p:txBody>
              <a:bodyPr/>
              <a:lstStyle/>
              <a:p>
                <a:endParaRPr lang="en-GB"/>
              </a:p>
            </p:txBody>
          </p:sp>
          <p:sp>
            <p:nvSpPr>
              <p:cNvPr id="760" name="Line 339"/>
              <p:cNvSpPr>
                <a:spLocks noChangeShapeType="1"/>
              </p:cNvSpPr>
              <p:nvPr/>
            </p:nvSpPr>
            <p:spPr bwMode="auto">
              <a:xfrm rot="16200000" flipV="1">
                <a:off x="1831" y="1753"/>
                <a:ext cx="16" cy="24"/>
              </a:xfrm>
              <a:prstGeom prst="line">
                <a:avLst/>
              </a:prstGeom>
              <a:noFill/>
              <a:ln w="9525">
                <a:solidFill>
                  <a:srgbClr val="000000"/>
                </a:solidFill>
                <a:round/>
                <a:headEnd/>
                <a:tailEnd/>
              </a:ln>
            </p:spPr>
            <p:txBody>
              <a:bodyPr/>
              <a:lstStyle/>
              <a:p>
                <a:endParaRPr lang="en-GB"/>
              </a:p>
            </p:txBody>
          </p:sp>
          <p:sp>
            <p:nvSpPr>
              <p:cNvPr id="761" name="Oval 340"/>
              <p:cNvSpPr>
                <a:spLocks noChangeArrowheads="1"/>
              </p:cNvSpPr>
              <p:nvPr/>
            </p:nvSpPr>
            <p:spPr bwMode="auto">
              <a:xfrm rot="-369666">
                <a:off x="1862" y="1934"/>
                <a:ext cx="46" cy="50"/>
              </a:xfrm>
              <a:prstGeom prst="ellipse">
                <a:avLst/>
              </a:prstGeom>
              <a:solidFill>
                <a:srgbClr val="FF6600"/>
              </a:solidFill>
              <a:ln w="9525">
                <a:solidFill>
                  <a:srgbClr val="000000"/>
                </a:solidFill>
                <a:round/>
                <a:headEnd/>
                <a:tailEnd/>
              </a:ln>
            </p:spPr>
            <p:txBody>
              <a:bodyPr/>
              <a:lstStyle/>
              <a:p>
                <a:endParaRPr lang="en-US"/>
              </a:p>
            </p:txBody>
          </p:sp>
          <p:sp>
            <p:nvSpPr>
              <p:cNvPr id="762" name="Line 341"/>
              <p:cNvSpPr>
                <a:spLocks noChangeShapeType="1"/>
              </p:cNvSpPr>
              <p:nvPr/>
            </p:nvSpPr>
            <p:spPr bwMode="auto">
              <a:xfrm rot="21230334" flipV="1">
                <a:off x="1876" y="1913"/>
                <a:ext cx="24" cy="19"/>
              </a:xfrm>
              <a:prstGeom prst="line">
                <a:avLst/>
              </a:prstGeom>
              <a:noFill/>
              <a:ln w="9525">
                <a:solidFill>
                  <a:srgbClr val="000000"/>
                </a:solidFill>
                <a:round/>
                <a:headEnd/>
                <a:tailEnd/>
              </a:ln>
            </p:spPr>
            <p:txBody>
              <a:bodyPr/>
              <a:lstStyle/>
              <a:p>
                <a:endParaRPr lang="en-GB"/>
              </a:p>
            </p:txBody>
          </p:sp>
          <p:sp>
            <p:nvSpPr>
              <p:cNvPr id="763" name="Line 342"/>
              <p:cNvSpPr>
                <a:spLocks noChangeShapeType="1"/>
              </p:cNvSpPr>
              <p:nvPr/>
            </p:nvSpPr>
            <p:spPr bwMode="auto">
              <a:xfrm rot="15830334" flipV="1">
                <a:off x="1879" y="1892"/>
                <a:ext cx="16" cy="25"/>
              </a:xfrm>
              <a:prstGeom prst="line">
                <a:avLst/>
              </a:prstGeom>
              <a:noFill/>
              <a:ln w="9525">
                <a:solidFill>
                  <a:srgbClr val="000000"/>
                </a:solidFill>
                <a:round/>
                <a:headEnd/>
                <a:tailEnd/>
              </a:ln>
            </p:spPr>
            <p:txBody>
              <a:bodyPr/>
              <a:lstStyle/>
              <a:p>
                <a:endParaRPr lang="en-GB"/>
              </a:p>
            </p:txBody>
          </p:sp>
          <p:sp>
            <p:nvSpPr>
              <p:cNvPr id="764" name="Line 343"/>
              <p:cNvSpPr>
                <a:spLocks noChangeShapeType="1"/>
              </p:cNvSpPr>
              <p:nvPr/>
            </p:nvSpPr>
            <p:spPr bwMode="auto">
              <a:xfrm rot="21230334" flipV="1">
                <a:off x="1868" y="1839"/>
                <a:ext cx="25" cy="19"/>
              </a:xfrm>
              <a:prstGeom prst="line">
                <a:avLst/>
              </a:prstGeom>
              <a:noFill/>
              <a:ln w="9525">
                <a:solidFill>
                  <a:srgbClr val="000000"/>
                </a:solidFill>
                <a:round/>
                <a:headEnd/>
                <a:tailEnd/>
              </a:ln>
            </p:spPr>
            <p:txBody>
              <a:bodyPr/>
              <a:lstStyle/>
              <a:p>
                <a:endParaRPr lang="en-GB"/>
              </a:p>
            </p:txBody>
          </p:sp>
          <p:sp>
            <p:nvSpPr>
              <p:cNvPr id="765" name="Line 344"/>
              <p:cNvSpPr>
                <a:spLocks noChangeShapeType="1"/>
              </p:cNvSpPr>
              <p:nvPr/>
            </p:nvSpPr>
            <p:spPr bwMode="auto">
              <a:xfrm rot="15830334" flipV="1">
                <a:off x="1871" y="1819"/>
                <a:ext cx="16" cy="24"/>
              </a:xfrm>
              <a:prstGeom prst="line">
                <a:avLst/>
              </a:prstGeom>
              <a:noFill/>
              <a:ln w="9525">
                <a:solidFill>
                  <a:srgbClr val="000000"/>
                </a:solidFill>
                <a:round/>
                <a:headEnd/>
                <a:tailEnd/>
              </a:ln>
            </p:spPr>
            <p:txBody>
              <a:bodyPr/>
              <a:lstStyle/>
              <a:p>
                <a:endParaRPr lang="en-GB"/>
              </a:p>
            </p:txBody>
          </p:sp>
          <p:sp>
            <p:nvSpPr>
              <p:cNvPr id="766" name="Line 345"/>
              <p:cNvSpPr>
                <a:spLocks noChangeShapeType="1"/>
              </p:cNvSpPr>
              <p:nvPr/>
            </p:nvSpPr>
            <p:spPr bwMode="auto">
              <a:xfrm rot="21230334" flipV="1">
                <a:off x="1865" y="1802"/>
                <a:ext cx="24" cy="19"/>
              </a:xfrm>
              <a:prstGeom prst="line">
                <a:avLst/>
              </a:prstGeom>
              <a:noFill/>
              <a:ln w="9525">
                <a:solidFill>
                  <a:srgbClr val="000000"/>
                </a:solidFill>
                <a:round/>
                <a:headEnd/>
                <a:tailEnd/>
              </a:ln>
            </p:spPr>
            <p:txBody>
              <a:bodyPr/>
              <a:lstStyle/>
              <a:p>
                <a:endParaRPr lang="en-GB"/>
              </a:p>
            </p:txBody>
          </p:sp>
          <p:sp>
            <p:nvSpPr>
              <p:cNvPr id="767" name="Line 346"/>
              <p:cNvSpPr>
                <a:spLocks noChangeShapeType="1"/>
              </p:cNvSpPr>
              <p:nvPr/>
            </p:nvSpPr>
            <p:spPr bwMode="auto">
              <a:xfrm rot="15830334" flipV="1">
                <a:off x="1868" y="1781"/>
                <a:ext cx="16" cy="25"/>
              </a:xfrm>
              <a:prstGeom prst="line">
                <a:avLst/>
              </a:prstGeom>
              <a:noFill/>
              <a:ln w="9525">
                <a:solidFill>
                  <a:srgbClr val="000000"/>
                </a:solidFill>
                <a:round/>
                <a:headEnd/>
                <a:tailEnd/>
              </a:ln>
            </p:spPr>
            <p:txBody>
              <a:bodyPr/>
              <a:lstStyle/>
              <a:p>
                <a:endParaRPr lang="en-GB"/>
              </a:p>
            </p:txBody>
          </p:sp>
          <p:sp>
            <p:nvSpPr>
              <p:cNvPr id="768" name="Line 347"/>
              <p:cNvSpPr>
                <a:spLocks noChangeShapeType="1"/>
              </p:cNvSpPr>
              <p:nvPr/>
            </p:nvSpPr>
            <p:spPr bwMode="auto">
              <a:xfrm rot="21230334" flipV="1">
                <a:off x="1872" y="1876"/>
                <a:ext cx="25" cy="19"/>
              </a:xfrm>
              <a:prstGeom prst="line">
                <a:avLst/>
              </a:prstGeom>
              <a:noFill/>
              <a:ln w="9525">
                <a:solidFill>
                  <a:srgbClr val="000000"/>
                </a:solidFill>
                <a:round/>
                <a:headEnd/>
                <a:tailEnd/>
              </a:ln>
            </p:spPr>
            <p:txBody>
              <a:bodyPr/>
              <a:lstStyle/>
              <a:p>
                <a:endParaRPr lang="en-GB"/>
              </a:p>
            </p:txBody>
          </p:sp>
          <p:sp>
            <p:nvSpPr>
              <p:cNvPr id="769" name="Line 348"/>
              <p:cNvSpPr>
                <a:spLocks noChangeShapeType="1"/>
              </p:cNvSpPr>
              <p:nvPr/>
            </p:nvSpPr>
            <p:spPr bwMode="auto">
              <a:xfrm rot="15830334" flipV="1">
                <a:off x="1875" y="1856"/>
                <a:ext cx="16" cy="24"/>
              </a:xfrm>
              <a:prstGeom prst="line">
                <a:avLst/>
              </a:prstGeom>
              <a:noFill/>
              <a:ln w="9525">
                <a:solidFill>
                  <a:srgbClr val="000000"/>
                </a:solidFill>
                <a:round/>
                <a:headEnd/>
                <a:tailEnd/>
              </a:ln>
            </p:spPr>
            <p:txBody>
              <a:bodyPr/>
              <a:lstStyle/>
              <a:p>
                <a:endParaRPr lang="en-GB"/>
              </a:p>
            </p:txBody>
          </p:sp>
          <p:sp>
            <p:nvSpPr>
              <p:cNvPr id="770" name="Line 349"/>
              <p:cNvSpPr>
                <a:spLocks noChangeShapeType="1"/>
              </p:cNvSpPr>
              <p:nvPr/>
            </p:nvSpPr>
            <p:spPr bwMode="auto">
              <a:xfrm rot="21230334" flipV="1">
                <a:off x="1861" y="1767"/>
                <a:ext cx="25" cy="19"/>
              </a:xfrm>
              <a:prstGeom prst="line">
                <a:avLst/>
              </a:prstGeom>
              <a:noFill/>
              <a:ln w="9525">
                <a:solidFill>
                  <a:srgbClr val="000000"/>
                </a:solidFill>
                <a:round/>
                <a:headEnd/>
                <a:tailEnd/>
              </a:ln>
            </p:spPr>
            <p:txBody>
              <a:bodyPr/>
              <a:lstStyle/>
              <a:p>
                <a:endParaRPr lang="en-GB"/>
              </a:p>
            </p:txBody>
          </p:sp>
          <p:sp>
            <p:nvSpPr>
              <p:cNvPr id="771" name="Line 350"/>
              <p:cNvSpPr>
                <a:spLocks noChangeShapeType="1"/>
              </p:cNvSpPr>
              <p:nvPr/>
            </p:nvSpPr>
            <p:spPr bwMode="auto">
              <a:xfrm rot="15830334" flipV="1">
                <a:off x="1864" y="1747"/>
                <a:ext cx="16" cy="24"/>
              </a:xfrm>
              <a:prstGeom prst="line">
                <a:avLst/>
              </a:prstGeom>
              <a:noFill/>
              <a:ln w="9525">
                <a:solidFill>
                  <a:srgbClr val="000000"/>
                </a:solidFill>
                <a:round/>
                <a:headEnd/>
                <a:tailEnd/>
              </a:ln>
            </p:spPr>
            <p:txBody>
              <a:bodyPr/>
              <a:lstStyle/>
              <a:p>
                <a:endParaRPr lang="en-GB"/>
              </a:p>
            </p:txBody>
          </p:sp>
          <p:sp>
            <p:nvSpPr>
              <p:cNvPr id="772" name="Oval 351"/>
              <p:cNvSpPr>
                <a:spLocks noChangeArrowheads="1"/>
              </p:cNvSpPr>
              <p:nvPr/>
            </p:nvSpPr>
            <p:spPr bwMode="auto">
              <a:xfrm rot="-120829">
                <a:off x="1910" y="1929"/>
                <a:ext cx="46" cy="50"/>
              </a:xfrm>
              <a:prstGeom prst="ellipse">
                <a:avLst/>
              </a:prstGeom>
              <a:solidFill>
                <a:srgbClr val="FF6600"/>
              </a:solidFill>
              <a:ln w="9525">
                <a:solidFill>
                  <a:srgbClr val="000000"/>
                </a:solidFill>
                <a:round/>
                <a:headEnd/>
                <a:tailEnd/>
              </a:ln>
            </p:spPr>
            <p:txBody>
              <a:bodyPr/>
              <a:lstStyle/>
              <a:p>
                <a:endParaRPr lang="en-US"/>
              </a:p>
            </p:txBody>
          </p:sp>
          <p:sp>
            <p:nvSpPr>
              <p:cNvPr id="773" name="Line 352"/>
              <p:cNvSpPr>
                <a:spLocks noChangeShapeType="1"/>
              </p:cNvSpPr>
              <p:nvPr/>
            </p:nvSpPr>
            <p:spPr bwMode="auto">
              <a:xfrm rot="21479171" flipV="1">
                <a:off x="1926" y="1909"/>
                <a:ext cx="24" cy="18"/>
              </a:xfrm>
              <a:prstGeom prst="line">
                <a:avLst/>
              </a:prstGeom>
              <a:noFill/>
              <a:ln w="9525">
                <a:solidFill>
                  <a:srgbClr val="000000"/>
                </a:solidFill>
                <a:round/>
                <a:headEnd/>
                <a:tailEnd/>
              </a:ln>
            </p:spPr>
            <p:txBody>
              <a:bodyPr/>
              <a:lstStyle/>
              <a:p>
                <a:endParaRPr lang="en-GB"/>
              </a:p>
            </p:txBody>
          </p:sp>
          <p:sp>
            <p:nvSpPr>
              <p:cNvPr id="774" name="Line 353"/>
              <p:cNvSpPr>
                <a:spLocks noChangeShapeType="1"/>
              </p:cNvSpPr>
              <p:nvPr/>
            </p:nvSpPr>
            <p:spPr bwMode="auto">
              <a:xfrm rot="16079171" flipV="1">
                <a:off x="1930" y="1888"/>
                <a:ext cx="16" cy="25"/>
              </a:xfrm>
              <a:prstGeom prst="line">
                <a:avLst/>
              </a:prstGeom>
              <a:noFill/>
              <a:ln w="9525">
                <a:solidFill>
                  <a:srgbClr val="000000"/>
                </a:solidFill>
                <a:round/>
                <a:headEnd/>
                <a:tailEnd/>
              </a:ln>
            </p:spPr>
            <p:txBody>
              <a:bodyPr/>
              <a:lstStyle/>
              <a:p>
                <a:endParaRPr lang="en-GB"/>
              </a:p>
            </p:txBody>
          </p:sp>
          <p:sp>
            <p:nvSpPr>
              <p:cNvPr id="775" name="Line 354"/>
              <p:cNvSpPr>
                <a:spLocks noChangeShapeType="1"/>
              </p:cNvSpPr>
              <p:nvPr/>
            </p:nvSpPr>
            <p:spPr bwMode="auto">
              <a:xfrm rot="21479171" flipV="1">
                <a:off x="1923" y="1834"/>
                <a:ext cx="25" cy="19"/>
              </a:xfrm>
              <a:prstGeom prst="line">
                <a:avLst/>
              </a:prstGeom>
              <a:noFill/>
              <a:ln w="9525">
                <a:solidFill>
                  <a:srgbClr val="000000"/>
                </a:solidFill>
                <a:round/>
                <a:headEnd/>
                <a:tailEnd/>
              </a:ln>
            </p:spPr>
            <p:txBody>
              <a:bodyPr/>
              <a:lstStyle/>
              <a:p>
                <a:endParaRPr lang="en-GB"/>
              </a:p>
            </p:txBody>
          </p:sp>
          <p:sp>
            <p:nvSpPr>
              <p:cNvPr id="776" name="Line 355"/>
              <p:cNvSpPr>
                <a:spLocks noChangeShapeType="1"/>
              </p:cNvSpPr>
              <p:nvPr/>
            </p:nvSpPr>
            <p:spPr bwMode="auto">
              <a:xfrm rot="16079171" flipV="1">
                <a:off x="1927" y="1814"/>
                <a:ext cx="16" cy="24"/>
              </a:xfrm>
              <a:prstGeom prst="line">
                <a:avLst/>
              </a:prstGeom>
              <a:noFill/>
              <a:ln w="9525">
                <a:solidFill>
                  <a:srgbClr val="000000"/>
                </a:solidFill>
                <a:round/>
                <a:headEnd/>
                <a:tailEnd/>
              </a:ln>
            </p:spPr>
            <p:txBody>
              <a:bodyPr/>
              <a:lstStyle/>
              <a:p>
                <a:endParaRPr lang="en-GB"/>
              </a:p>
            </p:txBody>
          </p:sp>
          <p:sp>
            <p:nvSpPr>
              <p:cNvPr id="777" name="Line 356"/>
              <p:cNvSpPr>
                <a:spLocks noChangeShapeType="1"/>
              </p:cNvSpPr>
              <p:nvPr/>
            </p:nvSpPr>
            <p:spPr bwMode="auto">
              <a:xfrm rot="21479171" flipV="1">
                <a:off x="1922" y="1797"/>
                <a:ext cx="25" cy="18"/>
              </a:xfrm>
              <a:prstGeom prst="line">
                <a:avLst/>
              </a:prstGeom>
              <a:noFill/>
              <a:ln w="9525">
                <a:solidFill>
                  <a:srgbClr val="000000"/>
                </a:solidFill>
                <a:round/>
                <a:headEnd/>
                <a:tailEnd/>
              </a:ln>
            </p:spPr>
            <p:txBody>
              <a:bodyPr/>
              <a:lstStyle/>
              <a:p>
                <a:endParaRPr lang="en-GB"/>
              </a:p>
            </p:txBody>
          </p:sp>
          <p:sp>
            <p:nvSpPr>
              <p:cNvPr id="778" name="Line 357"/>
              <p:cNvSpPr>
                <a:spLocks noChangeShapeType="1"/>
              </p:cNvSpPr>
              <p:nvPr/>
            </p:nvSpPr>
            <p:spPr bwMode="auto">
              <a:xfrm rot="16079171" flipV="1">
                <a:off x="1926" y="1777"/>
                <a:ext cx="16" cy="24"/>
              </a:xfrm>
              <a:prstGeom prst="line">
                <a:avLst/>
              </a:prstGeom>
              <a:noFill/>
              <a:ln w="9525">
                <a:solidFill>
                  <a:srgbClr val="000000"/>
                </a:solidFill>
                <a:round/>
                <a:headEnd/>
                <a:tailEnd/>
              </a:ln>
            </p:spPr>
            <p:txBody>
              <a:bodyPr/>
              <a:lstStyle/>
              <a:p>
                <a:endParaRPr lang="en-GB"/>
              </a:p>
            </p:txBody>
          </p:sp>
          <p:sp>
            <p:nvSpPr>
              <p:cNvPr id="779" name="Line 358"/>
              <p:cNvSpPr>
                <a:spLocks noChangeShapeType="1"/>
              </p:cNvSpPr>
              <p:nvPr/>
            </p:nvSpPr>
            <p:spPr bwMode="auto">
              <a:xfrm rot="21479171" flipV="1">
                <a:off x="1925" y="1871"/>
                <a:ext cx="24" cy="19"/>
              </a:xfrm>
              <a:prstGeom prst="line">
                <a:avLst/>
              </a:prstGeom>
              <a:noFill/>
              <a:ln w="9525">
                <a:solidFill>
                  <a:srgbClr val="000000"/>
                </a:solidFill>
                <a:round/>
                <a:headEnd/>
                <a:tailEnd/>
              </a:ln>
            </p:spPr>
            <p:txBody>
              <a:bodyPr/>
              <a:lstStyle/>
              <a:p>
                <a:endParaRPr lang="en-GB"/>
              </a:p>
            </p:txBody>
          </p:sp>
          <p:sp>
            <p:nvSpPr>
              <p:cNvPr id="780" name="Line 359"/>
              <p:cNvSpPr>
                <a:spLocks noChangeShapeType="1"/>
              </p:cNvSpPr>
              <p:nvPr/>
            </p:nvSpPr>
            <p:spPr bwMode="auto">
              <a:xfrm rot="16079171" flipV="1">
                <a:off x="1929" y="1850"/>
                <a:ext cx="16" cy="25"/>
              </a:xfrm>
              <a:prstGeom prst="line">
                <a:avLst/>
              </a:prstGeom>
              <a:noFill/>
              <a:ln w="9525">
                <a:solidFill>
                  <a:srgbClr val="000000"/>
                </a:solidFill>
                <a:round/>
                <a:headEnd/>
                <a:tailEnd/>
              </a:ln>
            </p:spPr>
            <p:txBody>
              <a:bodyPr/>
              <a:lstStyle/>
              <a:p>
                <a:endParaRPr lang="en-GB"/>
              </a:p>
            </p:txBody>
          </p:sp>
          <p:sp>
            <p:nvSpPr>
              <p:cNvPr id="781" name="Line 360"/>
              <p:cNvSpPr>
                <a:spLocks noChangeShapeType="1"/>
              </p:cNvSpPr>
              <p:nvPr/>
            </p:nvSpPr>
            <p:spPr bwMode="auto">
              <a:xfrm rot="21479171" flipV="1">
                <a:off x="1921" y="1762"/>
                <a:ext cx="24" cy="19"/>
              </a:xfrm>
              <a:prstGeom prst="line">
                <a:avLst/>
              </a:prstGeom>
              <a:noFill/>
              <a:ln w="9525">
                <a:solidFill>
                  <a:srgbClr val="000000"/>
                </a:solidFill>
                <a:round/>
                <a:headEnd/>
                <a:tailEnd/>
              </a:ln>
            </p:spPr>
            <p:txBody>
              <a:bodyPr/>
              <a:lstStyle/>
              <a:p>
                <a:endParaRPr lang="en-GB"/>
              </a:p>
            </p:txBody>
          </p:sp>
          <p:sp>
            <p:nvSpPr>
              <p:cNvPr id="782" name="Line 361"/>
              <p:cNvSpPr>
                <a:spLocks noChangeShapeType="1"/>
              </p:cNvSpPr>
              <p:nvPr/>
            </p:nvSpPr>
            <p:spPr bwMode="auto">
              <a:xfrm rot="16079171" flipV="1">
                <a:off x="1925" y="1742"/>
                <a:ext cx="16" cy="24"/>
              </a:xfrm>
              <a:prstGeom prst="line">
                <a:avLst/>
              </a:prstGeom>
              <a:noFill/>
              <a:ln w="9525">
                <a:solidFill>
                  <a:srgbClr val="000000"/>
                </a:solidFill>
                <a:round/>
                <a:headEnd/>
                <a:tailEnd/>
              </a:ln>
            </p:spPr>
            <p:txBody>
              <a:bodyPr/>
              <a:lstStyle/>
              <a:p>
                <a:endParaRPr lang="en-GB"/>
              </a:p>
            </p:txBody>
          </p:sp>
          <p:sp>
            <p:nvSpPr>
              <p:cNvPr id="783" name="Oval 362"/>
              <p:cNvSpPr>
                <a:spLocks noChangeArrowheads="1"/>
              </p:cNvSpPr>
              <p:nvPr/>
            </p:nvSpPr>
            <p:spPr bwMode="auto">
              <a:xfrm rot="410108">
                <a:off x="1968" y="1934"/>
                <a:ext cx="46" cy="50"/>
              </a:xfrm>
              <a:prstGeom prst="ellipse">
                <a:avLst/>
              </a:prstGeom>
              <a:solidFill>
                <a:srgbClr val="FF6600"/>
              </a:solidFill>
              <a:ln w="9525">
                <a:solidFill>
                  <a:srgbClr val="000000"/>
                </a:solidFill>
                <a:round/>
                <a:headEnd/>
                <a:tailEnd/>
              </a:ln>
            </p:spPr>
            <p:txBody>
              <a:bodyPr/>
              <a:lstStyle/>
              <a:p>
                <a:endParaRPr lang="en-US"/>
              </a:p>
            </p:txBody>
          </p:sp>
          <p:sp>
            <p:nvSpPr>
              <p:cNvPr id="784" name="Line 363"/>
              <p:cNvSpPr>
                <a:spLocks noChangeShapeType="1"/>
              </p:cNvSpPr>
              <p:nvPr/>
            </p:nvSpPr>
            <p:spPr bwMode="auto">
              <a:xfrm rot="410108" flipV="1">
                <a:off x="1989" y="1915"/>
                <a:ext cx="25" cy="19"/>
              </a:xfrm>
              <a:prstGeom prst="line">
                <a:avLst/>
              </a:prstGeom>
              <a:noFill/>
              <a:ln w="9525">
                <a:solidFill>
                  <a:srgbClr val="000000"/>
                </a:solidFill>
                <a:round/>
                <a:headEnd/>
                <a:tailEnd/>
              </a:ln>
            </p:spPr>
            <p:txBody>
              <a:bodyPr/>
              <a:lstStyle/>
              <a:p>
                <a:endParaRPr lang="en-GB"/>
              </a:p>
            </p:txBody>
          </p:sp>
          <p:sp>
            <p:nvSpPr>
              <p:cNvPr id="785" name="Line 364"/>
              <p:cNvSpPr>
                <a:spLocks noChangeShapeType="1"/>
              </p:cNvSpPr>
              <p:nvPr/>
            </p:nvSpPr>
            <p:spPr bwMode="auto">
              <a:xfrm rot="16610108" flipV="1">
                <a:off x="1995" y="1894"/>
                <a:ext cx="16" cy="25"/>
              </a:xfrm>
              <a:prstGeom prst="line">
                <a:avLst/>
              </a:prstGeom>
              <a:noFill/>
              <a:ln w="9525">
                <a:solidFill>
                  <a:srgbClr val="000000"/>
                </a:solidFill>
                <a:round/>
                <a:headEnd/>
                <a:tailEnd/>
              </a:ln>
            </p:spPr>
            <p:txBody>
              <a:bodyPr/>
              <a:lstStyle/>
              <a:p>
                <a:endParaRPr lang="en-GB"/>
              </a:p>
            </p:txBody>
          </p:sp>
          <p:sp>
            <p:nvSpPr>
              <p:cNvPr id="786" name="Line 365"/>
              <p:cNvSpPr>
                <a:spLocks noChangeShapeType="1"/>
              </p:cNvSpPr>
              <p:nvPr/>
            </p:nvSpPr>
            <p:spPr bwMode="auto">
              <a:xfrm rot="410108" flipV="1">
                <a:off x="1997" y="1841"/>
                <a:ext cx="25" cy="18"/>
              </a:xfrm>
              <a:prstGeom prst="line">
                <a:avLst/>
              </a:prstGeom>
              <a:noFill/>
              <a:ln w="9525">
                <a:solidFill>
                  <a:srgbClr val="000000"/>
                </a:solidFill>
                <a:round/>
                <a:headEnd/>
                <a:tailEnd/>
              </a:ln>
            </p:spPr>
            <p:txBody>
              <a:bodyPr/>
              <a:lstStyle/>
              <a:p>
                <a:endParaRPr lang="en-GB"/>
              </a:p>
            </p:txBody>
          </p:sp>
          <p:sp>
            <p:nvSpPr>
              <p:cNvPr id="787" name="Line 366"/>
              <p:cNvSpPr>
                <a:spLocks noChangeShapeType="1"/>
              </p:cNvSpPr>
              <p:nvPr/>
            </p:nvSpPr>
            <p:spPr bwMode="auto">
              <a:xfrm rot="16610108" flipV="1">
                <a:off x="2003" y="1821"/>
                <a:ext cx="16" cy="24"/>
              </a:xfrm>
              <a:prstGeom prst="line">
                <a:avLst/>
              </a:prstGeom>
              <a:noFill/>
              <a:ln w="9525">
                <a:solidFill>
                  <a:srgbClr val="000000"/>
                </a:solidFill>
                <a:round/>
                <a:headEnd/>
                <a:tailEnd/>
              </a:ln>
            </p:spPr>
            <p:txBody>
              <a:bodyPr/>
              <a:lstStyle/>
              <a:p>
                <a:endParaRPr lang="en-GB"/>
              </a:p>
            </p:txBody>
          </p:sp>
          <p:sp>
            <p:nvSpPr>
              <p:cNvPr id="788" name="Line 367"/>
              <p:cNvSpPr>
                <a:spLocks noChangeShapeType="1"/>
              </p:cNvSpPr>
              <p:nvPr/>
            </p:nvSpPr>
            <p:spPr bwMode="auto">
              <a:xfrm rot="410108" flipV="1">
                <a:off x="2001" y="1803"/>
                <a:ext cx="25" cy="19"/>
              </a:xfrm>
              <a:prstGeom prst="line">
                <a:avLst/>
              </a:prstGeom>
              <a:noFill/>
              <a:ln w="9525">
                <a:solidFill>
                  <a:srgbClr val="000000"/>
                </a:solidFill>
                <a:round/>
                <a:headEnd/>
                <a:tailEnd/>
              </a:ln>
            </p:spPr>
            <p:txBody>
              <a:bodyPr/>
              <a:lstStyle/>
              <a:p>
                <a:endParaRPr lang="en-GB"/>
              </a:p>
            </p:txBody>
          </p:sp>
          <p:sp>
            <p:nvSpPr>
              <p:cNvPr id="789" name="Line 368"/>
              <p:cNvSpPr>
                <a:spLocks noChangeShapeType="1"/>
              </p:cNvSpPr>
              <p:nvPr/>
            </p:nvSpPr>
            <p:spPr bwMode="auto">
              <a:xfrm rot="16610108" flipV="1">
                <a:off x="2007" y="1784"/>
                <a:ext cx="16" cy="24"/>
              </a:xfrm>
              <a:prstGeom prst="line">
                <a:avLst/>
              </a:prstGeom>
              <a:noFill/>
              <a:ln w="9525">
                <a:solidFill>
                  <a:srgbClr val="000000"/>
                </a:solidFill>
                <a:round/>
                <a:headEnd/>
                <a:tailEnd/>
              </a:ln>
            </p:spPr>
            <p:txBody>
              <a:bodyPr/>
              <a:lstStyle/>
              <a:p>
                <a:endParaRPr lang="en-GB"/>
              </a:p>
            </p:txBody>
          </p:sp>
          <p:sp>
            <p:nvSpPr>
              <p:cNvPr id="790" name="Line 369"/>
              <p:cNvSpPr>
                <a:spLocks noChangeShapeType="1"/>
              </p:cNvSpPr>
              <p:nvPr/>
            </p:nvSpPr>
            <p:spPr bwMode="auto">
              <a:xfrm rot="410108" flipV="1">
                <a:off x="1993" y="1878"/>
                <a:ext cx="25" cy="18"/>
              </a:xfrm>
              <a:prstGeom prst="line">
                <a:avLst/>
              </a:prstGeom>
              <a:noFill/>
              <a:ln w="9525">
                <a:solidFill>
                  <a:srgbClr val="000000"/>
                </a:solidFill>
                <a:round/>
                <a:headEnd/>
                <a:tailEnd/>
              </a:ln>
            </p:spPr>
            <p:txBody>
              <a:bodyPr/>
              <a:lstStyle/>
              <a:p>
                <a:endParaRPr lang="en-GB"/>
              </a:p>
            </p:txBody>
          </p:sp>
          <p:sp>
            <p:nvSpPr>
              <p:cNvPr id="791" name="Line 370"/>
              <p:cNvSpPr>
                <a:spLocks noChangeShapeType="1"/>
              </p:cNvSpPr>
              <p:nvPr/>
            </p:nvSpPr>
            <p:spPr bwMode="auto">
              <a:xfrm rot="16610108" flipV="1">
                <a:off x="1999" y="1858"/>
                <a:ext cx="16" cy="24"/>
              </a:xfrm>
              <a:prstGeom prst="line">
                <a:avLst/>
              </a:prstGeom>
              <a:noFill/>
              <a:ln w="9525">
                <a:solidFill>
                  <a:srgbClr val="000000"/>
                </a:solidFill>
                <a:round/>
                <a:headEnd/>
                <a:tailEnd/>
              </a:ln>
            </p:spPr>
            <p:txBody>
              <a:bodyPr/>
              <a:lstStyle/>
              <a:p>
                <a:endParaRPr lang="en-GB"/>
              </a:p>
            </p:txBody>
          </p:sp>
          <p:sp>
            <p:nvSpPr>
              <p:cNvPr id="792" name="Line 371"/>
              <p:cNvSpPr>
                <a:spLocks noChangeShapeType="1"/>
              </p:cNvSpPr>
              <p:nvPr/>
            </p:nvSpPr>
            <p:spPr bwMode="auto">
              <a:xfrm rot="410108" flipV="1">
                <a:off x="2005" y="1769"/>
                <a:ext cx="24" cy="19"/>
              </a:xfrm>
              <a:prstGeom prst="line">
                <a:avLst/>
              </a:prstGeom>
              <a:noFill/>
              <a:ln w="9525">
                <a:solidFill>
                  <a:srgbClr val="000000"/>
                </a:solidFill>
                <a:round/>
                <a:headEnd/>
                <a:tailEnd/>
              </a:ln>
            </p:spPr>
            <p:txBody>
              <a:bodyPr/>
              <a:lstStyle/>
              <a:p>
                <a:endParaRPr lang="en-GB"/>
              </a:p>
            </p:txBody>
          </p:sp>
          <p:sp>
            <p:nvSpPr>
              <p:cNvPr id="793" name="Line 372"/>
              <p:cNvSpPr>
                <a:spLocks noChangeShapeType="1"/>
              </p:cNvSpPr>
              <p:nvPr/>
            </p:nvSpPr>
            <p:spPr bwMode="auto">
              <a:xfrm rot="16610108" flipV="1">
                <a:off x="2011" y="1748"/>
                <a:ext cx="16" cy="25"/>
              </a:xfrm>
              <a:prstGeom prst="line">
                <a:avLst/>
              </a:prstGeom>
              <a:noFill/>
              <a:ln w="9525">
                <a:solidFill>
                  <a:srgbClr val="000000"/>
                </a:solidFill>
                <a:round/>
                <a:headEnd/>
                <a:tailEnd/>
              </a:ln>
            </p:spPr>
            <p:txBody>
              <a:bodyPr/>
              <a:lstStyle/>
              <a:p>
                <a:endParaRPr lang="en-GB"/>
              </a:p>
            </p:txBody>
          </p:sp>
          <p:sp>
            <p:nvSpPr>
              <p:cNvPr id="794" name="Oval 373"/>
              <p:cNvSpPr>
                <a:spLocks noChangeArrowheads="1"/>
              </p:cNvSpPr>
              <p:nvPr/>
            </p:nvSpPr>
            <p:spPr bwMode="auto">
              <a:xfrm rot="732114">
                <a:off x="2016" y="1943"/>
                <a:ext cx="46" cy="50"/>
              </a:xfrm>
              <a:prstGeom prst="ellipse">
                <a:avLst/>
              </a:prstGeom>
              <a:solidFill>
                <a:srgbClr val="FF6600"/>
              </a:solidFill>
              <a:ln w="9525">
                <a:solidFill>
                  <a:srgbClr val="000000"/>
                </a:solidFill>
                <a:round/>
                <a:headEnd/>
                <a:tailEnd/>
              </a:ln>
            </p:spPr>
            <p:txBody>
              <a:bodyPr/>
              <a:lstStyle/>
              <a:p>
                <a:endParaRPr lang="en-US"/>
              </a:p>
            </p:txBody>
          </p:sp>
          <p:sp>
            <p:nvSpPr>
              <p:cNvPr id="795" name="Line 374"/>
              <p:cNvSpPr>
                <a:spLocks noChangeShapeType="1"/>
              </p:cNvSpPr>
              <p:nvPr/>
            </p:nvSpPr>
            <p:spPr bwMode="auto">
              <a:xfrm rot="732114" flipV="1">
                <a:off x="2040" y="1925"/>
                <a:ext cx="24" cy="19"/>
              </a:xfrm>
              <a:prstGeom prst="line">
                <a:avLst/>
              </a:prstGeom>
              <a:noFill/>
              <a:ln w="9525">
                <a:solidFill>
                  <a:srgbClr val="000000"/>
                </a:solidFill>
                <a:round/>
                <a:headEnd/>
                <a:tailEnd/>
              </a:ln>
            </p:spPr>
            <p:txBody>
              <a:bodyPr/>
              <a:lstStyle/>
              <a:p>
                <a:endParaRPr lang="en-GB"/>
              </a:p>
            </p:txBody>
          </p:sp>
          <p:sp>
            <p:nvSpPr>
              <p:cNvPr id="796" name="Line 375"/>
              <p:cNvSpPr>
                <a:spLocks noChangeShapeType="1"/>
              </p:cNvSpPr>
              <p:nvPr/>
            </p:nvSpPr>
            <p:spPr bwMode="auto">
              <a:xfrm rot="16932114" flipV="1">
                <a:off x="2048" y="1905"/>
                <a:ext cx="16" cy="25"/>
              </a:xfrm>
              <a:prstGeom prst="line">
                <a:avLst/>
              </a:prstGeom>
              <a:noFill/>
              <a:ln w="9525">
                <a:solidFill>
                  <a:srgbClr val="000000"/>
                </a:solidFill>
                <a:round/>
                <a:headEnd/>
                <a:tailEnd/>
              </a:ln>
            </p:spPr>
            <p:txBody>
              <a:bodyPr/>
              <a:lstStyle/>
              <a:p>
                <a:endParaRPr lang="en-GB"/>
              </a:p>
            </p:txBody>
          </p:sp>
          <p:sp>
            <p:nvSpPr>
              <p:cNvPr id="797" name="Line 376"/>
              <p:cNvSpPr>
                <a:spLocks noChangeShapeType="1"/>
              </p:cNvSpPr>
              <p:nvPr/>
            </p:nvSpPr>
            <p:spPr bwMode="auto">
              <a:xfrm rot="732114" flipV="1">
                <a:off x="2054" y="1852"/>
                <a:ext cx="25" cy="19"/>
              </a:xfrm>
              <a:prstGeom prst="line">
                <a:avLst/>
              </a:prstGeom>
              <a:noFill/>
              <a:ln w="9525">
                <a:solidFill>
                  <a:srgbClr val="000000"/>
                </a:solidFill>
                <a:round/>
                <a:headEnd/>
                <a:tailEnd/>
              </a:ln>
            </p:spPr>
            <p:txBody>
              <a:bodyPr/>
              <a:lstStyle/>
              <a:p>
                <a:endParaRPr lang="en-GB"/>
              </a:p>
            </p:txBody>
          </p:sp>
          <p:sp>
            <p:nvSpPr>
              <p:cNvPr id="798" name="Line 377"/>
              <p:cNvSpPr>
                <a:spLocks noChangeShapeType="1"/>
              </p:cNvSpPr>
              <p:nvPr/>
            </p:nvSpPr>
            <p:spPr bwMode="auto">
              <a:xfrm rot="16932114" flipV="1">
                <a:off x="2062" y="1833"/>
                <a:ext cx="16" cy="24"/>
              </a:xfrm>
              <a:prstGeom prst="line">
                <a:avLst/>
              </a:prstGeom>
              <a:noFill/>
              <a:ln w="9525">
                <a:solidFill>
                  <a:srgbClr val="000000"/>
                </a:solidFill>
                <a:round/>
                <a:headEnd/>
                <a:tailEnd/>
              </a:ln>
            </p:spPr>
            <p:txBody>
              <a:bodyPr/>
              <a:lstStyle/>
              <a:p>
                <a:endParaRPr lang="en-GB"/>
              </a:p>
            </p:txBody>
          </p:sp>
          <p:sp>
            <p:nvSpPr>
              <p:cNvPr id="799" name="Line 378"/>
              <p:cNvSpPr>
                <a:spLocks noChangeShapeType="1"/>
              </p:cNvSpPr>
              <p:nvPr/>
            </p:nvSpPr>
            <p:spPr bwMode="auto">
              <a:xfrm rot="732114" flipV="1">
                <a:off x="2062" y="1816"/>
                <a:ext cx="24" cy="18"/>
              </a:xfrm>
              <a:prstGeom prst="line">
                <a:avLst/>
              </a:prstGeom>
              <a:noFill/>
              <a:ln w="9525">
                <a:solidFill>
                  <a:srgbClr val="000000"/>
                </a:solidFill>
                <a:round/>
                <a:headEnd/>
                <a:tailEnd/>
              </a:ln>
            </p:spPr>
            <p:txBody>
              <a:bodyPr/>
              <a:lstStyle/>
              <a:p>
                <a:endParaRPr lang="en-GB"/>
              </a:p>
            </p:txBody>
          </p:sp>
          <p:sp>
            <p:nvSpPr>
              <p:cNvPr id="800" name="Line 379"/>
              <p:cNvSpPr>
                <a:spLocks noChangeShapeType="1"/>
              </p:cNvSpPr>
              <p:nvPr/>
            </p:nvSpPr>
            <p:spPr bwMode="auto">
              <a:xfrm rot="16932114" flipV="1">
                <a:off x="2069" y="1796"/>
                <a:ext cx="16" cy="24"/>
              </a:xfrm>
              <a:prstGeom prst="line">
                <a:avLst/>
              </a:prstGeom>
              <a:noFill/>
              <a:ln w="9525">
                <a:solidFill>
                  <a:srgbClr val="000000"/>
                </a:solidFill>
                <a:round/>
                <a:headEnd/>
                <a:tailEnd/>
              </a:ln>
            </p:spPr>
            <p:txBody>
              <a:bodyPr/>
              <a:lstStyle/>
              <a:p>
                <a:endParaRPr lang="en-GB"/>
              </a:p>
            </p:txBody>
          </p:sp>
          <p:sp>
            <p:nvSpPr>
              <p:cNvPr id="801" name="Line 380"/>
              <p:cNvSpPr>
                <a:spLocks noChangeShapeType="1"/>
              </p:cNvSpPr>
              <p:nvPr/>
            </p:nvSpPr>
            <p:spPr bwMode="auto">
              <a:xfrm rot="732114" flipV="1">
                <a:off x="2047" y="1889"/>
                <a:ext cx="24" cy="18"/>
              </a:xfrm>
              <a:prstGeom prst="line">
                <a:avLst/>
              </a:prstGeom>
              <a:noFill/>
              <a:ln w="9525">
                <a:solidFill>
                  <a:srgbClr val="000000"/>
                </a:solidFill>
                <a:round/>
                <a:headEnd/>
                <a:tailEnd/>
              </a:ln>
            </p:spPr>
            <p:txBody>
              <a:bodyPr/>
              <a:lstStyle/>
              <a:p>
                <a:endParaRPr lang="en-GB"/>
              </a:p>
            </p:txBody>
          </p:sp>
          <p:sp>
            <p:nvSpPr>
              <p:cNvPr id="802" name="Line 381"/>
              <p:cNvSpPr>
                <a:spLocks noChangeShapeType="1"/>
              </p:cNvSpPr>
              <p:nvPr/>
            </p:nvSpPr>
            <p:spPr bwMode="auto">
              <a:xfrm rot="16932114" flipV="1">
                <a:off x="2055" y="1869"/>
                <a:ext cx="16" cy="24"/>
              </a:xfrm>
              <a:prstGeom prst="line">
                <a:avLst/>
              </a:prstGeom>
              <a:noFill/>
              <a:ln w="9525">
                <a:solidFill>
                  <a:srgbClr val="000000"/>
                </a:solidFill>
                <a:round/>
                <a:headEnd/>
                <a:tailEnd/>
              </a:ln>
            </p:spPr>
            <p:txBody>
              <a:bodyPr/>
              <a:lstStyle/>
              <a:p>
                <a:endParaRPr lang="en-GB"/>
              </a:p>
            </p:txBody>
          </p:sp>
          <p:sp>
            <p:nvSpPr>
              <p:cNvPr id="803" name="Line 382"/>
              <p:cNvSpPr>
                <a:spLocks noChangeShapeType="1"/>
              </p:cNvSpPr>
              <p:nvPr/>
            </p:nvSpPr>
            <p:spPr bwMode="auto">
              <a:xfrm rot="732114" flipV="1">
                <a:off x="2068" y="1782"/>
                <a:ext cx="25" cy="18"/>
              </a:xfrm>
              <a:prstGeom prst="line">
                <a:avLst/>
              </a:prstGeom>
              <a:noFill/>
              <a:ln w="9525">
                <a:solidFill>
                  <a:srgbClr val="000000"/>
                </a:solidFill>
                <a:round/>
                <a:headEnd/>
                <a:tailEnd/>
              </a:ln>
            </p:spPr>
            <p:txBody>
              <a:bodyPr/>
              <a:lstStyle/>
              <a:p>
                <a:endParaRPr lang="en-GB"/>
              </a:p>
            </p:txBody>
          </p:sp>
          <p:sp>
            <p:nvSpPr>
              <p:cNvPr id="804" name="Line 383"/>
              <p:cNvSpPr>
                <a:spLocks noChangeShapeType="1"/>
              </p:cNvSpPr>
              <p:nvPr/>
            </p:nvSpPr>
            <p:spPr bwMode="auto">
              <a:xfrm rot="16932114" flipV="1">
                <a:off x="2076" y="1762"/>
                <a:ext cx="16" cy="24"/>
              </a:xfrm>
              <a:prstGeom prst="line">
                <a:avLst/>
              </a:prstGeom>
              <a:noFill/>
              <a:ln w="9525">
                <a:solidFill>
                  <a:srgbClr val="000000"/>
                </a:solidFill>
                <a:round/>
                <a:headEnd/>
                <a:tailEnd/>
              </a:ln>
            </p:spPr>
            <p:txBody>
              <a:bodyPr/>
              <a:lstStyle/>
              <a:p>
                <a:endParaRPr lang="en-GB"/>
              </a:p>
            </p:txBody>
          </p:sp>
          <p:sp>
            <p:nvSpPr>
              <p:cNvPr id="805" name="Oval 384"/>
              <p:cNvSpPr>
                <a:spLocks noChangeArrowheads="1"/>
              </p:cNvSpPr>
              <p:nvPr/>
            </p:nvSpPr>
            <p:spPr bwMode="auto">
              <a:xfrm rot="577045">
                <a:off x="2071" y="1957"/>
                <a:ext cx="46" cy="50"/>
              </a:xfrm>
              <a:prstGeom prst="ellipse">
                <a:avLst/>
              </a:prstGeom>
              <a:solidFill>
                <a:srgbClr val="FF6600"/>
              </a:solidFill>
              <a:ln w="9525">
                <a:solidFill>
                  <a:srgbClr val="000000"/>
                </a:solidFill>
                <a:round/>
                <a:headEnd/>
                <a:tailEnd/>
              </a:ln>
            </p:spPr>
            <p:txBody>
              <a:bodyPr/>
              <a:lstStyle/>
              <a:p>
                <a:endParaRPr lang="en-US"/>
              </a:p>
            </p:txBody>
          </p:sp>
          <p:sp>
            <p:nvSpPr>
              <p:cNvPr id="806" name="Line 385"/>
              <p:cNvSpPr>
                <a:spLocks noChangeShapeType="1"/>
              </p:cNvSpPr>
              <p:nvPr/>
            </p:nvSpPr>
            <p:spPr bwMode="auto">
              <a:xfrm rot="577045" flipV="1">
                <a:off x="2093" y="1938"/>
                <a:ext cx="25" cy="19"/>
              </a:xfrm>
              <a:prstGeom prst="line">
                <a:avLst/>
              </a:prstGeom>
              <a:noFill/>
              <a:ln w="9525">
                <a:solidFill>
                  <a:srgbClr val="000000"/>
                </a:solidFill>
                <a:round/>
                <a:headEnd/>
                <a:tailEnd/>
              </a:ln>
            </p:spPr>
            <p:txBody>
              <a:bodyPr/>
              <a:lstStyle/>
              <a:p>
                <a:endParaRPr lang="en-GB"/>
              </a:p>
            </p:txBody>
          </p:sp>
          <p:sp>
            <p:nvSpPr>
              <p:cNvPr id="807" name="Line 386"/>
              <p:cNvSpPr>
                <a:spLocks noChangeShapeType="1"/>
              </p:cNvSpPr>
              <p:nvPr/>
            </p:nvSpPr>
            <p:spPr bwMode="auto">
              <a:xfrm rot="16777045" flipV="1">
                <a:off x="2101" y="1918"/>
                <a:ext cx="16" cy="25"/>
              </a:xfrm>
              <a:prstGeom prst="line">
                <a:avLst/>
              </a:prstGeom>
              <a:noFill/>
              <a:ln w="9525">
                <a:solidFill>
                  <a:srgbClr val="000000"/>
                </a:solidFill>
                <a:round/>
                <a:headEnd/>
                <a:tailEnd/>
              </a:ln>
            </p:spPr>
            <p:txBody>
              <a:bodyPr/>
              <a:lstStyle/>
              <a:p>
                <a:endParaRPr lang="en-GB"/>
              </a:p>
            </p:txBody>
          </p:sp>
          <p:sp>
            <p:nvSpPr>
              <p:cNvPr id="808" name="Line 387"/>
              <p:cNvSpPr>
                <a:spLocks noChangeShapeType="1"/>
              </p:cNvSpPr>
              <p:nvPr/>
            </p:nvSpPr>
            <p:spPr bwMode="auto">
              <a:xfrm rot="577045" flipV="1">
                <a:off x="2105" y="1865"/>
                <a:ext cx="24" cy="19"/>
              </a:xfrm>
              <a:prstGeom prst="line">
                <a:avLst/>
              </a:prstGeom>
              <a:noFill/>
              <a:ln w="9525">
                <a:solidFill>
                  <a:srgbClr val="000000"/>
                </a:solidFill>
                <a:round/>
                <a:headEnd/>
                <a:tailEnd/>
              </a:ln>
            </p:spPr>
            <p:txBody>
              <a:bodyPr/>
              <a:lstStyle/>
              <a:p>
                <a:endParaRPr lang="en-GB"/>
              </a:p>
            </p:txBody>
          </p:sp>
          <p:sp>
            <p:nvSpPr>
              <p:cNvPr id="809" name="Line 388"/>
              <p:cNvSpPr>
                <a:spLocks noChangeShapeType="1"/>
              </p:cNvSpPr>
              <p:nvPr/>
            </p:nvSpPr>
            <p:spPr bwMode="auto">
              <a:xfrm rot="16777045" flipV="1">
                <a:off x="2112" y="1845"/>
                <a:ext cx="16" cy="24"/>
              </a:xfrm>
              <a:prstGeom prst="line">
                <a:avLst/>
              </a:prstGeom>
              <a:noFill/>
              <a:ln w="9525">
                <a:solidFill>
                  <a:srgbClr val="000000"/>
                </a:solidFill>
                <a:round/>
                <a:headEnd/>
                <a:tailEnd/>
              </a:ln>
            </p:spPr>
            <p:txBody>
              <a:bodyPr/>
              <a:lstStyle/>
              <a:p>
                <a:endParaRPr lang="en-GB"/>
              </a:p>
            </p:txBody>
          </p:sp>
          <p:sp>
            <p:nvSpPr>
              <p:cNvPr id="810" name="Line 389"/>
              <p:cNvSpPr>
                <a:spLocks noChangeShapeType="1"/>
              </p:cNvSpPr>
              <p:nvPr/>
            </p:nvSpPr>
            <p:spPr bwMode="auto">
              <a:xfrm rot="577045" flipV="1">
                <a:off x="2111" y="1828"/>
                <a:ext cx="24" cy="19"/>
              </a:xfrm>
              <a:prstGeom prst="line">
                <a:avLst/>
              </a:prstGeom>
              <a:noFill/>
              <a:ln w="9525">
                <a:solidFill>
                  <a:srgbClr val="000000"/>
                </a:solidFill>
                <a:round/>
                <a:headEnd/>
                <a:tailEnd/>
              </a:ln>
            </p:spPr>
            <p:txBody>
              <a:bodyPr/>
              <a:lstStyle/>
              <a:p>
                <a:endParaRPr lang="en-GB"/>
              </a:p>
            </p:txBody>
          </p:sp>
          <p:sp>
            <p:nvSpPr>
              <p:cNvPr id="811" name="Line 390"/>
              <p:cNvSpPr>
                <a:spLocks noChangeShapeType="1"/>
              </p:cNvSpPr>
              <p:nvPr/>
            </p:nvSpPr>
            <p:spPr bwMode="auto">
              <a:xfrm rot="16777045" flipV="1">
                <a:off x="2118" y="1807"/>
                <a:ext cx="16" cy="25"/>
              </a:xfrm>
              <a:prstGeom prst="line">
                <a:avLst/>
              </a:prstGeom>
              <a:noFill/>
              <a:ln w="9525">
                <a:solidFill>
                  <a:srgbClr val="000000"/>
                </a:solidFill>
                <a:round/>
                <a:headEnd/>
                <a:tailEnd/>
              </a:ln>
            </p:spPr>
            <p:txBody>
              <a:bodyPr/>
              <a:lstStyle/>
              <a:p>
                <a:endParaRPr lang="en-GB"/>
              </a:p>
            </p:txBody>
          </p:sp>
          <p:sp>
            <p:nvSpPr>
              <p:cNvPr id="812" name="Line 391"/>
              <p:cNvSpPr>
                <a:spLocks noChangeShapeType="1"/>
              </p:cNvSpPr>
              <p:nvPr/>
            </p:nvSpPr>
            <p:spPr bwMode="auto">
              <a:xfrm rot="577045" flipV="1">
                <a:off x="2099" y="1902"/>
                <a:ext cx="24" cy="18"/>
              </a:xfrm>
              <a:prstGeom prst="line">
                <a:avLst/>
              </a:prstGeom>
              <a:noFill/>
              <a:ln w="9525">
                <a:solidFill>
                  <a:srgbClr val="000000"/>
                </a:solidFill>
                <a:round/>
                <a:headEnd/>
                <a:tailEnd/>
              </a:ln>
            </p:spPr>
            <p:txBody>
              <a:bodyPr/>
              <a:lstStyle/>
              <a:p>
                <a:endParaRPr lang="en-GB"/>
              </a:p>
            </p:txBody>
          </p:sp>
          <p:sp>
            <p:nvSpPr>
              <p:cNvPr id="813" name="Line 392"/>
              <p:cNvSpPr>
                <a:spLocks noChangeShapeType="1"/>
              </p:cNvSpPr>
              <p:nvPr/>
            </p:nvSpPr>
            <p:spPr bwMode="auto">
              <a:xfrm rot="16777045" flipV="1">
                <a:off x="2106" y="1882"/>
                <a:ext cx="16" cy="24"/>
              </a:xfrm>
              <a:prstGeom prst="line">
                <a:avLst/>
              </a:prstGeom>
              <a:noFill/>
              <a:ln w="9525">
                <a:solidFill>
                  <a:srgbClr val="000000"/>
                </a:solidFill>
                <a:round/>
                <a:headEnd/>
                <a:tailEnd/>
              </a:ln>
            </p:spPr>
            <p:txBody>
              <a:bodyPr/>
              <a:lstStyle/>
              <a:p>
                <a:endParaRPr lang="en-GB"/>
              </a:p>
            </p:txBody>
          </p:sp>
          <p:sp>
            <p:nvSpPr>
              <p:cNvPr id="814" name="Line 393"/>
              <p:cNvSpPr>
                <a:spLocks noChangeShapeType="1"/>
              </p:cNvSpPr>
              <p:nvPr/>
            </p:nvSpPr>
            <p:spPr bwMode="auto">
              <a:xfrm rot="577045" flipV="1">
                <a:off x="2116" y="1794"/>
                <a:ext cx="24" cy="19"/>
              </a:xfrm>
              <a:prstGeom prst="line">
                <a:avLst/>
              </a:prstGeom>
              <a:noFill/>
              <a:ln w="9525">
                <a:solidFill>
                  <a:srgbClr val="000000"/>
                </a:solidFill>
                <a:round/>
                <a:headEnd/>
                <a:tailEnd/>
              </a:ln>
            </p:spPr>
            <p:txBody>
              <a:bodyPr/>
              <a:lstStyle/>
              <a:p>
                <a:endParaRPr lang="en-GB"/>
              </a:p>
            </p:txBody>
          </p:sp>
          <p:sp>
            <p:nvSpPr>
              <p:cNvPr id="815" name="Line 394"/>
              <p:cNvSpPr>
                <a:spLocks noChangeShapeType="1"/>
              </p:cNvSpPr>
              <p:nvPr/>
            </p:nvSpPr>
            <p:spPr bwMode="auto">
              <a:xfrm rot="16777045" flipV="1">
                <a:off x="2123" y="1774"/>
                <a:ext cx="16" cy="24"/>
              </a:xfrm>
              <a:prstGeom prst="line">
                <a:avLst/>
              </a:prstGeom>
              <a:noFill/>
              <a:ln w="9525">
                <a:solidFill>
                  <a:srgbClr val="000000"/>
                </a:solidFill>
                <a:round/>
                <a:headEnd/>
                <a:tailEnd/>
              </a:ln>
            </p:spPr>
            <p:txBody>
              <a:bodyPr/>
              <a:lstStyle/>
              <a:p>
                <a:endParaRPr lang="en-GB"/>
              </a:p>
            </p:txBody>
          </p:sp>
          <p:sp>
            <p:nvSpPr>
              <p:cNvPr id="816" name="Oval 395"/>
              <p:cNvSpPr>
                <a:spLocks noChangeArrowheads="1"/>
              </p:cNvSpPr>
              <p:nvPr/>
            </p:nvSpPr>
            <p:spPr bwMode="auto">
              <a:xfrm rot="887227">
                <a:off x="2122" y="1963"/>
                <a:ext cx="46" cy="51"/>
              </a:xfrm>
              <a:prstGeom prst="ellipse">
                <a:avLst/>
              </a:prstGeom>
              <a:solidFill>
                <a:srgbClr val="FF6600"/>
              </a:solidFill>
              <a:ln w="9525">
                <a:solidFill>
                  <a:srgbClr val="000000"/>
                </a:solidFill>
                <a:round/>
                <a:headEnd/>
                <a:tailEnd/>
              </a:ln>
            </p:spPr>
            <p:txBody>
              <a:bodyPr/>
              <a:lstStyle/>
              <a:p>
                <a:endParaRPr lang="en-US"/>
              </a:p>
            </p:txBody>
          </p:sp>
          <p:sp>
            <p:nvSpPr>
              <p:cNvPr id="817" name="Line 396"/>
              <p:cNvSpPr>
                <a:spLocks noChangeShapeType="1"/>
              </p:cNvSpPr>
              <p:nvPr/>
            </p:nvSpPr>
            <p:spPr bwMode="auto">
              <a:xfrm rot="887227" flipV="1">
                <a:off x="2147" y="1946"/>
                <a:ext cx="25" cy="19"/>
              </a:xfrm>
              <a:prstGeom prst="line">
                <a:avLst/>
              </a:prstGeom>
              <a:noFill/>
              <a:ln w="9525">
                <a:solidFill>
                  <a:srgbClr val="000000"/>
                </a:solidFill>
                <a:round/>
                <a:headEnd/>
                <a:tailEnd/>
              </a:ln>
            </p:spPr>
            <p:txBody>
              <a:bodyPr/>
              <a:lstStyle/>
              <a:p>
                <a:endParaRPr lang="en-GB"/>
              </a:p>
            </p:txBody>
          </p:sp>
          <p:sp>
            <p:nvSpPr>
              <p:cNvPr id="818" name="Line 397"/>
              <p:cNvSpPr>
                <a:spLocks noChangeShapeType="1"/>
              </p:cNvSpPr>
              <p:nvPr/>
            </p:nvSpPr>
            <p:spPr bwMode="auto">
              <a:xfrm rot="17087227" flipV="1">
                <a:off x="2156" y="1925"/>
                <a:ext cx="16" cy="25"/>
              </a:xfrm>
              <a:prstGeom prst="line">
                <a:avLst/>
              </a:prstGeom>
              <a:noFill/>
              <a:ln w="9525">
                <a:solidFill>
                  <a:srgbClr val="000000"/>
                </a:solidFill>
                <a:round/>
                <a:headEnd/>
                <a:tailEnd/>
              </a:ln>
            </p:spPr>
            <p:txBody>
              <a:bodyPr/>
              <a:lstStyle/>
              <a:p>
                <a:endParaRPr lang="en-GB"/>
              </a:p>
            </p:txBody>
          </p:sp>
          <p:sp>
            <p:nvSpPr>
              <p:cNvPr id="819" name="Line 398"/>
              <p:cNvSpPr>
                <a:spLocks noChangeShapeType="1"/>
              </p:cNvSpPr>
              <p:nvPr/>
            </p:nvSpPr>
            <p:spPr bwMode="auto">
              <a:xfrm rot="887227" flipV="1">
                <a:off x="2165" y="1874"/>
                <a:ext cx="24" cy="19"/>
              </a:xfrm>
              <a:prstGeom prst="line">
                <a:avLst/>
              </a:prstGeom>
              <a:noFill/>
              <a:ln w="9525">
                <a:solidFill>
                  <a:srgbClr val="000000"/>
                </a:solidFill>
                <a:round/>
                <a:headEnd/>
                <a:tailEnd/>
              </a:ln>
            </p:spPr>
            <p:txBody>
              <a:bodyPr/>
              <a:lstStyle/>
              <a:p>
                <a:endParaRPr lang="en-GB"/>
              </a:p>
            </p:txBody>
          </p:sp>
          <p:sp>
            <p:nvSpPr>
              <p:cNvPr id="820" name="Line 399"/>
              <p:cNvSpPr>
                <a:spLocks noChangeShapeType="1"/>
              </p:cNvSpPr>
              <p:nvPr/>
            </p:nvSpPr>
            <p:spPr bwMode="auto">
              <a:xfrm rot="17087227" flipV="1">
                <a:off x="2173" y="1854"/>
                <a:ext cx="16" cy="24"/>
              </a:xfrm>
              <a:prstGeom prst="line">
                <a:avLst/>
              </a:prstGeom>
              <a:noFill/>
              <a:ln w="9525">
                <a:solidFill>
                  <a:srgbClr val="000000"/>
                </a:solidFill>
                <a:round/>
                <a:headEnd/>
                <a:tailEnd/>
              </a:ln>
            </p:spPr>
            <p:txBody>
              <a:bodyPr/>
              <a:lstStyle/>
              <a:p>
                <a:endParaRPr lang="en-GB"/>
              </a:p>
            </p:txBody>
          </p:sp>
          <p:sp>
            <p:nvSpPr>
              <p:cNvPr id="821" name="Line 400"/>
              <p:cNvSpPr>
                <a:spLocks noChangeShapeType="1"/>
              </p:cNvSpPr>
              <p:nvPr/>
            </p:nvSpPr>
            <p:spPr bwMode="auto">
              <a:xfrm rot="887227" flipV="1">
                <a:off x="2173" y="1838"/>
                <a:ext cx="25" cy="19"/>
              </a:xfrm>
              <a:prstGeom prst="line">
                <a:avLst/>
              </a:prstGeom>
              <a:noFill/>
              <a:ln w="9525">
                <a:solidFill>
                  <a:srgbClr val="000000"/>
                </a:solidFill>
                <a:round/>
                <a:headEnd/>
                <a:tailEnd/>
              </a:ln>
            </p:spPr>
            <p:txBody>
              <a:bodyPr/>
              <a:lstStyle/>
              <a:p>
                <a:endParaRPr lang="en-GB"/>
              </a:p>
            </p:txBody>
          </p:sp>
          <p:sp>
            <p:nvSpPr>
              <p:cNvPr id="822" name="Line 401"/>
              <p:cNvSpPr>
                <a:spLocks noChangeShapeType="1"/>
              </p:cNvSpPr>
              <p:nvPr/>
            </p:nvSpPr>
            <p:spPr bwMode="auto">
              <a:xfrm rot="17087227" flipV="1">
                <a:off x="2182" y="1817"/>
                <a:ext cx="16" cy="25"/>
              </a:xfrm>
              <a:prstGeom prst="line">
                <a:avLst/>
              </a:prstGeom>
              <a:noFill/>
              <a:ln w="9525">
                <a:solidFill>
                  <a:srgbClr val="000000"/>
                </a:solidFill>
                <a:round/>
                <a:headEnd/>
                <a:tailEnd/>
              </a:ln>
            </p:spPr>
            <p:txBody>
              <a:bodyPr/>
              <a:lstStyle/>
              <a:p>
                <a:endParaRPr lang="en-GB"/>
              </a:p>
            </p:txBody>
          </p:sp>
          <p:sp>
            <p:nvSpPr>
              <p:cNvPr id="823" name="Line 402"/>
              <p:cNvSpPr>
                <a:spLocks noChangeShapeType="1"/>
              </p:cNvSpPr>
              <p:nvPr/>
            </p:nvSpPr>
            <p:spPr bwMode="auto">
              <a:xfrm rot="887227" flipV="1">
                <a:off x="2156" y="1910"/>
                <a:ext cx="25" cy="19"/>
              </a:xfrm>
              <a:prstGeom prst="line">
                <a:avLst/>
              </a:prstGeom>
              <a:noFill/>
              <a:ln w="9525">
                <a:solidFill>
                  <a:srgbClr val="000000"/>
                </a:solidFill>
                <a:round/>
                <a:headEnd/>
                <a:tailEnd/>
              </a:ln>
            </p:spPr>
            <p:txBody>
              <a:bodyPr/>
              <a:lstStyle/>
              <a:p>
                <a:endParaRPr lang="en-GB"/>
              </a:p>
            </p:txBody>
          </p:sp>
          <p:sp>
            <p:nvSpPr>
              <p:cNvPr id="824" name="Line 403"/>
              <p:cNvSpPr>
                <a:spLocks noChangeShapeType="1"/>
              </p:cNvSpPr>
              <p:nvPr/>
            </p:nvSpPr>
            <p:spPr bwMode="auto">
              <a:xfrm rot="17087227" flipV="1">
                <a:off x="2164" y="1890"/>
                <a:ext cx="16" cy="24"/>
              </a:xfrm>
              <a:prstGeom prst="line">
                <a:avLst/>
              </a:prstGeom>
              <a:noFill/>
              <a:ln w="9525">
                <a:solidFill>
                  <a:srgbClr val="000000"/>
                </a:solidFill>
                <a:round/>
                <a:headEnd/>
                <a:tailEnd/>
              </a:ln>
            </p:spPr>
            <p:txBody>
              <a:bodyPr/>
              <a:lstStyle/>
              <a:p>
                <a:endParaRPr lang="en-GB"/>
              </a:p>
            </p:txBody>
          </p:sp>
          <p:sp>
            <p:nvSpPr>
              <p:cNvPr id="825" name="Line 404"/>
              <p:cNvSpPr>
                <a:spLocks noChangeShapeType="1"/>
              </p:cNvSpPr>
              <p:nvPr/>
            </p:nvSpPr>
            <p:spPr bwMode="auto">
              <a:xfrm rot="887227" flipV="1">
                <a:off x="2182" y="1804"/>
                <a:ext cx="24" cy="19"/>
              </a:xfrm>
              <a:prstGeom prst="line">
                <a:avLst/>
              </a:prstGeom>
              <a:noFill/>
              <a:ln w="9525">
                <a:solidFill>
                  <a:srgbClr val="000000"/>
                </a:solidFill>
                <a:round/>
                <a:headEnd/>
                <a:tailEnd/>
              </a:ln>
            </p:spPr>
            <p:txBody>
              <a:bodyPr/>
              <a:lstStyle/>
              <a:p>
                <a:endParaRPr lang="en-GB"/>
              </a:p>
            </p:txBody>
          </p:sp>
          <p:sp>
            <p:nvSpPr>
              <p:cNvPr id="826" name="Line 405"/>
              <p:cNvSpPr>
                <a:spLocks noChangeShapeType="1"/>
              </p:cNvSpPr>
              <p:nvPr/>
            </p:nvSpPr>
            <p:spPr bwMode="auto">
              <a:xfrm rot="17087227" flipV="1">
                <a:off x="2190" y="1785"/>
                <a:ext cx="16" cy="24"/>
              </a:xfrm>
              <a:prstGeom prst="line">
                <a:avLst/>
              </a:prstGeom>
              <a:noFill/>
              <a:ln w="9525">
                <a:solidFill>
                  <a:srgbClr val="000000"/>
                </a:solidFill>
                <a:round/>
                <a:headEnd/>
                <a:tailEnd/>
              </a:ln>
            </p:spPr>
            <p:txBody>
              <a:bodyPr/>
              <a:lstStyle/>
              <a:p>
                <a:endParaRPr lang="en-GB"/>
              </a:p>
            </p:txBody>
          </p:sp>
          <p:sp>
            <p:nvSpPr>
              <p:cNvPr id="827" name="Line 406"/>
              <p:cNvSpPr>
                <a:spLocks noChangeShapeType="1"/>
              </p:cNvSpPr>
              <p:nvPr/>
            </p:nvSpPr>
            <p:spPr bwMode="auto">
              <a:xfrm>
                <a:off x="1254" y="1943"/>
                <a:ext cx="0" cy="564"/>
              </a:xfrm>
              <a:prstGeom prst="line">
                <a:avLst/>
              </a:prstGeom>
              <a:noFill/>
              <a:ln w="9525">
                <a:solidFill>
                  <a:schemeClr val="tx1"/>
                </a:solidFill>
                <a:prstDash val="dash"/>
                <a:round/>
                <a:headEnd/>
                <a:tailEnd/>
              </a:ln>
            </p:spPr>
            <p:txBody>
              <a:bodyPr/>
              <a:lstStyle/>
              <a:p>
                <a:endParaRPr lang="en-GB"/>
              </a:p>
            </p:txBody>
          </p:sp>
        </p:grpSp>
      </p:grpSp>
      <p:sp>
        <p:nvSpPr>
          <p:cNvPr id="417" name="Text Box 419"/>
          <p:cNvSpPr txBox="1">
            <a:spLocks noChangeArrowheads="1"/>
          </p:cNvSpPr>
          <p:nvPr/>
        </p:nvSpPr>
        <p:spPr bwMode="auto">
          <a:xfrm>
            <a:off x="787400" y="3343375"/>
            <a:ext cx="1436688" cy="381000"/>
          </a:xfrm>
          <a:prstGeom prst="rect">
            <a:avLst/>
          </a:prstGeom>
          <a:noFill/>
          <a:ln w="9525">
            <a:noFill/>
            <a:miter lim="800000"/>
            <a:headEnd/>
            <a:tailEnd/>
          </a:ln>
        </p:spPr>
        <p:txBody>
          <a:bodyPr/>
          <a:lstStyle/>
          <a:p>
            <a:r>
              <a:rPr lang="fr-FR" b="0"/>
              <a:t>Subphase</a:t>
            </a:r>
          </a:p>
        </p:txBody>
      </p:sp>
      <p:sp>
        <p:nvSpPr>
          <p:cNvPr id="828" name="Footer Placeholder 2"/>
          <p:cNvSpPr>
            <a:spLocks noGrp="1"/>
          </p:cNvSpPr>
          <p:nvPr>
            <p:ph type="ftr" sz="quarter" idx="10"/>
          </p:nvPr>
        </p:nvSpPr>
        <p:spPr>
          <a:xfrm>
            <a:off x="719572" y="6483349"/>
            <a:ext cx="6120000" cy="212489"/>
          </a:xfrm>
        </p:spPr>
        <p:txBody>
          <a:bodyPr/>
          <a:lstStyle/>
          <a:p>
            <a:r>
              <a:rPr lang="en-GB" smtClean="0"/>
              <a:t>4/12/2017,  SYNOHF, Annecy,  O. Konovalov</a:t>
            </a: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p:cNvSpPr>
            <a:spLocks noGrp="1"/>
          </p:cNvSpPr>
          <p:nvPr>
            <p:ph type="title"/>
          </p:nvPr>
        </p:nvSpPr>
        <p:spPr/>
        <p:txBody>
          <a:bodyPr/>
          <a:lstStyle/>
          <a:p>
            <a:r>
              <a:rPr lang="en-US" dirty="0" smtClean="0"/>
              <a:t>XRR: Reflectivity calculation (</a:t>
            </a:r>
            <a:r>
              <a:rPr lang="en-US" dirty="0" err="1" smtClean="0"/>
              <a:t>Parratt</a:t>
            </a:r>
            <a:r>
              <a:rPr lang="en-US" dirty="0" smtClean="0"/>
              <a:t> version )</a:t>
            </a:r>
            <a:endParaRPr lang="en-GB" dirty="0"/>
          </a:p>
        </p:txBody>
      </p:sp>
      <p:sp>
        <p:nvSpPr>
          <p:cNvPr id="7171" name="Slide Number Placeholder 3"/>
          <p:cNvSpPr>
            <a:spLocks noGrp="1"/>
          </p:cNvSpPr>
          <p:nvPr>
            <p:ph type="sldNum" sz="quarter" idx="11"/>
          </p:nvPr>
        </p:nvSpPr>
        <p:spPr>
          <a:noFill/>
        </p:spPr>
        <p:txBody>
          <a:bodyPr/>
          <a:lstStyle/>
          <a:p>
            <a:fld id="{77D4E027-0092-4B6D-A24D-A79D5B7BFB2B}" type="slidenum">
              <a:rPr lang="en-GB" smtClean="0">
                <a:latin typeface="Arial" pitchFamily="34" charset="0"/>
              </a:rPr>
              <a:pPr/>
              <a:t>14</a:t>
            </a:fld>
            <a:endParaRPr lang="en-GB" smtClean="0">
              <a:latin typeface="Arial" pitchFamily="34" charset="0"/>
            </a:endParaRPr>
          </a:p>
        </p:txBody>
      </p:sp>
      <p:grpSp>
        <p:nvGrpSpPr>
          <p:cNvPr id="2" name="Group 2"/>
          <p:cNvGrpSpPr>
            <a:grpSpLocks/>
          </p:cNvGrpSpPr>
          <p:nvPr/>
        </p:nvGrpSpPr>
        <p:grpSpPr bwMode="auto">
          <a:xfrm>
            <a:off x="719138" y="1311275"/>
            <a:ext cx="4449762" cy="4854575"/>
            <a:chOff x="0" y="-540"/>
            <a:chExt cx="19999" cy="22932"/>
          </a:xfrm>
        </p:grpSpPr>
        <p:sp>
          <p:nvSpPr>
            <p:cNvPr id="7181" name="Line 3"/>
            <p:cNvSpPr>
              <a:spLocks noChangeShapeType="1"/>
            </p:cNvSpPr>
            <p:nvPr/>
          </p:nvSpPr>
          <p:spPr bwMode="auto">
            <a:xfrm>
              <a:off x="51" y="3681"/>
              <a:ext cx="19415" cy="3"/>
            </a:xfrm>
            <a:prstGeom prst="line">
              <a:avLst/>
            </a:prstGeom>
            <a:noFill/>
            <a:ln w="9525">
              <a:solidFill>
                <a:srgbClr val="000000"/>
              </a:solidFill>
              <a:round/>
              <a:headEnd type="none" w="sm" len="lg"/>
              <a:tailEnd type="none" w="sm" len="lg"/>
            </a:ln>
          </p:spPr>
          <p:txBody>
            <a:bodyPr/>
            <a:lstStyle/>
            <a:p>
              <a:endParaRPr lang="en-GB"/>
            </a:p>
          </p:txBody>
        </p:sp>
        <p:sp>
          <p:nvSpPr>
            <p:cNvPr id="7182" name="Line 4"/>
            <p:cNvSpPr>
              <a:spLocks noChangeShapeType="1"/>
            </p:cNvSpPr>
            <p:nvPr/>
          </p:nvSpPr>
          <p:spPr bwMode="auto">
            <a:xfrm>
              <a:off x="51" y="6234"/>
              <a:ext cx="19415" cy="3"/>
            </a:xfrm>
            <a:prstGeom prst="line">
              <a:avLst/>
            </a:prstGeom>
            <a:noFill/>
            <a:ln w="9525">
              <a:solidFill>
                <a:srgbClr val="000000"/>
              </a:solidFill>
              <a:round/>
              <a:headEnd type="none" w="sm" len="lg"/>
              <a:tailEnd type="none" w="sm" len="lg"/>
            </a:ln>
          </p:spPr>
          <p:txBody>
            <a:bodyPr/>
            <a:lstStyle/>
            <a:p>
              <a:endParaRPr lang="en-GB"/>
            </a:p>
          </p:txBody>
        </p:sp>
        <p:sp>
          <p:nvSpPr>
            <p:cNvPr id="7183" name="Line 5"/>
            <p:cNvSpPr>
              <a:spLocks noChangeShapeType="1"/>
            </p:cNvSpPr>
            <p:nvPr/>
          </p:nvSpPr>
          <p:spPr bwMode="auto">
            <a:xfrm>
              <a:off x="51" y="8691"/>
              <a:ext cx="19415" cy="3"/>
            </a:xfrm>
            <a:prstGeom prst="line">
              <a:avLst/>
            </a:prstGeom>
            <a:noFill/>
            <a:ln w="9525">
              <a:solidFill>
                <a:srgbClr val="000000"/>
              </a:solidFill>
              <a:round/>
              <a:headEnd type="none" w="sm" len="lg"/>
              <a:tailEnd type="none" w="sm" len="lg"/>
            </a:ln>
          </p:spPr>
          <p:txBody>
            <a:bodyPr/>
            <a:lstStyle/>
            <a:p>
              <a:endParaRPr lang="en-GB"/>
            </a:p>
          </p:txBody>
        </p:sp>
        <p:sp>
          <p:nvSpPr>
            <p:cNvPr id="7184" name="Line 6"/>
            <p:cNvSpPr>
              <a:spLocks noChangeShapeType="1"/>
            </p:cNvSpPr>
            <p:nvPr/>
          </p:nvSpPr>
          <p:spPr bwMode="auto">
            <a:xfrm>
              <a:off x="51" y="11337"/>
              <a:ext cx="19415" cy="3"/>
            </a:xfrm>
            <a:prstGeom prst="line">
              <a:avLst/>
            </a:prstGeom>
            <a:noFill/>
            <a:ln w="9525">
              <a:solidFill>
                <a:srgbClr val="000000"/>
              </a:solidFill>
              <a:round/>
              <a:headEnd type="none" w="sm" len="lg"/>
              <a:tailEnd type="none" w="sm" len="lg"/>
            </a:ln>
          </p:spPr>
          <p:txBody>
            <a:bodyPr/>
            <a:lstStyle/>
            <a:p>
              <a:endParaRPr lang="en-GB"/>
            </a:p>
          </p:txBody>
        </p:sp>
        <p:sp>
          <p:nvSpPr>
            <p:cNvPr id="7185" name="Rectangle 7"/>
            <p:cNvSpPr>
              <a:spLocks noChangeArrowheads="1"/>
            </p:cNvSpPr>
            <p:nvPr/>
          </p:nvSpPr>
          <p:spPr bwMode="auto">
            <a:xfrm>
              <a:off x="51" y="18990"/>
              <a:ext cx="19415" cy="3402"/>
            </a:xfrm>
            <a:prstGeom prst="rect">
              <a:avLst/>
            </a:prstGeom>
            <a:solidFill>
              <a:srgbClr val="DFDFDF"/>
            </a:solidFill>
            <a:ln w="9525">
              <a:solidFill>
                <a:srgbClr val="000000"/>
              </a:solidFill>
              <a:miter lim="800000"/>
              <a:headEnd/>
              <a:tailEnd/>
            </a:ln>
          </p:spPr>
          <p:txBody>
            <a:bodyPr/>
            <a:lstStyle/>
            <a:p>
              <a:endParaRPr lang="en-US"/>
            </a:p>
          </p:txBody>
        </p:sp>
        <p:sp>
          <p:nvSpPr>
            <p:cNvPr id="7186" name="Rectangle 8"/>
            <p:cNvSpPr>
              <a:spLocks noChangeArrowheads="1"/>
            </p:cNvSpPr>
            <p:nvPr/>
          </p:nvSpPr>
          <p:spPr bwMode="auto">
            <a:xfrm>
              <a:off x="51" y="2322"/>
              <a:ext cx="5139" cy="1299"/>
            </a:xfrm>
            <a:prstGeom prst="rect">
              <a:avLst/>
            </a:prstGeom>
            <a:noFill/>
            <a:ln w="9525">
              <a:noFill/>
              <a:miter lim="800000"/>
              <a:headEnd/>
              <a:tailEnd/>
            </a:ln>
          </p:spPr>
          <p:txBody>
            <a:bodyPr lIns="12700" tIns="12700" rIns="12700" bIns="12700"/>
            <a:lstStyle/>
            <a:p>
              <a:r>
                <a:rPr lang="fr-FR" sz="1200"/>
                <a:t>0</a:t>
              </a:r>
              <a:r>
                <a:rPr lang="fr-FR" sz="1200" b="0"/>
                <a:t>: d</a:t>
              </a:r>
              <a:r>
                <a:rPr lang="fr-FR" sz="1200" b="0" baseline="-25000"/>
                <a:t>0</a:t>
              </a:r>
              <a:r>
                <a:rPr lang="fr-FR" sz="1200" b="0"/>
                <a:t>, </a:t>
              </a:r>
              <a:r>
                <a:rPr lang="fr-FR" sz="1200" b="0">
                  <a:sym typeface="Symbol" pitchFamily="18" charset="2"/>
                </a:rPr>
                <a:t></a:t>
              </a:r>
              <a:r>
                <a:rPr lang="fr-FR" sz="1200" b="0" baseline="-25000"/>
                <a:t>0</a:t>
              </a:r>
              <a:r>
                <a:rPr lang="fr-FR" sz="1200" b="0"/>
                <a:t>, </a:t>
              </a:r>
              <a:r>
                <a:rPr lang="fr-FR" sz="1200" b="0">
                  <a:sym typeface="Symbol" pitchFamily="18" charset="2"/>
                </a:rPr>
                <a:t></a:t>
              </a:r>
              <a:r>
                <a:rPr lang="fr-FR" sz="1200" b="0" baseline="-25000"/>
                <a:t>0</a:t>
              </a:r>
              <a:r>
                <a:rPr lang="fr-FR" sz="1200" b="0"/>
                <a:t>, </a:t>
              </a:r>
              <a:r>
                <a:rPr lang="fr-FR" sz="1200" b="0">
                  <a:sym typeface="Symbol" pitchFamily="18" charset="2"/>
                </a:rPr>
                <a:t></a:t>
              </a:r>
              <a:r>
                <a:rPr lang="fr-FR" sz="1200" b="0" baseline="-25000"/>
                <a:t>0</a:t>
              </a:r>
              <a:endParaRPr lang="fr-FR"/>
            </a:p>
          </p:txBody>
        </p:sp>
        <p:sp>
          <p:nvSpPr>
            <p:cNvPr id="7187" name="Rectangle 9"/>
            <p:cNvSpPr>
              <a:spLocks noChangeArrowheads="1"/>
            </p:cNvSpPr>
            <p:nvPr/>
          </p:nvSpPr>
          <p:spPr bwMode="auto">
            <a:xfrm>
              <a:off x="51" y="9210"/>
              <a:ext cx="5533" cy="1299"/>
            </a:xfrm>
            <a:prstGeom prst="rect">
              <a:avLst/>
            </a:prstGeom>
            <a:noFill/>
            <a:ln w="9525">
              <a:noFill/>
              <a:miter lim="800000"/>
              <a:headEnd/>
              <a:tailEnd/>
            </a:ln>
          </p:spPr>
          <p:txBody>
            <a:bodyPr lIns="12700" tIns="12700" rIns="12700" bIns="12700"/>
            <a:lstStyle/>
            <a:p>
              <a:r>
                <a:rPr lang="fr-FR" sz="1200"/>
                <a:t>j</a:t>
              </a:r>
              <a:r>
                <a:rPr lang="fr-FR" sz="1200" b="0"/>
                <a:t>: d</a:t>
              </a:r>
              <a:r>
                <a:rPr lang="fr-FR" sz="1200" b="0" baseline="-25000"/>
                <a:t>j</a:t>
              </a:r>
              <a:r>
                <a:rPr lang="fr-FR" sz="1200" b="0"/>
                <a:t>, </a:t>
              </a:r>
              <a:r>
                <a:rPr lang="fr-FR" sz="1200" b="0">
                  <a:sym typeface="Symbol" pitchFamily="18" charset="2"/>
                </a:rPr>
                <a:t></a:t>
              </a:r>
              <a:r>
                <a:rPr lang="fr-FR" sz="1200" b="0" baseline="-25000"/>
                <a:t>j</a:t>
              </a:r>
              <a:r>
                <a:rPr lang="fr-FR" sz="1200" b="0"/>
                <a:t>, </a:t>
              </a:r>
              <a:r>
                <a:rPr lang="fr-FR" sz="1200" b="0">
                  <a:sym typeface="Symbol" pitchFamily="18" charset="2"/>
                </a:rPr>
                <a:t></a:t>
              </a:r>
              <a:r>
                <a:rPr lang="fr-FR" sz="1200" b="0" baseline="-25000"/>
                <a:t>j</a:t>
              </a:r>
              <a:r>
                <a:rPr lang="fr-FR" sz="1200" b="0"/>
                <a:t>, </a:t>
              </a:r>
              <a:r>
                <a:rPr lang="fr-FR" sz="1200" b="0">
                  <a:sym typeface="Symbol" pitchFamily="18" charset="2"/>
                </a:rPr>
                <a:t></a:t>
              </a:r>
              <a:r>
                <a:rPr lang="fr-FR" sz="1200" b="0" baseline="-25000"/>
                <a:t>j-1,j</a:t>
              </a:r>
              <a:endParaRPr lang="fr-FR"/>
            </a:p>
          </p:txBody>
        </p:sp>
        <p:sp>
          <p:nvSpPr>
            <p:cNvPr id="7188" name="Rectangle 10"/>
            <p:cNvSpPr>
              <a:spLocks noChangeArrowheads="1"/>
            </p:cNvSpPr>
            <p:nvPr/>
          </p:nvSpPr>
          <p:spPr bwMode="auto">
            <a:xfrm>
              <a:off x="0" y="12330"/>
              <a:ext cx="8323" cy="1299"/>
            </a:xfrm>
            <a:prstGeom prst="rect">
              <a:avLst/>
            </a:prstGeom>
            <a:noFill/>
            <a:ln w="9525">
              <a:noFill/>
              <a:miter lim="800000"/>
              <a:headEnd/>
              <a:tailEnd/>
            </a:ln>
          </p:spPr>
          <p:txBody>
            <a:bodyPr lIns="12700" tIns="12700" rIns="12700" bIns="12700"/>
            <a:lstStyle/>
            <a:p>
              <a:r>
                <a:rPr lang="fr-FR" sz="1200"/>
                <a:t>j+1</a:t>
              </a:r>
              <a:r>
                <a:rPr lang="fr-FR" sz="1200" b="0"/>
                <a:t>: d</a:t>
              </a:r>
              <a:r>
                <a:rPr lang="fr-FR" sz="1200" b="0" baseline="-25000"/>
                <a:t>j+1</a:t>
              </a:r>
              <a:r>
                <a:rPr lang="fr-FR" sz="1200" b="0"/>
                <a:t>, </a:t>
              </a:r>
              <a:r>
                <a:rPr lang="fr-FR" sz="1200" b="0">
                  <a:sym typeface="Symbol" pitchFamily="18" charset="2"/>
                </a:rPr>
                <a:t></a:t>
              </a:r>
              <a:r>
                <a:rPr lang="fr-FR" sz="1200" b="0" baseline="-25000"/>
                <a:t>j+1</a:t>
              </a:r>
              <a:r>
                <a:rPr lang="fr-FR" sz="1200" b="0"/>
                <a:t>, </a:t>
              </a:r>
              <a:r>
                <a:rPr lang="fr-FR" sz="1200" b="0">
                  <a:sym typeface="Symbol" pitchFamily="18" charset="2"/>
                </a:rPr>
                <a:t></a:t>
              </a:r>
              <a:r>
                <a:rPr lang="fr-FR" sz="1200" b="0" baseline="-25000"/>
                <a:t>j+1</a:t>
              </a:r>
              <a:r>
                <a:rPr lang="fr-FR" sz="1200" b="0"/>
                <a:t>, </a:t>
              </a:r>
              <a:r>
                <a:rPr lang="fr-FR" sz="1200" b="0">
                  <a:sym typeface="Symbol" pitchFamily="18" charset="2"/>
                </a:rPr>
                <a:t></a:t>
              </a:r>
              <a:r>
                <a:rPr lang="fr-FR" sz="1200" b="0" baseline="-25000"/>
                <a:t>j,j+1</a:t>
              </a:r>
              <a:endParaRPr lang="fr-FR"/>
            </a:p>
          </p:txBody>
        </p:sp>
        <p:sp>
          <p:nvSpPr>
            <p:cNvPr id="7189" name="Rectangle 11"/>
            <p:cNvSpPr>
              <a:spLocks noChangeArrowheads="1"/>
            </p:cNvSpPr>
            <p:nvPr/>
          </p:nvSpPr>
          <p:spPr bwMode="auto">
            <a:xfrm>
              <a:off x="51" y="16857"/>
              <a:ext cx="10669" cy="1299"/>
            </a:xfrm>
            <a:prstGeom prst="rect">
              <a:avLst/>
            </a:prstGeom>
            <a:noFill/>
            <a:ln w="9525">
              <a:noFill/>
              <a:miter lim="800000"/>
              <a:headEnd/>
              <a:tailEnd/>
            </a:ln>
          </p:spPr>
          <p:txBody>
            <a:bodyPr lIns="12700" tIns="12700" rIns="12700" bIns="12700"/>
            <a:lstStyle/>
            <a:p>
              <a:r>
                <a:rPr lang="fr-FR" sz="1200"/>
                <a:t>M-1</a:t>
              </a:r>
              <a:r>
                <a:rPr lang="fr-FR" sz="1200" b="0"/>
                <a:t>: d</a:t>
              </a:r>
              <a:r>
                <a:rPr lang="fr-FR" sz="1200" b="0" baseline="-25000"/>
                <a:t>M-1</a:t>
              </a:r>
              <a:r>
                <a:rPr lang="fr-FR" sz="1200" b="0"/>
                <a:t>, </a:t>
              </a:r>
              <a:r>
                <a:rPr lang="fr-FR" sz="1200" b="0">
                  <a:sym typeface="Symbol" pitchFamily="18" charset="2"/>
                </a:rPr>
                <a:t></a:t>
              </a:r>
              <a:r>
                <a:rPr lang="fr-FR" sz="1200" b="0" baseline="-25000"/>
                <a:t>M-1</a:t>
              </a:r>
              <a:r>
                <a:rPr lang="fr-FR" sz="1200" b="0"/>
                <a:t>, </a:t>
              </a:r>
              <a:r>
                <a:rPr lang="fr-FR" sz="1200" b="0">
                  <a:sym typeface="Symbol" pitchFamily="18" charset="2"/>
                </a:rPr>
                <a:t></a:t>
              </a:r>
              <a:r>
                <a:rPr lang="fr-FR" sz="1200" b="0" baseline="-25000"/>
                <a:t>M-1</a:t>
              </a:r>
              <a:r>
                <a:rPr lang="fr-FR" sz="1200" b="0"/>
                <a:t>, </a:t>
              </a:r>
              <a:r>
                <a:rPr lang="fr-FR" sz="1200" b="0">
                  <a:sym typeface="Symbol" pitchFamily="18" charset="2"/>
                </a:rPr>
                <a:t></a:t>
              </a:r>
              <a:r>
                <a:rPr lang="fr-FR" sz="1200" b="0" baseline="-25000"/>
                <a:t>M-2,M-1</a:t>
              </a:r>
              <a:endParaRPr lang="fr-FR"/>
            </a:p>
          </p:txBody>
        </p:sp>
        <p:sp>
          <p:nvSpPr>
            <p:cNvPr id="7190" name="Rectangle 12"/>
            <p:cNvSpPr>
              <a:spLocks noChangeArrowheads="1"/>
            </p:cNvSpPr>
            <p:nvPr/>
          </p:nvSpPr>
          <p:spPr bwMode="auto">
            <a:xfrm>
              <a:off x="120" y="20190"/>
              <a:ext cx="7690" cy="1299"/>
            </a:xfrm>
            <a:prstGeom prst="rect">
              <a:avLst/>
            </a:prstGeom>
            <a:noFill/>
            <a:ln w="9525">
              <a:noFill/>
              <a:miter lim="800000"/>
              <a:headEnd/>
              <a:tailEnd/>
            </a:ln>
          </p:spPr>
          <p:txBody>
            <a:bodyPr lIns="12700" tIns="12700" rIns="12700" bIns="12700"/>
            <a:lstStyle/>
            <a:p>
              <a:r>
                <a:rPr lang="fr-FR" sz="1200"/>
                <a:t>M</a:t>
              </a:r>
              <a:r>
                <a:rPr lang="fr-FR" sz="1200" b="0"/>
                <a:t>: d</a:t>
              </a:r>
              <a:r>
                <a:rPr lang="fr-FR" sz="1200" b="0" baseline="-25000"/>
                <a:t>M</a:t>
              </a:r>
              <a:r>
                <a:rPr lang="fr-FR" sz="1200" b="0"/>
                <a:t>, </a:t>
              </a:r>
              <a:r>
                <a:rPr lang="fr-FR" sz="1200" b="0">
                  <a:sym typeface="Symbol" pitchFamily="18" charset="2"/>
                </a:rPr>
                <a:t></a:t>
              </a:r>
              <a:r>
                <a:rPr lang="fr-FR" sz="1200" b="0" baseline="-25000"/>
                <a:t>M</a:t>
              </a:r>
              <a:r>
                <a:rPr lang="fr-FR" sz="1200" b="0"/>
                <a:t>, </a:t>
              </a:r>
              <a:r>
                <a:rPr lang="fr-FR" sz="1200" b="0">
                  <a:sym typeface="Symbol" pitchFamily="18" charset="2"/>
                </a:rPr>
                <a:t></a:t>
              </a:r>
              <a:r>
                <a:rPr lang="fr-FR" sz="1200" b="0" baseline="-25000"/>
                <a:t>M</a:t>
              </a:r>
              <a:r>
                <a:rPr lang="fr-FR" sz="1200" b="0"/>
                <a:t>, </a:t>
              </a:r>
              <a:r>
                <a:rPr lang="fr-FR" sz="1200" b="0">
                  <a:sym typeface="Symbol" pitchFamily="18" charset="2"/>
                </a:rPr>
                <a:t></a:t>
              </a:r>
              <a:r>
                <a:rPr lang="fr-FR" sz="1200" b="0" baseline="-25000"/>
                <a:t>M-1,M</a:t>
              </a:r>
              <a:endParaRPr lang="fr-FR"/>
            </a:p>
          </p:txBody>
        </p:sp>
        <p:sp>
          <p:nvSpPr>
            <p:cNvPr id="7191" name="Line 13"/>
            <p:cNvSpPr>
              <a:spLocks noChangeShapeType="1"/>
            </p:cNvSpPr>
            <p:nvPr/>
          </p:nvSpPr>
          <p:spPr bwMode="auto">
            <a:xfrm>
              <a:off x="51" y="13887"/>
              <a:ext cx="16179" cy="3"/>
            </a:xfrm>
            <a:prstGeom prst="line">
              <a:avLst/>
            </a:prstGeom>
            <a:noFill/>
            <a:ln w="9525">
              <a:solidFill>
                <a:srgbClr val="000000"/>
              </a:solidFill>
              <a:round/>
              <a:headEnd type="none" w="sm" len="lg"/>
              <a:tailEnd type="none" w="sm" len="lg"/>
            </a:ln>
          </p:spPr>
          <p:txBody>
            <a:bodyPr/>
            <a:lstStyle/>
            <a:p>
              <a:endParaRPr lang="en-GB"/>
            </a:p>
          </p:txBody>
        </p:sp>
        <p:sp>
          <p:nvSpPr>
            <p:cNvPr id="7192" name="Line 14"/>
            <p:cNvSpPr>
              <a:spLocks noChangeShapeType="1"/>
            </p:cNvSpPr>
            <p:nvPr/>
          </p:nvSpPr>
          <p:spPr bwMode="auto">
            <a:xfrm>
              <a:off x="51" y="13887"/>
              <a:ext cx="19415" cy="3"/>
            </a:xfrm>
            <a:prstGeom prst="line">
              <a:avLst/>
            </a:prstGeom>
            <a:noFill/>
            <a:ln w="9525">
              <a:solidFill>
                <a:srgbClr val="000000"/>
              </a:solidFill>
              <a:round/>
              <a:headEnd type="none" w="sm" len="lg"/>
              <a:tailEnd type="none" w="sm" len="lg"/>
            </a:ln>
          </p:spPr>
          <p:txBody>
            <a:bodyPr/>
            <a:lstStyle/>
            <a:p>
              <a:endParaRPr lang="en-GB"/>
            </a:p>
          </p:txBody>
        </p:sp>
        <p:sp>
          <p:nvSpPr>
            <p:cNvPr id="7193" name="Line 15"/>
            <p:cNvSpPr>
              <a:spLocks noChangeShapeType="1"/>
            </p:cNvSpPr>
            <p:nvPr/>
          </p:nvSpPr>
          <p:spPr bwMode="auto">
            <a:xfrm>
              <a:off x="51" y="16440"/>
              <a:ext cx="19415" cy="3"/>
            </a:xfrm>
            <a:prstGeom prst="line">
              <a:avLst/>
            </a:prstGeom>
            <a:noFill/>
            <a:ln w="9525">
              <a:solidFill>
                <a:srgbClr val="000000"/>
              </a:solidFill>
              <a:round/>
              <a:headEnd type="none" w="sm" len="lg"/>
              <a:tailEnd type="none" w="sm" len="lg"/>
            </a:ln>
          </p:spPr>
          <p:txBody>
            <a:bodyPr/>
            <a:lstStyle/>
            <a:p>
              <a:endParaRPr lang="en-GB"/>
            </a:p>
          </p:txBody>
        </p:sp>
        <p:sp>
          <p:nvSpPr>
            <p:cNvPr id="7194" name="Line 16"/>
            <p:cNvSpPr>
              <a:spLocks noChangeShapeType="1"/>
            </p:cNvSpPr>
            <p:nvPr/>
          </p:nvSpPr>
          <p:spPr bwMode="auto">
            <a:xfrm>
              <a:off x="4177" y="-540"/>
              <a:ext cx="7879" cy="4233"/>
            </a:xfrm>
            <a:prstGeom prst="line">
              <a:avLst/>
            </a:prstGeom>
            <a:noFill/>
            <a:ln w="9525">
              <a:solidFill>
                <a:srgbClr val="000000"/>
              </a:solidFill>
              <a:round/>
              <a:headEnd type="none" w="sm" len="lg"/>
              <a:tailEnd type="triangle" w="sm" len="lg"/>
            </a:ln>
          </p:spPr>
          <p:txBody>
            <a:bodyPr/>
            <a:lstStyle/>
            <a:p>
              <a:endParaRPr lang="en-GB"/>
            </a:p>
          </p:txBody>
        </p:sp>
        <p:sp>
          <p:nvSpPr>
            <p:cNvPr id="7195" name="Line 17"/>
            <p:cNvSpPr>
              <a:spLocks noChangeShapeType="1"/>
            </p:cNvSpPr>
            <p:nvPr/>
          </p:nvSpPr>
          <p:spPr bwMode="auto">
            <a:xfrm flipH="1">
              <a:off x="12036" y="-540"/>
              <a:ext cx="7878" cy="4233"/>
            </a:xfrm>
            <a:prstGeom prst="line">
              <a:avLst/>
            </a:prstGeom>
            <a:noFill/>
            <a:ln w="9525">
              <a:solidFill>
                <a:srgbClr val="000000"/>
              </a:solidFill>
              <a:round/>
              <a:headEnd type="triangle" w="sm" len="lg"/>
              <a:tailEnd type="none" w="sm" len="lg"/>
            </a:ln>
          </p:spPr>
          <p:txBody>
            <a:bodyPr/>
            <a:lstStyle/>
            <a:p>
              <a:endParaRPr lang="en-GB"/>
            </a:p>
          </p:txBody>
        </p:sp>
        <p:sp>
          <p:nvSpPr>
            <p:cNvPr id="7196" name="Line 18"/>
            <p:cNvSpPr>
              <a:spLocks noChangeShapeType="1"/>
            </p:cNvSpPr>
            <p:nvPr/>
          </p:nvSpPr>
          <p:spPr bwMode="auto">
            <a:xfrm>
              <a:off x="12053" y="3690"/>
              <a:ext cx="7878" cy="4233"/>
            </a:xfrm>
            <a:prstGeom prst="line">
              <a:avLst/>
            </a:prstGeom>
            <a:noFill/>
            <a:ln w="9525">
              <a:solidFill>
                <a:srgbClr val="000000"/>
              </a:solidFill>
              <a:round/>
              <a:headEnd type="none" w="sm" len="lg"/>
              <a:tailEnd type="triangle" w="sm" len="lg"/>
            </a:ln>
          </p:spPr>
          <p:txBody>
            <a:bodyPr/>
            <a:lstStyle/>
            <a:p>
              <a:endParaRPr lang="en-GB"/>
            </a:p>
          </p:txBody>
        </p:sp>
        <p:sp>
          <p:nvSpPr>
            <p:cNvPr id="7197" name="Line 19"/>
            <p:cNvSpPr>
              <a:spLocks noChangeShapeType="1"/>
            </p:cNvSpPr>
            <p:nvPr/>
          </p:nvSpPr>
          <p:spPr bwMode="auto">
            <a:xfrm flipV="1">
              <a:off x="19928" y="-540"/>
              <a:ext cx="3" cy="8481"/>
            </a:xfrm>
            <a:prstGeom prst="line">
              <a:avLst/>
            </a:prstGeom>
            <a:noFill/>
            <a:ln w="9525">
              <a:solidFill>
                <a:srgbClr val="000000"/>
              </a:solidFill>
              <a:round/>
              <a:headEnd type="none" w="sm" len="lg"/>
              <a:tailEnd type="triangle" w="sm" len="lg"/>
            </a:ln>
          </p:spPr>
          <p:txBody>
            <a:bodyPr/>
            <a:lstStyle/>
            <a:p>
              <a:endParaRPr lang="en-GB"/>
            </a:p>
          </p:txBody>
        </p:sp>
        <p:sp>
          <p:nvSpPr>
            <p:cNvPr id="7198" name="Line 20"/>
            <p:cNvSpPr>
              <a:spLocks noChangeShapeType="1"/>
            </p:cNvSpPr>
            <p:nvPr/>
          </p:nvSpPr>
          <p:spPr bwMode="auto">
            <a:xfrm>
              <a:off x="9022" y="9630"/>
              <a:ext cx="4592" cy="1677"/>
            </a:xfrm>
            <a:prstGeom prst="line">
              <a:avLst/>
            </a:prstGeom>
            <a:noFill/>
            <a:ln w="9525">
              <a:solidFill>
                <a:srgbClr val="000000"/>
              </a:solidFill>
              <a:round/>
              <a:headEnd type="none" w="sm" len="lg"/>
              <a:tailEnd type="triangle" w="sm" len="lg"/>
            </a:ln>
          </p:spPr>
          <p:txBody>
            <a:bodyPr/>
            <a:lstStyle/>
            <a:p>
              <a:endParaRPr lang="en-GB"/>
            </a:p>
          </p:txBody>
        </p:sp>
        <p:sp>
          <p:nvSpPr>
            <p:cNvPr id="7199" name="Line 21"/>
            <p:cNvSpPr>
              <a:spLocks noChangeShapeType="1"/>
            </p:cNvSpPr>
            <p:nvPr/>
          </p:nvSpPr>
          <p:spPr bwMode="auto">
            <a:xfrm flipH="1">
              <a:off x="13662" y="9648"/>
              <a:ext cx="4591" cy="1677"/>
            </a:xfrm>
            <a:prstGeom prst="line">
              <a:avLst/>
            </a:prstGeom>
            <a:noFill/>
            <a:ln w="9525">
              <a:solidFill>
                <a:srgbClr val="000000"/>
              </a:solidFill>
              <a:round/>
              <a:headEnd type="triangle" w="sm" len="lg"/>
              <a:tailEnd type="none" w="sm" len="lg"/>
            </a:ln>
          </p:spPr>
          <p:txBody>
            <a:bodyPr/>
            <a:lstStyle/>
            <a:p>
              <a:endParaRPr lang="en-GB"/>
            </a:p>
          </p:txBody>
        </p:sp>
        <p:sp>
          <p:nvSpPr>
            <p:cNvPr id="7200" name="Line 22"/>
            <p:cNvSpPr>
              <a:spLocks noChangeShapeType="1"/>
            </p:cNvSpPr>
            <p:nvPr/>
          </p:nvSpPr>
          <p:spPr bwMode="auto">
            <a:xfrm flipV="1">
              <a:off x="10717" y="11358"/>
              <a:ext cx="2879" cy="2253"/>
            </a:xfrm>
            <a:prstGeom prst="line">
              <a:avLst/>
            </a:prstGeom>
            <a:noFill/>
            <a:ln w="9525">
              <a:solidFill>
                <a:srgbClr val="000000"/>
              </a:solidFill>
              <a:round/>
              <a:headEnd type="none" w="sm" len="lg"/>
              <a:tailEnd type="triangle" w="sm" len="lg"/>
            </a:ln>
          </p:spPr>
          <p:txBody>
            <a:bodyPr/>
            <a:lstStyle/>
            <a:p>
              <a:endParaRPr lang="en-GB"/>
            </a:p>
          </p:txBody>
        </p:sp>
        <p:sp>
          <p:nvSpPr>
            <p:cNvPr id="7201" name="Line 23"/>
            <p:cNvSpPr>
              <a:spLocks noChangeShapeType="1"/>
            </p:cNvSpPr>
            <p:nvPr/>
          </p:nvSpPr>
          <p:spPr bwMode="auto">
            <a:xfrm flipH="1" flipV="1">
              <a:off x="13611" y="11322"/>
              <a:ext cx="2879" cy="2253"/>
            </a:xfrm>
            <a:prstGeom prst="line">
              <a:avLst/>
            </a:prstGeom>
            <a:noFill/>
            <a:ln w="9525">
              <a:solidFill>
                <a:srgbClr val="000000"/>
              </a:solidFill>
              <a:round/>
              <a:headEnd type="triangle" w="sm" len="lg"/>
              <a:tailEnd type="none" w="sm" len="lg"/>
            </a:ln>
          </p:spPr>
          <p:txBody>
            <a:bodyPr/>
            <a:lstStyle/>
            <a:p>
              <a:endParaRPr lang="en-GB"/>
            </a:p>
          </p:txBody>
        </p:sp>
        <p:sp>
          <p:nvSpPr>
            <p:cNvPr id="7202" name="Rectangle 24"/>
            <p:cNvSpPr>
              <a:spLocks noChangeArrowheads="1"/>
            </p:cNvSpPr>
            <p:nvPr/>
          </p:nvSpPr>
          <p:spPr bwMode="auto">
            <a:xfrm>
              <a:off x="15460" y="8766"/>
              <a:ext cx="2314" cy="1353"/>
            </a:xfrm>
            <a:prstGeom prst="rect">
              <a:avLst/>
            </a:prstGeom>
            <a:noFill/>
            <a:ln w="9525">
              <a:noFill/>
              <a:miter lim="800000"/>
              <a:headEnd/>
              <a:tailEnd/>
            </a:ln>
          </p:spPr>
          <p:txBody>
            <a:bodyPr lIns="12700" tIns="12700" rIns="12700" bIns="12700"/>
            <a:lstStyle/>
            <a:p>
              <a:r>
                <a:rPr lang="fr-FR" sz="1200" b="0"/>
                <a:t>R</a:t>
              </a:r>
              <a:r>
                <a:rPr lang="fr-FR" sz="1200" b="0" baseline="-25000"/>
                <a:t>j,j+1</a:t>
              </a:r>
              <a:endParaRPr lang="fr-FR"/>
            </a:p>
          </p:txBody>
        </p:sp>
        <p:sp>
          <p:nvSpPr>
            <p:cNvPr id="7203" name="Rectangle 25"/>
            <p:cNvSpPr>
              <a:spLocks noChangeArrowheads="1"/>
            </p:cNvSpPr>
            <p:nvPr/>
          </p:nvSpPr>
          <p:spPr bwMode="auto">
            <a:xfrm>
              <a:off x="11967" y="12528"/>
              <a:ext cx="3068" cy="1353"/>
            </a:xfrm>
            <a:prstGeom prst="rect">
              <a:avLst/>
            </a:prstGeom>
            <a:noFill/>
            <a:ln w="9525">
              <a:noFill/>
              <a:miter lim="800000"/>
              <a:headEnd/>
              <a:tailEnd/>
            </a:ln>
          </p:spPr>
          <p:txBody>
            <a:bodyPr lIns="12700" tIns="12700" rIns="12700" bIns="12700"/>
            <a:lstStyle/>
            <a:p>
              <a:r>
                <a:rPr lang="fr-FR" sz="1200" b="0"/>
                <a:t>R</a:t>
              </a:r>
              <a:r>
                <a:rPr lang="fr-FR" sz="1200" b="0" baseline="-25000"/>
                <a:t>j+1,j+2</a:t>
              </a:r>
              <a:endParaRPr lang="fr-FR"/>
            </a:p>
          </p:txBody>
        </p:sp>
        <p:sp>
          <p:nvSpPr>
            <p:cNvPr id="7204" name="Rectangle 26"/>
            <p:cNvSpPr>
              <a:spLocks noChangeArrowheads="1"/>
            </p:cNvSpPr>
            <p:nvPr/>
          </p:nvSpPr>
          <p:spPr bwMode="auto">
            <a:xfrm>
              <a:off x="16658" y="12456"/>
              <a:ext cx="2314" cy="1353"/>
            </a:xfrm>
            <a:prstGeom prst="rect">
              <a:avLst/>
            </a:prstGeom>
            <a:noFill/>
            <a:ln w="9525">
              <a:noFill/>
              <a:miter lim="800000"/>
              <a:headEnd/>
              <a:tailEnd/>
            </a:ln>
          </p:spPr>
          <p:txBody>
            <a:bodyPr lIns="12700" tIns="12700" rIns="12700" bIns="12700"/>
            <a:lstStyle/>
            <a:p>
              <a:r>
                <a:rPr lang="fr-FR" sz="1200" b="0"/>
                <a:t>T</a:t>
              </a:r>
              <a:r>
                <a:rPr lang="fr-FR" sz="1200" b="0" baseline="-25000"/>
                <a:t>j,j+1</a:t>
              </a:r>
              <a:endParaRPr lang="fr-FR"/>
            </a:p>
          </p:txBody>
        </p:sp>
        <p:sp>
          <p:nvSpPr>
            <p:cNvPr id="7205" name="Rectangle 27"/>
            <p:cNvSpPr>
              <a:spLocks noChangeArrowheads="1"/>
            </p:cNvSpPr>
            <p:nvPr/>
          </p:nvSpPr>
          <p:spPr bwMode="auto">
            <a:xfrm>
              <a:off x="9690" y="8766"/>
              <a:ext cx="2314" cy="1353"/>
            </a:xfrm>
            <a:prstGeom prst="rect">
              <a:avLst/>
            </a:prstGeom>
            <a:noFill/>
            <a:ln w="9525">
              <a:noFill/>
              <a:miter lim="800000"/>
              <a:headEnd/>
              <a:tailEnd/>
            </a:ln>
          </p:spPr>
          <p:txBody>
            <a:bodyPr lIns="12700" tIns="12700" rIns="12700" bIns="12700"/>
            <a:lstStyle/>
            <a:p>
              <a:r>
                <a:rPr lang="fr-FR" sz="1200" b="0"/>
                <a:t>T</a:t>
              </a:r>
              <a:r>
                <a:rPr lang="fr-FR" sz="1200" b="0" baseline="-25000"/>
                <a:t>j-1,j</a:t>
              </a:r>
              <a:endParaRPr lang="fr-FR"/>
            </a:p>
          </p:txBody>
        </p:sp>
        <p:sp>
          <p:nvSpPr>
            <p:cNvPr id="7206" name="Arc 28"/>
            <p:cNvSpPr>
              <a:spLocks/>
            </p:cNvSpPr>
            <p:nvPr/>
          </p:nvSpPr>
          <p:spPr bwMode="auto">
            <a:xfrm flipH="1">
              <a:off x="10615" y="10404"/>
              <a:ext cx="550" cy="90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en-GB"/>
            </a:p>
          </p:txBody>
        </p:sp>
        <p:sp>
          <p:nvSpPr>
            <p:cNvPr id="7207" name="Arc 29"/>
            <p:cNvSpPr>
              <a:spLocks/>
            </p:cNvSpPr>
            <p:nvPr/>
          </p:nvSpPr>
          <p:spPr bwMode="auto">
            <a:xfrm flipH="1" flipV="1">
              <a:off x="11060" y="11394"/>
              <a:ext cx="773" cy="13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en-GB"/>
            </a:p>
          </p:txBody>
        </p:sp>
        <p:sp>
          <p:nvSpPr>
            <p:cNvPr id="7208" name="Rectangle 30"/>
            <p:cNvSpPr>
              <a:spLocks noChangeArrowheads="1"/>
            </p:cNvSpPr>
            <p:nvPr/>
          </p:nvSpPr>
          <p:spPr bwMode="auto">
            <a:xfrm>
              <a:off x="9365" y="10152"/>
              <a:ext cx="1218" cy="1317"/>
            </a:xfrm>
            <a:prstGeom prst="rect">
              <a:avLst/>
            </a:prstGeom>
            <a:noFill/>
            <a:ln w="9525">
              <a:noFill/>
              <a:miter lim="800000"/>
              <a:headEnd/>
              <a:tailEnd/>
            </a:ln>
          </p:spPr>
          <p:txBody>
            <a:bodyPr lIns="12700" tIns="12700" rIns="12700" bIns="12700"/>
            <a:lstStyle/>
            <a:p>
              <a:r>
                <a:rPr lang="fr-FR" sz="1200" b="0">
                  <a:sym typeface="Symbol" pitchFamily="18" charset="2"/>
                </a:rPr>
                <a:t></a:t>
              </a:r>
              <a:r>
                <a:rPr lang="fr-FR" sz="1200" b="0" baseline="-25000"/>
                <a:t>j</a:t>
              </a:r>
              <a:endParaRPr lang="fr-FR"/>
            </a:p>
          </p:txBody>
        </p:sp>
        <p:sp>
          <p:nvSpPr>
            <p:cNvPr id="7209" name="Rectangle 31"/>
            <p:cNvSpPr>
              <a:spLocks noChangeArrowheads="1"/>
            </p:cNvSpPr>
            <p:nvPr/>
          </p:nvSpPr>
          <p:spPr bwMode="auto">
            <a:xfrm>
              <a:off x="9536" y="11664"/>
              <a:ext cx="1698" cy="1317"/>
            </a:xfrm>
            <a:prstGeom prst="rect">
              <a:avLst/>
            </a:prstGeom>
            <a:noFill/>
            <a:ln w="9525">
              <a:noFill/>
              <a:miter lim="800000"/>
              <a:headEnd/>
              <a:tailEnd/>
            </a:ln>
          </p:spPr>
          <p:txBody>
            <a:bodyPr lIns="12700" tIns="12700" rIns="12700" bIns="12700"/>
            <a:lstStyle/>
            <a:p>
              <a:r>
                <a:rPr lang="fr-FR" sz="1200" b="0">
                  <a:sym typeface="Symbol" pitchFamily="18" charset="2"/>
                </a:rPr>
                <a:t></a:t>
              </a:r>
              <a:r>
                <a:rPr lang="fr-FR" sz="1200" b="0" baseline="-25000"/>
                <a:t>j+1</a:t>
              </a:r>
              <a:endParaRPr lang="fr-FR"/>
            </a:p>
          </p:txBody>
        </p:sp>
        <p:sp>
          <p:nvSpPr>
            <p:cNvPr id="7210" name="Rectangle 32"/>
            <p:cNvSpPr>
              <a:spLocks noChangeArrowheads="1"/>
            </p:cNvSpPr>
            <p:nvPr/>
          </p:nvSpPr>
          <p:spPr bwMode="auto">
            <a:xfrm>
              <a:off x="7944" y="2358"/>
              <a:ext cx="1218" cy="1317"/>
            </a:xfrm>
            <a:prstGeom prst="rect">
              <a:avLst/>
            </a:prstGeom>
            <a:noFill/>
            <a:ln w="9525">
              <a:noFill/>
              <a:miter lim="800000"/>
              <a:headEnd/>
              <a:tailEnd/>
            </a:ln>
          </p:spPr>
          <p:txBody>
            <a:bodyPr lIns="12700" tIns="12700" rIns="12700" bIns="12700"/>
            <a:lstStyle/>
            <a:p>
              <a:r>
                <a:rPr lang="fr-FR" sz="1200" b="0">
                  <a:sym typeface="Symbol" pitchFamily="18" charset="2"/>
                </a:rPr>
                <a:t></a:t>
              </a:r>
              <a:r>
                <a:rPr lang="fr-FR" sz="1200" b="0" baseline="-25000"/>
                <a:t>0</a:t>
              </a:r>
              <a:endParaRPr lang="fr-FR"/>
            </a:p>
          </p:txBody>
        </p:sp>
        <p:sp>
          <p:nvSpPr>
            <p:cNvPr id="7211" name="Arc 33"/>
            <p:cNvSpPr>
              <a:spLocks/>
            </p:cNvSpPr>
            <p:nvPr/>
          </p:nvSpPr>
          <p:spPr bwMode="auto">
            <a:xfrm flipH="1">
              <a:off x="9485" y="2538"/>
              <a:ext cx="396" cy="11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endParaRPr lang="en-GB"/>
            </a:p>
          </p:txBody>
        </p:sp>
        <p:sp>
          <p:nvSpPr>
            <p:cNvPr id="7212" name="Rectangle 34"/>
            <p:cNvSpPr>
              <a:spLocks noChangeArrowheads="1"/>
            </p:cNvSpPr>
            <p:nvPr/>
          </p:nvSpPr>
          <p:spPr bwMode="auto">
            <a:xfrm>
              <a:off x="51" y="4878"/>
              <a:ext cx="5139" cy="1299"/>
            </a:xfrm>
            <a:prstGeom prst="rect">
              <a:avLst/>
            </a:prstGeom>
            <a:noFill/>
            <a:ln w="9525">
              <a:noFill/>
              <a:miter lim="800000"/>
              <a:headEnd/>
              <a:tailEnd/>
            </a:ln>
          </p:spPr>
          <p:txBody>
            <a:bodyPr lIns="12700" tIns="12700" rIns="12700" bIns="12700"/>
            <a:lstStyle/>
            <a:p>
              <a:r>
                <a:rPr lang="fr-FR" sz="1200"/>
                <a:t>1</a:t>
              </a:r>
              <a:r>
                <a:rPr lang="fr-FR" sz="1200" b="0"/>
                <a:t>: d</a:t>
              </a:r>
              <a:r>
                <a:rPr lang="fr-FR" sz="1200" b="0" baseline="-25000"/>
                <a:t>1</a:t>
              </a:r>
              <a:r>
                <a:rPr lang="fr-FR" sz="1200" b="0"/>
                <a:t>, </a:t>
              </a:r>
              <a:r>
                <a:rPr lang="fr-FR" sz="1200" b="0">
                  <a:sym typeface="Symbol" pitchFamily="18" charset="2"/>
                </a:rPr>
                <a:t></a:t>
              </a:r>
              <a:r>
                <a:rPr lang="fr-FR" sz="1200" b="0" baseline="-25000"/>
                <a:t>1</a:t>
              </a:r>
              <a:r>
                <a:rPr lang="fr-FR" sz="1200" b="0"/>
                <a:t>, </a:t>
              </a:r>
              <a:r>
                <a:rPr lang="fr-FR" sz="1200" b="0">
                  <a:sym typeface="Symbol" pitchFamily="18" charset="2"/>
                </a:rPr>
                <a:t></a:t>
              </a:r>
              <a:r>
                <a:rPr lang="fr-FR" sz="1200" b="0" baseline="-25000"/>
                <a:t>1</a:t>
              </a:r>
              <a:r>
                <a:rPr lang="fr-FR" sz="1200" b="0"/>
                <a:t>, </a:t>
              </a:r>
              <a:r>
                <a:rPr lang="fr-FR" sz="1200" b="0">
                  <a:sym typeface="Symbol" pitchFamily="18" charset="2"/>
                </a:rPr>
                <a:t></a:t>
              </a:r>
              <a:r>
                <a:rPr lang="fr-FR" sz="1200" b="0" baseline="-25000"/>
                <a:t>1</a:t>
              </a:r>
              <a:endParaRPr lang="fr-FR"/>
            </a:p>
          </p:txBody>
        </p:sp>
        <p:sp>
          <p:nvSpPr>
            <p:cNvPr id="7213" name="Oval 35"/>
            <p:cNvSpPr>
              <a:spLocks noChangeArrowheads="1"/>
            </p:cNvSpPr>
            <p:nvPr/>
          </p:nvSpPr>
          <p:spPr bwMode="auto">
            <a:xfrm>
              <a:off x="4097" y="15048"/>
              <a:ext cx="323" cy="339"/>
            </a:xfrm>
            <a:prstGeom prst="ellipse">
              <a:avLst/>
            </a:prstGeom>
            <a:solidFill>
              <a:srgbClr val="000000"/>
            </a:solidFill>
            <a:ln w="9525">
              <a:solidFill>
                <a:srgbClr val="000000"/>
              </a:solidFill>
              <a:round/>
              <a:headEnd/>
              <a:tailEnd/>
            </a:ln>
          </p:spPr>
          <p:txBody>
            <a:bodyPr/>
            <a:lstStyle/>
            <a:p>
              <a:endParaRPr lang="en-US"/>
            </a:p>
          </p:txBody>
        </p:sp>
        <p:sp>
          <p:nvSpPr>
            <p:cNvPr id="7214" name="Oval 36"/>
            <p:cNvSpPr>
              <a:spLocks noChangeArrowheads="1"/>
            </p:cNvSpPr>
            <p:nvPr/>
          </p:nvSpPr>
          <p:spPr bwMode="auto">
            <a:xfrm>
              <a:off x="5715" y="15048"/>
              <a:ext cx="323" cy="339"/>
            </a:xfrm>
            <a:prstGeom prst="ellipse">
              <a:avLst/>
            </a:prstGeom>
            <a:solidFill>
              <a:srgbClr val="000000"/>
            </a:solidFill>
            <a:ln w="9525">
              <a:solidFill>
                <a:srgbClr val="000000"/>
              </a:solidFill>
              <a:round/>
              <a:headEnd/>
              <a:tailEnd/>
            </a:ln>
          </p:spPr>
          <p:txBody>
            <a:bodyPr/>
            <a:lstStyle/>
            <a:p>
              <a:endParaRPr lang="en-US"/>
            </a:p>
          </p:txBody>
        </p:sp>
        <p:sp>
          <p:nvSpPr>
            <p:cNvPr id="7215" name="Oval 37"/>
            <p:cNvSpPr>
              <a:spLocks noChangeArrowheads="1"/>
            </p:cNvSpPr>
            <p:nvPr/>
          </p:nvSpPr>
          <p:spPr bwMode="auto">
            <a:xfrm>
              <a:off x="13805" y="15048"/>
              <a:ext cx="322" cy="339"/>
            </a:xfrm>
            <a:prstGeom prst="ellipse">
              <a:avLst/>
            </a:prstGeom>
            <a:solidFill>
              <a:srgbClr val="000000"/>
            </a:solidFill>
            <a:ln w="9525">
              <a:solidFill>
                <a:srgbClr val="000000"/>
              </a:solidFill>
              <a:round/>
              <a:headEnd/>
              <a:tailEnd/>
            </a:ln>
          </p:spPr>
          <p:txBody>
            <a:bodyPr/>
            <a:lstStyle/>
            <a:p>
              <a:endParaRPr lang="en-US"/>
            </a:p>
          </p:txBody>
        </p:sp>
        <p:sp>
          <p:nvSpPr>
            <p:cNvPr id="7216" name="Oval 38"/>
            <p:cNvSpPr>
              <a:spLocks noChangeArrowheads="1"/>
            </p:cNvSpPr>
            <p:nvPr/>
          </p:nvSpPr>
          <p:spPr bwMode="auto">
            <a:xfrm>
              <a:off x="15423" y="15048"/>
              <a:ext cx="322" cy="339"/>
            </a:xfrm>
            <a:prstGeom prst="ellipse">
              <a:avLst/>
            </a:prstGeom>
            <a:solidFill>
              <a:srgbClr val="000000"/>
            </a:solidFill>
            <a:ln w="9525">
              <a:solidFill>
                <a:srgbClr val="000000"/>
              </a:solidFill>
              <a:round/>
              <a:headEnd/>
              <a:tailEnd/>
            </a:ln>
          </p:spPr>
          <p:txBody>
            <a:bodyPr/>
            <a:lstStyle/>
            <a:p>
              <a:endParaRPr lang="en-US"/>
            </a:p>
          </p:txBody>
        </p:sp>
        <p:sp>
          <p:nvSpPr>
            <p:cNvPr id="7217" name="Oval 39"/>
            <p:cNvSpPr>
              <a:spLocks noChangeArrowheads="1"/>
            </p:cNvSpPr>
            <p:nvPr/>
          </p:nvSpPr>
          <p:spPr bwMode="auto">
            <a:xfrm>
              <a:off x="7333" y="15048"/>
              <a:ext cx="323" cy="339"/>
            </a:xfrm>
            <a:prstGeom prst="ellipse">
              <a:avLst/>
            </a:prstGeom>
            <a:solidFill>
              <a:srgbClr val="000000"/>
            </a:solidFill>
            <a:ln w="9525">
              <a:solidFill>
                <a:srgbClr val="000000"/>
              </a:solidFill>
              <a:round/>
              <a:headEnd/>
              <a:tailEnd/>
            </a:ln>
          </p:spPr>
          <p:txBody>
            <a:bodyPr/>
            <a:lstStyle/>
            <a:p>
              <a:endParaRPr lang="en-US"/>
            </a:p>
          </p:txBody>
        </p:sp>
        <p:sp>
          <p:nvSpPr>
            <p:cNvPr id="7218" name="Oval 40"/>
            <p:cNvSpPr>
              <a:spLocks noChangeArrowheads="1"/>
            </p:cNvSpPr>
            <p:nvPr/>
          </p:nvSpPr>
          <p:spPr bwMode="auto">
            <a:xfrm>
              <a:off x="8951" y="15048"/>
              <a:ext cx="323" cy="339"/>
            </a:xfrm>
            <a:prstGeom prst="ellipse">
              <a:avLst/>
            </a:prstGeom>
            <a:solidFill>
              <a:srgbClr val="000000"/>
            </a:solidFill>
            <a:ln w="9525">
              <a:solidFill>
                <a:srgbClr val="000000"/>
              </a:solidFill>
              <a:round/>
              <a:headEnd/>
              <a:tailEnd/>
            </a:ln>
          </p:spPr>
          <p:txBody>
            <a:bodyPr/>
            <a:lstStyle/>
            <a:p>
              <a:endParaRPr lang="en-US"/>
            </a:p>
          </p:txBody>
        </p:sp>
        <p:sp>
          <p:nvSpPr>
            <p:cNvPr id="7219" name="Oval 41"/>
            <p:cNvSpPr>
              <a:spLocks noChangeArrowheads="1"/>
            </p:cNvSpPr>
            <p:nvPr/>
          </p:nvSpPr>
          <p:spPr bwMode="auto">
            <a:xfrm>
              <a:off x="10569" y="15048"/>
              <a:ext cx="322" cy="339"/>
            </a:xfrm>
            <a:prstGeom prst="ellipse">
              <a:avLst/>
            </a:prstGeom>
            <a:solidFill>
              <a:srgbClr val="000000"/>
            </a:solidFill>
            <a:ln w="9525">
              <a:solidFill>
                <a:srgbClr val="000000"/>
              </a:solidFill>
              <a:round/>
              <a:headEnd/>
              <a:tailEnd/>
            </a:ln>
          </p:spPr>
          <p:txBody>
            <a:bodyPr/>
            <a:lstStyle/>
            <a:p>
              <a:endParaRPr lang="en-US"/>
            </a:p>
          </p:txBody>
        </p:sp>
        <p:sp>
          <p:nvSpPr>
            <p:cNvPr id="7220" name="Oval 42"/>
            <p:cNvSpPr>
              <a:spLocks noChangeArrowheads="1"/>
            </p:cNvSpPr>
            <p:nvPr/>
          </p:nvSpPr>
          <p:spPr bwMode="auto">
            <a:xfrm>
              <a:off x="12187" y="15048"/>
              <a:ext cx="322" cy="339"/>
            </a:xfrm>
            <a:prstGeom prst="ellipse">
              <a:avLst/>
            </a:prstGeom>
            <a:solidFill>
              <a:srgbClr val="000000"/>
            </a:solidFill>
            <a:ln w="9525">
              <a:solidFill>
                <a:srgbClr val="000000"/>
              </a:solidFill>
              <a:round/>
              <a:headEnd/>
              <a:tailEnd/>
            </a:ln>
          </p:spPr>
          <p:txBody>
            <a:bodyPr/>
            <a:lstStyle/>
            <a:p>
              <a:endParaRPr lang="en-US"/>
            </a:p>
          </p:txBody>
        </p:sp>
        <p:sp>
          <p:nvSpPr>
            <p:cNvPr id="7221" name="Oval 43"/>
            <p:cNvSpPr>
              <a:spLocks noChangeArrowheads="1"/>
            </p:cNvSpPr>
            <p:nvPr/>
          </p:nvSpPr>
          <p:spPr bwMode="auto">
            <a:xfrm>
              <a:off x="4097" y="7362"/>
              <a:ext cx="323" cy="339"/>
            </a:xfrm>
            <a:prstGeom prst="ellipse">
              <a:avLst/>
            </a:prstGeom>
            <a:solidFill>
              <a:srgbClr val="000000"/>
            </a:solidFill>
            <a:ln w="9525">
              <a:solidFill>
                <a:srgbClr val="000000"/>
              </a:solidFill>
              <a:round/>
              <a:headEnd/>
              <a:tailEnd/>
            </a:ln>
          </p:spPr>
          <p:txBody>
            <a:bodyPr/>
            <a:lstStyle/>
            <a:p>
              <a:endParaRPr lang="en-US"/>
            </a:p>
          </p:txBody>
        </p:sp>
        <p:sp>
          <p:nvSpPr>
            <p:cNvPr id="7222" name="Oval 44"/>
            <p:cNvSpPr>
              <a:spLocks noChangeArrowheads="1"/>
            </p:cNvSpPr>
            <p:nvPr/>
          </p:nvSpPr>
          <p:spPr bwMode="auto">
            <a:xfrm>
              <a:off x="5715" y="7362"/>
              <a:ext cx="323" cy="339"/>
            </a:xfrm>
            <a:prstGeom prst="ellipse">
              <a:avLst/>
            </a:prstGeom>
            <a:solidFill>
              <a:srgbClr val="000000"/>
            </a:solidFill>
            <a:ln w="9525">
              <a:solidFill>
                <a:srgbClr val="000000"/>
              </a:solidFill>
              <a:round/>
              <a:headEnd/>
              <a:tailEnd/>
            </a:ln>
          </p:spPr>
          <p:txBody>
            <a:bodyPr/>
            <a:lstStyle/>
            <a:p>
              <a:endParaRPr lang="en-US"/>
            </a:p>
          </p:txBody>
        </p:sp>
        <p:sp>
          <p:nvSpPr>
            <p:cNvPr id="7223" name="Oval 45"/>
            <p:cNvSpPr>
              <a:spLocks noChangeArrowheads="1"/>
            </p:cNvSpPr>
            <p:nvPr/>
          </p:nvSpPr>
          <p:spPr bwMode="auto">
            <a:xfrm>
              <a:off x="13805" y="7362"/>
              <a:ext cx="322" cy="339"/>
            </a:xfrm>
            <a:prstGeom prst="ellipse">
              <a:avLst/>
            </a:prstGeom>
            <a:solidFill>
              <a:srgbClr val="000000"/>
            </a:solidFill>
            <a:ln w="9525">
              <a:solidFill>
                <a:srgbClr val="000000"/>
              </a:solidFill>
              <a:round/>
              <a:headEnd/>
              <a:tailEnd/>
            </a:ln>
          </p:spPr>
          <p:txBody>
            <a:bodyPr/>
            <a:lstStyle/>
            <a:p>
              <a:endParaRPr lang="en-US"/>
            </a:p>
          </p:txBody>
        </p:sp>
        <p:sp>
          <p:nvSpPr>
            <p:cNvPr id="7224" name="Oval 46"/>
            <p:cNvSpPr>
              <a:spLocks noChangeArrowheads="1"/>
            </p:cNvSpPr>
            <p:nvPr/>
          </p:nvSpPr>
          <p:spPr bwMode="auto">
            <a:xfrm>
              <a:off x="15423" y="7362"/>
              <a:ext cx="322" cy="339"/>
            </a:xfrm>
            <a:prstGeom prst="ellipse">
              <a:avLst/>
            </a:prstGeom>
            <a:solidFill>
              <a:srgbClr val="000000"/>
            </a:solidFill>
            <a:ln w="9525">
              <a:solidFill>
                <a:srgbClr val="000000"/>
              </a:solidFill>
              <a:round/>
              <a:headEnd/>
              <a:tailEnd/>
            </a:ln>
          </p:spPr>
          <p:txBody>
            <a:bodyPr/>
            <a:lstStyle/>
            <a:p>
              <a:endParaRPr lang="en-US"/>
            </a:p>
          </p:txBody>
        </p:sp>
        <p:sp>
          <p:nvSpPr>
            <p:cNvPr id="7225" name="Oval 47"/>
            <p:cNvSpPr>
              <a:spLocks noChangeArrowheads="1"/>
            </p:cNvSpPr>
            <p:nvPr/>
          </p:nvSpPr>
          <p:spPr bwMode="auto">
            <a:xfrm>
              <a:off x="7333" y="7362"/>
              <a:ext cx="323" cy="339"/>
            </a:xfrm>
            <a:prstGeom prst="ellipse">
              <a:avLst/>
            </a:prstGeom>
            <a:solidFill>
              <a:srgbClr val="000000"/>
            </a:solidFill>
            <a:ln w="9525">
              <a:solidFill>
                <a:srgbClr val="000000"/>
              </a:solidFill>
              <a:round/>
              <a:headEnd/>
              <a:tailEnd/>
            </a:ln>
          </p:spPr>
          <p:txBody>
            <a:bodyPr/>
            <a:lstStyle/>
            <a:p>
              <a:endParaRPr lang="en-US"/>
            </a:p>
          </p:txBody>
        </p:sp>
        <p:sp>
          <p:nvSpPr>
            <p:cNvPr id="7226" name="Oval 48"/>
            <p:cNvSpPr>
              <a:spLocks noChangeArrowheads="1"/>
            </p:cNvSpPr>
            <p:nvPr/>
          </p:nvSpPr>
          <p:spPr bwMode="auto">
            <a:xfrm>
              <a:off x="8951" y="7362"/>
              <a:ext cx="323" cy="339"/>
            </a:xfrm>
            <a:prstGeom prst="ellipse">
              <a:avLst/>
            </a:prstGeom>
            <a:solidFill>
              <a:srgbClr val="000000"/>
            </a:solidFill>
            <a:ln w="9525">
              <a:solidFill>
                <a:srgbClr val="000000"/>
              </a:solidFill>
              <a:round/>
              <a:headEnd/>
              <a:tailEnd/>
            </a:ln>
          </p:spPr>
          <p:txBody>
            <a:bodyPr/>
            <a:lstStyle/>
            <a:p>
              <a:endParaRPr lang="en-US"/>
            </a:p>
          </p:txBody>
        </p:sp>
        <p:sp>
          <p:nvSpPr>
            <p:cNvPr id="7227" name="Oval 49"/>
            <p:cNvSpPr>
              <a:spLocks noChangeArrowheads="1"/>
            </p:cNvSpPr>
            <p:nvPr/>
          </p:nvSpPr>
          <p:spPr bwMode="auto">
            <a:xfrm>
              <a:off x="10569" y="7362"/>
              <a:ext cx="322" cy="339"/>
            </a:xfrm>
            <a:prstGeom prst="ellipse">
              <a:avLst/>
            </a:prstGeom>
            <a:solidFill>
              <a:srgbClr val="000000"/>
            </a:solidFill>
            <a:ln w="9525">
              <a:solidFill>
                <a:srgbClr val="000000"/>
              </a:solidFill>
              <a:round/>
              <a:headEnd/>
              <a:tailEnd/>
            </a:ln>
          </p:spPr>
          <p:txBody>
            <a:bodyPr/>
            <a:lstStyle/>
            <a:p>
              <a:endParaRPr lang="en-US"/>
            </a:p>
          </p:txBody>
        </p:sp>
        <p:sp>
          <p:nvSpPr>
            <p:cNvPr id="7228" name="Oval 50"/>
            <p:cNvSpPr>
              <a:spLocks noChangeArrowheads="1"/>
            </p:cNvSpPr>
            <p:nvPr/>
          </p:nvSpPr>
          <p:spPr bwMode="auto">
            <a:xfrm>
              <a:off x="12187" y="7362"/>
              <a:ext cx="322" cy="339"/>
            </a:xfrm>
            <a:prstGeom prst="ellipse">
              <a:avLst/>
            </a:prstGeom>
            <a:solidFill>
              <a:srgbClr val="000000"/>
            </a:solidFill>
            <a:ln w="9525">
              <a:solidFill>
                <a:srgbClr val="000000"/>
              </a:solidFill>
              <a:round/>
              <a:headEnd/>
              <a:tailEnd/>
            </a:ln>
          </p:spPr>
          <p:txBody>
            <a:bodyPr/>
            <a:lstStyle/>
            <a:p>
              <a:endParaRPr lang="en-US"/>
            </a:p>
          </p:txBody>
        </p:sp>
        <p:sp>
          <p:nvSpPr>
            <p:cNvPr id="7229" name="Rectangle 51"/>
            <p:cNvSpPr>
              <a:spLocks noChangeArrowheads="1"/>
            </p:cNvSpPr>
            <p:nvPr/>
          </p:nvSpPr>
          <p:spPr bwMode="auto">
            <a:xfrm>
              <a:off x="14313" y="216"/>
              <a:ext cx="2314" cy="1353"/>
            </a:xfrm>
            <a:prstGeom prst="rect">
              <a:avLst/>
            </a:prstGeom>
            <a:noFill/>
            <a:ln w="9525">
              <a:noFill/>
              <a:miter lim="800000"/>
              <a:headEnd/>
              <a:tailEnd/>
            </a:ln>
          </p:spPr>
          <p:txBody>
            <a:bodyPr lIns="12700" tIns="12700" rIns="12700" bIns="12700"/>
            <a:lstStyle/>
            <a:p>
              <a:r>
                <a:rPr lang="fr-FR" sz="1200" b="0"/>
                <a:t>R</a:t>
              </a:r>
              <a:r>
                <a:rPr lang="fr-FR" sz="1200" b="0" baseline="-25000"/>
                <a:t>0,1</a:t>
              </a:r>
              <a:endParaRPr lang="fr-FR"/>
            </a:p>
          </p:txBody>
        </p:sp>
        <p:sp>
          <p:nvSpPr>
            <p:cNvPr id="7230" name="Rectangle 52"/>
            <p:cNvSpPr>
              <a:spLocks noChangeArrowheads="1"/>
            </p:cNvSpPr>
            <p:nvPr/>
          </p:nvSpPr>
          <p:spPr bwMode="auto">
            <a:xfrm>
              <a:off x="15682" y="4338"/>
              <a:ext cx="2314" cy="1353"/>
            </a:xfrm>
            <a:prstGeom prst="rect">
              <a:avLst/>
            </a:prstGeom>
            <a:noFill/>
            <a:ln w="9525">
              <a:noFill/>
              <a:miter lim="800000"/>
              <a:headEnd/>
              <a:tailEnd/>
            </a:ln>
          </p:spPr>
          <p:txBody>
            <a:bodyPr lIns="12700" tIns="12700" rIns="12700" bIns="12700"/>
            <a:lstStyle/>
            <a:p>
              <a:r>
                <a:rPr lang="fr-FR" sz="1200" b="0"/>
                <a:t>T</a:t>
              </a:r>
              <a:r>
                <a:rPr lang="fr-FR" sz="1200" b="0" baseline="-25000"/>
                <a:t>0,1</a:t>
              </a:r>
              <a:endParaRPr lang="fr-FR"/>
            </a:p>
          </p:txBody>
        </p:sp>
        <p:sp>
          <p:nvSpPr>
            <p:cNvPr id="7231" name="Rectangle 53"/>
            <p:cNvSpPr>
              <a:spLocks noChangeArrowheads="1"/>
            </p:cNvSpPr>
            <p:nvPr/>
          </p:nvSpPr>
          <p:spPr bwMode="auto">
            <a:xfrm>
              <a:off x="18850" y="1638"/>
              <a:ext cx="1149" cy="1137"/>
            </a:xfrm>
            <a:prstGeom prst="rect">
              <a:avLst/>
            </a:prstGeom>
            <a:noFill/>
            <a:ln w="9525">
              <a:noFill/>
              <a:miter lim="800000"/>
              <a:headEnd/>
              <a:tailEnd/>
            </a:ln>
          </p:spPr>
          <p:txBody>
            <a:bodyPr lIns="12700" tIns="12700" rIns="12700" bIns="12700"/>
            <a:lstStyle/>
            <a:p>
              <a:r>
                <a:rPr lang="fr-FR" sz="1200"/>
                <a:t>Q</a:t>
              </a:r>
              <a:endParaRPr lang="fr-FR"/>
            </a:p>
          </p:txBody>
        </p:sp>
      </p:grpSp>
      <p:sp>
        <p:nvSpPr>
          <p:cNvPr id="7174" name="Text Box 55"/>
          <p:cNvSpPr txBox="1">
            <a:spLocks noChangeArrowheads="1"/>
          </p:cNvSpPr>
          <p:nvPr/>
        </p:nvSpPr>
        <p:spPr bwMode="auto">
          <a:xfrm>
            <a:off x="174625" y="6262688"/>
            <a:ext cx="3959225" cy="304800"/>
          </a:xfrm>
          <a:prstGeom prst="rect">
            <a:avLst/>
          </a:prstGeom>
          <a:noFill/>
          <a:ln w="9525">
            <a:noFill/>
            <a:miter lim="800000"/>
            <a:headEnd/>
            <a:tailEnd/>
          </a:ln>
        </p:spPr>
        <p:txBody>
          <a:bodyPr wrap="none">
            <a:spAutoFit/>
          </a:bodyPr>
          <a:lstStyle/>
          <a:p>
            <a:r>
              <a:rPr lang="en-GB" sz="1400" b="0" i="1"/>
              <a:t>Parratt L.G. Physical Review., 1954, v.95, p.359</a:t>
            </a:r>
            <a:endParaRPr lang="fr-FR" sz="1400" i="1"/>
          </a:p>
        </p:txBody>
      </p:sp>
      <p:sp>
        <p:nvSpPr>
          <p:cNvPr id="7175" name="Text Box 56"/>
          <p:cNvSpPr txBox="1">
            <a:spLocks noChangeArrowheads="1"/>
          </p:cNvSpPr>
          <p:nvPr/>
        </p:nvSpPr>
        <p:spPr bwMode="auto">
          <a:xfrm>
            <a:off x="5543550" y="1233488"/>
            <a:ext cx="3348038" cy="825500"/>
          </a:xfrm>
          <a:prstGeom prst="rect">
            <a:avLst/>
          </a:prstGeom>
          <a:noFill/>
          <a:ln w="9525">
            <a:noFill/>
            <a:miter lim="800000"/>
            <a:headEnd/>
            <a:tailEnd/>
          </a:ln>
        </p:spPr>
        <p:txBody>
          <a:bodyPr>
            <a:spAutoFit/>
          </a:bodyPr>
          <a:lstStyle/>
          <a:p>
            <a:r>
              <a:rPr lang="en-GB" sz="1600" b="0">
                <a:latin typeface="Times New Roman" pitchFamily="18" charset="0"/>
              </a:rPr>
              <a:t>Reflectivity is  I(q)=</a:t>
            </a:r>
            <a:r>
              <a:rPr lang="en-GB" sz="1600" b="0">
                <a:latin typeface="Times New Roman" pitchFamily="18" charset="0"/>
                <a:sym typeface="Symbol" pitchFamily="18" charset="2"/>
              </a:rPr>
              <a:t></a:t>
            </a:r>
            <a:r>
              <a:rPr lang="en-GB" sz="1600" b="0">
                <a:latin typeface="Times New Roman" pitchFamily="18" charset="0"/>
              </a:rPr>
              <a:t>R</a:t>
            </a:r>
            <a:r>
              <a:rPr lang="en-GB" sz="1600" b="0" baseline="-25000">
                <a:latin typeface="Times New Roman" pitchFamily="18" charset="0"/>
              </a:rPr>
              <a:t>0,1</a:t>
            </a:r>
            <a:r>
              <a:rPr lang="en-GB" sz="1600" b="0">
                <a:latin typeface="Times New Roman" pitchFamily="18" charset="0"/>
              </a:rPr>
              <a:t>(q)</a:t>
            </a:r>
            <a:r>
              <a:rPr lang="en-GB" sz="1600" b="0">
                <a:latin typeface="Times New Roman" pitchFamily="18" charset="0"/>
                <a:sym typeface="Symbol" pitchFamily="18" charset="2"/>
              </a:rPr>
              <a:t></a:t>
            </a:r>
            <a:r>
              <a:rPr lang="en-GB" sz="1600" b="0" baseline="30000">
                <a:latin typeface="Times New Roman" pitchFamily="18" charset="0"/>
              </a:rPr>
              <a:t>2</a:t>
            </a:r>
            <a:r>
              <a:rPr lang="en-GB" sz="1600" b="0">
                <a:latin typeface="Times New Roman" pitchFamily="18" charset="0"/>
              </a:rPr>
              <a:t>,  where R</a:t>
            </a:r>
            <a:r>
              <a:rPr lang="en-GB" sz="1600" b="0" baseline="-25000">
                <a:latin typeface="Times New Roman" pitchFamily="18" charset="0"/>
              </a:rPr>
              <a:t>0,1</a:t>
            </a:r>
            <a:r>
              <a:rPr lang="en-GB" sz="1600" b="0">
                <a:latin typeface="Times New Roman" pitchFamily="18" charset="0"/>
              </a:rPr>
              <a:t>(q) is calculated from recursive formula</a:t>
            </a:r>
            <a:endParaRPr lang="fr-FR" sz="1600" b="0">
              <a:latin typeface="Times New Roman" pitchFamily="18" charset="0"/>
            </a:endParaRPr>
          </a:p>
        </p:txBody>
      </p:sp>
      <p:sp>
        <p:nvSpPr>
          <p:cNvPr id="7176" name="Rectangle 57"/>
          <p:cNvSpPr>
            <a:spLocks noChangeArrowheads="1"/>
          </p:cNvSpPr>
          <p:nvPr/>
        </p:nvSpPr>
        <p:spPr bwMode="auto">
          <a:xfrm>
            <a:off x="0" y="3086100"/>
            <a:ext cx="9144000" cy="0"/>
          </a:xfrm>
          <a:prstGeom prst="rect">
            <a:avLst/>
          </a:prstGeom>
          <a:noFill/>
          <a:ln w="9525">
            <a:noFill/>
            <a:miter lim="800000"/>
            <a:headEnd/>
            <a:tailEnd/>
          </a:ln>
        </p:spPr>
        <p:txBody>
          <a:bodyPr wrap="none" anchor="ctr">
            <a:spAutoFit/>
          </a:bodyPr>
          <a:lstStyle/>
          <a:p>
            <a:endParaRPr lang="en-US"/>
          </a:p>
        </p:txBody>
      </p:sp>
      <p:graphicFrame>
        <p:nvGraphicFramePr>
          <p:cNvPr id="7170" name="Object 58"/>
          <p:cNvGraphicFramePr>
            <a:graphicFrameLocks noChangeAspect="1"/>
          </p:cNvGraphicFramePr>
          <p:nvPr/>
        </p:nvGraphicFramePr>
        <p:xfrm>
          <a:off x="5649913" y="2184400"/>
          <a:ext cx="3062287" cy="776288"/>
        </p:xfrm>
        <a:graphic>
          <a:graphicData uri="http://schemas.openxmlformats.org/presentationml/2006/ole">
            <p:oleObj spid="_x0000_s772098" name="Equation" r:id="rId3" imgW="2044700" imgH="520700" progId="Equation.3">
              <p:embed/>
            </p:oleObj>
          </a:graphicData>
        </a:graphic>
      </p:graphicFrame>
      <p:sp>
        <p:nvSpPr>
          <p:cNvPr id="7177" name="Text Box 59"/>
          <p:cNvSpPr txBox="1">
            <a:spLocks noChangeArrowheads="1"/>
          </p:cNvSpPr>
          <p:nvPr/>
        </p:nvSpPr>
        <p:spPr bwMode="auto">
          <a:xfrm>
            <a:off x="5414963" y="3211513"/>
            <a:ext cx="3621087" cy="3025775"/>
          </a:xfrm>
          <a:prstGeom prst="rect">
            <a:avLst/>
          </a:prstGeom>
          <a:noFill/>
          <a:ln w="9525">
            <a:noFill/>
            <a:miter lim="800000"/>
            <a:headEnd/>
            <a:tailEnd/>
          </a:ln>
        </p:spPr>
        <p:txBody>
          <a:bodyPr>
            <a:spAutoFit/>
          </a:bodyPr>
          <a:lstStyle/>
          <a:p>
            <a:r>
              <a:rPr lang="en-GB" sz="1600" b="0">
                <a:latin typeface="Times New Roman" pitchFamily="18" charset="0"/>
              </a:rPr>
              <a:t>R</a:t>
            </a:r>
            <a:r>
              <a:rPr lang="en-GB" sz="1600" b="0" baseline="-25000">
                <a:latin typeface="Times New Roman" pitchFamily="18" charset="0"/>
              </a:rPr>
              <a:t>n,n+1</a:t>
            </a:r>
            <a:r>
              <a:rPr lang="en-GB" sz="1600" b="0">
                <a:latin typeface="Times New Roman" pitchFamily="18" charset="0"/>
              </a:rPr>
              <a:t>=a</a:t>
            </a:r>
            <a:r>
              <a:rPr lang="en-GB" sz="1600" b="0" baseline="-25000">
                <a:latin typeface="Times New Roman" pitchFamily="18" charset="0"/>
              </a:rPr>
              <a:t>n</a:t>
            </a:r>
            <a:r>
              <a:rPr lang="en-GB" sz="1600" b="0" baseline="30000">
                <a:latin typeface="Times New Roman" pitchFamily="18" charset="0"/>
              </a:rPr>
              <a:t>2</a:t>
            </a:r>
            <a:r>
              <a:rPr lang="en-GB" sz="1600" b="0">
                <a:latin typeface="Times New Roman" pitchFamily="18" charset="0"/>
                <a:sym typeface="Symbol" pitchFamily="18" charset="2"/>
              </a:rPr>
              <a:t></a:t>
            </a:r>
            <a:r>
              <a:rPr lang="en-GB" sz="1600" b="0">
                <a:latin typeface="Times New Roman" pitchFamily="18" charset="0"/>
              </a:rPr>
              <a:t>E</a:t>
            </a:r>
            <a:r>
              <a:rPr lang="en-GB" sz="1600" b="0" baseline="-25000">
                <a:latin typeface="Times New Roman" pitchFamily="18" charset="0"/>
              </a:rPr>
              <a:t>n</a:t>
            </a:r>
            <a:r>
              <a:rPr lang="en-GB" sz="1600" b="0" baseline="30000">
                <a:latin typeface="Times New Roman" pitchFamily="18" charset="0"/>
              </a:rPr>
              <a:t>R</a:t>
            </a:r>
            <a:r>
              <a:rPr lang="en-GB" sz="1600" b="0">
                <a:latin typeface="Times New Roman" pitchFamily="18" charset="0"/>
              </a:rPr>
              <a:t>/E</a:t>
            </a:r>
            <a:r>
              <a:rPr lang="en-GB" sz="1600" b="0" baseline="-25000">
                <a:latin typeface="Times New Roman" pitchFamily="18" charset="0"/>
              </a:rPr>
              <a:t>n</a:t>
            </a:r>
            <a:r>
              <a:rPr lang="en-GB" sz="1600" b="0">
                <a:latin typeface="Times New Roman" pitchFamily="18" charset="0"/>
              </a:rPr>
              <a:t>,</a:t>
            </a:r>
          </a:p>
          <a:p>
            <a:r>
              <a:rPr lang="en-GB" sz="1600" b="0">
                <a:latin typeface="Times New Roman" pitchFamily="18" charset="0"/>
              </a:rPr>
              <a:t>F</a:t>
            </a:r>
            <a:r>
              <a:rPr lang="en-GB" sz="1600" b="0" baseline="-25000">
                <a:latin typeface="Times New Roman" pitchFamily="18" charset="0"/>
              </a:rPr>
              <a:t>n-1,n</a:t>
            </a:r>
            <a:r>
              <a:rPr lang="en-GB" sz="1600" b="0">
                <a:latin typeface="Times New Roman" pitchFamily="18" charset="0"/>
              </a:rPr>
              <a:t>=(</a:t>
            </a:r>
            <a:r>
              <a:rPr lang="en-GB" sz="1600" b="0">
                <a:latin typeface="Times New Roman" pitchFamily="18" charset="0"/>
                <a:sym typeface="Symbol" pitchFamily="18" charset="2"/>
              </a:rPr>
              <a:t></a:t>
            </a:r>
            <a:r>
              <a:rPr lang="en-GB" sz="1600" b="0" baseline="-25000">
                <a:latin typeface="Times New Roman" pitchFamily="18" charset="0"/>
              </a:rPr>
              <a:t>n-1</a:t>
            </a:r>
            <a:r>
              <a:rPr lang="en-GB" sz="1600" b="0">
                <a:latin typeface="Times New Roman" pitchFamily="18" charset="0"/>
              </a:rPr>
              <a:t>-</a:t>
            </a:r>
            <a:r>
              <a:rPr lang="en-GB" sz="1600" b="0">
                <a:latin typeface="Times New Roman" pitchFamily="18" charset="0"/>
                <a:sym typeface="Symbol" pitchFamily="18" charset="2"/>
              </a:rPr>
              <a:t></a:t>
            </a:r>
            <a:r>
              <a:rPr lang="en-GB" sz="1600" b="0" baseline="-25000">
                <a:latin typeface="Times New Roman" pitchFamily="18" charset="0"/>
              </a:rPr>
              <a:t>n</a:t>
            </a:r>
            <a:r>
              <a:rPr lang="en-GB" sz="1600" b="0">
                <a:latin typeface="Times New Roman" pitchFamily="18" charset="0"/>
              </a:rPr>
              <a:t>)/(</a:t>
            </a:r>
            <a:r>
              <a:rPr lang="en-GB" sz="1600" b="0">
                <a:latin typeface="Times New Roman" pitchFamily="18" charset="0"/>
                <a:sym typeface="Symbol" pitchFamily="18" charset="2"/>
              </a:rPr>
              <a:t></a:t>
            </a:r>
            <a:r>
              <a:rPr lang="en-GB" sz="1600" b="0" baseline="-25000">
                <a:latin typeface="Times New Roman" pitchFamily="18" charset="0"/>
              </a:rPr>
              <a:t>n-1</a:t>
            </a:r>
            <a:r>
              <a:rPr lang="en-GB" sz="1600" b="0">
                <a:latin typeface="Times New Roman" pitchFamily="18" charset="0"/>
              </a:rPr>
              <a:t>+</a:t>
            </a:r>
            <a:r>
              <a:rPr lang="en-GB" sz="1600" b="0">
                <a:latin typeface="Times New Roman" pitchFamily="18" charset="0"/>
                <a:sym typeface="Symbol" pitchFamily="18" charset="2"/>
              </a:rPr>
              <a:t></a:t>
            </a:r>
            <a:r>
              <a:rPr lang="en-GB" sz="1600" b="0" baseline="-25000">
                <a:latin typeface="Times New Roman" pitchFamily="18" charset="0"/>
              </a:rPr>
              <a:t>n</a:t>
            </a:r>
            <a:r>
              <a:rPr lang="en-GB" sz="1600" b="0">
                <a:latin typeface="Times New Roman" pitchFamily="18" charset="0"/>
              </a:rPr>
              <a:t>), </a:t>
            </a:r>
            <a:r>
              <a:rPr lang="en-GB" sz="1600" b="0">
                <a:latin typeface="Times New Roman" pitchFamily="18" charset="0"/>
                <a:sym typeface="Symbol" pitchFamily="18" charset="2"/>
              </a:rPr>
              <a:t></a:t>
            </a:r>
            <a:r>
              <a:rPr lang="en-GB" sz="1600" b="0" baseline="-25000">
                <a:latin typeface="Times New Roman" pitchFamily="18" charset="0"/>
              </a:rPr>
              <a:t>n</a:t>
            </a:r>
            <a:r>
              <a:rPr lang="en-GB" sz="1600" b="0">
                <a:latin typeface="Times New Roman" pitchFamily="18" charset="0"/>
              </a:rPr>
              <a:t>=(N</a:t>
            </a:r>
            <a:r>
              <a:rPr lang="en-GB" sz="1600" b="0" baseline="-25000">
                <a:latin typeface="Times New Roman" pitchFamily="18" charset="0"/>
              </a:rPr>
              <a:t>n</a:t>
            </a:r>
            <a:r>
              <a:rPr lang="en-GB" sz="1600" b="0" baseline="30000">
                <a:latin typeface="Times New Roman" pitchFamily="18" charset="0"/>
              </a:rPr>
              <a:t>2</a:t>
            </a:r>
            <a:r>
              <a:rPr lang="en-GB" sz="1600" b="0">
                <a:latin typeface="Times New Roman" pitchFamily="18" charset="0"/>
              </a:rPr>
              <a:t>+cos</a:t>
            </a:r>
            <a:r>
              <a:rPr lang="en-GB" sz="1600" b="0" baseline="30000">
                <a:latin typeface="Times New Roman" pitchFamily="18" charset="0"/>
              </a:rPr>
              <a:t>2</a:t>
            </a:r>
            <a:r>
              <a:rPr lang="en-GB" sz="1600" b="0">
                <a:latin typeface="Times New Roman" pitchFamily="18" charset="0"/>
              </a:rPr>
              <a:t>(</a:t>
            </a:r>
            <a:r>
              <a:rPr lang="en-GB" sz="1600" b="0">
                <a:latin typeface="Times New Roman" pitchFamily="18" charset="0"/>
                <a:sym typeface="Symbol" pitchFamily="18" charset="2"/>
              </a:rPr>
              <a:t></a:t>
            </a:r>
            <a:r>
              <a:rPr lang="en-GB" sz="1600" b="0">
                <a:latin typeface="Times New Roman" pitchFamily="18" charset="0"/>
              </a:rPr>
              <a:t>))1/2,</a:t>
            </a:r>
          </a:p>
          <a:p>
            <a:r>
              <a:rPr lang="en-GB" sz="1600" b="0">
                <a:latin typeface="Times New Roman" pitchFamily="18" charset="0"/>
              </a:rPr>
              <a:t>a</a:t>
            </a:r>
            <a:r>
              <a:rPr lang="en-GB" sz="1600" b="0" baseline="-25000">
                <a:latin typeface="Times New Roman" pitchFamily="18" charset="0"/>
              </a:rPr>
              <a:t>n</a:t>
            </a:r>
            <a:r>
              <a:rPr lang="en-GB" sz="1600" b="0">
                <a:latin typeface="Times New Roman" pitchFamily="18" charset="0"/>
              </a:rPr>
              <a:t>=exp(-ik</a:t>
            </a:r>
            <a:r>
              <a:rPr lang="en-GB" sz="1600" b="0">
                <a:latin typeface="Times New Roman" pitchFamily="18" charset="0"/>
                <a:sym typeface="Symbol" pitchFamily="18" charset="2"/>
              </a:rPr>
              <a:t></a:t>
            </a:r>
            <a:r>
              <a:rPr lang="en-GB" sz="1600" b="0" baseline="-25000">
                <a:latin typeface="Times New Roman" pitchFamily="18" charset="0"/>
              </a:rPr>
              <a:t>n</a:t>
            </a:r>
            <a:r>
              <a:rPr lang="en-GB" sz="1600" b="0">
                <a:latin typeface="Times New Roman" pitchFamily="18" charset="0"/>
              </a:rPr>
              <a:t>d</a:t>
            </a:r>
            <a:r>
              <a:rPr lang="en-GB" sz="1600" b="0" baseline="-25000">
                <a:latin typeface="Times New Roman" pitchFamily="18" charset="0"/>
              </a:rPr>
              <a:t>n</a:t>
            </a:r>
            <a:r>
              <a:rPr lang="en-GB" sz="1600" b="0">
                <a:latin typeface="Times New Roman" pitchFamily="18" charset="0"/>
              </a:rPr>
              <a:t>/2),</a:t>
            </a:r>
          </a:p>
          <a:p>
            <a:r>
              <a:rPr lang="en-GB" sz="1600" b="0">
                <a:latin typeface="Times New Roman" pitchFamily="18" charset="0"/>
              </a:rPr>
              <a:t>n=0,1,2,...,M; k=2</a:t>
            </a:r>
            <a:r>
              <a:rPr lang="en-GB" sz="1600" b="0">
                <a:latin typeface="Times New Roman" pitchFamily="18" charset="0"/>
                <a:sym typeface="Symbol" pitchFamily="18" charset="2"/>
              </a:rPr>
              <a:t></a:t>
            </a:r>
            <a:r>
              <a:rPr lang="en-GB" sz="1600" b="0">
                <a:latin typeface="Times New Roman" pitchFamily="18" charset="0"/>
              </a:rPr>
              <a:t>/</a:t>
            </a:r>
            <a:r>
              <a:rPr lang="en-GB" sz="1600" b="0">
                <a:latin typeface="Times New Roman" pitchFamily="18" charset="0"/>
                <a:sym typeface="Symbol" pitchFamily="18" charset="2"/>
              </a:rPr>
              <a:t></a:t>
            </a:r>
            <a:r>
              <a:rPr lang="en-GB" sz="1600" b="0">
                <a:latin typeface="Times New Roman" pitchFamily="18" charset="0"/>
              </a:rPr>
              <a:t>,</a:t>
            </a:r>
          </a:p>
          <a:p>
            <a:r>
              <a:rPr lang="en-GB" sz="1600" b="0">
                <a:latin typeface="Times New Roman" pitchFamily="18" charset="0"/>
                <a:sym typeface="Symbol" pitchFamily="18" charset="2"/>
              </a:rPr>
              <a:t></a:t>
            </a:r>
            <a:r>
              <a:rPr lang="en-GB" sz="1600" b="0">
                <a:latin typeface="Times New Roman" pitchFamily="18" charset="0"/>
              </a:rPr>
              <a:t>- wave length,</a:t>
            </a:r>
          </a:p>
          <a:p>
            <a:r>
              <a:rPr lang="en-GB" sz="1600" b="0">
                <a:latin typeface="Times New Roman" pitchFamily="18" charset="0"/>
              </a:rPr>
              <a:t>E</a:t>
            </a:r>
            <a:r>
              <a:rPr lang="en-GB" sz="1600" b="0" baseline="-25000">
                <a:latin typeface="Times New Roman" pitchFamily="18" charset="0"/>
              </a:rPr>
              <a:t>n</a:t>
            </a:r>
            <a:r>
              <a:rPr lang="en-GB" sz="1600" b="0">
                <a:latin typeface="Times New Roman" pitchFamily="18" charset="0"/>
              </a:rPr>
              <a:t> , E</a:t>
            </a:r>
            <a:r>
              <a:rPr lang="en-GB" sz="1600" b="0" baseline="-25000">
                <a:latin typeface="Times New Roman" pitchFamily="18" charset="0"/>
              </a:rPr>
              <a:t>n</a:t>
            </a:r>
            <a:r>
              <a:rPr lang="en-GB" sz="1600" b="0" baseline="30000">
                <a:latin typeface="Times New Roman" pitchFamily="18" charset="0"/>
              </a:rPr>
              <a:t>R</a:t>
            </a:r>
            <a:r>
              <a:rPr lang="en-GB" sz="1600" b="0">
                <a:latin typeface="Times New Roman" pitchFamily="18" charset="0"/>
              </a:rPr>
              <a:t> –amplitudes of transmitted and reflected fields in the layer n,</a:t>
            </a:r>
          </a:p>
          <a:p>
            <a:r>
              <a:rPr lang="en-GB" sz="1600" b="0">
                <a:latin typeface="Times New Roman" pitchFamily="18" charset="0"/>
              </a:rPr>
              <a:t>d</a:t>
            </a:r>
            <a:r>
              <a:rPr lang="en-GB" sz="1600" b="0" baseline="-25000">
                <a:latin typeface="Times New Roman" pitchFamily="18" charset="0"/>
              </a:rPr>
              <a:t>n</a:t>
            </a:r>
            <a:r>
              <a:rPr lang="en-GB" sz="1600" b="0">
                <a:latin typeface="Times New Roman" pitchFamily="18" charset="0"/>
              </a:rPr>
              <a:t> – thickness of layer n, material index N</a:t>
            </a:r>
            <a:r>
              <a:rPr lang="en-GB" sz="1600" b="0" baseline="-25000">
                <a:latin typeface="Times New Roman" pitchFamily="18" charset="0"/>
              </a:rPr>
              <a:t>n</a:t>
            </a:r>
            <a:r>
              <a:rPr lang="en-GB" sz="1600" b="0">
                <a:latin typeface="Times New Roman" pitchFamily="18" charset="0"/>
              </a:rPr>
              <a:t>=1-</a:t>
            </a:r>
            <a:r>
              <a:rPr lang="en-GB" sz="1600" b="0">
                <a:latin typeface="Times New Roman" pitchFamily="18" charset="0"/>
                <a:sym typeface="Symbol" pitchFamily="18" charset="2"/>
              </a:rPr>
              <a:t></a:t>
            </a:r>
            <a:r>
              <a:rPr lang="en-GB" sz="1600" b="0" baseline="-25000">
                <a:latin typeface="Times New Roman" pitchFamily="18" charset="0"/>
              </a:rPr>
              <a:t>n</a:t>
            </a:r>
            <a:r>
              <a:rPr lang="en-GB" sz="1600" b="0">
                <a:latin typeface="Times New Roman" pitchFamily="18" charset="0"/>
              </a:rPr>
              <a:t>-</a:t>
            </a:r>
            <a:r>
              <a:rPr lang="en-GB" sz="1600" b="0" i="1">
                <a:latin typeface="Times New Roman" pitchFamily="18" charset="0"/>
              </a:rPr>
              <a:t>i</a:t>
            </a:r>
            <a:r>
              <a:rPr lang="en-GB" sz="1600" b="0">
                <a:latin typeface="Times New Roman" pitchFamily="18" charset="0"/>
                <a:sym typeface="Symbol" pitchFamily="18" charset="2"/>
              </a:rPr>
              <a:t></a:t>
            </a:r>
            <a:r>
              <a:rPr lang="en-GB" sz="1600" b="0" baseline="-25000">
                <a:latin typeface="Times New Roman" pitchFamily="18" charset="0"/>
              </a:rPr>
              <a:t>n</a:t>
            </a:r>
            <a:r>
              <a:rPr lang="en-GB" sz="1600" b="0">
                <a:latin typeface="Times New Roman" pitchFamily="18" charset="0"/>
              </a:rPr>
              <a:t>;</a:t>
            </a:r>
          </a:p>
          <a:p>
            <a:r>
              <a:rPr lang="en-GB" sz="1600" b="0">
                <a:latin typeface="Times New Roman" pitchFamily="18" charset="0"/>
              </a:rPr>
              <a:t>n=M for substrate,</a:t>
            </a:r>
          </a:p>
          <a:p>
            <a:r>
              <a:rPr lang="en-GB" sz="1600" b="0">
                <a:latin typeface="Times New Roman" pitchFamily="18" charset="0"/>
              </a:rPr>
              <a:t>R</a:t>
            </a:r>
            <a:r>
              <a:rPr lang="en-GB" sz="1600" b="0" baseline="-25000">
                <a:latin typeface="Times New Roman" pitchFamily="18" charset="0"/>
              </a:rPr>
              <a:t>M,M+1</a:t>
            </a:r>
            <a:r>
              <a:rPr lang="en-GB" sz="1600" b="0">
                <a:latin typeface="Times New Roman" pitchFamily="18" charset="0"/>
              </a:rPr>
              <a:t>=0.</a:t>
            </a:r>
            <a:endParaRPr lang="fr-FR" sz="1600" b="0">
              <a:latin typeface="Times New Roman" pitchFamily="18" charset="0"/>
            </a:endParaRPr>
          </a:p>
        </p:txBody>
      </p:sp>
      <p:sp>
        <p:nvSpPr>
          <p:cNvPr id="64" name="Footer Placeholder 2"/>
          <p:cNvSpPr>
            <a:spLocks noGrp="1"/>
          </p:cNvSpPr>
          <p:nvPr>
            <p:ph type="ftr" sz="quarter" idx="10"/>
          </p:nvPr>
        </p:nvSpPr>
        <p:spPr>
          <a:xfrm>
            <a:off x="719572" y="6483349"/>
            <a:ext cx="6120000" cy="212489"/>
          </a:xfrm>
        </p:spPr>
        <p:txBody>
          <a:bodyPr/>
          <a:lstStyle/>
          <a:p>
            <a:r>
              <a:rPr lang="en-GB" dirty="0" smtClean="0"/>
              <a:t>4/12/2017,  SYNOHF, Annecy,  O. Konovalov</a:t>
            </a:r>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what in x-ray reflectivity</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15</a:t>
            </a:fld>
            <a:endParaRPr lang="fr-FR" dirty="0"/>
          </a:p>
        </p:txBody>
      </p:sp>
      <p:graphicFrame>
        <p:nvGraphicFramePr>
          <p:cNvPr id="816130" name="Object 2"/>
          <p:cNvGraphicFramePr>
            <a:graphicFrameLocks noChangeAspect="1"/>
          </p:cNvGraphicFramePr>
          <p:nvPr/>
        </p:nvGraphicFramePr>
        <p:xfrm>
          <a:off x="489256" y="1052736"/>
          <a:ext cx="7539128" cy="5641354"/>
        </p:xfrm>
        <a:graphic>
          <a:graphicData uri="http://schemas.openxmlformats.org/presentationml/2006/ole">
            <p:oleObj spid="_x0000_s816130" name="Graph" r:id="rId3" imgW="3795840" imgH="2839680" progId="Origin50.Graph">
              <p:embed/>
            </p:oleObj>
          </a:graphicData>
        </a:graphic>
      </p:graphicFrame>
      <p:pic>
        <p:nvPicPr>
          <p:cNvPr id="7" name="Picture 6" descr="2000px-Beef_cuts_France.svg.png"/>
          <p:cNvPicPr>
            <a:picLocks noChangeAspect="1"/>
          </p:cNvPicPr>
          <p:nvPr/>
        </p:nvPicPr>
        <p:blipFill>
          <a:blip r:embed="rId4" cstate="print"/>
          <a:stretch>
            <a:fillRect/>
          </a:stretch>
        </p:blipFill>
        <p:spPr>
          <a:xfrm>
            <a:off x="3779912" y="908720"/>
            <a:ext cx="4336456" cy="2736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XRR: Typical Examples of Reflectivity Curves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16</a:t>
            </a:fld>
            <a:endParaRPr lang="fr-FR" dirty="0"/>
          </a:p>
        </p:txBody>
      </p:sp>
      <p:graphicFrame>
        <p:nvGraphicFramePr>
          <p:cNvPr id="5" name="Object 2"/>
          <p:cNvGraphicFramePr>
            <a:graphicFrameLocks noChangeAspect="1"/>
          </p:cNvGraphicFramePr>
          <p:nvPr/>
        </p:nvGraphicFramePr>
        <p:xfrm>
          <a:off x="53975" y="1484784"/>
          <a:ext cx="6121400" cy="4552950"/>
        </p:xfrm>
        <a:graphic>
          <a:graphicData uri="http://schemas.openxmlformats.org/presentationml/2006/ole">
            <p:oleObj spid="_x0000_s566274" name="Graph" r:id="rId3" imgW="3818880" imgH="2839680" progId="Origin50.Graph">
              <p:embed/>
            </p:oleObj>
          </a:graphicData>
        </a:graphic>
      </p:graphicFrame>
      <p:sp>
        <p:nvSpPr>
          <p:cNvPr id="7" name="Rectangle 9"/>
          <p:cNvSpPr>
            <a:spLocks noChangeArrowheads="1"/>
          </p:cNvSpPr>
          <p:nvPr/>
        </p:nvSpPr>
        <p:spPr bwMode="auto">
          <a:xfrm>
            <a:off x="6800850" y="2384896"/>
            <a:ext cx="1274763" cy="579438"/>
          </a:xfrm>
          <a:prstGeom prst="rect">
            <a:avLst/>
          </a:prstGeom>
          <a:solidFill>
            <a:srgbClr val="3366FF"/>
          </a:solidFill>
          <a:ln w="9525" algn="ctr">
            <a:noFill/>
            <a:miter lim="800000"/>
            <a:headEnd/>
            <a:tailEnd/>
          </a:ln>
        </p:spPr>
        <p:txBody>
          <a:bodyPr wrap="none" anchor="ctr"/>
          <a:lstStyle/>
          <a:p>
            <a:endParaRPr lang="en-US"/>
          </a:p>
        </p:txBody>
      </p:sp>
      <p:sp>
        <p:nvSpPr>
          <p:cNvPr id="8" name="Rectangle 10"/>
          <p:cNvSpPr>
            <a:spLocks noChangeArrowheads="1"/>
          </p:cNvSpPr>
          <p:nvPr/>
        </p:nvSpPr>
        <p:spPr bwMode="auto">
          <a:xfrm>
            <a:off x="6800850" y="2961159"/>
            <a:ext cx="1274763" cy="592137"/>
          </a:xfrm>
          <a:prstGeom prst="rect">
            <a:avLst/>
          </a:prstGeom>
          <a:solidFill>
            <a:srgbClr val="800080"/>
          </a:solidFill>
          <a:ln w="9525" algn="ctr">
            <a:noFill/>
            <a:miter lim="800000"/>
            <a:headEnd/>
            <a:tailEnd/>
          </a:ln>
        </p:spPr>
        <p:txBody>
          <a:bodyPr wrap="none" anchor="ctr"/>
          <a:lstStyle/>
          <a:p>
            <a:endParaRPr lang="en-US"/>
          </a:p>
        </p:txBody>
      </p:sp>
      <p:sp>
        <p:nvSpPr>
          <p:cNvPr id="9" name="TextBox 11"/>
          <p:cNvSpPr txBox="1">
            <a:spLocks noChangeArrowheads="1"/>
          </p:cNvSpPr>
          <p:nvPr/>
        </p:nvSpPr>
        <p:spPr bwMode="auto">
          <a:xfrm>
            <a:off x="6815138" y="2384896"/>
            <a:ext cx="1246187" cy="307975"/>
          </a:xfrm>
          <a:prstGeom prst="rect">
            <a:avLst/>
          </a:prstGeom>
          <a:noFill/>
          <a:ln w="9525">
            <a:noFill/>
            <a:miter lim="800000"/>
            <a:headEnd/>
            <a:tailEnd/>
          </a:ln>
        </p:spPr>
        <p:txBody>
          <a:bodyPr wrap="none">
            <a:spAutoFit/>
          </a:bodyPr>
          <a:lstStyle/>
          <a:p>
            <a:r>
              <a:rPr lang="en-US" sz="1400" b="0">
                <a:solidFill>
                  <a:schemeClr val="bg1"/>
                </a:solidFill>
              </a:rPr>
              <a:t>Media 1: Q</a:t>
            </a:r>
            <a:r>
              <a:rPr lang="en-US" sz="1400" b="0" baseline="-25000">
                <a:solidFill>
                  <a:schemeClr val="bg1"/>
                </a:solidFill>
              </a:rPr>
              <a:t>zc1</a:t>
            </a:r>
            <a:endParaRPr lang="en-GB" sz="1400" b="0" baseline="-25000">
              <a:solidFill>
                <a:schemeClr val="bg1"/>
              </a:solidFill>
            </a:endParaRPr>
          </a:p>
        </p:txBody>
      </p:sp>
      <p:sp>
        <p:nvSpPr>
          <p:cNvPr id="10" name="TextBox 12"/>
          <p:cNvSpPr txBox="1">
            <a:spLocks noChangeArrowheads="1"/>
          </p:cNvSpPr>
          <p:nvPr/>
        </p:nvSpPr>
        <p:spPr bwMode="auto">
          <a:xfrm>
            <a:off x="6815138" y="3235796"/>
            <a:ext cx="1246187" cy="307975"/>
          </a:xfrm>
          <a:prstGeom prst="rect">
            <a:avLst/>
          </a:prstGeom>
          <a:noFill/>
          <a:ln w="9525">
            <a:noFill/>
            <a:miter lim="800000"/>
            <a:headEnd/>
            <a:tailEnd/>
          </a:ln>
        </p:spPr>
        <p:txBody>
          <a:bodyPr wrap="none">
            <a:spAutoFit/>
          </a:bodyPr>
          <a:lstStyle/>
          <a:p>
            <a:r>
              <a:rPr lang="en-US" sz="1400" b="0">
                <a:solidFill>
                  <a:schemeClr val="bg1"/>
                </a:solidFill>
              </a:rPr>
              <a:t>Media 2: Q</a:t>
            </a:r>
            <a:r>
              <a:rPr lang="en-US" sz="1400" b="0" baseline="-25000">
                <a:solidFill>
                  <a:schemeClr val="bg1"/>
                </a:solidFill>
              </a:rPr>
              <a:t>zc2</a:t>
            </a:r>
            <a:endParaRPr lang="en-GB" sz="1400" b="0" baseline="-25000">
              <a:solidFill>
                <a:schemeClr val="bg1"/>
              </a:solidFill>
            </a:endParaRPr>
          </a:p>
        </p:txBody>
      </p:sp>
      <p:sp>
        <p:nvSpPr>
          <p:cNvPr id="11" name="TextBox 13"/>
          <p:cNvSpPr txBox="1">
            <a:spLocks noChangeArrowheads="1"/>
          </p:cNvSpPr>
          <p:nvPr/>
        </p:nvSpPr>
        <p:spPr bwMode="auto">
          <a:xfrm>
            <a:off x="1941513" y="4675659"/>
            <a:ext cx="590550" cy="461962"/>
          </a:xfrm>
          <a:prstGeom prst="rect">
            <a:avLst/>
          </a:prstGeom>
          <a:noFill/>
          <a:ln w="9525">
            <a:noFill/>
            <a:miter lim="800000"/>
            <a:headEnd/>
            <a:tailEnd/>
          </a:ln>
        </p:spPr>
        <p:txBody>
          <a:bodyPr wrap="none">
            <a:spAutoFit/>
          </a:bodyPr>
          <a:lstStyle/>
          <a:p>
            <a:r>
              <a:rPr lang="en-US" sz="2400" b="0">
                <a:latin typeface="Times New Roman" pitchFamily="18" charset="0"/>
                <a:cs typeface="Times New Roman" pitchFamily="18" charset="0"/>
              </a:rPr>
              <a:t>Q</a:t>
            </a:r>
            <a:r>
              <a:rPr lang="en-US" sz="2400" b="0" baseline="-25000">
                <a:latin typeface="Times New Roman" pitchFamily="18" charset="0"/>
                <a:cs typeface="Times New Roman" pitchFamily="18" charset="0"/>
              </a:rPr>
              <a:t>zc</a:t>
            </a:r>
            <a:endParaRPr lang="en-GB" sz="2400" b="0" baseline="-25000">
              <a:latin typeface="Times New Roman" pitchFamily="18" charset="0"/>
              <a:cs typeface="Times New Roman" pitchFamily="18" charset="0"/>
            </a:endParaRPr>
          </a:p>
        </p:txBody>
      </p:sp>
      <p:cxnSp>
        <p:nvCxnSpPr>
          <p:cNvPr id="12" name="Straight Connector 15"/>
          <p:cNvCxnSpPr>
            <a:cxnSpLocks noChangeShapeType="1"/>
          </p:cNvCxnSpPr>
          <p:nvPr/>
        </p:nvCxnSpPr>
        <p:spPr bwMode="auto">
          <a:xfrm>
            <a:off x="2538413" y="1994371"/>
            <a:ext cx="0" cy="3163888"/>
          </a:xfrm>
          <a:prstGeom prst="line">
            <a:avLst/>
          </a:prstGeom>
          <a:noFill/>
          <a:ln w="9525" algn="ctr">
            <a:solidFill>
              <a:schemeClr val="tx1"/>
            </a:solidFill>
            <a:prstDash val="dash"/>
            <a:round/>
            <a:headEnd/>
            <a:tailEnd/>
          </a:ln>
        </p:spPr>
      </p:cxnSp>
      <p:graphicFrame>
        <p:nvGraphicFramePr>
          <p:cNvPr id="13" name="Object 3"/>
          <p:cNvGraphicFramePr>
            <a:graphicFrameLocks noChangeAspect="1"/>
          </p:cNvGraphicFramePr>
          <p:nvPr/>
        </p:nvGraphicFramePr>
        <p:xfrm>
          <a:off x="6230938" y="3993034"/>
          <a:ext cx="2244725" cy="579437"/>
        </p:xfrm>
        <a:graphic>
          <a:graphicData uri="http://schemas.openxmlformats.org/presentationml/2006/ole">
            <p:oleObj spid="_x0000_s566275" name="Equation" r:id="rId4" imgW="1130040" imgH="291960" progId="Equation.3">
              <p:embed/>
            </p:oleObj>
          </a:graphicData>
        </a:graphic>
      </p:graphicFrame>
      <p:sp>
        <p:nvSpPr>
          <p:cNvPr id="14" name="Text Box 4"/>
          <p:cNvSpPr txBox="1">
            <a:spLocks noChangeArrowheads="1"/>
          </p:cNvSpPr>
          <p:nvPr/>
        </p:nvSpPr>
        <p:spPr bwMode="auto">
          <a:xfrm>
            <a:off x="0" y="836712"/>
            <a:ext cx="9144000" cy="461665"/>
          </a:xfrm>
          <a:prstGeom prst="rect">
            <a:avLst/>
          </a:prstGeom>
          <a:noFill/>
          <a:ln w="9525" algn="ctr">
            <a:noFill/>
            <a:miter lim="800000"/>
            <a:headEnd/>
            <a:tailEnd/>
          </a:ln>
        </p:spPr>
        <p:txBody>
          <a:bodyPr>
            <a:spAutoFit/>
          </a:bodyPr>
          <a:lstStyle/>
          <a:p>
            <a:pPr algn="ctr"/>
            <a:r>
              <a:rPr lang="en-US" sz="2400" dirty="0">
                <a:latin typeface="Times New Roman" pitchFamily="18" charset="0"/>
                <a:cs typeface="Times New Roman" pitchFamily="18" charset="0"/>
              </a:rPr>
              <a:t>Electron Density</a:t>
            </a:r>
            <a:endParaRPr lang="fr-FR" sz="2400" dirty="0">
              <a:latin typeface="Times New Roman" pitchFamily="18" charset="0"/>
              <a:cs typeface="Times New Roman" pitchFamily="18" charset="0"/>
            </a:endParaRPr>
          </a:p>
        </p:txBody>
      </p:sp>
      <p:sp>
        <p:nvSpPr>
          <p:cNvPr id="15" name="Footer Placeholder 2"/>
          <p:cNvSpPr>
            <a:spLocks noGrp="1"/>
          </p:cNvSpPr>
          <p:nvPr>
            <p:ph type="ftr" sz="quarter" idx="10"/>
          </p:nvPr>
        </p:nvSpPr>
        <p:spPr>
          <a:xfrm>
            <a:off x="719572" y="6483349"/>
            <a:ext cx="6120000" cy="212489"/>
          </a:xfrm>
        </p:spPr>
        <p:txBody>
          <a:bodyPr/>
          <a:lstStyle/>
          <a:p>
            <a:r>
              <a:rPr lang="en-GB" smtClean="0"/>
              <a:t>4/12/2017,  SYNOHF, Annecy,  O. Konovalov</a:t>
            </a:r>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XRR: Typical Examples of Reflectivity Curves</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17</a:t>
            </a:fld>
            <a:endParaRPr lang="fr-FR" dirty="0"/>
          </a:p>
        </p:txBody>
      </p:sp>
      <p:graphicFrame>
        <p:nvGraphicFramePr>
          <p:cNvPr id="5" name="Object 2"/>
          <p:cNvGraphicFramePr>
            <a:graphicFrameLocks noChangeAspect="1"/>
          </p:cNvGraphicFramePr>
          <p:nvPr/>
        </p:nvGraphicFramePr>
        <p:xfrm>
          <a:off x="71438" y="1484784"/>
          <a:ext cx="6115050" cy="4546600"/>
        </p:xfrm>
        <a:graphic>
          <a:graphicData uri="http://schemas.openxmlformats.org/presentationml/2006/ole">
            <p:oleObj spid="_x0000_s1189890" name="Graph" r:id="rId3" imgW="3818880" imgH="2839680" progId="Origin50.Graph">
              <p:embed/>
            </p:oleObj>
          </a:graphicData>
        </a:graphic>
      </p:graphicFrame>
      <p:graphicFrame>
        <p:nvGraphicFramePr>
          <p:cNvPr id="7" name="Object 29"/>
          <p:cNvGraphicFramePr>
            <a:graphicFrameLocks noChangeAspect="1"/>
          </p:cNvGraphicFramePr>
          <p:nvPr/>
        </p:nvGraphicFramePr>
        <p:xfrm>
          <a:off x="6310313" y="3958109"/>
          <a:ext cx="2236787" cy="792162"/>
        </p:xfrm>
        <a:graphic>
          <a:graphicData uri="http://schemas.openxmlformats.org/presentationml/2006/ole">
            <p:oleObj spid="_x0000_s1189891" name="Equation" r:id="rId4" imgW="1218960" imgH="431640" progId="Equation.3">
              <p:embed/>
            </p:oleObj>
          </a:graphicData>
        </a:graphic>
      </p:graphicFrame>
      <p:sp>
        <p:nvSpPr>
          <p:cNvPr id="8" name="Rectangle 9"/>
          <p:cNvSpPr>
            <a:spLocks noChangeArrowheads="1"/>
          </p:cNvSpPr>
          <p:nvPr/>
        </p:nvSpPr>
        <p:spPr bwMode="auto">
          <a:xfrm>
            <a:off x="6800850" y="2394421"/>
            <a:ext cx="1274763" cy="579438"/>
          </a:xfrm>
          <a:prstGeom prst="rect">
            <a:avLst/>
          </a:prstGeom>
          <a:solidFill>
            <a:srgbClr val="3366FF"/>
          </a:solidFill>
          <a:ln w="9525" algn="ctr">
            <a:noFill/>
            <a:miter lim="800000"/>
            <a:headEnd/>
            <a:tailEnd/>
          </a:ln>
        </p:spPr>
        <p:txBody>
          <a:bodyPr wrap="none" anchor="ctr"/>
          <a:lstStyle/>
          <a:p>
            <a:endParaRPr lang="en-US"/>
          </a:p>
        </p:txBody>
      </p:sp>
      <p:sp>
        <p:nvSpPr>
          <p:cNvPr id="9" name="Rectangle 10"/>
          <p:cNvSpPr>
            <a:spLocks noChangeArrowheads="1"/>
          </p:cNvSpPr>
          <p:nvPr/>
        </p:nvSpPr>
        <p:spPr bwMode="auto">
          <a:xfrm>
            <a:off x="6800850" y="2970684"/>
            <a:ext cx="1274763" cy="592137"/>
          </a:xfrm>
          <a:prstGeom prst="rect">
            <a:avLst/>
          </a:prstGeom>
          <a:solidFill>
            <a:srgbClr val="800080"/>
          </a:solidFill>
          <a:ln w="9525" algn="ctr">
            <a:noFill/>
            <a:miter lim="800000"/>
            <a:headEnd/>
            <a:tailEnd/>
          </a:ln>
        </p:spPr>
        <p:txBody>
          <a:bodyPr wrap="none" anchor="ctr"/>
          <a:lstStyle/>
          <a:p>
            <a:endParaRPr lang="en-US"/>
          </a:p>
        </p:txBody>
      </p:sp>
      <p:sp>
        <p:nvSpPr>
          <p:cNvPr id="10" name="TextBox 10"/>
          <p:cNvSpPr txBox="1">
            <a:spLocks noChangeArrowheads="1"/>
          </p:cNvSpPr>
          <p:nvPr/>
        </p:nvSpPr>
        <p:spPr bwMode="auto">
          <a:xfrm>
            <a:off x="6815138" y="2394421"/>
            <a:ext cx="1087437" cy="307975"/>
          </a:xfrm>
          <a:prstGeom prst="rect">
            <a:avLst/>
          </a:prstGeom>
          <a:noFill/>
          <a:ln w="9525">
            <a:noFill/>
            <a:miter lim="800000"/>
            <a:headEnd/>
            <a:tailEnd/>
          </a:ln>
        </p:spPr>
        <p:txBody>
          <a:bodyPr wrap="none">
            <a:spAutoFit/>
          </a:bodyPr>
          <a:lstStyle/>
          <a:p>
            <a:r>
              <a:rPr lang="en-US" sz="1400" b="0">
                <a:solidFill>
                  <a:schemeClr val="bg1"/>
                </a:solidFill>
              </a:rPr>
              <a:t>Media 1: n</a:t>
            </a:r>
            <a:r>
              <a:rPr lang="en-US" sz="1400" b="0" baseline="-25000">
                <a:solidFill>
                  <a:schemeClr val="bg1"/>
                </a:solidFill>
              </a:rPr>
              <a:t>1</a:t>
            </a:r>
            <a:endParaRPr lang="en-GB" sz="1400" b="0" baseline="-25000">
              <a:solidFill>
                <a:schemeClr val="bg1"/>
              </a:solidFill>
            </a:endParaRPr>
          </a:p>
        </p:txBody>
      </p:sp>
      <p:sp>
        <p:nvSpPr>
          <p:cNvPr id="11" name="TextBox 11"/>
          <p:cNvSpPr txBox="1">
            <a:spLocks noChangeArrowheads="1"/>
          </p:cNvSpPr>
          <p:nvPr/>
        </p:nvSpPr>
        <p:spPr bwMode="auto">
          <a:xfrm>
            <a:off x="6815138" y="3245321"/>
            <a:ext cx="1087437" cy="307975"/>
          </a:xfrm>
          <a:prstGeom prst="rect">
            <a:avLst/>
          </a:prstGeom>
          <a:noFill/>
          <a:ln w="9525">
            <a:noFill/>
            <a:miter lim="800000"/>
            <a:headEnd/>
            <a:tailEnd/>
          </a:ln>
        </p:spPr>
        <p:txBody>
          <a:bodyPr wrap="none">
            <a:spAutoFit/>
          </a:bodyPr>
          <a:lstStyle/>
          <a:p>
            <a:r>
              <a:rPr lang="en-US" sz="1400" b="0">
                <a:solidFill>
                  <a:schemeClr val="bg1"/>
                </a:solidFill>
              </a:rPr>
              <a:t>Media 2: n</a:t>
            </a:r>
            <a:r>
              <a:rPr lang="en-US" sz="1400" b="0" baseline="-25000">
                <a:solidFill>
                  <a:schemeClr val="bg1"/>
                </a:solidFill>
              </a:rPr>
              <a:t>2</a:t>
            </a:r>
            <a:endParaRPr lang="en-GB" sz="1400" b="0" baseline="-25000">
              <a:solidFill>
                <a:schemeClr val="bg1"/>
              </a:solidFill>
            </a:endParaRPr>
          </a:p>
        </p:txBody>
      </p:sp>
      <p:sp>
        <p:nvSpPr>
          <p:cNvPr id="12" name="Text Box 4"/>
          <p:cNvSpPr txBox="1">
            <a:spLocks noChangeArrowheads="1"/>
          </p:cNvSpPr>
          <p:nvPr/>
        </p:nvSpPr>
        <p:spPr bwMode="auto">
          <a:xfrm>
            <a:off x="0" y="692696"/>
            <a:ext cx="9144000" cy="461665"/>
          </a:xfrm>
          <a:prstGeom prst="rect">
            <a:avLst/>
          </a:prstGeom>
          <a:noFill/>
          <a:ln w="9525" algn="ctr">
            <a:noFill/>
            <a:miter lim="800000"/>
            <a:headEnd/>
            <a:tailEnd/>
          </a:ln>
        </p:spPr>
        <p:txBody>
          <a:bodyPr>
            <a:spAutoFit/>
          </a:bodyPr>
          <a:lstStyle/>
          <a:p>
            <a:pPr algn="ctr"/>
            <a:r>
              <a:rPr lang="en-GB" sz="2400" dirty="0" smtClean="0">
                <a:latin typeface="Times New Roman" pitchFamily="18" charset="0"/>
                <a:cs typeface="Times New Roman" pitchFamily="18" charset="0"/>
              </a:rPr>
              <a:t>Ratio between imaginary and real part of the refraction index decrement</a:t>
            </a:r>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XRR: Typical Examples of Reflectivity Curves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18</a:t>
            </a:fld>
            <a:endParaRPr lang="fr-FR" dirty="0"/>
          </a:p>
        </p:txBody>
      </p:sp>
      <p:graphicFrame>
        <p:nvGraphicFramePr>
          <p:cNvPr id="5" name="Object 2"/>
          <p:cNvGraphicFramePr>
            <a:graphicFrameLocks noChangeAspect="1"/>
          </p:cNvGraphicFramePr>
          <p:nvPr/>
        </p:nvGraphicFramePr>
        <p:xfrm>
          <a:off x="53975" y="1773908"/>
          <a:ext cx="6075363" cy="4546600"/>
        </p:xfrm>
        <a:graphic>
          <a:graphicData uri="http://schemas.openxmlformats.org/presentationml/2006/ole">
            <p:oleObj spid="_x0000_s569346" name="Graph" r:id="rId3" imgW="3795840" imgH="2839680" progId="Origin50.Graph">
              <p:embed/>
            </p:oleObj>
          </a:graphicData>
        </a:graphic>
      </p:graphicFrame>
      <p:sp>
        <p:nvSpPr>
          <p:cNvPr id="6" name="Text Box 4"/>
          <p:cNvSpPr txBox="1">
            <a:spLocks noChangeArrowheads="1"/>
          </p:cNvSpPr>
          <p:nvPr/>
        </p:nvSpPr>
        <p:spPr bwMode="auto">
          <a:xfrm>
            <a:off x="0" y="764704"/>
            <a:ext cx="9144000" cy="461665"/>
          </a:xfrm>
          <a:prstGeom prst="rect">
            <a:avLst/>
          </a:prstGeom>
          <a:noFill/>
          <a:ln w="9525" algn="ctr">
            <a:noFill/>
            <a:miter lim="800000"/>
            <a:headEnd/>
            <a:tailEnd/>
          </a:ln>
        </p:spPr>
        <p:txBody>
          <a:bodyPr>
            <a:spAutoFit/>
          </a:bodyPr>
          <a:lstStyle/>
          <a:p>
            <a:pPr algn="ctr"/>
            <a:r>
              <a:rPr lang="en-US" sz="2400" dirty="0">
                <a:latin typeface="Times New Roman" pitchFamily="18" charset="0"/>
                <a:cs typeface="Times New Roman" pitchFamily="18" charset="0"/>
              </a:rPr>
              <a:t>Film thickness</a:t>
            </a:r>
            <a:endParaRPr lang="fr-FR" sz="2400" dirty="0">
              <a:latin typeface="Times New Roman" pitchFamily="18" charset="0"/>
              <a:cs typeface="Times New Roman" pitchFamily="18" charset="0"/>
            </a:endParaRPr>
          </a:p>
        </p:txBody>
      </p:sp>
      <p:grpSp>
        <p:nvGrpSpPr>
          <p:cNvPr id="7" name="Group 16"/>
          <p:cNvGrpSpPr>
            <a:grpSpLocks/>
          </p:cNvGrpSpPr>
          <p:nvPr/>
        </p:nvGrpSpPr>
        <p:grpSpPr bwMode="auto">
          <a:xfrm>
            <a:off x="5980113" y="2227933"/>
            <a:ext cx="2916237" cy="1727200"/>
            <a:chOff x="5979560" y="1681546"/>
            <a:chExt cx="2916255" cy="1726782"/>
          </a:xfrm>
        </p:grpSpPr>
        <p:sp>
          <p:nvSpPr>
            <p:cNvPr id="8" name="Rectangle 9"/>
            <p:cNvSpPr>
              <a:spLocks noChangeArrowheads="1"/>
            </p:cNvSpPr>
            <p:nvPr/>
          </p:nvSpPr>
          <p:spPr bwMode="auto">
            <a:xfrm>
              <a:off x="6041490" y="2560602"/>
              <a:ext cx="1274762" cy="258763"/>
            </a:xfrm>
            <a:prstGeom prst="rect">
              <a:avLst/>
            </a:prstGeom>
            <a:solidFill>
              <a:srgbClr val="3366FF"/>
            </a:solidFill>
            <a:ln w="9525" algn="ctr">
              <a:noFill/>
              <a:miter lim="800000"/>
              <a:headEnd/>
              <a:tailEnd/>
            </a:ln>
          </p:spPr>
          <p:txBody>
            <a:bodyPr wrap="none" anchor="ctr"/>
            <a:lstStyle/>
            <a:p>
              <a:endParaRPr lang="en-US"/>
            </a:p>
          </p:txBody>
        </p:sp>
        <p:sp>
          <p:nvSpPr>
            <p:cNvPr id="9" name="Rectangle 10"/>
            <p:cNvSpPr>
              <a:spLocks noChangeArrowheads="1"/>
            </p:cNvSpPr>
            <p:nvPr/>
          </p:nvSpPr>
          <p:spPr bwMode="auto">
            <a:xfrm>
              <a:off x="6039903" y="2816190"/>
              <a:ext cx="1274762" cy="592138"/>
            </a:xfrm>
            <a:prstGeom prst="rect">
              <a:avLst/>
            </a:prstGeom>
            <a:solidFill>
              <a:srgbClr val="800080"/>
            </a:solidFill>
            <a:ln w="9525" algn="ctr">
              <a:noFill/>
              <a:miter lim="800000"/>
              <a:headEnd/>
              <a:tailEnd/>
            </a:ln>
          </p:spPr>
          <p:txBody>
            <a:bodyPr wrap="none" anchor="ctr"/>
            <a:lstStyle/>
            <a:p>
              <a:endParaRPr lang="en-US"/>
            </a:p>
          </p:txBody>
        </p:sp>
        <p:sp>
          <p:nvSpPr>
            <p:cNvPr id="10" name="Text Box 11"/>
            <p:cNvSpPr txBox="1">
              <a:spLocks noChangeArrowheads="1"/>
            </p:cNvSpPr>
            <p:nvPr/>
          </p:nvSpPr>
          <p:spPr bwMode="auto">
            <a:xfrm>
              <a:off x="7282915" y="2484402"/>
              <a:ext cx="1612900" cy="366713"/>
            </a:xfrm>
            <a:prstGeom prst="rect">
              <a:avLst/>
            </a:prstGeom>
            <a:noFill/>
            <a:ln w="9525" algn="ctr">
              <a:noFill/>
              <a:miter lim="800000"/>
              <a:headEnd/>
              <a:tailEnd/>
            </a:ln>
          </p:spPr>
          <p:txBody>
            <a:bodyPr>
              <a:spAutoFit/>
            </a:bodyPr>
            <a:lstStyle/>
            <a:p>
              <a:pPr algn="ctr"/>
              <a:r>
                <a:rPr lang="en-US" b="0"/>
                <a:t>d= 2</a:t>
              </a:r>
              <a:r>
                <a:rPr lang="en-US" b="0">
                  <a:latin typeface="Symbol" pitchFamily="18" charset="2"/>
                </a:rPr>
                <a:t>p</a:t>
              </a:r>
              <a:r>
                <a:rPr lang="en-US" b="0"/>
                <a:t>/</a:t>
              </a:r>
              <a:r>
                <a:rPr lang="en-US" b="0">
                  <a:latin typeface="Symbol" pitchFamily="18" charset="2"/>
                </a:rPr>
                <a:t>D</a:t>
              </a:r>
              <a:r>
                <a:rPr lang="en-US" b="0"/>
                <a:t>Q</a:t>
              </a:r>
              <a:r>
                <a:rPr lang="en-US" b="0" baseline="-25000"/>
                <a:t>z</a:t>
              </a:r>
              <a:endParaRPr lang="fr-FR" b="0" baseline="-25000"/>
            </a:p>
          </p:txBody>
        </p:sp>
        <p:sp>
          <p:nvSpPr>
            <p:cNvPr id="11" name="Line 12"/>
            <p:cNvSpPr>
              <a:spLocks noChangeShapeType="1"/>
            </p:cNvSpPr>
            <p:nvPr/>
          </p:nvSpPr>
          <p:spPr bwMode="auto">
            <a:xfrm>
              <a:off x="7446428" y="2560602"/>
              <a:ext cx="0" cy="258763"/>
            </a:xfrm>
            <a:prstGeom prst="line">
              <a:avLst/>
            </a:prstGeom>
            <a:noFill/>
            <a:ln w="12700">
              <a:solidFill>
                <a:schemeClr val="tx1"/>
              </a:solidFill>
              <a:round/>
              <a:headEnd type="triangle" w="med" len="med"/>
              <a:tailEnd type="triangle" w="med" len="med"/>
            </a:ln>
          </p:spPr>
          <p:txBody>
            <a:bodyPr wrap="none" anchor="ctr"/>
            <a:lstStyle/>
            <a:p>
              <a:endParaRPr lang="en-GB"/>
            </a:p>
          </p:txBody>
        </p:sp>
        <p:cxnSp>
          <p:nvCxnSpPr>
            <p:cNvPr id="12" name="Straight Connector 13"/>
            <p:cNvCxnSpPr>
              <a:cxnSpLocks noChangeShapeType="1"/>
              <a:endCxn id="9" idx="0"/>
            </p:cNvCxnSpPr>
            <p:nvPr/>
          </p:nvCxnSpPr>
          <p:spPr bwMode="auto">
            <a:xfrm>
              <a:off x="5979560" y="1952090"/>
              <a:ext cx="697724" cy="864100"/>
            </a:xfrm>
            <a:prstGeom prst="line">
              <a:avLst/>
            </a:prstGeom>
            <a:noFill/>
            <a:ln w="9525" algn="ctr">
              <a:solidFill>
                <a:srgbClr val="FF0000"/>
              </a:solidFill>
              <a:round/>
              <a:headEnd/>
              <a:tailEnd type="arrow" w="med" len="med"/>
            </a:ln>
          </p:spPr>
        </p:cxnSp>
        <p:cxnSp>
          <p:nvCxnSpPr>
            <p:cNvPr id="13" name="Straight Connector 14"/>
            <p:cNvCxnSpPr>
              <a:cxnSpLocks noChangeShapeType="1"/>
            </p:cNvCxnSpPr>
            <p:nvPr/>
          </p:nvCxnSpPr>
          <p:spPr bwMode="auto">
            <a:xfrm flipH="1">
              <a:off x="6717578" y="1940106"/>
              <a:ext cx="697724" cy="864100"/>
            </a:xfrm>
            <a:prstGeom prst="line">
              <a:avLst/>
            </a:prstGeom>
            <a:noFill/>
            <a:ln w="9525" algn="ctr">
              <a:solidFill>
                <a:srgbClr val="00B050"/>
              </a:solidFill>
              <a:round/>
              <a:headEnd type="arrow" w="med" len="med"/>
              <a:tailEnd/>
            </a:ln>
          </p:spPr>
        </p:cxnSp>
        <p:cxnSp>
          <p:nvCxnSpPr>
            <p:cNvPr id="14" name="Straight Connector 15"/>
            <p:cNvCxnSpPr>
              <a:cxnSpLocks noChangeShapeType="1"/>
            </p:cNvCxnSpPr>
            <p:nvPr/>
          </p:nvCxnSpPr>
          <p:spPr bwMode="auto">
            <a:xfrm flipH="1">
              <a:off x="6500114" y="1681546"/>
              <a:ext cx="697724" cy="864100"/>
            </a:xfrm>
            <a:prstGeom prst="line">
              <a:avLst/>
            </a:prstGeom>
            <a:noFill/>
            <a:ln w="9525" algn="ctr">
              <a:solidFill>
                <a:srgbClr val="00B050"/>
              </a:solidFill>
              <a:round/>
              <a:headEnd type="arrow" w="med" len="med"/>
              <a:tailEnd/>
            </a:ln>
          </p:spPr>
        </p:cxnSp>
      </p:grpSp>
      <p:sp>
        <p:nvSpPr>
          <p:cNvPr id="15" name="Footer Placeholder 2"/>
          <p:cNvSpPr>
            <a:spLocks noGrp="1"/>
          </p:cNvSpPr>
          <p:nvPr>
            <p:ph type="ftr" sz="quarter" idx="10"/>
          </p:nvPr>
        </p:nvSpPr>
        <p:spPr>
          <a:xfrm>
            <a:off x="719572" y="6483349"/>
            <a:ext cx="6120000" cy="212489"/>
          </a:xfrm>
        </p:spPr>
        <p:txBody>
          <a:bodyPr/>
          <a:lstStyle/>
          <a:p>
            <a:r>
              <a:rPr lang="en-GB" smtClean="0"/>
              <a:t>4/12/2017,  SYNOHF, Annecy,  O. Konovalov</a:t>
            </a:r>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GB" dirty="0" smtClean="0"/>
              <a:t>XRR: Typical Examples of Reflectivity Curves</a:t>
            </a:r>
            <a:endParaRPr lang="en-GB" dirty="0"/>
          </a:p>
        </p:txBody>
      </p:sp>
      <p:sp>
        <p:nvSpPr>
          <p:cNvPr id="14340" name="Footer Placeholder 2"/>
          <p:cNvSpPr>
            <a:spLocks noGrp="1"/>
          </p:cNvSpPr>
          <p:nvPr>
            <p:ph type="ftr" sz="quarter" idx="10"/>
          </p:nvPr>
        </p:nvSpPr>
        <p:spPr>
          <a:noFill/>
        </p:spPr>
        <p:txBody>
          <a:bodyPr/>
          <a:lstStyle/>
          <a:p>
            <a:r>
              <a:rPr lang="en-GB" smtClean="0">
                <a:latin typeface="Arial" pitchFamily="34" charset="0"/>
              </a:rPr>
              <a:t>4/12/2017,  SYNOHF, Annecy,  O. Konovalov</a:t>
            </a:r>
            <a:endParaRPr lang="ru-RU" smtClean="0">
              <a:latin typeface="Arial" pitchFamily="34" charset="0"/>
            </a:endParaRPr>
          </a:p>
        </p:txBody>
      </p:sp>
      <p:sp>
        <p:nvSpPr>
          <p:cNvPr id="14341" name="Slide Number Placeholder 3"/>
          <p:cNvSpPr>
            <a:spLocks noGrp="1"/>
          </p:cNvSpPr>
          <p:nvPr>
            <p:ph type="sldNum" sz="quarter" idx="11"/>
          </p:nvPr>
        </p:nvSpPr>
        <p:spPr>
          <a:noFill/>
        </p:spPr>
        <p:txBody>
          <a:bodyPr/>
          <a:lstStyle/>
          <a:p>
            <a:fld id="{83C8E4C5-FC85-4779-B689-1B5DE1EE019C}" type="slidenum">
              <a:rPr lang="en-GB" smtClean="0">
                <a:latin typeface="Arial" pitchFamily="34" charset="0"/>
              </a:rPr>
              <a:pPr/>
              <a:t>19</a:t>
            </a:fld>
            <a:endParaRPr lang="en-GB" smtClean="0">
              <a:latin typeface="Arial" pitchFamily="34" charset="0"/>
            </a:endParaRPr>
          </a:p>
        </p:txBody>
      </p:sp>
      <p:graphicFrame>
        <p:nvGraphicFramePr>
          <p:cNvPr id="14338" name="Object 2"/>
          <p:cNvGraphicFramePr>
            <a:graphicFrameLocks noChangeAspect="1"/>
          </p:cNvGraphicFramePr>
          <p:nvPr/>
        </p:nvGraphicFramePr>
        <p:xfrm>
          <a:off x="74613" y="1556792"/>
          <a:ext cx="6075362" cy="4546600"/>
        </p:xfrm>
        <a:graphic>
          <a:graphicData uri="http://schemas.openxmlformats.org/presentationml/2006/ole">
            <p:oleObj spid="_x0000_s779266" name="Graph" r:id="rId3" imgW="3795840" imgH="2839680" progId="Origin50.Graph">
              <p:embed/>
            </p:oleObj>
          </a:graphicData>
        </a:graphic>
      </p:graphicFrame>
      <p:sp>
        <p:nvSpPr>
          <p:cNvPr id="14343" name="Text Box 4"/>
          <p:cNvSpPr txBox="1">
            <a:spLocks noChangeArrowheads="1"/>
          </p:cNvSpPr>
          <p:nvPr/>
        </p:nvSpPr>
        <p:spPr bwMode="auto">
          <a:xfrm>
            <a:off x="0" y="620688"/>
            <a:ext cx="9144000" cy="461665"/>
          </a:xfrm>
          <a:prstGeom prst="rect">
            <a:avLst/>
          </a:prstGeom>
          <a:noFill/>
          <a:ln w="9525" algn="ctr">
            <a:noFill/>
            <a:miter lim="800000"/>
            <a:headEnd/>
            <a:tailEnd/>
          </a:ln>
        </p:spPr>
        <p:txBody>
          <a:bodyPr>
            <a:spAutoFit/>
          </a:bodyPr>
          <a:lstStyle/>
          <a:p>
            <a:pPr algn="ctr"/>
            <a:r>
              <a:rPr lang="en-US" sz="2400" dirty="0">
                <a:latin typeface="Times New Roman" pitchFamily="18" charset="0"/>
                <a:cs typeface="Times New Roman" pitchFamily="18" charset="0"/>
              </a:rPr>
              <a:t>Film thickness: </a:t>
            </a:r>
            <a:r>
              <a:rPr lang="en-US" sz="2400" dirty="0" smtClean="0">
                <a:latin typeface="Times New Roman" pitchFamily="18" charset="0"/>
                <a:cs typeface="Times New Roman" pitchFamily="18" charset="0"/>
              </a:rPr>
              <a:t>several </a:t>
            </a:r>
            <a:r>
              <a:rPr lang="en-US" sz="2400" dirty="0">
                <a:latin typeface="Times New Roman" pitchFamily="18" charset="0"/>
                <a:cs typeface="Times New Roman" pitchFamily="18" charset="0"/>
              </a:rPr>
              <a:t>layers</a:t>
            </a:r>
            <a:endParaRPr lang="fr-FR" sz="2400" dirty="0">
              <a:latin typeface="Times New Roman" pitchFamily="18" charset="0"/>
              <a:cs typeface="Times New Roman" pitchFamily="18" charset="0"/>
            </a:endParaRPr>
          </a:p>
        </p:txBody>
      </p:sp>
      <p:grpSp>
        <p:nvGrpSpPr>
          <p:cNvPr id="2" name="Group 20"/>
          <p:cNvGrpSpPr>
            <a:grpSpLocks/>
          </p:cNvGrpSpPr>
          <p:nvPr/>
        </p:nvGrpSpPr>
        <p:grpSpPr bwMode="auto">
          <a:xfrm>
            <a:off x="5980113" y="1763167"/>
            <a:ext cx="2401887" cy="1974850"/>
            <a:chOff x="5979560" y="2172988"/>
            <a:chExt cx="2402437" cy="1975068"/>
          </a:xfrm>
        </p:grpSpPr>
        <p:sp>
          <p:nvSpPr>
            <p:cNvPr id="14346" name="Rectangle 9"/>
            <p:cNvSpPr>
              <a:spLocks noChangeArrowheads="1"/>
            </p:cNvSpPr>
            <p:nvPr/>
          </p:nvSpPr>
          <p:spPr bwMode="auto">
            <a:xfrm>
              <a:off x="6039780" y="3041770"/>
              <a:ext cx="1274762" cy="258763"/>
            </a:xfrm>
            <a:prstGeom prst="rect">
              <a:avLst/>
            </a:prstGeom>
            <a:solidFill>
              <a:srgbClr val="FFC000"/>
            </a:solidFill>
            <a:ln w="9525" algn="ctr">
              <a:noFill/>
              <a:miter lim="800000"/>
              <a:headEnd/>
              <a:tailEnd/>
            </a:ln>
          </p:spPr>
          <p:txBody>
            <a:bodyPr wrap="none" anchor="ctr"/>
            <a:lstStyle/>
            <a:p>
              <a:endParaRPr lang="en-US"/>
            </a:p>
          </p:txBody>
        </p:sp>
        <p:sp>
          <p:nvSpPr>
            <p:cNvPr id="14347" name="Rectangle 9"/>
            <p:cNvSpPr>
              <a:spLocks noChangeArrowheads="1"/>
            </p:cNvSpPr>
            <p:nvPr/>
          </p:nvSpPr>
          <p:spPr bwMode="auto">
            <a:xfrm>
              <a:off x="6041490" y="3300330"/>
              <a:ext cx="1274762" cy="258763"/>
            </a:xfrm>
            <a:prstGeom prst="rect">
              <a:avLst/>
            </a:prstGeom>
            <a:solidFill>
              <a:srgbClr val="3366FF"/>
            </a:solidFill>
            <a:ln w="9525" algn="ctr">
              <a:noFill/>
              <a:miter lim="800000"/>
              <a:headEnd/>
              <a:tailEnd/>
            </a:ln>
          </p:spPr>
          <p:txBody>
            <a:bodyPr wrap="none" anchor="ctr"/>
            <a:lstStyle/>
            <a:p>
              <a:endParaRPr lang="en-US"/>
            </a:p>
          </p:txBody>
        </p:sp>
        <p:sp>
          <p:nvSpPr>
            <p:cNvPr id="14348" name="Rectangle 10"/>
            <p:cNvSpPr>
              <a:spLocks noChangeArrowheads="1"/>
            </p:cNvSpPr>
            <p:nvPr/>
          </p:nvSpPr>
          <p:spPr bwMode="auto">
            <a:xfrm>
              <a:off x="6039903" y="3555918"/>
              <a:ext cx="1274762" cy="592138"/>
            </a:xfrm>
            <a:prstGeom prst="rect">
              <a:avLst/>
            </a:prstGeom>
            <a:solidFill>
              <a:srgbClr val="800080"/>
            </a:solidFill>
            <a:ln w="9525" algn="ctr">
              <a:noFill/>
              <a:miter lim="800000"/>
              <a:headEnd/>
              <a:tailEnd/>
            </a:ln>
          </p:spPr>
          <p:txBody>
            <a:bodyPr wrap="none" anchor="ctr"/>
            <a:lstStyle/>
            <a:p>
              <a:endParaRPr lang="en-US"/>
            </a:p>
          </p:txBody>
        </p:sp>
        <p:sp>
          <p:nvSpPr>
            <p:cNvPr id="14349" name="Text Box 11"/>
            <p:cNvSpPr txBox="1">
              <a:spLocks noChangeArrowheads="1"/>
            </p:cNvSpPr>
            <p:nvPr/>
          </p:nvSpPr>
          <p:spPr bwMode="auto">
            <a:xfrm>
              <a:off x="7322297" y="2977549"/>
              <a:ext cx="1059700" cy="366713"/>
            </a:xfrm>
            <a:prstGeom prst="rect">
              <a:avLst/>
            </a:prstGeom>
            <a:noFill/>
            <a:ln w="9525" algn="ctr">
              <a:noFill/>
              <a:miter lim="800000"/>
              <a:headEnd/>
              <a:tailEnd/>
            </a:ln>
          </p:spPr>
          <p:txBody>
            <a:bodyPr>
              <a:spAutoFit/>
            </a:bodyPr>
            <a:lstStyle/>
            <a:p>
              <a:r>
                <a:rPr lang="en-US" b="0"/>
                <a:t>d</a:t>
              </a:r>
              <a:r>
                <a:rPr lang="en-US" b="0" baseline="-25000"/>
                <a:t>1</a:t>
              </a:r>
              <a:r>
                <a:rPr lang="en-US" b="0"/>
                <a:t>=2 nm</a:t>
              </a:r>
              <a:endParaRPr lang="fr-FR" b="0" baseline="-25000"/>
            </a:p>
          </p:txBody>
        </p:sp>
        <p:cxnSp>
          <p:nvCxnSpPr>
            <p:cNvPr id="14350" name="Straight Connector 12"/>
            <p:cNvCxnSpPr>
              <a:cxnSpLocks noChangeShapeType="1"/>
              <a:endCxn id="14348" idx="0"/>
            </p:cNvCxnSpPr>
            <p:nvPr/>
          </p:nvCxnSpPr>
          <p:spPr bwMode="auto">
            <a:xfrm>
              <a:off x="5979560" y="2691818"/>
              <a:ext cx="697724" cy="864100"/>
            </a:xfrm>
            <a:prstGeom prst="line">
              <a:avLst/>
            </a:prstGeom>
            <a:noFill/>
            <a:ln w="9525" algn="ctr">
              <a:solidFill>
                <a:srgbClr val="FF0000"/>
              </a:solidFill>
              <a:round/>
              <a:headEnd/>
              <a:tailEnd type="arrow" w="med" len="med"/>
            </a:ln>
          </p:spPr>
        </p:cxnSp>
        <p:cxnSp>
          <p:nvCxnSpPr>
            <p:cNvPr id="14351" name="Straight Connector 13"/>
            <p:cNvCxnSpPr>
              <a:cxnSpLocks noChangeShapeType="1"/>
            </p:cNvCxnSpPr>
            <p:nvPr/>
          </p:nvCxnSpPr>
          <p:spPr bwMode="auto">
            <a:xfrm flipH="1">
              <a:off x="6717578" y="2679834"/>
              <a:ext cx="697724" cy="864100"/>
            </a:xfrm>
            <a:prstGeom prst="line">
              <a:avLst/>
            </a:prstGeom>
            <a:noFill/>
            <a:ln w="9525" algn="ctr">
              <a:solidFill>
                <a:srgbClr val="00B050"/>
              </a:solidFill>
              <a:round/>
              <a:headEnd type="arrow" w="med" len="med"/>
              <a:tailEnd/>
            </a:ln>
          </p:spPr>
        </p:cxnSp>
        <p:cxnSp>
          <p:nvCxnSpPr>
            <p:cNvPr id="14352" name="Straight Connector 14"/>
            <p:cNvCxnSpPr>
              <a:cxnSpLocks noChangeShapeType="1"/>
            </p:cNvCxnSpPr>
            <p:nvPr/>
          </p:nvCxnSpPr>
          <p:spPr bwMode="auto">
            <a:xfrm flipH="1">
              <a:off x="6500114" y="2421274"/>
              <a:ext cx="697724" cy="864100"/>
            </a:xfrm>
            <a:prstGeom prst="line">
              <a:avLst/>
            </a:prstGeom>
            <a:noFill/>
            <a:ln w="9525" algn="ctr">
              <a:solidFill>
                <a:srgbClr val="00B050"/>
              </a:solidFill>
              <a:round/>
              <a:headEnd type="arrow" w="med" len="med"/>
              <a:tailEnd/>
            </a:ln>
          </p:spPr>
        </p:cxnSp>
        <p:cxnSp>
          <p:nvCxnSpPr>
            <p:cNvPr id="14353" name="Straight Connector 16"/>
            <p:cNvCxnSpPr>
              <a:cxnSpLocks noChangeShapeType="1"/>
            </p:cNvCxnSpPr>
            <p:nvPr/>
          </p:nvCxnSpPr>
          <p:spPr bwMode="auto">
            <a:xfrm flipH="1">
              <a:off x="6272376" y="2172988"/>
              <a:ext cx="697724" cy="864100"/>
            </a:xfrm>
            <a:prstGeom prst="line">
              <a:avLst/>
            </a:prstGeom>
            <a:noFill/>
            <a:ln w="9525" algn="ctr">
              <a:solidFill>
                <a:srgbClr val="00B050"/>
              </a:solidFill>
              <a:round/>
              <a:headEnd type="arrow" w="med" len="med"/>
              <a:tailEnd/>
            </a:ln>
          </p:spPr>
        </p:cxnSp>
        <p:sp>
          <p:nvSpPr>
            <p:cNvPr id="14354" name="Text Box 11"/>
            <p:cNvSpPr txBox="1">
              <a:spLocks noChangeArrowheads="1"/>
            </p:cNvSpPr>
            <p:nvPr/>
          </p:nvSpPr>
          <p:spPr bwMode="auto">
            <a:xfrm>
              <a:off x="7322297" y="3253273"/>
              <a:ext cx="1059700" cy="369332"/>
            </a:xfrm>
            <a:prstGeom prst="rect">
              <a:avLst/>
            </a:prstGeom>
            <a:noFill/>
            <a:ln w="9525" algn="ctr">
              <a:noFill/>
              <a:miter lim="800000"/>
              <a:headEnd/>
              <a:tailEnd/>
            </a:ln>
          </p:spPr>
          <p:txBody>
            <a:bodyPr>
              <a:spAutoFit/>
            </a:bodyPr>
            <a:lstStyle/>
            <a:p>
              <a:r>
                <a:rPr lang="en-US" b="0"/>
                <a:t>d</a:t>
              </a:r>
              <a:r>
                <a:rPr lang="en-US" b="0" baseline="-25000"/>
                <a:t>2</a:t>
              </a:r>
              <a:r>
                <a:rPr lang="en-US" b="0"/>
                <a:t>=8 nm</a:t>
              </a:r>
              <a:endParaRPr lang="fr-FR" b="0" baseline="-25000"/>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 xmlns:a14="http://schemas.microsoft.com/office/drawing/2010/main" val="0"/>
              </a:ext>
            </a:extLst>
          </a:blip>
          <a:srcRect l="28738" r="31887" b="5037"/>
          <a:stretch/>
        </p:blipFill>
        <p:spPr>
          <a:xfrm>
            <a:off x="179512" y="674185"/>
            <a:ext cx="3600400" cy="5779151"/>
          </a:xfrm>
          <a:prstGeom prst="rect">
            <a:avLst/>
          </a:prstGeom>
          <a:noFill/>
          <a:ln>
            <a:noFill/>
          </a:ln>
        </p:spPr>
      </p:pic>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a:t>
            </a:fld>
            <a:endParaRPr lang="fr-FR" dirty="0"/>
          </a:p>
        </p:txBody>
      </p:sp>
      <p:sp>
        <p:nvSpPr>
          <p:cNvPr id="5" name="TextBox 3"/>
          <p:cNvSpPr txBox="1">
            <a:spLocks noChangeArrowheads="1"/>
          </p:cNvSpPr>
          <p:nvPr/>
        </p:nvSpPr>
        <p:spPr bwMode="auto">
          <a:xfrm>
            <a:off x="3832870" y="1434256"/>
            <a:ext cx="5256584" cy="5078313"/>
          </a:xfrm>
          <a:prstGeom prst="rect">
            <a:avLst/>
          </a:prstGeom>
          <a:noFill/>
          <a:ln w="9525">
            <a:noFill/>
            <a:miter lim="800000"/>
            <a:headEnd/>
            <a:tailEnd/>
          </a:ln>
        </p:spPr>
        <p:txBody>
          <a:bodyPr wrap="square">
            <a:spAutoFit/>
          </a:bodyPr>
          <a:lstStyle/>
          <a:p>
            <a:pPr algn="ctr"/>
            <a:r>
              <a:rPr lang="en-GB" sz="2800" b="1" dirty="0" smtClean="0"/>
              <a:t>X-rays surface sensitive techniques:  examples with organics and </a:t>
            </a:r>
            <a:r>
              <a:rPr lang="en-GB" sz="2800" b="1" dirty="0" err="1" smtClean="0"/>
              <a:t>nano</a:t>
            </a:r>
            <a:r>
              <a:rPr lang="en-GB" sz="2800" b="1" dirty="0" smtClean="0"/>
              <a:t>-crystals</a:t>
            </a:r>
            <a:endParaRPr lang="en-GB" dirty="0"/>
          </a:p>
          <a:p>
            <a:endParaRPr lang="en-GB" dirty="0"/>
          </a:p>
          <a:p>
            <a:endParaRPr lang="en-US" dirty="0" smtClean="0"/>
          </a:p>
          <a:p>
            <a:endParaRPr lang="en-US" dirty="0" smtClean="0"/>
          </a:p>
          <a:p>
            <a:endParaRPr lang="en-US" dirty="0"/>
          </a:p>
          <a:p>
            <a:pPr algn="ctr"/>
            <a:r>
              <a:rPr lang="en-US" sz="2400" b="1" dirty="0">
                <a:latin typeface="Times New Roman" pitchFamily="18" charset="0"/>
                <a:cs typeface="Times New Roman" pitchFamily="18" charset="0"/>
              </a:rPr>
              <a:t>Oleg </a:t>
            </a:r>
            <a:r>
              <a:rPr lang="en-US" sz="2400" b="1" dirty="0" smtClean="0">
                <a:latin typeface="Times New Roman" pitchFamily="18" charset="0"/>
                <a:cs typeface="Times New Roman" pitchFamily="18" charset="0"/>
              </a:rPr>
              <a:t>Konovalov</a:t>
            </a:r>
          </a:p>
          <a:p>
            <a:pPr algn="ctr"/>
            <a:endParaRPr lang="en-US" sz="2400" b="1" dirty="0" smtClean="0">
              <a:latin typeface="Times New Roman" pitchFamily="18" charset="0"/>
              <a:cs typeface="Times New Roman" pitchFamily="18" charset="0"/>
            </a:endParaRPr>
          </a:p>
          <a:p>
            <a:pPr algn="ctr"/>
            <a:endParaRPr lang="en-US" sz="2400" b="1" dirty="0" smtClean="0">
              <a:latin typeface="Times New Roman" pitchFamily="18" charset="0"/>
              <a:cs typeface="Times New Roman" pitchFamily="18" charset="0"/>
            </a:endParaRPr>
          </a:p>
          <a:p>
            <a:pPr algn="ctr"/>
            <a:endParaRPr lang="en-US" sz="2400" b="1" dirty="0" smtClean="0">
              <a:latin typeface="Times New Roman" pitchFamily="18" charset="0"/>
              <a:cs typeface="Times New Roman" pitchFamily="18" charset="0"/>
            </a:endParaRPr>
          </a:p>
          <a:p>
            <a:pPr algn="ctr"/>
            <a:r>
              <a:rPr lang="en-GB" b="1" dirty="0" smtClean="0">
                <a:solidFill>
                  <a:srgbClr val="132577"/>
                </a:solidFill>
                <a:cs typeface="Times New Roman" pitchFamily="18" charset="0"/>
              </a:rPr>
              <a:t>ESRF-The European Synchrotron, France</a:t>
            </a:r>
          </a:p>
          <a:p>
            <a:pPr algn="ctr"/>
            <a:r>
              <a:rPr lang="en-GB" b="1" dirty="0" smtClean="0">
                <a:solidFill>
                  <a:srgbClr val="132577"/>
                </a:solidFill>
                <a:cs typeface="Times New Roman" pitchFamily="18" charset="0"/>
              </a:rPr>
              <a:t>ID10 - Soft Interfaces and Coherent Scattering Beamline.</a:t>
            </a:r>
          </a:p>
          <a:p>
            <a:pPr algn="ctr"/>
            <a:r>
              <a:rPr lang="en-GB" b="1" dirty="0" smtClean="0">
                <a:solidFill>
                  <a:srgbClr val="132577"/>
                </a:solidFill>
                <a:cs typeface="Times New Roman" pitchFamily="18" charset="0"/>
              </a:rPr>
              <a:t>konovalov@esrf.fr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XRR: Typical Examples of Reflectivity Curves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20</a:t>
            </a:fld>
            <a:endParaRPr lang="fr-FR" dirty="0"/>
          </a:p>
        </p:txBody>
      </p:sp>
      <p:graphicFrame>
        <p:nvGraphicFramePr>
          <p:cNvPr id="5" name="Object 2"/>
          <p:cNvGraphicFramePr>
            <a:graphicFrameLocks noChangeAspect="1"/>
          </p:cNvGraphicFramePr>
          <p:nvPr/>
        </p:nvGraphicFramePr>
        <p:xfrm>
          <a:off x="61913" y="1696120"/>
          <a:ext cx="6075362" cy="4598988"/>
        </p:xfrm>
        <a:graphic>
          <a:graphicData uri="http://schemas.openxmlformats.org/presentationml/2006/ole">
            <p:oleObj spid="_x0000_s568322" name="Graph" r:id="rId4" imgW="3795840" imgH="2872800" progId="Origin50.Graph">
              <p:embed/>
            </p:oleObj>
          </a:graphicData>
        </a:graphic>
      </p:graphicFrame>
      <p:graphicFrame>
        <p:nvGraphicFramePr>
          <p:cNvPr id="6" name="Object 7"/>
          <p:cNvGraphicFramePr>
            <a:graphicFrameLocks noChangeAspect="1"/>
          </p:cNvGraphicFramePr>
          <p:nvPr/>
        </p:nvGraphicFramePr>
        <p:xfrm>
          <a:off x="4808538" y="3678908"/>
          <a:ext cx="712787" cy="458787"/>
        </p:xfrm>
        <a:graphic>
          <a:graphicData uri="http://schemas.openxmlformats.org/presentationml/2006/ole">
            <p:oleObj spid="_x0000_s568323" name="Equation" r:id="rId5" imgW="355320" imgH="228600" progId="Equation.3">
              <p:embed/>
            </p:oleObj>
          </a:graphicData>
        </a:graphic>
      </p:graphicFrame>
      <p:graphicFrame>
        <p:nvGraphicFramePr>
          <p:cNvPr id="7" name="Object 4"/>
          <p:cNvGraphicFramePr>
            <a:graphicFrameLocks noChangeAspect="1"/>
          </p:cNvGraphicFramePr>
          <p:nvPr/>
        </p:nvGraphicFramePr>
        <p:xfrm>
          <a:off x="3923928" y="4869160"/>
          <a:ext cx="915988" cy="458788"/>
        </p:xfrm>
        <a:graphic>
          <a:graphicData uri="http://schemas.openxmlformats.org/presentationml/2006/ole">
            <p:oleObj spid="_x0000_s568324" name="Equation" r:id="rId6" imgW="457200" imgH="228600" progId="Equation.3">
              <p:embed/>
            </p:oleObj>
          </a:graphicData>
        </a:graphic>
      </p:graphicFrame>
      <p:grpSp>
        <p:nvGrpSpPr>
          <p:cNvPr id="8" name="Group 17"/>
          <p:cNvGrpSpPr>
            <a:grpSpLocks/>
          </p:cNvGrpSpPr>
          <p:nvPr/>
        </p:nvGrpSpPr>
        <p:grpSpPr bwMode="auto">
          <a:xfrm>
            <a:off x="6705600" y="2240633"/>
            <a:ext cx="1839913" cy="923925"/>
            <a:chOff x="548" y="3403"/>
            <a:chExt cx="1159" cy="582"/>
          </a:xfrm>
        </p:grpSpPr>
        <p:sp>
          <p:nvSpPr>
            <p:cNvPr id="9" name="Rectangle 18"/>
            <p:cNvSpPr>
              <a:spLocks noChangeArrowheads="1"/>
            </p:cNvSpPr>
            <p:nvPr/>
          </p:nvSpPr>
          <p:spPr bwMode="auto">
            <a:xfrm>
              <a:off x="548" y="3451"/>
              <a:ext cx="806" cy="163"/>
            </a:xfrm>
            <a:prstGeom prst="rect">
              <a:avLst/>
            </a:prstGeom>
            <a:gradFill rotWithShape="1">
              <a:gsLst>
                <a:gs pos="0">
                  <a:srgbClr val="FFFFFF"/>
                </a:gs>
                <a:gs pos="100000">
                  <a:srgbClr val="800080"/>
                </a:gs>
              </a:gsLst>
              <a:lin ang="5400000" scaled="1"/>
            </a:gradFill>
            <a:ln w="9525" algn="ctr">
              <a:noFill/>
              <a:miter lim="800000"/>
              <a:headEnd/>
              <a:tailEnd/>
            </a:ln>
          </p:spPr>
          <p:txBody>
            <a:bodyPr wrap="none" anchor="ctr"/>
            <a:lstStyle/>
            <a:p>
              <a:endParaRPr lang="en-US"/>
            </a:p>
          </p:txBody>
        </p:sp>
        <p:sp>
          <p:nvSpPr>
            <p:cNvPr id="10" name="Rectangle 19"/>
            <p:cNvSpPr>
              <a:spLocks noChangeArrowheads="1"/>
            </p:cNvSpPr>
            <p:nvPr/>
          </p:nvSpPr>
          <p:spPr bwMode="auto">
            <a:xfrm>
              <a:off x="548" y="3612"/>
              <a:ext cx="806" cy="373"/>
            </a:xfrm>
            <a:prstGeom prst="rect">
              <a:avLst/>
            </a:prstGeom>
            <a:solidFill>
              <a:srgbClr val="800080"/>
            </a:solidFill>
            <a:ln w="9525" algn="ctr">
              <a:noFill/>
              <a:miter lim="800000"/>
              <a:headEnd/>
              <a:tailEnd/>
            </a:ln>
          </p:spPr>
          <p:txBody>
            <a:bodyPr wrap="none" anchor="ctr"/>
            <a:lstStyle/>
            <a:p>
              <a:endParaRPr lang="en-US"/>
            </a:p>
          </p:txBody>
        </p:sp>
        <p:sp>
          <p:nvSpPr>
            <p:cNvPr id="11" name="Text Box 20"/>
            <p:cNvSpPr txBox="1">
              <a:spLocks noChangeArrowheads="1"/>
            </p:cNvSpPr>
            <p:nvPr/>
          </p:nvSpPr>
          <p:spPr bwMode="auto">
            <a:xfrm>
              <a:off x="1360" y="3403"/>
              <a:ext cx="347" cy="231"/>
            </a:xfrm>
            <a:prstGeom prst="rect">
              <a:avLst/>
            </a:prstGeom>
            <a:noFill/>
            <a:ln w="9525" algn="ctr">
              <a:noFill/>
              <a:miter lim="800000"/>
              <a:headEnd/>
              <a:tailEnd/>
            </a:ln>
          </p:spPr>
          <p:txBody>
            <a:bodyPr>
              <a:spAutoFit/>
            </a:bodyPr>
            <a:lstStyle/>
            <a:p>
              <a:pPr algn="ctr"/>
              <a:r>
                <a:rPr lang="en-US" b="0">
                  <a:latin typeface="Symbol" pitchFamily="18" charset="2"/>
                </a:rPr>
                <a:t>s</a:t>
              </a:r>
              <a:endParaRPr lang="fr-FR" b="0" baseline="-25000"/>
            </a:p>
          </p:txBody>
        </p:sp>
        <p:sp>
          <p:nvSpPr>
            <p:cNvPr id="12" name="Line 21"/>
            <p:cNvSpPr>
              <a:spLocks noChangeShapeType="1"/>
            </p:cNvSpPr>
            <p:nvPr/>
          </p:nvSpPr>
          <p:spPr bwMode="auto">
            <a:xfrm>
              <a:off x="1434" y="3451"/>
              <a:ext cx="0" cy="163"/>
            </a:xfrm>
            <a:prstGeom prst="line">
              <a:avLst/>
            </a:prstGeom>
            <a:noFill/>
            <a:ln w="12700">
              <a:solidFill>
                <a:schemeClr val="tx1"/>
              </a:solidFill>
              <a:round/>
              <a:headEnd type="triangle" w="med" len="med"/>
              <a:tailEnd type="triangle" w="med" len="med"/>
            </a:ln>
          </p:spPr>
          <p:txBody>
            <a:bodyPr wrap="none" anchor="ctr"/>
            <a:lstStyle/>
            <a:p>
              <a:endParaRPr lang="en-GB"/>
            </a:p>
          </p:txBody>
        </p:sp>
      </p:grpSp>
      <p:graphicFrame>
        <p:nvGraphicFramePr>
          <p:cNvPr id="13" name="Object 24"/>
          <p:cNvGraphicFramePr>
            <a:graphicFrameLocks noChangeAspect="1"/>
          </p:cNvGraphicFramePr>
          <p:nvPr/>
        </p:nvGraphicFramePr>
        <p:xfrm>
          <a:off x="6713538" y="3289970"/>
          <a:ext cx="1262062" cy="593725"/>
        </p:xfrm>
        <a:graphic>
          <a:graphicData uri="http://schemas.openxmlformats.org/presentationml/2006/ole">
            <p:oleObj spid="_x0000_s568325" name="Equation" r:id="rId7" imgW="838080" imgH="393480" progId="Equation.3">
              <p:embed/>
            </p:oleObj>
          </a:graphicData>
        </a:graphic>
      </p:graphicFrame>
      <p:sp>
        <p:nvSpPr>
          <p:cNvPr id="14" name="Line 26"/>
          <p:cNvSpPr>
            <a:spLocks noChangeShapeType="1"/>
          </p:cNvSpPr>
          <p:nvPr/>
        </p:nvSpPr>
        <p:spPr bwMode="auto">
          <a:xfrm flipH="1">
            <a:off x="7248525" y="1465933"/>
            <a:ext cx="4763" cy="749300"/>
          </a:xfrm>
          <a:prstGeom prst="line">
            <a:avLst/>
          </a:prstGeom>
          <a:noFill/>
          <a:ln w="9525">
            <a:solidFill>
              <a:srgbClr val="0000FF"/>
            </a:solidFill>
            <a:round/>
            <a:headEnd type="triangle" w="med" len="med"/>
            <a:tailEnd/>
          </a:ln>
        </p:spPr>
        <p:txBody>
          <a:bodyPr/>
          <a:lstStyle/>
          <a:p>
            <a:endParaRPr lang="en-GB"/>
          </a:p>
        </p:txBody>
      </p:sp>
      <p:sp>
        <p:nvSpPr>
          <p:cNvPr id="15" name="Line 27"/>
          <p:cNvSpPr>
            <a:spLocks noChangeShapeType="1"/>
          </p:cNvSpPr>
          <p:nvPr/>
        </p:nvSpPr>
        <p:spPr bwMode="auto">
          <a:xfrm>
            <a:off x="6615113" y="1842170"/>
            <a:ext cx="633412" cy="360363"/>
          </a:xfrm>
          <a:prstGeom prst="line">
            <a:avLst/>
          </a:prstGeom>
          <a:noFill/>
          <a:ln w="9525">
            <a:solidFill>
              <a:srgbClr val="0000FF"/>
            </a:solidFill>
            <a:round/>
            <a:headEnd/>
            <a:tailEnd type="triangle" w="med" len="med"/>
          </a:ln>
        </p:spPr>
        <p:txBody>
          <a:bodyPr/>
          <a:lstStyle/>
          <a:p>
            <a:endParaRPr lang="en-GB"/>
          </a:p>
        </p:txBody>
      </p:sp>
      <p:sp>
        <p:nvSpPr>
          <p:cNvPr id="16" name="Line 28"/>
          <p:cNvSpPr>
            <a:spLocks noChangeShapeType="1"/>
          </p:cNvSpPr>
          <p:nvPr/>
        </p:nvSpPr>
        <p:spPr bwMode="auto">
          <a:xfrm flipH="1">
            <a:off x="7250113" y="1842170"/>
            <a:ext cx="635000" cy="360363"/>
          </a:xfrm>
          <a:prstGeom prst="line">
            <a:avLst/>
          </a:prstGeom>
          <a:noFill/>
          <a:ln w="9525">
            <a:solidFill>
              <a:srgbClr val="0000FF"/>
            </a:solidFill>
            <a:round/>
            <a:headEnd type="triangle" w="med" len="med"/>
            <a:tailEnd/>
          </a:ln>
        </p:spPr>
        <p:txBody>
          <a:bodyPr/>
          <a:lstStyle/>
          <a:p>
            <a:endParaRPr lang="en-GB"/>
          </a:p>
        </p:txBody>
      </p:sp>
      <p:sp>
        <p:nvSpPr>
          <p:cNvPr id="17" name="Arc 29"/>
          <p:cNvSpPr>
            <a:spLocks/>
          </p:cNvSpPr>
          <p:nvPr/>
        </p:nvSpPr>
        <p:spPr bwMode="auto">
          <a:xfrm rot="20352278" flipH="1">
            <a:off x="6615113" y="1948533"/>
            <a:ext cx="166687" cy="2032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FF"/>
            </a:solidFill>
            <a:round/>
            <a:headEnd/>
            <a:tailEnd/>
          </a:ln>
        </p:spPr>
        <p:txBody>
          <a:bodyPr/>
          <a:lstStyle/>
          <a:p>
            <a:endParaRPr lang="en-GB"/>
          </a:p>
        </p:txBody>
      </p:sp>
      <p:sp>
        <p:nvSpPr>
          <p:cNvPr id="18" name="Text Box 30"/>
          <p:cNvSpPr txBox="1">
            <a:spLocks noChangeArrowheads="1"/>
          </p:cNvSpPr>
          <p:nvPr/>
        </p:nvSpPr>
        <p:spPr bwMode="auto">
          <a:xfrm>
            <a:off x="7197725" y="1462758"/>
            <a:ext cx="425450" cy="341312"/>
          </a:xfrm>
          <a:prstGeom prst="rect">
            <a:avLst/>
          </a:prstGeom>
          <a:noFill/>
          <a:ln w="9525">
            <a:noFill/>
            <a:miter lim="800000"/>
            <a:headEnd/>
            <a:tailEnd/>
          </a:ln>
        </p:spPr>
        <p:txBody>
          <a:bodyPr/>
          <a:lstStyle/>
          <a:p>
            <a:r>
              <a:rPr lang="fr-FR" sz="1600" b="0">
                <a:solidFill>
                  <a:srgbClr val="0000FF"/>
                </a:solidFill>
              </a:rPr>
              <a:t>q</a:t>
            </a:r>
            <a:r>
              <a:rPr lang="fr-FR" sz="1600" b="0" baseline="-25000">
                <a:solidFill>
                  <a:srgbClr val="0000FF"/>
                </a:solidFill>
              </a:rPr>
              <a:t>z</a:t>
            </a:r>
            <a:endParaRPr lang="fr-FR" sz="1600" b="0">
              <a:solidFill>
                <a:srgbClr val="0000FF"/>
              </a:solidFill>
            </a:endParaRPr>
          </a:p>
        </p:txBody>
      </p:sp>
      <p:sp>
        <p:nvSpPr>
          <p:cNvPr id="19" name="Text Box 31"/>
          <p:cNvSpPr txBox="1">
            <a:spLocks noChangeArrowheads="1"/>
          </p:cNvSpPr>
          <p:nvPr/>
        </p:nvSpPr>
        <p:spPr bwMode="auto">
          <a:xfrm>
            <a:off x="6369050" y="1896145"/>
            <a:ext cx="233363" cy="217488"/>
          </a:xfrm>
          <a:prstGeom prst="rect">
            <a:avLst/>
          </a:prstGeom>
          <a:noFill/>
          <a:ln w="9525">
            <a:noFill/>
            <a:miter lim="800000"/>
            <a:headEnd/>
            <a:tailEnd/>
          </a:ln>
        </p:spPr>
        <p:txBody>
          <a:bodyPr/>
          <a:lstStyle/>
          <a:p>
            <a:r>
              <a:rPr lang="fr-FR" sz="1600" i="1">
                <a:solidFill>
                  <a:srgbClr val="0000FF"/>
                </a:solidFill>
                <a:latin typeface="Symbol" pitchFamily="18" charset="2"/>
              </a:rPr>
              <a:t>q</a:t>
            </a:r>
            <a:endParaRPr lang="fr-FR" sz="1600" b="0">
              <a:solidFill>
                <a:srgbClr val="0000FF"/>
              </a:solidFill>
            </a:endParaRPr>
          </a:p>
        </p:txBody>
      </p:sp>
      <p:sp>
        <p:nvSpPr>
          <p:cNvPr id="20" name="Line 33"/>
          <p:cNvSpPr>
            <a:spLocks noChangeShapeType="1"/>
          </p:cNvSpPr>
          <p:nvPr/>
        </p:nvSpPr>
        <p:spPr bwMode="auto">
          <a:xfrm flipH="1">
            <a:off x="6618288" y="1475458"/>
            <a:ext cx="635000" cy="360362"/>
          </a:xfrm>
          <a:prstGeom prst="line">
            <a:avLst/>
          </a:prstGeom>
          <a:noFill/>
          <a:ln w="9525">
            <a:solidFill>
              <a:srgbClr val="0000FF"/>
            </a:solidFill>
            <a:prstDash val="dash"/>
            <a:round/>
            <a:headEnd/>
            <a:tailEnd/>
          </a:ln>
        </p:spPr>
        <p:txBody>
          <a:bodyPr/>
          <a:lstStyle/>
          <a:p>
            <a:endParaRPr lang="en-GB"/>
          </a:p>
        </p:txBody>
      </p:sp>
      <p:sp>
        <p:nvSpPr>
          <p:cNvPr id="21" name="Line 34"/>
          <p:cNvSpPr>
            <a:spLocks noChangeShapeType="1"/>
          </p:cNvSpPr>
          <p:nvPr/>
        </p:nvSpPr>
        <p:spPr bwMode="auto">
          <a:xfrm>
            <a:off x="7253288" y="1484983"/>
            <a:ext cx="635000" cy="360362"/>
          </a:xfrm>
          <a:prstGeom prst="line">
            <a:avLst/>
          </a:prstGeom>
          <a:noFill/>
          <a:ln w="9525">
            <a:solidFill>
              <a:srgbClr val="0000FF"/>
            </a:solidFill>
            <a:prstDash val="dash"/>
            <a:round/>
            <a:headEnd/>
            <a:tailEnd/>
          </a:ln>
        </p:spPr>
        <p:txBody>
          <a:bodyPr/>
          <a:lstStyle/>
          <a:p>
            <a:endParaRPr lang="en-GB"/>
          </a:p>
        </p:txBody>
      </p:sp>
      <p:sp>
        <p:nvSpPr>
          <p:cNvPr id="22" name="Text Box 35"/>
          <p:cNvSpPr txBox="1">
            <a:spLocks noChangeArrowheads="1"/>
          </p:cNvSpPr>
          <p:nvPr/>
        </p:nvSpPr>
        <p:spPr bwMode="auto">
          <a:xfrm>
            <a:off x="7265988" y="1719933"/>
            <a:ext cx="563562" cy="431800"/>
          </a:xfrm>
          <a:prstGeom prst="rect">
            <a:avLst/>
          </a:prstGeom>
          <a:noFill/>
          <a:ln w="9525">
            <a:noFill/>
            <a:miter lim="800000"/>
            <a:headEnd/>
            <a:tailEnd/>
          </a:ln>
        </p:spPr>
        <p:txBody>
          <a:bodyPr/>
          <a:lstStyle/>
          <a:p>
            <a:pPr algn="ctr"/>
            <a:r>
              <a:rPr lang="en-US" sz="1600">
                <a:solidFill>
                  <a:srgbClr val="0000FF"/>
                </a:solidFill>
              </a:rPr>
              <a:t>k</a:t>
            </a:r>
            <a:r>
              <a:rPr lang="en-US" sz="1600" b="0" baseline="-25000">
                <a:solidFill>
                  <a:srgbClr val="0000FF"/>
                </a:solidFill>
              </a:rPr>
              <a:t>f</a:t>
            </a:r>
            <a:endParaRPr lang="fr-FR" sz="1600" b="0" baseline="-25000">
              <a:solidFill>
                <a:srgbClr val="0000FF"/>
              </a:solidFill>
            </a:endParaRPr>
          </a:p>
        </p:txBody>
      </p:sp>
      <p:sp>
        <p:nvSpPr>
          <p:cNvPr id="23" name="Line 36"/>
          <p:cNvSpPr>
            <a:spLocks noChangeShapeType="1"/>
          </p:cNvSpPr>
          <p:nvPr/>
        </p:nvSpPr>
        <p:spPr bwMode="auto">
          <a:xfrm>
            <a:off x="6613525" y="2205708"/>
            <a:ext cx="1376363" cy="0"/>
          </a:xfrm>
          <a:prstGeom prst="line">
            <a:avLst/>
          </a:prstGeom>
          <a:noFill/>
          <a:ln w="9525">
            <a:solidFill>
              <a:srgbClr val="0000FF"/>
            </a:solidFill>
            <a:round/>
            <a:headEnd/>
            <a:tailEnd/>
          </a:ln>
        </p:spPr>
        <p:txBody>
          <a:bodyPr/>
          <a:lstStyle/>
          <a:p>
            <a:endParaRPr lang="en-GB"/>
          </a:p>
        </p:txBody>
      </p:sp>
      <p:sp>
        <p:nvSpPr>
          <p:cNvPr id="24" name="Text Box 37"/>
          <p:cNvSpPr txBox="1">
            <a:spLocks noChangeArrowheads="1"/>
          </p:cNvSpPr>
          <p:nvPr/>
        </p:nvSpPr>
        <p:spPr bwMode="auto">
          <a:xfrm>
            <a:off x="6640513" y="1689770"/>
            <a:ext cx="563562" cy="431800"/>
          </a:xfrm>
          <a:prstGeom prst="rect">
            <a:avLst/>
          </a:prstGeom>
          <a:noFill/>
          <a:ln w="9525">
            <a:noFill/>
            <a:miter lim="800000"/>
            <a:headEnd/>
            <a:tailEnd/>
          </a:ln>
        </p:spPr>
        <p:txBody>
          <a:bodyPr/>
          <a:lstStyle/>
          <a:p>
            <a:pPr algn="ctr"/>
            <a:r>
              <a:rPr lang="en-US" sz="1600">
                <a:solidFill>
                  <a:srgbClr val="0000FF"/>
                </a:solidFill>
              </a:rPr>
              <a:t>k</a:t>
            </a:r>
            <a:r>
              <a:rPr lang="en-US" sz="1600" b="0" baseline="-25000">
                <a:solidFill>
                  <a:srgbClr val="0000FF"/>
                </a:solidFill>
              </a:rPr>
              <a:t>i</a:t>
            </a:r>
            <a:endParaRPr lang="fr-FR" sz="1600" b="0" baseline="-25000">
              <a:solidFill>
                <a:srgbClr val="0000FF"/>
              </a:solidFill>
            </a:endParaRPr>
          </a:p>
        </p:txBody>
      </p:sp>
      <p:sp>
        <p:nvSpPr>
          <p:cNvPr id="25" name="Text Box 4"/>
          <p:cNvSpPr txBox="1">
            <a:spLocks noChangeArrowheads="1"/>
          </p:cNvSpPr>
          <p:nvPr/>
        </p:nvSpPr>
        <p:spPr bwMode="auto">
          <a:xfrm>
            <a:off x="0" y="807095"/>
            <a:ext cx="9144000" cy="461665"/>
          </a:xfrm>
          <a:prstGeom prst="rect">
            <a:avLst/>
          </a:prstGeom>
          <a:noFill/>
          <a:ln w="9525" algn="ctr">
            <a:noFill/>
            <a:miter lim="800000"/>
            <a:headEnd/>
            <a:tailEnd/>
          </a:ln>
        </p:spPr>
        <p:txBody>
          <a:bodyPr>
            <a:spAutoFit/>
          </a:bodyPr>
          <a:lstStyle/>
          <a:p>
            <a:pPr algn="ctr"/>
            <a:r>
              <a:rPr lang="en-US" sz="2400" dirty="0">
                <a:latin typeface="Times New Roman" pitchFamily="18" charset="0"/>
                <a:cs typeface="Times New Roman" pitchFamily="18" charset="0"/>
              </a:rPr>
              <a:t>Interfacial roughness</a:t>
            </a:r>
            <a:endParaRPr lang="fr-FR" sz="2400" dirty="0">
              <a:latin typeface="Times New Roman" pitchFamily="18" charset="0"/>
              <a:cs typeface="Times New Roman" pitchFamily="18" charset="0"/>
            </a:endParaRPr>
          </a:p>
        </p:txBody>
      </p:sp>
      <p:graphicFrame>
        <p:nvGraphicFramePr>
          <p:cNvPr id="26" name="Object 6"/>
          <p:cNvGraphicFramePr>
            <a:graphicFrameLocks noChangeAspect="1"/>
          </p:cNvGraphicFramePr>
          <p:nvPr/>
        </p:nvGraphicFramePr>
        <p:xfrm>
          <a:off x="6376988" y="3924970"/>
          <a:ext cx="2239962" cy="458788"/>
        </p:xfrm>
        <a:graphic>
          <a:graphicData uri="http://schemas.openxmlformats.org/presentationml/2006/ole">
            <p:oleObj spid="_x0000_s568326" name="Equation" r:id="rId8" imgW="1117440" imgH="228600" progId="Equation.3">
              <p:embed/>
            </p:oleObj>
          </a:graphicData>
        </a:graphic>
      </p:graphicFrame>
      <p:graphicFrame>
        <p:nvGraphicFramePr>
          <p:cNvPr id="27" name="Object 22"/>
          <p:cNvGraphicFramePr>
            <a:graphicFrameLocks noChangeAspect="1"/>
          </p:cNvGraphicFramePr>
          <p:nvPr/>
        </p:nvGraphicFramePr>
        <p:xfrm>
          <a:off x="6524625" y="4729833"/>
          <a:ext cx="1720850" cy="766762"/>
        </p:xfrm>
        <a:graphic>
          <a:graphicData uri="http://schemas.openxmlformats.org/presentationml/2006/ole">
            <p:oleObj spid="_x0000_s568327" name="Equation" r:id="rId9" imgW="1143000" imgH="507960" progId="Equation.3">
              <p:embed/>
            </p:oleObj>
          </a:graphicData>
        </a:graphic>
      </p:graphicFrame>
      <p:graphicFrame>
        <p:nvGraphicFramePr>
          <p:cNvPr id="28" name="Object 23"/>
          <p:cNvGraphicFramePr>
            <a:graphicFrameLocks noChangeAspect="1"/>
          </p:cNvGraphicFramePr>
          <p:nvPr/>
        </p:nvGraphicFramePr>
        <p:xfrm>
          <a:off x="6472238" y="5587083"/>
          <a:ext cx="2403475" cy="457200"/>
        </p:xfrm>
        <a:graphic>
          <a:graphicData uri="http://schemas.openxmlformats.org/presentationml/2006/ole">
            <p:oleObj spid="_x0000_s568328" name="Equation" r:id="rId10" imgW="1600200" imgH="304560" progId="Equation.3">
              <p:embed/>
            </p:oleObj>
          </a:graphicData>
        </a:graphic>
      </p:graphicFrame>
      <p:sp>
        <p:nvSpPr>
          <p:cNvPr id="29" name="Footer Placeholder 2"/>
          <p:cNvSpPr>
            <a:spLocks noGrp="1"/>
          </p:cNvSpPr>
          <p:nvPr>
            <p:ph type="ftr" sz="quarter" idx="10"/>
          </p:nvPr>
        </p:nvSpPr>
        <p:spPr>
          <a:xfrm>
            <a:off x="719572" y="6483349"/>
            <a:ext cx="6120000" cy="212489"/>
          </a:xfrm>
        </p:spPr>
        <p:txBody>
          <a:bodyPr/>
          <a:lstStyle/>
          <a:p>
            <a:r>
              <a:rPr lang="en-GB" smtClean="0"/>
              <a:t>4/12/2017,  SYNOHF, Annecy,  O. Konovalov</a:t>
            </a:r>
            <a:endParaRPr lang="fr-FR" dirty="0"/>
          </a:p>
        </p:txBody>
      </p:sp>
      <p:pic>
        <p:nvPicPr>
          <p:cNvPr id="30" name="Picture 4" descr="roughness"/>
          <p:cNvPicPr>
            <a:picLocks noChangeAspect="1" noChangeArrowheads="1"/>
          </p:cNvPicPr>
          <p:nvPr/>
        </p:nvPicPr>
        <p:blipFill>
          <a:blip r:embed="rId11" cstate="print"/>
          <a:srcRect/>
          <a:stretch>
            <a:fillRect/>
          </a:stretch>
        </p:blipFill>
        <p:spPr bwMode="auto">
          <a:xfrm>
            <a:off x="1187624" y="4077072"/>
            <a:ext cx="2664296" cy="12164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XRR: Typical Examples of Reflectivity Curves</a:t>
            </a:r>
            <a:endParaRPr lang="en-GB" dirty="0"/>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21</a:t>
            </a:fld>
            <a:endParaRPr lang="fr-FR" dirty="0"/>
          </a:p>
        </p:txBody>
      </p:sp>
      <p:graphicFrame>
        <p:nvGraphicFramePr>
          <p:cNvPr id="5" name="Object 2"/>
          <p:cNvGraphicFramePr>
            <a:graphicFrameLocks noChangeAspect="1"/>
          </p:cNvGraphicFramePr>
          <p:nvPr/>
        </p:nvGraphicFramePr>
        <p:xfrm>
          <a:off x="53975" y="1762720"/>
          <a:ext cx="6075363" cy="4546600"/>
        </p:xfrm>
        <a:graphic>
          <a:graphicData uri="http://schemas.openxmlformats.org/presentationml/2006/ole">
            <p:oleObj spid="_x0000_s571394" name="Graph" r:id="rId3" imgW="3795840" imgH="2839680" progId="Origin50.Graph">
              <p:embed/>
            </p:oleObj>
          </a:graphicData>
        </a:graphic>
      </p:graphicFrame>
      <p:sp>
        <p:nvSpPr>
          <p:cNvPr id="6" name="Text Box 4"/>
          <p:cNvSpPr txBox="1">
            <a:spLocks noChangeArrowheads="1"/>
          </p:cNvSpPr>
          <p:nvPr/>
        </p:nvSpPr>
        <p:spPr bwMode="auto">
          <a:xfrm>
            <a:off x="0" y="764704"/>
            <a:ext cx="9144000" cy="461665"/>
          </a:xfrm>
          <a:prstGeom prst="rect">
            <a:avLst/>
          </a:prstGeom>
          <a:noFill/>
          <a:ln w="9525" algn="ctr">
            <a:noFill/>
            <a:miter lim="800000"/>
            <a:headEnd/>
            <a:tailEnd/>
          </a:ln>
        </p:spPr>
        <p:txBody>
          <a:bodyPr>
            <a:spAutoFit/>
          </a:bodyPr>
          <a:lstStyle/>
          <a:p>
            <a:pPr algn="ctr"/>
            <a:r>
              <a:rPr lang="en-US" sz="2400" dirty="0">
                <a:latin typeface="Times New Roman" pitchFamily="18" charset="0"/>
                <a:cs typeface="Times New Roman" pitchFamily="18" charset="0"/>
              </a:rPr>
              <a:t>Periodic structure: 1D crystal</a:t>
            </a:r>
            <a:endParaRPr lang="fr-FR" sz="2400" dirty="0">
              <a:latin typeface="Times New Roman" pitchFamily="18" charset="0"/>
              <a:cs typeface="Times New Roman" pitchFamily="18" charset="0"/>
            </a:endParaRPr>
          </a:p>
        </p:txBody>
      </p:sp>
      <p:grpSp>
        <p:nvGrpSpPr>
          <p:cNvPr id="7" name="Group 77"/>
          <p:cNvGrpSpPr>
            <a:grpSpLocks/>
          </p:cNvGrpSpPr>
          <p:nvPr/>
        </p:nvGrpSpPr>
        <p:grpSpPr bwMode="auto">
          <a:xfrm>
            <a:off x="6203950" y="2051645"/>
            <a:ext cx="2405063" cy="1501775"/>
            <a:chOff x="6203311" y="2225878"/>
            <a:chExt cx="2406435" cy="1500958"/>
          </a:xfrm>
        </p:grpSpPr>
        <p:sp>
          <p:nvSpPr>
            <p:cNvPr id="8" name="Rectangle 10"/>
            <p:cNvSpPr>
              <a:spLocks noChangeArrowheads="1"/>
            </p:cNvSpPr>
            <p:nvPr/>
          </p:nvSpPr>
          <p:spPr bwMode="auto">
            <a:xfrm>
              <a:off x="6204289" y="3134698"/>
              <a:ext cx="1274762" cy="592138"/>
            </a:xfrm>
            <a:prstGeom prst="rect">
              <a:avLst/>
            </a:prstGeom>
            <a:solidFill>
              <a:srgbClr val="800080"/>
            </a:solidFill>
            <a:ln w="9525" algn="ctr">
              <a:noFill/>
              <a:miter lim="800000"/>
              <a:headEnd/>
              <a:tailEnd/>
            </a:ln>
          </p:spPr>
          <p:txBody>
            <a:bodyPr wrap="none" anchor="ctr"/>
            <a:lstStyle/>
            <a:p>
              <a:endParaRPr lang="en-US"/>
            </a:p>
          </p:txBody>
        </p:sp>
        <p:sp>
          <p:nvSpPr>
            <p:cNvPr id="9" name="Text Box 11"/>
            <p:cNvSpPr txBox="1">
              <a:spLocks noChangeArrowheads="1"/>
            </p:cNvSpPr>
            <p:nvPr/>
          </p:nvSpPr>
          <p:spPr bwMode="auto">
            <a:xfrm>
              <a:off x="8010667" y="2535780"/>
              <a:ext cx="599079" cy="369332"/>
            </a:xfrm>
            <a:prstGeom prst="rect">
              <a:avLst/>
            </a:prstGeom>
            <a:noFill/>
            <a:ln w="9525" algn="ctr">
              <a:noFill/>
              <a:miter lim="800000"/>
              <a:headEnd/>
              <a:tailEnd/>
            </a:ln>
          </p:spPr>
          <p:txBody>
            <a:bodyPr>
              <a:spAutoFit/>
            </a:bodyPr>
            <a:lstStyle/>
            <a:p>
              <a:r>
                <a:rPr lang="en-US" b="0"/>
                <a:t>N</a:t>
              </a:r>
              <a:r>
                <a:rPr lang="en-US" b="0">
                  <a:sym typeface="Wingdings" pitchFamily="2" charset="2"/>
                </a:rPr>
                <a:t></a:t>
              </a:r>
              <a:r>
                <a:rPr lang="en-US" b="0"/>
                <a:t>d</a:t>
              </a:r>
              <a:endParaRPr lang="fr-FR" b="0" baseline="-25000"/>
            </a:p>
          </p:txBody>
        </p:sp>
        <p:sp>
          <p:nvSpPr>
            <p:cNvPr id="10" name="Text Box 11"/>
            <p:cNvSpPr txBox="1">
              <a:spLocks noChangeArrowheads="1"/>
            </p:cNvSpPr>
            <p:nvPr/>
          </p:nvSpPr>
          <p:spPr bwMode="auto">
            <a:xfrm>
              <a:off x="7579150" y="2225878"/>
              <a:ext cx="311403" cy="369332"/>
            </a:xfrm>
            <a:prstGeom prst="rect">
              <a:avLst/>
            </a:prstGeom>
            <a:noFill/>
            <a:ln w="9525" algn="ctr">
              <a:noFill/>
              <a:miter lim="800000"/>
              <a:headEnd/>
              <a:tailEnd/>
            </a:ln>
          </p:spPr>
          <p:txBody>
            <a:bodyPr>
              <a:spAutoFit/>
            </a:bodyPr>
            <a:lstStyle/>
            <a:p>
              <a:r>
                <a:rPr lang="en-US" b="0"/>
                <a:t>d</a:t>
              </a:r>
              <a:endParaRPr lang="fr-FR" b="0" baseline="-25000"/>
            </a:p>
          </p:txBody>
        </p:sp>
        <p:grpSp>
          <p:nvGrpSpPr>
            <p:cNvPr id="11" name="Group 20"/>
            <p:cNvGrpSpPr>
              <a:grpSpLocks/>
            </p:cNvGrpSpPr>
            <p:nvPr/>
          </p:nvGrpSpPr>
          <p:grpSpPr bwMode="auto">
            <a:xfrm>
              <a:off x="6205021" y="2847433"/>
              <a:ext cx="1274762" cy="288000"/>
              <a:chOff x="6205021" y="3998121"/>
              <a:chExt cx="1274762" cy="288000"/>
            </a:xfrm>
          </p:grpSpPr>
          <p:sp>
            <p:nvSpPr>
              <p:cNvPr id="20" name="Rectangle 9"/>
              <p:cNvSpPr>
                <a:spLocks noChangeArrowheads="1"/>
              </p:cNvSpPr>
              <p:nvPr/>
            </p:nvSpPr>
            <p:spPr bwMode="auto">
              <a:xfrm>
                <a:off x="6205021" y="3998121"/>
                <a:ext cx="1274762" cy="288000"/>
              </a:xfrm>
              <a:prstGeom prst="rect">
                <a:avLst/>
              </a:prstGeom>
              <a:solidFill>
                <a:srgbClr val="3366FF"/>
              </a:solidFill>
              <a:ln w="9525" algn="ctr">
                <a:solidFill>
                  <a:schemeClr val="bg1"/>
                </a:solidFill>
                <a:miter lim="800000"/>
                <a:headEnd/>
                <a:tailEnd/>
              </a:ln>
            </p:spPr>
            <p:txBody>
              <a:bodyPr wrap="none" anchor="ctr"/>
              <a:lstStyle/>
              <a:p>
                <a:endParaRPr lang="en-US"/>
              </a:p>
            </p:txBody>
          </p:sp>
          <p:sp>
            <p:nvSpPr>
              <p:cNvPr id="21" name="Rectangle 9"/>
              <p:cNvSpPr>
                <a:spLocks noChangeArrowheads="1"/>
              </p:cNvSpPr>
              <p:nvPr/>
            </p:nvSpPr>
            <p:spPr bwMode="auto">
              <a:xfrm>
                <a:off x="6205021" y="4097121"/>
                <a:ext cx="1274762" cy="90000"/>
              </a:xfrm>
              <a:prstGeom prst="rect">
                <a:avLst/>
              </a:prstGeom>
              <a:solidFill>
                <a:srgbClr val="FFC000"/>
              </a:solidFill>
              <a:ln w="9525" algn="ctr">
                <a:noFill/>
                <a:miter lim="800000"/>
                <a:headEnd/>
                <a:tailEnd/>
              </a:ln>
            </p:spPr>
            <p:txBody>
              <a:bodyPr wrap="none" anchor="ctr"/>
              <a:lstStyle/>
              <a:p>
                <a:endParaRPr lang="en-US"/>
              </a:p>
            </p:txBody>
          </p:sp>
        </p:grpSp>
        <p:grpSp>
          <p:nvGrpSpPr>
            <p:cNvPr id="12" name="Group 21"/>
            <p:cNvGrpSpPr>
              <a:grpSpLocks/>
            </p:cNvGrpSpPr>
            <p:nvPr/>
          </p:nvGrpSpPr>
          <p:grpSpPr bwMode="auto">
            <a:xfrm>
              <a:off x="6203311" y="2558051"/>
              <a:ext cx="1274762" cy="288000"/>
              <a:chOff x="6205021" y="3998121"/>
              <a:chExt cx="1274762" cy="288000"/>
            </a:xfrm>
          </p:grpSpPr>
          <p:sp>
            <p:nvSpPr>
              <p:cNvPr id="18" name="Rectangle 22"/>
              <p:cNvSpPr>
                <a:spLocks noChangeArrowheads="1"/>
              </p:cNvSpPr>
              <p:nvPr/>
            </p:nvSpPr>
            <p:spPr bwMode="auto">
              <a:xfrm>
                <a:off x="6205021" y="3998121"/>
                <a:ext cx="1274762" cy="288000"/>
              </a:xfrm>
              <a:prstGeom prst="rect">
                <a:avLst/>
              </a:prstGeom>
              <a:solidFill>
                <a:srgbClr val="3366FF"/>
              </a:solidFill>
              <a:ln w="9525" algn="ctr">
                <a:solidFill>
                  <a:schemeClr val="bg1"/>
                </a:solidFill>
                <a:miter lim="800000"/>
                <a:headEnd/>
                <a:tailEnd/>
              </a:ln>
            </p:spPr>
            <p:txBody>
              <a:bodyPr wrap="none" anchor="ctr"/>
              <a:lstStyle/>
              <a:p>
                <a:endParaRPr lang="en-US"/>
              </a:p>
            </p:txBody>
          </p:sp>
          <p:sp>
            <p:nvSpPr>
              <p:cNvPr id="19" name="Rectangle 9"/>
              <p:cNvSpPr>
                <a:spLocks noChangeArrowheads="1"/>
              </p:cNvSpPr>
              <p:nvPr/>
            </p:nvSpPr>
            <p:spPr bwMode="auto">
              <a:xfrm>
                <a:off x="6205021" y="4097121"/>
                <a:ext cx="1274762" cy="90000"/>
              </a:xfrm>
              <a:prstGeom prst="rect">
                <a:avLst/>
              </a:prstGeom>
              <a:solidFill>
                <a:srgbClr val="FFC000"/>
              </a:solidFill>
              <a:ln w="9525" algn="ctr">
                <a:noFill/>
                <a:miter lim="800000"/>
                <a:headEnd/>
                <a:tailEnd/>
              </a:ln>
            </p:spPr>
            <p:txBody>
              <a:bodyPr wrap="none" anchor="ctr"/>
              <a:lstStyle/>
              <a:p>
                <a:endParaRPr lang="en-US"/>
              </a:p>
            </p:txBody>
          </p:sp>
        </p:grpSp>
        <p:grpSp>
          <p:nvGrpSpPr>
            <p:cNvPr id="13" name="Group 24"/>
            <p:cNvGrpSpPr>
              <a:grpSpLocks/>
            </p:cNvGrpSpPr>
            <p:nvPr/>
          </p:nvGrpSpPr>
          <p:grpSpPr bwMode="auto">
            <a:xfrm>
              <a:off x="6203311" y="2270379"/>
              <a:ext cx="1274762" cy="288000"/>
              <a:chOff x="6205021" y="3998121"/>
              <a:chExt cx="1274762" cy="288000"/>
            </a:xfrm>
          </p:grpSpPr>
          <p:sp>
            <p:nvSpPr>
              <p:cNvPr id="16" name="Rectangle 25"/>
              <p:cNvSpPr>
                <a:spLocks noChangeArrowheads="1"/>
              </p:cNvSpPr>
              <p:nvPr/>
            </p:nvSpPr>
            <p:spPr bwMode="auto">
              <a:xfrm>
                <a:off x="6205021" y="3998121"/>
                <a:ext cx="1274762" cy="288000"/>
              </a:xfrm>
              <a:prstGeom prst="rect">
                <a:avLst/>
              </a:prstGeom>
              <a:solidFill>
                <a:srgbClr val="3366FF"/>
              </a:solidFill>
              <a:ln w="9525" algn="ctr">
                <a:solidFill>
                  <a:schemeClr val="bg1"/>
                </a:solidFill>
                <a:miter lim="800000"/>
                <a:headEnd/>
                <a:tailEnd/>
              </a:ln>
            </p:spPr>
            <p:txBody>
              <a:bodyPr wrap="none" anchor="ctr"/>
              <a:lstStyle/>
              <a:p>
                <a:endParaRPr lang="en-US"/>
              </a:p>
            </p:txBody>
          </p:sp>
          <p:sp>
            <p:nvSpPr>
              <p:cNvPr id="17" name="Rectangle 9"/>
              <p:cNvSpPr>
                <a:spLocks noChangeArrowheads="1"/>
              </p:cNvSpPr>
              <p:nvPr/>
            </p:nvSpPr>
            <p:spPr bwMode="auto">
              <a:xfrm>
                <a:off x="6205021" y="4097121"/>
                <a:ext cx="1274762" cy="90000"/>
              </a:xfrm>
              <a:prstGeom prst="rect">
                <a:avLst/>
              </a:prstGeom>
              <a:solidFill>
                <a:srgbClr val="FFC000"/>
              </a:solidFill>
              <a:ln w="9525" algn="ctr">
                <a:noFill/>
                <a:miter lim="800000"/>
                <a:headEnd/>
                <a:tailEnd/>
              </a:ln>
            </p:spPr>
            <p:txBody>
              <a:bodyPr wrap="none" anchor="ctr"/>
              <a:lstStyle/>
              <a:p>
                <a:endParaRPr lang="en-US"/>
              </a:p>
            </p:txBody>
          </p:sp>
        </p:grpSp>
        <p:sp>
          <p:nvSpPr>
            <p:cNvPr id="14" name="Right Brace 27"/>
            <p:cNvSpPr>
              <a:spLocks/>
            </p:cNvSpPr>
            <p:nvPr/>
          </p:nvSpPr>
          <p:spPr bwMode="auto">
            <a:xfrm>
              <a:off x="7510410" y="2301432"/>
              <a:ext cx="107364" cy="256854"/>
            </a:xfrm>
            <a:prstGeom prst="rightBrace">
              <a:avLst>
                <a:gd name="adj1" fmla="val 8329"/>
                <a:gd name="adj2" fmla="val 50000"/>
              </a:avLst>
            </a:prstGeom>
            <a:noFill/>
            <a:ln w="9525" algn="ctr">
              <a:solidFill>
                <a:schemeClr val="tx1"/>
              </a:solidFill>
              <a:round/>
              <a:headEnd/>
              <a:tailEnd/>
            </a:ln>
          </p:spPr>
          <p:txBody>
            <a:bodyPr/>
            <a:lstStyle/>
            <a:p>
              <a:endParaRPr lang="en-US"/>
            </a:p>
          </p:txBody>
        </p:sp>
        <p:sp>
          <p:nvSpPr>
            <p:cNvPr id="15" name="Right Brace 28"/>
            <p:cNvSpPr>
              <a:spLocks/>
            </p:cNvSpPr>
            <p:nvPr/>
          </p:nvSpPr>
          <p:spPr bwMode="auto">
            <a:xfrm>
              <a:off x="7899114" y="2279171"/>
              <a:ext cx="155825" cy="875016"/>
            </a:xfrm>
            <a:prstGeom prst="rightBrace">
              <a:avLst>
                <a:gd name="adj1" fmla="val 8345"/>
                <a:gd name="adj2" fmla="val 50000"/>
              </a:avLst>
            </a:prstGeom>
            <a:noFill/>
            <a:ln w="9525" algn="ctr">
              <a:solidFill>
                <a:schemeClr val="tx1"/>
              </a:solidFill>
              <a:round/>
              <a:headEnd/>
              <a:tailEnd/>
            </a:ln>
          </p:spPr>
          <p:txBody>
            <a:bodyPr/>
            <a:lstStyle/>
            <a:p>
              <a:endParaRPr lang="en-US"/>
            </a:p>
          </p:txBody>
        </p:sp>
      </p:grpSp>
      <p:grpSp>
        <p:nvGrpSpPr>
          <p:cNvPr id="22" name="Group 78"/>
          <p:cNvGrpSpPr>
            <a:grpSpLocks/>
          </p:cNvGrpSpPr>
          <p:nvPr/>
        </p:nvGrpSpPr>
        <p:grpSpPr bwMode="auto">
          <a:xfrm>
            <a:off x="5953125" y="4177308"/>
            <a:ext cx="3025775" cy="1712912"/>
            <a:chOff x="6034601" y="4494720"/>
            <a:chExt cx="3027207" cy="1713327"/>
          </a:xfrm>
        </p:grpSpPr>
        <p:grpSp>
          <p:nvGrpSpPr>
            <p:cNvPr id="23" name="Group 72"/>
            <p:cNvGrpSpPr>
              <a:grpSpLocks/>
            </p:cNvGrpSpPr>
            <p:nvPr/>
          </p:nvGrpSpPr>
          <p:grpSpPr bwMode="auto">
            <a:xfrm>
              <a:off x="6550904" y="4607421"/>
              <a:ext cx="864000" cy="1600626"/>
              <a:chOff x="6294054" y="4607421"/>
              <a:chExt cx="864000" cy="1600626"/>
            </a:xfrm>
          </p:grpSpPr>
          <p:sp>
            <p:nvSpPr>
              <p:cNvPr id="39" name="Rectangle 9"/>
              <p:cNvSpPr>
                <a:spLocks noChangeArrowheads="1"/>
              </p:cNvSpPr>
              <p:nvPr/>
            </p:nvSpPr>
            <p:spPr bwMode="auto">
              <a:xfrm>
                <a:off x="6294054" y="4607421"/>
                <a:ext cx="864000" cy="144000"/>
              </a:xfrm>
              <a:prstGeom prst="rect">
                <a:avLst/>
              </a:prstGeom>
              <a:solidFill>
                <a:srgbClr val="FF0000"/>
              </a:solidFill>
              <a:ln w="9525" algn="ctr">
                <a:noFill/>
                <a:miter lim="800000"/>
                <a:headEnd/>
                <a:tailEnd/>
              </a:ln>
            </p:spPr>
            <p:txBody>
              <a:bodyPr wrap="none" anchor="ctr"/>
              <a:lstStyle/>
              <a:p>
                <a:endParaRPr lang="en-US"/>
              </a:p>
            </p:txBody>
          </p:sp>
          <p:grpSp>
            <p:nvGrpSpPr>
              <p:cNvPr id="40" name="Group 55"/>
              <p:cNvGrpSpPr>
                <a:grpSpLocks/>
              </p:cNvGrpSpPr>
              <p:nvPr/>
            </p:nvGrpSpPr>
            <p:grpSpPr bwMode="auto">
              <a:xfrm>
                <a:off x="6294054" y="4751590"/>
                <a:ext cx="864000" cy="1456457"/>
                <a:chOff x="7720440" y="3910822"/>
                <a:chExt cx="1276472" cy="1456457"/>
              </a:xfrm>
            </p:grpSpPr>
            <p:sp>
              <p:nvSpPr>
                <p:cNvPr id="41" name="Rectangle 45"/>
                <p:cNvSpPr>
                  <a:spLocks noChangeArrowheads="1"/>
                </p:cNvSpPr>
                <p:nvPr/>
              </p:nvSpPr>
              <p:spPr bwMode="auto">
                <a:xfrm>
                  <a:off x="7721418" y="4775141"/>
                  <a:ext cx="1274762" cy="592138"/>
                </a:xfrm>
                <a:prstGeom prst="rect">
                  <a:avLst/>
                </a:prstGeom>
                <a:solidFill>
                  <a:srgbClr val="800080"/>
                </a:solidFill>
                <a:ln w="9525" algn="ctr">
                  <a:noFill/>
                  <a:miter lim="800000"/>
                  <a:headEnd/>
                  <a:tailEnd/>
                </a:ln>
              </p:spPr>
              <p:txBody>
                <a:bodyPr wrap="none" anchor="ctr"/>
                <a:lstStyle/>
                <a:p>
                  <a:endParaRPr lang="en-US"/>
                </a:p>
              </p:txBody>
            </p:sp>
            <p:grpSp>
              <p:nvGrpSpPr>
                <p:cNvPr id="42" name="Group 20"/>
                <p:cNvGrpSpPr>
                  <a:grpSpLocks/>
                </p:cNvGrpSpPr>
                <p:nvPr/>
              </p:nvGrpSpPr>
              <p:grpSpPr bwMode="auto">
                <a:xfrm>
                  <a:off x="7722150" y="4487876"/>
                  <a:ext cx="1274762" cy="288000"/>
                  <a:chOff x="6205021" y="3998121"/>
                  <a:chExt cx="1274762" cy="288000"/>
                </a:xfrm>
              </p:grpSpPr>
              <p:sp>
                <p:nvSpPr>
                  <p:cNvPr id="49" name="Rectangle 47"/>
                  <p:cNvSpPr>
                    <a:spLocks noChangeArrowheads="1"/>
                  </p:cNvSpPr>
                  <p:nvPr/>
                </p:nvSpPr>
                <p:spPr bwMode="auto">
                  <a:xfrm>
                    <a:off x="6205021" y="3998121"/>
                    <a:ext cx="1274762" cy="288000"/>
                  </a:xfrm>
                  <a:prstGeom prst="rect">
                    <a:avLst/>
                  </a:prstGeom>
                  <a:solidFill>
                    <a:srgbClr val="3366FF"/>
                  </a:solidFill>
                  <a:ln w="9525" algn="ctr">
                    <a:solidFill>
                      <a:schemeClr val="bg1"/>
                    </a:solidFill>
                    <a:miter lim="800000"/>
                    <a:headEnd/>
                    <a:tailEnd/>
                  </a:ln>
                </p:spPr>
                <p:txBody>
                  <a:bodyPr wrap="none" anchor="ctr"/>
                  <a:lstStyle/>
                  <a:p>
                    <a:endParaRPr lang="en-US"/>
                  </a:p>
                </p:txBody>
              </p:sp>
              <p:sp>
                <p:nvSpPr>
                  <p:cNvPr id="50" name="Rectangle 9"/>
                  <p:cNvSpPr>
                    <a:spLocks noChangeArrowheads="1"/>
                  </p:cNvSpPr>
                  <p:nvPr/>
                </p:nvSpPr>
                <p:spPr bwMode="auto">
                  <a:xfrm>
                    <a:off x="6205021" y="4097121"/>
                    <a:ext cx="1274762" cy="90000"/>
                  </a:xfrm>
                  <a:prstGeom prst="rect">
                    <a:avLst/>
                  </a:prstGeom>
                  <a:solidFill>
                    <a:srgbClr val="FFC000"/>
                  </a:solidFill>
                  <a:ln w="9525" algn="ctr">
                    <a:noFill/>
                    <a:miter lim="800000"/>
                    <a:headEnd/>
                    <a:tailEnd/>
                  </a:ln>
                </p:spPr>
                <p:txBody>
                  <a:bodyPr wrap="none" anchor="ctr"/>
                  <a:lstStyle/>
                  <a:p>
                    <a:endParaRPr lang="en-US"/>
                  </a:p>
                </p:txBody>
              </p:sp>
            </p:grpSp>
            <p:grpSp>
              <p:nvGrpSpPr>
                <p:cNvPr id="43" name="Group 21"/>
                <p:cNvGrpSpPr>
                  <a:grpSpLocks/>
                </p:cNvGrpSpPr>
                <p:nvPr/>
              </p:nvGrpSpPr>
              <p:grpSpPr bwMode="auto">
                <a:xfrm>
                  <a:off x="7720440" y="4198494"/>
                  <a:ext cx="1274762" cy="288000"/>
                  <a:chOff x="6205021" y="3998121"/>
                  <a:chExt cx="1274762" cy="288000"/>
                </a:xfrm>
              </p:grpSpPr>
              <p:sp>
                <p:nvSpPr>
                  <p:cNvPr id="47" name="Rectangle 50"/>
                  <p:cNvSpPr>
                    <a:spLocks noChangeArrowheads="1"/>
                  </p:cNvSpPr>
                  <p:nvPr/>
                </p:nvSpPr>
                <p:spPr bwMode="auto">
                  <a:xfrm>
                    <a:off x="6205021" y="3998121"/>
                    <a:ext cx="1274762" cy="288000"/>
                  </a:xfrm>
                  <a:prstGeom prst="rect">
                    <a:avLst/>
                  </a:prstGeom>
                  <a:solidFill>
                    <a:srgbClr val="3366FF"/>
                  </a:solidFill>
                  <a:ln w="9525" algn="ctr">
                    <a:solidFill>
                      <a:schemeClr val="bg1"/>
                    </a:solidFill>
                    <a:miter lim="800000"/>
                    <a:headEnd/>
                    <a:tailEnd/>
                  </a:ln>
                </p:spPr>
                <p:txBody>
                  <a:bodyPr wrap="none" anchor="ctr"/>
                  <a:lstStyle/>
                  <a:p>
                    <a:endParaRPr lang="en-US"/>
                  </a:p>
                </p:txBody>
              </p:sp>
              <p:sp>
                <p:nvSpPr>
                  <p:cNvPr id="48" name="Rectangle 9"/>
                  <p:cNvSpPr>
                    <a:spLocks noChangeArrowheads="1"/>
                  </p:cNvSpPr>
                  <p:nvPr/>
                </p:nvSpPr>
                <p:spPr bwMode="auto">
                  <a:xfrm>
                    <a:off x="6205021" y="4097121"/>
                    <a:ext cx="1274762" cy="90000"/>
                  </a:xfrm>
                  <a:prstGeom prst="rect">
                    <a:avLst/>
                  </a:prstGeom>
                  <a:solidFill>
                    <a:srgbClr val="FFC000"/>
                  </a:solidFill>
                  <a:ln w="9525" algn="ctr">
                    <a:noFill/>
                    <a:miter lim="800000"/>
                    <a:headEnd/>
                    <a:tailEnd/>
                  </a:ln>
                </p:spPr>
                <p:txBody>
                  <a:bodyPr wrap="none" anchor="ctr"/>
                  <a:lstStyle/>
                  <a:p>
                    <a:endParaRPr lang="en-US"/>
                  </a:p>
                </p:txBody>
              </p:sp>
            </p:grpSp>
            <p:grpSp>
              <p:nvGrpSpPr>
                <p:cNvPr id="44" name="Group 24"/>
                <p:cNvGrpSpPr>
                  <a:grpSpLocks/>
                </p:cNvGrpSpPr>
                <p:nvPr/>
              </p:nvGrpSpPr>
              <p:grpSpPr bwMode="auto">
                <a:xfrm>
                  <a:off x="7720440" y="3910822"/>
                  <a:ext cx="1274762" cy="288000"/>
                  <a:chOff x="6205021" y="3998121"/>
                  <a:chExt cx="1274762" cy="288000"/>
                </a:xfrm>
              </p:grpSpPr>
              <p:sp>
                <p:nvSpPr>
                  <p:cNvPr id="45" name="Rectangle 53"/>
                  <p:cNvSpPr>
                    <a:spLocks noChangeArrowheads="1"/>
                  </p:cNvSpPr>
                  <p:nvPr/>
                </p:nvSpPr>
                <p:spPr bwMode="auto">
                  <a:xfrm>
                    <a:off x="6205021" y="3998121"/>
                    <a:ext cx="1274762" cy="288000"/>
                  </a:xfrm>
                  <a:prstGeom prst="rect">
                    <a:avLst/>
                  </a:prstGeom>
                  <a:solidFill>
                    <a:srgbClr val="3366FF"/>
                  </a:solidFill>
                  <a:ln w="9525" algn="ctr">
                    <a:solidFill>
                      <a:schemeClr val="bg1"/>
                    </a:solidFill>
                    <a:miter lim="800000"/>
                    <a:headEnd/>
                    <a:tailEnd/>
                  </a:ln>
                </p:spPr>
                <p:txBody>
                  <a:bodyPr wrap="none" anchor="ctr"/>
                  <a:lstStyle/>
                  <a:p>
                    <a:endParaRPr lang="en-US"/>
                  </a:p>
                </p:txBody>
              </p:sp>
              <p:sp>
                <p:nvSpPr>
                  <p:cNvPr id="46" name="Rectangle 9"/>
                  <p:cNvSpPr>
                    <a:spLocks noChangeArrowheads="1"/>
                  </p:cNvSpPr>
                  <p:nvPr/>
                </p:nvSpPr>
                <p:spPr bwMode="auto">
                  <a:xfrm>
                    <a:off x="6205021" y="4097121"/>
                    <a:ext cx="1274762" cy="90000"/>
                  </a:xfrm>
                  <a:prstGeom prst="rect">
                    <a:avLst/>
                  </a:prstGeom>
                  <a:solidFill>
                    <a:srgbClr val="FFC000"/>
                  </a:solidFill>
                  <a:ln w="9525" algn="ctr">
                    <a:noFill/>
                    <a:miter lim="800000"/>
                    <a:headEnd/>
                    <a:tailEnd/>
                  </a:ln>
                </p:spPr>
                <p:txBody>
                  <a:bodyPr wrap="none" anchor="ctr"/>
                  <a:lstStyle/>
                  <a:p>
                    <a:endParaRPr lang="en-US"/>
                  </a:p>
                </p:txBody>
              </p:sp>
            </p:grpSp>
          </p:grpSp>
        </p:grpSp>
        <p:grpSp>
          <p:nvGrpSpPr>
            <p:cNvPr id="24" name="Group 71"/>
            <p:cNvGrpSpPr>
              <a:grpSpLocks/>
            </p:cNvGrpSpPr>
            <p:nvPr/>
          </p:nvGrpSpPr>
          <p:grpSpPr bwMode="auto">
            <a:xfrm>
              <a:off x="7525241" y="4607754"/>
              <a:ext cx="864000" cy="1600293"/>
              <a:chOff x="7525241" y="4607754"/>
              <a:chExt cx="864000" cy="1600293"/>
            </a:xfrm>
          </p:grpSpPr>
          <p:sp>
            <p:nvSpPr>
              <p:cNvPr id="27" name="Rectangle 9"/>
              <p:cNvSpPr>
                <a:spLocks noChangeArrowheads="1"/>
              </p:cNvSpPr>
              <p:nvPr/>
            </p:nvSpPr>
            <p:spPr bwMode="auto">
              <a:xfrm>
                <a:off x="7525241" y="5470437"/>
                <a:ext cx="864000" cy="144000"/>
              </a:xfrm>
              <a:prstGeom prst="rect">
                <a:avLst/>
              </a:prstGeom>
              <a:solidFill>
                <a:srgbClr val="92D050"/>
              </a:solidFill>
              <a:ln w="9525" algn="ctr">
                <a:noFill/>
                <a:miter lim="800000"/>
                <a:headEnd/>
                <a:tailEnd/>
              </a:ln>
            </p:spPr>
            <p:txBody>
              <a:bodyPr wrap="none" anchor="ctr"/>
              <a:lstStyle/>
              <a:p>
                <a:endParaRPr lang="en-US"/>
              </a:p>
            </p:txBody>
          </p:sp>
          <p:sp>
            <p:nvSpPr>
              <p:cNvPr id="28" name="Rectangle 60"/>
              <p:cNvSpPr>
                <a:spLocks noChangeArrowheads="1"/>
              </p:cNvSpPr>
              <p:nvPr/>
            </p:nvSpPr>
            <p:spPr bwMode="auto">
              <a:xfrm>
                <a:off x="7525903" y="5615909"/>
                <a:ext cx="862843" cy="592138"/>
              </a:xfrm>
              <a:prstGeom prst="rect">
                <a:avLst/>
              </a:prstGeom>
              <a:solidFill>
                <a:srgbClr val="800080"/>
              </a:solidFill>
              <a:ln w="9525" algn="ctr">
                <a:noFill/>
                <a:miter lim="800000"/>
                <a:headEnd/>
                <a:tailEnd/>
              </a:ln>
            </p:spPr>
            <p:txBody>
              <a:bodyPr wrap="none" anchor="ctr"/>
              <a:lstStyle/>
              <a:p>
                <a:endParaRPr lang="en-US"/>
              </a:p>
            </p:txBody>
          </p:sp>
          <p:grpSp>
            <p:nvGrpSpPr>
              <p:cNvPr id="29" name="Group 70"/>
              <p:cNvGrpSpPr>
                <a:grpSpLocks/>
              </p:cNvGrpSpPr>
              <p:nvPr/>
            </p:nvGrpSpPr>
            <p:grpSpPr bwMode="auto">
              <a:xfrm>
                <a:off x="7525241" y="4607754"/>
                <a:ext cx="864000" cy="865054"/>
                <a:chOff x="7525241" y="4751590"/>
                <a:chExt cx="864000" cy="865054"/>
              </a:xfrm>
            </p:grpSpPr>
            <p:grpSp>
              <p:nvGrpSpPr>
                <p:cNvPr id="30" name="Group 20"/>
                <p:cNvGrpSpPr>
                  <a:grpSpLocks/>
                </p:cNvGrpSpPr>
                <p:nvPr/>
              </p:nvGrpSpPr>
              <p:grpSpPr bwMode="auto">
                <a:xfrm>
                  <a:off x="7526398" y="5328644"/>
                  <a:ext cx="862843" cy="288000"/>
                  <a:chOff x="6205021" y="3998121"/>
                  <a:chExt cx="1274762" cy="288000"/>
                </a:xfrm>
              </p:grpSpPr>
              <p:sp>
                <p:nvSpPr>
                  <p:cNvPr id="37" name="Rectangle 68"/>
                  <p:cNvSpPr>
                    <a:spLocks noChangeArrowheads="1"/>
                  </p:cNvSpPr>
                  <p:nvPr/>
                </p:nvSpPr>
                <p:spPr bwMode="auto">
                  <a:xfrm>
                    <a:off x="6205021" y="3998121"/>
                    <a:ext cx="1274762" cy="288000"/>
                  </a:xfrm>
                  <a:prstGeom prst="rect">
                    <a:avLst/>
                  </a:prstGeom>
                  <a:solidFill>
                    <a:srgbClr val="3366FF"/>
                  </a:solidFill>
                  <a:ln w="9525" algn="ctr">
                    <a:solidFill>
                      <a:schemeClr val="bg1"/>
                    </a:solidFill>
                    <a:miter lim="800000"/>
                    <a:headEnd/>
                    <a:tailEnd/>
                  </a:ln>
                </p:spPr>
                <p:txBody>
                  <a:bodyPr wrap="none" anchor="ctr"/>
                  <a:lstStyle/>
                  <a:p>
                    <a:endParaRPr lang="en-US"/>
                  </a:p>
                </p:txBody>
              </p:sp>
              <p:sp>
                <p:nvSpPr>
                  <p:cNvPr id="38" name="Rectangle 9"/>
                  <p:cNvSpPr>
                    <a:spLocks noChangeArrowheads="1"/>
                  </p:cNvSpPr>
                  <p:nvPr/>
                </p:nvSpPr>
                <p:spPr bwMode="auto">
                  <a:xfrm>
                    <a:off x="6205021" y="4097121"/>
                    <a:ext cx="1274762" cy="90000"/>
                  </a:xfrm>
                  <a:prstGeom prst="rect">
                    <a:avLst/>
                  </a:prstGeom>
                  <a:solidFill>
                    <a:srgbClr val="FFC000"/>
                  </a:solidFill>
                  <a:ln w="9525" algn="ctr">
                    <a:noFill/>
                    <a:miter lim="800000"/>
                    <a:headEnd/>
                    <a:tailEnd/>
                  </a:ln>
                </p:spPr>
                <p:txBody>
                  <a:bodyPr wrap="none" anchor="ctr"/>
                  <a:lstStyle/>
                  <a:p>
                    <a:endParaRPr lang="en-US"/>
                  </a:p>
                </p:txBody>
              </p:sp>
            </p:grpSp>
            <p:grpSp>
              <p:nvGrpSpPr>
                <p:cNvPr id="31" name="Group 21"/>
                <p:cNvGrpSpPr>
                  <a:grpSpLocks/>
                </p:cNvGrpSpPr>
                <p:nvPr/>
              </p:nvGrpSpPr>
              <p:grpSpPr bwMode="auto">
                <a:xfrm>
                  <a:off x="7525241" y="5039262"/>
                  <a:ext cx="862843" cy="288000"/>
                  <a:chOff x="6205021" y="3998121"/>
                  <a:chExt cx="1274762" cy="288000"/>
                </a:xfrm>
              </p:grpSpPr>
              <p:sp>
                <p:nvSpPr>
                  <p:cNvPr id="35" name="Rectangle 66"/>
                  <p:cNvSpPr>
                    <a:spLocks noChangeArrowheads="1"/>
                  </p:cNvSpPr>
                  <p:nvPr/>
                </p:nvSpPr>
                <p:spPr bwMode="auto">
                  <a:xfrm>
                    <a:off x="6205021" y="3998121"/>
                    <a:ext cx="1274762" cy="288000"/>
                  </a:xfrm>
                  <a:prstGeom prst="rect">
                    <a:avLst/>
                  </a:prstGeom>
                  <a:solidFill>
                    <a:srgbClr val="3366FF"/>
                  </a:solidFill>
                  <a:ln w="9525" algn="ctr">
                    <a:solidFill>
                      <a:schemeClr val="bg1"/>
                    </a:solidFill>
                    <a:miter lim="800000"/>
                    <a:headEnd/>
                    <a:tailEnd/>
                  </a:ln>
                </p:spPr>
                <p:txBody>
                  <a:bodyPr wrap="none" anchor="ctr"/>
                  <a:lstStyle/>
                  <a:p>
                    <a:endParaRPr lang="en-US"/>
                  </a:p>
                </p:txBody>
              </p:sp>
              <p:sp>
                <p:nvSpPr>
                  <p:cNvPr id="36" name="Rectangle 9"/>
                  <p:cNvSpPr>
                    <a:spLocks noChangeArrowheads="1"/>
                  </p:cNvSpPr>
                  <p:nvPr/>
                </p:nvSpPr>
                <p:spPr bwMode="auto">
                  <a:xfrm>
                    <a:off x="6205021" y="4097121"/>
                    <a:ext cx="1274762" cy="90000"/>
                  </a:xfrm>
                  <a:prstGeom prst="rect">
                    <a:avLst/>
                  </a:prstGeom>
                  <a:solidFill>
                    <a:srgbClr val="FFC000"/>
                  </a:solidFill>
                  <a:ln w="9525" algn="ctr">
                    <a:noFill/>
                    <a:miter lim="800000"/>
                    <a:headEnd/>
                    <a:tailEnd/>
                  </a:ln>
                </p:spPr>
                <p:txBody>
                  <a:bodyPr wrap="none" anchor="ctr"/>
                  <a:lstStyle/>
                  <a:p>
                    <a:endParaRPr lang="en-US"/>
                  </a:p>
                </p:txBody>
              </p:sp>
            </p:grpSp>
            <p:grpSp>
              <p:nvGrpSpPr>
                <p:cNvPr id="32" name="Group 24"/>
                <p:cNvGrpSpPr>
                  <a:grpSpLocks/>
                </p:cNvGrpSpPr>
                <p:nvPr/>
              </p:nvGrpSpPr>
              <p:grpSpPr bwMode="auto">
                <a:xfrm>
                  <a:off x="7525241" y="4751590"/>
                  <a:ext cx="862843" cy="288000"/>
                  <a:chOff x="6205021" y="3998121"/>
                  <a:chExt cx="1274762" cy="288000"/>
                </a:xfrm>
              </p:grpSpPr>
              <p:sp>
                <p:nvSpPr>
                  <p:cNvPr id="33" name="Rectangle 64"/>
                  <p:cNvSpPr>
                    <a:spLocks noChangeArrowheads="1"/>
                  </p:cNvSpPr>
                  <p:nvPr/>
                </p:nvSpPr>
                <p:spPr bwMode="auto">
                  <a:xfrm>
                    <a:off x="6205021" y="3998121"/>
                    <a:ext cx="1274762" cy="288000"/>
                  </a:xfrm>
                  <a:prstGeom prst="rect">
                    <a:avLst/>
                  </a:prstGeom>
                  <a:solidFill>
                    <a:srgbClr val="3366FF"/>
                  </a:solidFill>
                  <a:ln w="9525" algn="ctr">
                    <a:solidFill>
                      <a:schemeClr val="bg1"/>
                    </a:solidFill>
                    <a:miter lim="800000"/>
                    <a:headEnd/>
                    <a:tailEnd/>
                  </a:ln>
                </p:spPr>
                <p:txBody>
                  <a:bodyPr wrap="none" anchor="ctr"/>
                  <a:lstStyle/>
                  <a:p>
                    <a:endParaRPr lang="en-US"/>
                  </a:p>
                </p:txBody>
              </p:sp>
              <p:sp>
                <p:nvSpPr>
                  <p:cNvPr id="34" name="Rectangle 9"/>
                  <p:cNvSpPr>
                    <a:spLocks noChangeArrowheads="1"/>
                  </p:cNvSpPr>
                  <p:nvPr/>
                </p:nvSpPr>
                <p:spPr bwMode="auto">
                  <a:xfrm>
                    <a:off x="6205021" y="4097121"/>
                    <a:ext cx="1274762" cy="90000"/>
                  </a:xfrm>
                  <a:prstGeom prst="rect">
                    <a:avLst/>
                  </a:prstGeom>
                  <a:solidFill>
                    <a:srgbClr val="FFC000"/>
                  </a:solidFill>
                  <a:ln w="9525" algn="ctr">
                    <a:noFill/>
                    <a:miter lim="800000"/>
                    <a:headEnd/>
                    <a:tailEnd/>
                  </a:ln>
                </p:spPr>
                <p:txBody>
                  <a:bodyPr wrap="none" anchor="ctr"/>
                  <a:lstStyle/>
                  <a:p>
                    <a:endParaRPr lang="en-US"/>
                  </a:p>
                </p:txBody>
              </p:sp>
            </p:grpSp>
          </p:grpSp>
        </p:grpSp>
        <p:sp>
          <p:nvSpPr>
            <p:cNvPr id="25" name="Text Box 11"/>
            <p:cNvSpPr txBox="1">
              <a:spLocks noChangeArrowheads="1"/>
            </p:cNvSpPr>
            <p:nvPr/>
          </p:nvSpPr>
          <p:spPr bwMode="auto">
            <a:xfrm>
              <a:off x="8389099" y="5349187"/>
              <a:ext cx="672709" cy="369332"/>
            </a:xfrm>
            <a:prstGeom prst="rect">
              <a:avLst/>
            </a:prstGeom>
            <a:noFill/>
            <a:ln w="9525" algn="ctr">
              <a:noFill/>
              <a:miter lim="800000"/>
              <a:headEnd/>
              <a:tailEnd/>
            </a:ln>
          </p:spPr>
          <p:txBody>
            <a:bodyPr>
              <a:spAutoFit/>
            </a:bodyPr>
            <a:lstStyle/>
            <a:p>
              <a:r>
                <a:rPr lang="en-US" b="0"/>
                <a:t>½ d</a:t>
              </a:r>
              <a:endParaRPr lang="fr-FR" b="0" baseline="-25000"/>
            </a:p>
          </p:txBody>
        </p:sp>
        <p:sp>
          <p:nvSpPr>
            <p:cNvPr id="26" name="Text Box 11"/>
            <p:cNvSpPr txBox="1">
              <a:spLocks noChangeArrowheads="1"/>
            </p:cNvSpPr>
            <p:nvPr/>
          </p:nvSpPr>
          <p:spPr bwMode="auto">
            <a:xfrm>
              <a:off x="6034601" y="4494720"/>
              <a:ext cx="672709" cy="369332"/>
            </a:xfrm>
            <a:prstGeom prst="rect">
              <a:avLst/>
            </a:prstGeom>
            <a:noFill/>
            <a:ln w="9525" algn="ctr">
              <a:noFill/>
              <a:miter lim="800000"/>
              <a:headEnd/>
              <a:tailEnd/>
            </a:ln>
          </p:spPr>
          <p:txBody>
            <a:bodyPr>
              <a:spAutoFit/>
            </a:bodyPr>
            <a:lstStyle/>
            <a:p>
              <a:r>
                <a:rPr lang="en-US" b="0"/>
                <a:t>½ d</a:t>
              </a:r>
              <a:endParaRPr lang="fr-FR" b="0" baseline="-25000"/>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GB" dirty="0" smtClean="0"/>
              <a:t>Vapour-Liquid Interface Structure ?</a:t>
            </a:r>
            <a:endParaRPr lang="en-GB" dirty="0"/>
          </a:p>
        </p:txBody>
      </p:sp>
      <p:sp>
        <p:nvSpPr>
          <p:cNvPr id="43011" name="Footer Placeholder 2"/>
          <p:cNvSpPr>
            <a:spLocks noGrp="1"/>
          </p:cNvSpPr>
          <p:nvPr>
            <p:ph type="ftr" sz="quarter" idx="10"/>
          </p:nvPr>
        </p:nvSpPr>
        <p:spPr>
          <a:noFill/>
        </p:spPr>
        <p:txBody>
          <a:bodyPr/>
          <a:lstStyle/>
          <a:p>
            <a:r>
              <a:rPr lang="en-GB" smtClean="0">
                <a:latin typeface="Arial" pitchFamily="34" charset="0"/>
              </a:rPr>
              <a:t>4/12/2017,  SYNOHF, Annecy,  O. Konovalov</a:t>
            </a:r>
            <a:endParaRPr lang="ru-RU" smtClean="0">
              <a:latin typeface="Arial" pitchFamily="34" charset="0"/>
            </a:endParaRPr>
          </a:p>
        </p:txBody>
      </p:sp>
      <p:sp>
        <p:nvSpPr>
          <p:cNvPr id="43012" name="Slide Number Placeholder 3"/>
          <p:cNvSpPr>
            <a:spLocks noGrp="1"/>
          </p:cNvSpPr>
          <p:nvPr>
            <p:ph type="sldNum" sz="quarter" idx="11"/>
          </p:nvPr>
        </p:nvSpPr>
        <p:spPr>
          <a:noFill/>
        </p:spPr>
        <p:txBody>
          <a:bodyPr/>
          <a:lstStyle/>
          <a:p>
            <a:fld id="{B6B241E7-8A7F-43B0-A66A-9BB7D189EBC3}" type="slidenum">
              <a:rPr lang="en-GB" smtClean="0">
                <a:latin typeface="Arial" pitchFamily="34" charset="0"/>
              </a:rPr>
              <a:pPr/>
              <a:t>22</a:t>
            </a:fld>
            <a:endParaRPr lang="en-GB" smtClean="0">
              <a:latin typeface="Arial" pitchFamily="34" charset="0"/>
            </a:endParaRPr>
          </a:p>
        </p:txBody>
      </p:sp>
      <p:grpSp>
        <p:nvGrpSpPr>
          <p:cNvPr id="2" name="Group 20"/>
          <p:cNvGrpSpPr>
            <a:grpSpLocks/>
          </p:cNvGrpSpPr>
          <p:nvPr/>
        </p:nvGrpSpPr>
        <p:grpSpPr bwMode="auto">
          <a:xfrm>
            <a:off x="5856288" y="2163763"/>
            <a:ext cx="1279525" cy="727075"/>
            <a:chOff x="6499331" y="5714768"/>
            <a:chExt cx="1279525" cy="727128"/>
          </a:xfrm>
        </p:grpSpPr>
        <p:sp>
          <p:nvSpPr>
            <p:cNvPr id="43027" name="Rectangle 18"/>
            <p:cNvSpPr>
              <a:spLocks noChangeArrowheads="1"/>
            </p:cNvSpPr>
            <p:nvPr/>
          </p:nvSpPr>
          <p:spPr bwMode="auto">
            <a:xfrm>
              <a:off x="6499331" y="5714768"/>
              <a:ext cx="1279525" cy="258763"/>
            </a:xfrm>
            <a:prstGeom prst="rect">
              <a:avLst/>
            </a:prstGeom>
            <a:gradFill rotWithShape="1">
              <a:gsLst>
                <a:gs pos="0">
                  <a:srgbClr val="FFFFFF"/>
                </a:gs>
                <a:gs pos="100000">
                  <a:srgbClr val="800080"/>
                </a:gs>
              </a:gsLst>
              <a:lin ang="5400000" scaled="1"/>
            </a:gradFill>
            <a:ln w="9525" algn="ctr">
              <a:noFill/>
              <a:miter lim="800000"/>
              <a:headEnd/>
              <a:tailEnd/>
            </a:ln>
          </p:spPr>
          <p:txBody>
            <a:bodyPr wrap="none" anchor="ctr"/>
            <a:lstStyle/>
            <a:p>
              <a:endParaRPr lang="en-US"/>
            </a:p>
          </p:txBody>
        </p:sp>
        <p:sp>
          <p:nvSpPr>
            <p:cNvPr id="43028" name="Rectangle 19"/>
            <p:cNvSpPr>
              <a:spLocks noChangeArrowheads="1"/>
            </p:cNvSpPr>
            <p:nvPr/>
          </p:nvSpPr>
          <p:spPr bwMode="auto">
            <a:xfrm>
              <a:off x="6499331" y="5970355"/>
              <a:ext cx="1279525" cy="471541"/>
            </a:xfrm>
            <a:prstGeom prst="rect">
              <a:avLst/>
            </a:prstGeom>
            <a:solidFill>
              <a:srgbClr val="800080"/>
            </a:solidFill>
            <a:ln w="9525" algn="ctr">
              <a:noFill/>
              <a:miter lim="800000"/>
              <a:headEnd/>
              <a:tailEnd/>
            </a:ln>
          </p:spPr>
          <p:txBody>
            <a:bodyPr wrap="none" anchor="ctr"/>
            <a:lstStyle/>
            <a:p>
              <a:endParaRPr lang="en-US"/>
            </a:p>
          </p:txBody>
        </p:sp>
      </p:grpSp>
      <p:sp>
        <p:nvSpPr>
          <p:cNvPr id="43015" name="Rectangle 19"/>
          <p:cNvSpPr>
            <a:spLocks noChangeArrowheads="1"/>
          </p:cNvSpPr>
          <p:nvPr/>
        </p:nvSpPr>
        <p:spPr bwMode="auto">
          <a:xfrm>
            <a:off x="4097338" y="2298700"/>
            <a:ext cx="1279525" cy="592138"/>
          </a:xfrm>
          <a:prstGeom prst="rect">
            <a:avLst/>
          </a:prstGeom>
          <a:solidFill>
            <a:srgbClr val="800080"/>
          </a:solidFill>
          <a:ln w="9525" algn="ctr">
            <a:noFill/>
            <a:miter lim="800000"/>
            <a:headEnd/>
            <a:tailEnd/>
          </a:ln>
        </p:spPr>
        <p:txBody>
          <a:bodyPr wrap="none" anchor="ctr"/>
          <a:lstStyle/>
          <a:p>
            <a:endParaRPr lang="en-US"/>
          </a:p>
        </p:txBody>
      </p:sp>
      <p:grpSp>
        <p:nvGrpSpPr>
          <p:cNvPr id="3" name="Group 40"/>
          <p:cNvGrpSpPr>
            <a:grpSpLocks/>
          </p:cNvGrpSpPr>
          <p:nvPr/>
        </p:nvGrpSpPr>
        <p:grpSpPr bwMode="auto">
          <a:xfrm>
            <a:off x="7232650" y="2211388"/>
            <a:ext cx="1281113" cy="679450"/>
            <a:chOff x="7835150" y="5839092"/>
            <a:chExt cx="1281601" cy="644524"/>
          </a:xfrm>
        </p:grpSpPr>
        <p:sp>
          <p:nvSpPr>
            <p:cNvPr id="43024" name="AutoShape 80"/>
            <p:cNvSpPr>
              <a:spLocks noChangeArrowheads="1"/>
            </p:cNvSpPr>
            <p:nvPr/>
          </p:nvSpPr>
          <p:spPr bwMode="auto">
            <a:xfrm>
              <a:off x="7835150" y="5839092"/>
              <a:ext cx="641413" cy="641185"/>
            </a:xfrm>
            <a:prstGeom prst="doubleWave">
              <a:avLst>
                <a:gd name="adj1" fmla="val 6500"/>
                <a:gd name="adj2" fmla="val 0"/>
              </a:avLst>
            </a:prstGeom>
            <a:solidFill>
              <a:srgbClr val="800080"/>
            </a:solidFill>
            <a:ln w="9525">
              <a:noFill/>
              <a:miter lim="800000"/>
              <a:headEnd/>
              <a:tailEnd/>
            </a:ln>
          </p:spPr>
          <p:txBody>
            <a:bodyPr wrap="none" anchor="ctr"/>
            <a:lstStyle/>
            <a:p>
              <a:endParaRPr lang="en-US"/>
            </a:p>
          </p:txBody>
        </p:sp>
        <p:sp>
          <p:nvSpPr>
            <p:cNvPr id="43025" name="AutoShape 81"/>
            <p:cNvSpPr>
              <a:spLocks noChangeArrowheads="1"/>
            </p:cNvSpPr>
            <p:nvPr/>
          </p:nvSpPr>
          <p:spPr bwMode="auto">
            <a:xfrm>
              <a:off x="8470995" y="5839092"/>
              <a:ext cx="641413" cy="641185"/>
            </a:xfrm>
            <a:prstGeom prst="doubleWave">
              <a:avLst>
                <a:gd name="adj1" fmla="val 6500"/>
                <a:gd name="adj2" fmla="val 0"/>
              </a:avLst>
            </a:prstGeom>
            <a:solidFill>
              <a:srgbClr val="800080"/>
            </a:solidFill>
            <a:ln w="9525">
              <a:noFill/>
              <a:miter lim="800000"/>
              <a:headEnd/>
              <a:tailEnd/>
            </a:ln>
          </p:spPr>
          <p:txBody>
            <a:bodyPr wrap="none" anchor="ctr"/>
            <a:lstStyle/>
            <a:p>
              <a:endParaRPr lang="en-US"/>
            </a:p>
          </p:txBody>
        </p:sp>
        <p:sp>
          <p:nvSpPr>
            <p:cNvPr id="43026" name="Rectangle 83"/>
            <p:cNvSpPr>
              <a:spLocks noChangeArrowheads="1"/>
            </p:cNvSpPr>
            <p:nvPr/>
          </p:nvSpPr>
          <p:spPr bwMode="auto">
            <a:xfrm>
              <a:off x="7835151" y="6298058"/>
              <a:ext cx="1281600" cy="185558"/>
            </a:xfrm>
            <a:prstGeom prst="rect">
              <a:avLst/>
            </a:prstGeom>
            <a:solidFill>
              <a:srgbClr val="800080"/>
            </a:solidFill>
            <a:ln w="9525">
              <a:noFill/>
              <a:miter lim="800000"/>
              <a:headEnd/>
              <a:tailEnd/>
            </a:ln>
          </p:spPr>
          <p:txBody>
            <a:bodyPr wrap="none" anchor="ctr"/>
            <a:lstStyle/>
            <a:p>
              <a:endParaRPr lang="en-US"/>
            </a:p>
          </p:txBody>
        </p:sp>
      </p:grpSp>
      <p:pic>
        <p:nvPicPr>
          <p:cNvPr id="43017" name="Picture 13" descr="surface_tension.jpg"/>
          <p:cNvPicPr>
            <a:picLocks noChangeAspect="1"/>
          </p:cNvPicPr>
          <p:nvPr/>
        </p:nvPicPr>
        <p:blipFill>
          <a:blip r:embed="rId2" cstate="print"/>
          <a:srcRect/>
          <a:stretch>
            <a:fillRect/>
          </a:stretch>
        </p:blipFill>
        <p:spPr bwMode="auto">
          <a:xfrm>
            <a:off x="4727575" y="3244850"/>
            <a:ext cx="3233738" cy="2501900"/>
          </a:xfrm>
          <a:prstGeom prst="rect">
            <a:avLst/>
          </a:prstGeom>
          <a:noFill/>
          <a:ln w="9525">
            <a:noFill/>
            <a:miter lim="800000"/>
            <a:headEnd/>
            <a:tailEnd/>
          </a:ln>
        </p:spPr>
      </p:pic>
      <p:sp>
        <p:nvSpPr>
          <p:cNvPr id="43018" name="TextBox 14"/>
          <p:cNvSpPr txBox="1">
            <a:spLocks noChangeArrowheads="1"/>
          </p:cNvSpPr>
          <p:nvPr/>
        </p:nvSpPr>
        <p:spPr bwMode="auto">
          <a:xfrm>
            <a:off x="169863" y="2438400"/>
            <a:ext cx="3057525" cy="369888"/>
          </a:xfrm>
          <a:prstGeom prst="rect">
            <a:avLst/>
          </a:prstGeom>
          <a:noFill/>
          <a:ln w="9525">
            <a:noFill/>
            <a:miter lim="800000"/>
            <a:headEnd/>
            <a:tailEnd/>
          </a:ln>
        </p:spPr>
        <p:txBody>
          <a:bodyPr wrap="none">
            <a:spAutoFit/>
          </a:bodyPr>
          <a:lstStyle/>
          <a:p>
            <a:r>
              <a:rPr lang="en-US"/>
              <a:t>How liquid is terminated ?</a:t>
            </a:r>
            <a:endParaRPr lang="en-GB"/>
          </a:p>
        </p:txBody>
      </p:sp>
      <p:sp>
        <p:nvSpPr>
          <p:cNvPr id="43019" name="TextBox 15"/>
          <p:cNvSpPr txBox="1">
            <a:spLocks noChangeArrowheads="1"/>
          </p:cNvSpPr>
          <p:nvPr/>
        </p:nvSpPr>
        <p:spPr bwMode="auto">
          <a:xfrm>
            <a:off x="169863" y="3657600"/>
            <a:ext cx="3379787" cy="646113"/>
          </a:xfrm>
          <a:prstGeom prst="rect">
            <a:avLst/>
          </a:prstGeom>
          <a:noFill/>
          <a:ln w="9525">
            <a:noFill/>
            <a:miter lim="800000"/>
            <a:headEnd/>
            <a:tailEnd/>
          </a:ln>
        </p:spPr>
        <p:txBody>
          <a:bodyPr>
            <a:spAutoFit/>
          </a:bodyPr>
          <a:lstStyle/>
          <a:p>
            <a:r>
              <a:rPr lang="en-US"/>
              <a:t>What interface brings to the molecules arraignment ?</a:t>
            </a:r>
            <a:endParaRPr lang="en-GB"/>
          </a:p>
        </p:txBody>
      </p:sp>
      <p:sp>
        <p:nvSpPr>
          <p:cNvPr id="18" name="Isosceles Triangle 17"/>
          <p:cNvSpPr/>
          <p:nvPr/>
        </p:nvSpPr>
        <p:spPr bwMode="auto">
          <a:xfrm rot="13604540">
            <a:off x="7144763" y="4830912"/>
            <a:ext cx="519953" cy="823525"/>
          </a:xfrm>
          <a:prstGeom prst="triangle">
            <a:avLst/>
          </a:prstGeom>
          <a:gradFill flip="none" rotWithShape="1">
            <a:gsLst>
              <a:gs pos="61000">
                <a:schemeClr val="bg1">
                  <a:lumMod val="65000"/>
                  <a:alpha val="83000"/>
                </a:schemeClr>
              </a:gs>
              <a:gs pos="100000">
                <a:srgbClr val="FFEBFA"/>
              </a:gs>
            </a:gsLst>
            <a:lin ang="5400000" scaled="1"/>
            <a:tileRect/>
          </a:gradFill>
          <a:ln w="9525"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pic>
        <p:nvPicPr>
          <p:cNvPr id="43023" name="Picture 18" descr="Solid_liquid_interface.gif"/>
          <p:cNvPicPr>
            <a:picLocks noChangeAspect="1"/>
          </p:cNvPicPr>
          <p:nvPr/>
        </p:nvPicPr>
        <p:blipFill>
          <a:blip r:embed="rId3" cstate="print"/>
          <a:srcRect/>
          <a:stretch>
            <a:fillRect/>
          </a:stretch>
        </p:blipFill>
        <p:spPr bwMode="auto">
          <a:xfrm>
            <a:off x="7483475" y="4100513"/>
            <a:ext cx="1108075" cy="1108075"/>
          </a:xfrm>
          <a:prstGeom prst="rect">
            <a:avLst/>
          </a:prstGeom>
          <a:noFill/>
          <a:ln w="9525">
            <a:noFill/>
            <a:miter lim="800000"/>
            <a:headEnd/>
            <a:tailEnd/>
          </a:ln>
        </p:spPr>
      </p:pic>
      <p:sp>
        <p:nvSpPr>
          <p:cNvPr id="20" name="TextBox 19"/>
          <p:cNvSpPr txBox="1"/>
          <p:nvPr/>
        </p:nvSpPr>
        <p:spPr>
          <a:xfrm rot="19200000">
            <a:off x="5824448" y="1294792"/>
            <a:ext cx="1750159" cy="276999"/>
          </a:xfrm>
          <a:prstGeom prst="rect">
            <a:avLst/>
          </a:prstGeom>
          <a:noFill/>
        </p:spPr>
        <p:txBody>
          <a:bodyPr wrap="none" rtlCol="0">
            <a:spAutoFit/>
          </a:bodyPr>
          <a:lstStyle/>
          <a:p>
            <a:r>
              <a:rPr lang="fr-FR" sz="1200" i="1" dirty="0" smtClean="0">
                <a:latin typeface="Times New Roman" pitchFamily="18" charset="0"/>
                <a:cs typeface="Times New Roman" pitchFamily="18" charset="0"/>
              </a:rPr>
              <a:t>in 1893 by van der </a:t>
            </a:r>
            <a:r>
              <a:rPr lang="fr-FR" sz="1200" i="1" dirty="0" err="1" smtClean="0">
                <a:latin typeface="Times New Roman" pitchFamily="18" charset="0"/>
                <a:cs typeface="Times New Roman" pitchFamily="18" charset="0"/>
              </a:rPr>
              <a:t>Waals</a:t>
            </a:r>
            <a:endParaRPr lang="en-GB" sz="1200" i="1" dirty="0">
              <a:latin typeface="Times New Roman" pitchFamily="18" charset="0"/>
              <a:cs typeface="Times New Roman" pitchFamily="18" charset="0"/>
            </a:endParaRPr>
          </a:p>
        </p:txBody>
      </p:sp>
      <p:sp>
        <p:nvSpPr>
          <p:cNvPr id="21" name="TextBox 41"/>
          <p:cNvSpPr txBox="1">
            <a:spLocks noChangeArrowheads="1"/>
          </p:cNvSpPr>
          <p:nvPr/>
        </p:nvSpPr>
        <p:spPr bwMode="auto">
          <a:xfrm rot="19200000">
            <a:off x="7062388" y="1238685"/>
            <a:ext cx="2247731" cy="276999"/>
          </a:xfrm>
          <a:prstGeom prst="rect">
            <a:avLst/>
          </a:prstGeom>
          <a:noFill/>
          <a:ln w="9525">
            <a:noFill/>
            <a:miter lim="800000"/>
            <a:headEnd/>
            <a:tailEnd/>
          </a:ln>
        </p:spPr>
        <p:txBody>
          <a:bodyPr wrap="none">
            <a:spAutoFit/>
          </a:bodyPr>
          <a:lstStyle/>
          <a:p>
            <a:r>
              <a:rPr lang="en-GB" sz="1200" b="0" i="1" dirty="0" smtClean="0">
                <a:latin typeface="Times New Roman" pitchFamily="18" charset="0"/>
                <a:cs typeface="Times New Roman" pitchFamily="18" charset="0"/>
              </a:rPr>
              <a:t>in 1965 by Buff</a:t>
            </a:r>
            <a:r>
              <a:rPr lang="en-GB" sz="1200" b="0" i="1" dirty="0">
                <a:latin typeface="Times New Roman" pitchFamily="18" charset="0"/>
                <a:cs typeface="Times New Roman" pitchFamily="18" charset="0"/>
              </a:rPr>
              <a:t>, Lovett, </a:t>
            </a:r>
            <a:r>
              <a:rPr lang="en-GB" sz="1200" b="0" i="1" dirty="0" err="1" smtClean="0">
                <a:latin typeface="Times New Roman" pitchFamily="18" charset="0"/>
                <a:cs typeface="Times New Roman" pitchFamily="18" charset="0"/>
              </a:rPr>
              <a:t>Stillinger</a:t>
            </a:r>
            <a:endParaRPr lang="en-GB" sz="1200" b="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GB" dirty="0" smtClean="0"/>
              <a:t>XRR: Reflectivity on Air-Water Interface</a:t>
            </a:r>
            <a:endParaRPr lang="en-GB" dirty="0"/>
          </a:p>
        </p:txBody>
      </p:sp>
      <p:sp>
        <p:nvSpPr>
          <p:cNvPr id="16393" name="Footer Placeholder 2"/>
          <p:cNvSpPr>
            <a:spLocks noGrp="1"/>
          </p:cNvSpPr>
          <p:nvPr>
            <p:ph type="ftr" sz="quarter" idx="10"/>
          </p:nvPr>
        </p:nvSpPr>
        <p:spPr>
          <a:noFill/>
        </p:spPr>
        <p:txBody>
          <a:bodyPr/>
          <a:lstStyle/>
          <a:p>
            <a:r>
              <a:rPr lang="en-GB" smtClean="0">
                <a:latin typeface="Arial" pitchFamily="34" charset="0"/>
              </a:rPr>
              <a:t>4/12/2017,  SYNOHF, Annecy,  O. Konovalov</a:t>
            </a:r>
            <a:endParaRPr lang="ru-RU" smtClean="0">
              <a:latin typeface="Arial" pitchFamily="34" charset="0"/>
            </a:endParaRPr>
          </a:p>
        </p:txBody>
      </p:sp>
      <p:sp>
        <p:nvSpPr>
          <p:cNvPr id="16394" name="Slide Number Placeholder 3"/>
          <p:cNvSpPr>
            <a:spLocks noGrp="1"/>
          </p:cNvSpPr>
          <p:nvPr>
            <p:ph type="sldNum" sz="quarter" idx="11"/>
          </p:nvPr>
        </p:nvSpPr>
        <p:spPr>
          <a:noFill/>
        </p:spPr>
        <p:txBody>
          <a:bodyPr/>
          <a:lstStyle/>
          <a:p>
            <a:fld id="{EC62644F-360F-4335-86C3-8930D01A2E98}" type="slidenum">
              <a:rPr lang="en-GB" smtClean="0">
                <a:latin typeface="Arial" pitchFamily="34" charset="0"/>
              </a:rPr>
              <a:pPr/>
              <a:t>23</a:t>
            </a:fld>
            <a:endParaRPr lang="en-GB" smtClean="0">
              <a:latin typeface="Arial" pitchFamily="34" charset="0"/>
            </a:endParaRPr>
          </a:p>
        </p:txBody>
      </p:sp>
      <p:graphicFrame>
        <p:nvGraphicFramePr>
          <p:cNvPr id="16386" name="Object 3"/>
          <p:cNvGraphicFramePr>
            <a:graphicFrameLocks noChangeAspect="1"/>
          </p:cNvGraphicFramePr>
          <p:nvPr/>
        </p:nvGraphicFramePr>
        <p:xfrm>
          <a:off x="0" y="1014413"/>
          <a:ext cx="6146800" cy="4829175"/>
        </p:xfrm>
        <a:graphic>
          <a:graphicData uri="http://schemas.openxmlformats.org/presentationml/2006/ole">
            <p:oleObj spid="_x0000_s781314" name="Graph" r:id="rId4" imgW="3843360" imgH="3019680" progId="Origin50.Graph">
              <p:embed/>
            </p:oleObj>
          </a:graphicData>
        </a:graphic>
      </p:graphicFrame>
      <p:graphicFrame>
        <p:nvGraphicFramePr>
          <p:cNvPr id="16387" name="Object 4"/>
          <p:cNvGraphicFramePr>
            <a:graphicFrameLocks noChangeAspect="1"/>
          </p:cNvGraphicFramePr>
          <p:nvPr/>
        </p:nvGraphicFramePr>
        <p:xfrm>
          <a:off x="6176963" y="1560513"/>
          <a:ext cx="2189162" cy="658812"/>
        </p:xfrm>
        <a:graphic>
          <a:graphicData uri="http://schemas.openxmlformats.org/presentationml/2006/ole">
            <p:oleObj spid="_x0000_s781315" name="Equation" r:id="rId5" imgW="1562040" imgH="469800" progId="Equation.3">
              <p:embed/>
            </p:oleObj>
          </a:graphicData>
        </a:graphic>
      </p:graphicFrame>
      <p:graphicFrame>
        <p:nvGraphicFramePr>
          <p:cNvPr id="16388" name="Object 5"/>
          <p:cNvGraphicFramePr>
            <a:graphicFrameLocks noChangeAspect="1"/>
          </p:cNvGraphicFramePr>
          <p:nvPr/>
        </p:nvGraphicFramePr>
        <p:xfrm>
          <a:off x="6175375" y="2395538"/>
          <a:ext cx="2616200" cy="604837"/>
        </p:xfrm>
        <a:graphic>
          <a:graphicData uri="http://schemas.openxmlformats.org/presentationml/2006/ole">
            <p:oleObj spid="_x0000_s781316" name="Equation" r:id="rId6" imgW="1866600" imgH="431640" progId="Equation.3">
              <p:embed/>
            </p:oleObj>
          </a:graphicData>
        </a:graphic>
      </p:graphicFrame>
      <p:graphicFrame>
        <p:nvGraphicFramePr>
          <p:cNvPr id="16389" name="Object 6"/>
          <p:cNvGraphicFramePr>
            <a:graphicFrameLocks noChangeAspect="1"/>
          </p:cNvGraphicFramePr>
          <p:nvPr/>
        </p:nvGraphicFramePr>
        <p:xfrm>
          <a:off x="6176963" y="3175000"/>
          <a:ext cx="2009775" cy="622300"/>
        </p:xfrm>
        <a:graphic>
          <a:graphicData uri="http://schemas.openxmlformats.org/presentationml/2006/ole">
            <p:oleObj spid="_x0000_s781317" name="Equation" r:id="rId7" imgW="1434960" imgH="444240" progId="Equation.3">
              <p:embed/>
            </p:oleObj>
          </a:graphicData>
        </a:graphic>
      </p:graphicFrame>
      <p:graphicFrame>
        <p:nvGraphicFramePr>
          <p:cNvPr id="16390" name="Object 7"/>
          <p:cNvGraphicFramePr>
            <a:graphicFrameLocks noChangeAspect="1"/>
          </p:cNvGraphicFramePr>
          <p:nvPr/>
        </p:nvGraphicFramePr>
        <p:xfrm>
          <a:off x="5853113" y="4113213"/>
          <a:ext cx="3275012" cy="676275"/>
        </p:xfrm>
        <a:graphic>
          <a:graphicData uri="http://schemas.openxmlformats.org/presentationml/2006/ole">
            <p:oleObj spid="_x0000_s781318" name="Equation" r:id="rId8" imgW="2336760" imgH="482400" progId="Equation.3">
              <p:embed/>
            </p:oleObj>
          </a:graphicData>
        </a:graphic>
      </p:graphicFrame>
      <p:graphicFrame>
        <p:nvGraphicFramePr>
          <p:cNvPr id="16391" name="Object 8"/>
          <p:cNvGraphicFramePr>
            <a:graphicFrameLocks noChangeAspect="1"/>
          </p:cNvGraphicFramePr>
          <p:nvPr/>
        </p:nvGraphicFramePr>
        <p:xfrm>
          <a:off x="6454775" y="4940300"/>
          <a:ext cx="1884363" cy="442913"/>
        </p:xfrm>
        <a:graphic>
          <a:graphicData uri="http://schemas.openxmlformats.org/presentationml/2006/ole">
            <p:oleObj spid="_x0000_s781319" name="Equation" r:id="rId9" imgW="863280" imgH="203040" progId="Equation.3">
              <p:embed/>
            </p:oleObj>
          </a:graphicData>
        </a:graphic>
      </p:graphicFrame>
      <p:grpSp>
        <p:nvGrpSpPr>
          <p:cNvPr id="2" name="Group 20"/>
          <p:cNvGrpSpPr>
            <a:grpSpLocks/>
          </p:cNvGrpSpPr>
          <p:nvPr/>
        </p:nvGrpSpPr>
        <p:grpSpPr bwMode="auto">
          <a:xfrm>
            <a:off x="4681538" y="5526088"/>
            <a:ext cx="1279525" cy="727075"/>
            <a:chOff x="6499331" y="5714768"/>
            <a:chExt cx="1279525" cy="727128"/>
          </a:xfrm>
        </p:grpSpPr>
        <p:sp>
          <p:nvSpPr>
            <p:cNvPr id="16408" name="Rectangle 18"/>
            <p:cNvSpPr>
              <a:spLocks noChangeArrowheads="1"/>
            </p:cNvSpPr>
            <p:nvPr/>
          </p:nvSpPr>
          <p:spPr bwMode="auto">
            <a:xfrm>
              <a:off x="6499331" y="5714768"/>
              <a:ext cx="1279525" cy="258763"/>
            </a:xfrm>
            <a:prstGeom prst="rect">
              <a:avLst/>
            </a:prstGeom>
            <a:gradFill rotWithShape="1">
              <a:gsLst>
                <a:gs pos="0">
                  <a:srgbClr val="FFFFFF"/>
                </a:gs>
                <a:gs pos="100000">
                  <a:srgbClr val="800080"/>
                </a:gs>
              </a:gsLst>
              <a:lin ang="5400000" scaled="1"/>
            </a:gradFill>
            <a:ln w="9525" algn="ctr">
              <a:noFill/>
              <a:miter lim="800000"/>
              <a:headEnd/>
              <a:tailEnd/>
            </a:ln>
          </p:spPr>
          <p:txBody>
            <a:bodyPr wrap="none" anchor="ctr"/>
            <a:lstStyle/>
            <a:p>
              <a:endParaRPr lang="en-US"/>
            </a:p>
          </p:txBody>
        </p:sp>
        <p:sp>
          <p:nvSpPr>
            <p:cNvPr id="16409" name="Rectangle 19"/>
            <p:cNvSpPr>
              <a:spLocks noChangeArrowheads="1"/>
            </p:cNvSpPr>
            <p:nvPr/>
          </p:nvSpPr>
          <p:spPr bwMode="auto">
            <a:xfrm>
              <a:off x="6499331" y="5970355"/>
              <a:ext cx="1279525" cy="471541"/>
            </a:xfrm>
            <a:prstGeom prst="rect">
              <a:avLst/>
            </a:prstGeom>
            <a:solidFill>
              <a:srgbClr val="800080"/>
            </a:solidFill>
            <a:ln w="9525" algn="ctr">
              <a:noFill/>
              <a:miter lim="800000"/>
              <a:headEnd/>
              <a:tailEnd/>
            </a:ln>
          </p:spPr>
          <p:txBody>
            <a:bodyPr wrap="none" anchor="ctr"/>
            <a:lstStyle/>
            <a:p>
              <a:endParaRPr lang="en-US"/>
            </a:p>
          </p:txBody>
        </p:sp>
      </p:grpSp>
      <p:sp>
        <p:nvSpPr>
          <p:cNvPr id="16397" name="Rectangle 19"/>
          <p:cNvSpPr>
            <a:spLocks noChangeArrowheads="1"/>
          </p:cNvSpPr>
          <p:nvPr/>
        </p:nvSpPr>
        <p:spPr bwMode="auto">
          <a:xfrm>
            <a:off x="2922588" y="5661025"/>
            <a:ext cx="1279525" cy="592138"/>
          </a:xfrm>
          <a:prstGeom prst="rect">
            <a:avLst/>
          </a:prstGeom>
          <a:solidFill>
            <a:srgbClr val="800080"/>
          </a:solidFill>
          <a:ln w="9525" algn="ctr">
            <a:noFill/>
            <a:miter lim="800000"/>
            <a:headEnd/>
            <a:tailEnd/>
          </a:ln>
        </p:spPr>
        <p:txBody>
          <a:bodyPr wrap="none" anchor="ctr"/>
          <a:lstStyle/>
          <a:p>
            <a:endParaRPr lang="en-US"/>
          </a:p>
        </p:txBody>
      </p:sp>
      <p:grpSp>
        <p:nvGrpSpPr>
          <p:cNvPr id="3" name="Group 40"/>
          <p:cNvGrpSpPr>
            <a:grpSpLocks/>
          </p:cNvGrpSpPr>
          <p:nvPr/>
        </p:nvGrpSpPr>
        <p:grpSpPr bwMode="auto">
          <a:xfrm>
            <a:off x="6057900" y="5573713"/>
            <a:ext cx="1281113" cy="679450"/>
            <a:chOff x="7835150" y="5839092"/>
            <a:chExt cx="1281601" cy="644524"/>
          </a:xfrm>
        </p:grpSpPr>
        <p:sp>
          <p:nvSpPr>
            <p:cNvPr id="16405" name="AutoShape 80"/>
            <p:cNvSpPr>
              <a:spLocks noChangeArrowheads="1"/>
            </p:cNvSpPr>
            <p:nvPr/>
          </p:nvSpPr>
          <p:spPr bwMode="auto">
            <a:xfrm>
              <a:off x="7835150" y="5839092"/>
              <a:ext cx="641413" cy="641185"/>
            </a:xfrm>
            <a:prstGeom prst="doubleWave">
              <a:avLst>
                <a:gd name="adj1" fmla="val 6500"/>
                <a:gd name="adj2" fmla="val 0"/>
              </a:avLst>
            </a:prstGeom>
            <a:solidFill>
              <a:srgbClr val="800080"/>
            </a:solidFill>
            <a:ln w="9525">
              <a:noFill/>
              <a:miter lim="800000"/>
              <a:headEnd/>
              <a:tailEnd/>
            </a:ln>
          </p:spPr>
          <p:txBody>
            <a:bodyPr wrap="none" anchor="ctr"/>
            <a:lstStyle/>
            <a:p>
              <a:endParaRPr lang="en-US"/>
            </a:p>
          </p:txBody>
        </p:sp>
        <p:sp>
          <p:nvSpPr>
            <p:cNvPr id="16406" name="AutoShape 81"/>
            <p:cNvSpPr>
              <a:spLocks noChangeArrowheads="1"/>
            </p:cNvSpPr>
            <p:nvPr/>
          </p:nvSpPr>
          <p:spPr bwMode="auto">
            <a:xfrm>
              <a:off x="8470995" y="5839092"/>
              <a:ext cx="641413" cy="641185"/>
            </a:xfrm>
            <a:prstGeom prst="doubleWave">
              <a:avLst>
                <a:gd name="adj1" fmla="val 6500"/>
                <a:gd name="adj2" fmla="val 0"/>
              </a:avLst>
            </a:prstGeom>
            <a:solidFill>
              <a:srgbClr val="800080"/>
            </a:solidFill>
            <a:ln w="9525">
              <a:noFill/>
              <a:miter lim="800000"/>
              <a:headEnd/>
              <a:tailEnd/>
            </a:ln>
          </p:spPr>
          <p:txBody>
            <a:bodyPr wrap="none" anchor="ctr"/>
            <a:lstStyle/>
            <a:p>
              <a:endParaRPr lang="en-US"/>
            </a:p>
          </p:txBody>
        </p:sp>
        <p:sp>
          <p:nvSpPr>
            <p:cNvPr id="16407" name="Rectangle 83"/>
            <p:cNvSpPr>
              <a:spLocks noChangeArrowheads="1"/>
            </p:cNvSpPr>
            <p:nvPr/>
          </p:nvSpPr>
          <p:spPr bwMode="auto">
            <a:xfrm>
              <a:off x="7835151" y="6298058"/>
              <a:ext cx="1281600" cy="185558"/>
            </a:xfrm>
            <a:prstGeom prst="rect">
              <a:avLst/>
            </a:prstGeom>
            <a:solidFill>
              <a:srgbClr val="800080"/>
            </a:solidFill>
            <a:ln w="9525">
              <a:noFill/>
              <a:miter lim="800000"/>
              <a:headEnd/>
              <a:tailEnd/>
            </a:ln>
          </p:spPr>
          <p:txBody>
            <a:bodyPr wrap="none" anchor="ctr"/>
            <a:lstStyle/>
            <a:p>
              <a:endParaRPr lang="en-US"/>
            </a:p>
          </p:txBody>
        </p:sp>
      </p:grpSp>
      <p:sp>
        <p:nvSpPr>
          <p:cNvPr id="16399" name="TextBox 41"/>
          <p:cNvSpPr txBox="1">
            <a:spLocks noChangeArrowheads="1"/>
          </p:cNvSpPr>
          <p:nvPr/>
        </p:nvSpPr>
        <p:spPr bwMode="auto">
          <a:xfrm>
            <a:off x="5613400" y="6318250"/>
            <a:ext cx="3521075" cy="277813"/>
          </a:xfrm>
          <a:prstGeom prst="rect">
            <a:avLst/>
          </a:prstGeom>
          <a:noFill/>
          <a:ln w="9525">
            <a:noFill/>
            <a:miter lim="800000"/>
            <a:headEnd/>
            <a:tailEnd/>
          </a:ln>
        </p:spPr>
        <p:txBody>
          <a:bodyPr wrap="none">
            <a:spAutoFit/>
          </a:bodyPr>
          <a:lstStyle/>
          <a:p>
            <a:r>
              <a:rPr lang="en-GB" sz="1200" b="0" i="1" dirty="0">
                <a:latin typeface="Times New Roman" pitchFamily="18" charset="0"/>
                <a:cs typeface="Times New Roman" pitchFamily="18" charset="0"/>
              </a:rPr>
              <a:t>Buff, Lovett, </a:t>
            </a:r>
            <a:r>
              <a:rPr lang="en-GB" sz="1200" b="0" i="1" dirty="0" err="1">
                <a:latin typeface="Times New Roman" pitchFamily="18" charset="0"/>
                <a:cs typeface="Times New Roman" pitchFamily="18" charset="0"/>
              </a:rPr>
              <a:t>Stillinger</a:t>
            </a:r>
            <a:r>
              <a:rPr lang="en-GB" sz="1200" b="0" i="1" dirty="0">
                <a:latin typeface="Times New Roman" pitchFamily="18" charset="0"/>
                <a:cs typeface="Times New Roman" pitchFamily="18" charset="0"/>
              </a:rPr>
              <a:t>, </a:t>
            </a:r>
            <a:r>
              <a:rPr lang="en-GB" sz="1200" b="0" i="1" dirty="0" err="1">
                <a:latin typeface="Times New Roman" pitchFamily="18" charset="0"/>
                <a:cs typeface="Times New Roman" pitchFamily="18" charset="0"/>
              </a:rPr>
              <a:t>Phys.Rev.Lett</a:t>
            </a:r>
            <a:r>
              <a:rPr lang="en-GB" sz="1200" b="0" i="1" dirty="0">
                <a:latin typeface="Times New Roman" pitchFamily="18" charset="0"/>
                <a:cs typeface="Times New Roman" pitchFamily="18" charset="0"/>
              </a:rPr>
              <a:t>., </a:t>
            </a:r>
            <a:r>
              <a:rPr lang="en-GB" sz="1200" i="1" dirty="0">
                <a:latin typeface="Times New Roman" pitchFamily="18" charset="0"/>
                <a:cs typeface="Times New Roman" pitchFamily="18" charset="0"/>
              </a:rPr>
              <a:t>15</a:t>
            </a:r>
            <a:r>
              <a:rPr lang="en-GB" sz="1200" b="0" i="1" dirty="0">
                <a:latin typeface="Times New Roman" pitchFamily="18" charset="0"/>
                <a:cs typeface="Times New Roman" pitchFamily="18" charset="0"/>
              </a:rPr>
              <a:t>, 621 (1965)</a:t>
            </a:r>
          </a:p>
        </p:txBody>
      </p:sp>
      <p:sp>
        <p:nvSpPr>
          <p:cNvPr id="16400" name="TextBox 42"/>
          <p:cNvSpPr txBox="1">
            <a:spLocks noChangeArrowheads="1"/>
          </p:cNvSpPr>
          <p:nvPr/>
        </p:nvSpPr>
        <p:spPr bwMode="auto">
          <a:xfrm>
            <a:off x="-9525" y="6308725"/>
            <a:ext cx="3060700" cy="276225"/>
          </a:xfrm>
          <a:prstGeom prst="rect">
            <a:avLst/>
          </a:prstGeom>
          <a:noFill/>
          <a:ln w="9525">
            <a:noFill/>
            <a:miter lim="800000"/>
            <a:headEnd/>
            <a:tailEnd/>
          </a:ln>
        </p:spPr>
        <p:txBody>
          <a:bodyPr wrap="none">
            <a:spAutoFit/>
          </a:bodyPr>
          <a:lstStyle/>
          <a:p>
            <a:r>
              <a:rPr lang="da-DK" sz="1200" b="0" i="1">
                <a:latin typeface="Times New Roman" pitchFamily="18" charset="0"/>
                <a:cs typeface="Times New Roman" pitchFamily="18" charset="0"/>
              </a:rPr>
              <a:t>Braslau at al., Phys.Rev.Lett., </a:t>
            </a:r>
            <a:r>
              <a:rPr lang="da-DK" sz="1200" i="1">
                <a:latin typeface="Times New Roman" pitchFamily="18" charset="0"/>
                <a:cs typeface="Times New Roman" pitchFamily="18" charset="0"/>
              </a:rPr>
              <a:t>54</a:t>
            </a:r>
            <a:r>
              <a:rPr lang="da-DK" sz="1200" b="0" i="1">
                <a:latin typeface="Times New Roman" pitchFamily="18" charset="0"/>
                <a:cs typeface="Times New Roman" pitchFamily="18" charset="0"/>
              </a:rPr>
              <a:t>, 114 (1985)</a:t>
            </a:r>
            <a:endParaRPr lang="en-GB" sz="1200" b="0" i="1">
              <a:latin typeface="Times New Roman" pitchFamily="18" charset="0"/>
              <a:cs typeface="Times New Roman" pitchFamily="18" charset="0"/>
            </a:endParaRPr>
          </a:p>
        </p:txBody>
      </p:sp>
      <p:sp>
        <p:nvSpPr>
          <p:cNvPr id="44" name="Down Arrow 43"/>
          <p:cNvSpPr/>
          <p:nvPr/>
        </p:nvSpPr>
        <p:spPr bwMode="auto">
          <a:xfrm>
            <a:off x="6173788" y="2095500"/>
            <a:ext cx="101600" cy="381000"/>
          </a:xfrm>
          <a:prstGeom prst="downArrow">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a:lstStyle/>
          <a:p>
            <a:pPr>
              <a:defRPr/>
            </a:pPr>
            <a:endParaRPr lang="en-GB">
              <a:latin typeface="Arial" charset="0"/>
            </a:endParaRPr>
          </a:p>
        </p:txBody>
      </p:sp>
      <p:sp>
        <p:nvSpPr>
          <p:cNvPr id="45" name="Down Arrow 44"/>
          <p:cNvSpPr/>
          <p:nvPr/>
        </p:nvSpPr>
        <p:spPr bwMode="auto">
          <a:xfrm>
            <a:off x="6173788" y="3624263"/>
            <a:ext cx="101600" cy="381000"/>
          </a:xfrm>
          <a:prstGeom prst="downArrow">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a:lstStyle/>
          <a:p>
            <a:pPr>
              <a:defRPr/>
            </a:pPr>
            <a:endParaRPr lang="en-GB">
              <a:latin typeface="Arial" charset="0"/>
            </a:endParaRPr>
          </a:p>
        </p:txBody>
      </p:sp>
      <p:sp>
        <p:nvSpPr>
          <p:cNvPr id="46" name="Down Arrow 45"/>
          <p:cNvSpPr/>
          <p:nvPr/>
        </p:nvSpPr>
        <p:spPr bwMode="auto">
          <a:xfrm>
            <a:off x="6173788" y="2863850"/>
            <a:ext cx="101600" cy="379413"/>
          </a:xfrm>
          <a:prstGeom prst="downArrow">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a:lstStyle/>
          <a:p>
            <a:pPr>
              <a:defRPr/>
            </a:pPr>
            <a:endParaRPr lang="en-GB">
              <a:latin typeface="Arial" charset="0"/>
            </a:endParaRPr>
          </a:p>
        </p:txBody>
      </p:sp>
      <p:grpSp>
        <p:nvGrpSpPr>
          <p:cNvPr id="34" name="Group 33"/>
          <p:cNvGrpSpPr/>
          <p:nvPr/>
        </p:nvGrpSpPr>
        <p:grpSpPr>
          <a:xfrm>
            <a:off x="3131840" y="5517232"/>
            <a:ext cx="732081" cy="732081"/>
            <a:chOff x="105695" y="5377408"/>
            <a:chExt cx="732081" cy="732081"/>
          </a:xfrm>
        </p:grpSpPr>
        <p:cxnSp>
          <p:nvCxnSpPr>
            <p:cNvPr id="30" name="Straight Connector 29"/>
            <p:cNvCxnSpPr/>
            <p:nvPr/>
          </p:nvCxnSpPr>
          <p:spPr>
            <a:xfrm rot="2700000">
              <a:off x="471736" y="5377408"/>
              <a:ext cx="0" cy="732081"/>
            </a:xfrm>
            <a:prstGeom prst="line">
              <a:avLst/>
            </a:prstGeom>
            <a:ln w="952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8900000" flipH="1">
              <a:off x="471736" y="5377408"/>
              <a:ext cx="0" cy="732081"/>
            </a:xfrm>
            <a:prstGeom prst="line">
              <a:avLst/>
            </a:prstGeom>
            <a:ln w="95250" cmpd="sng">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24</a:t>
            </a:fld>
            <a:endParaRPr lang="fr-FR" dirty="0"/>
          </a:p>
        </p:txBody>
      </p:sp>
      <p:sp>
        <p:nvSpPr>
          <p:cNvPr id="5" name="Rectangle 4"/>
          <p:cNvSpPr>
            <a:spLocks noChangeArrowheads="1"/>
          </p:cNvSpPr>
          <p:nvPr/>
        </p:nvSpPr>
        <p:spPr bwMode="auto">
          <a:xfrm>
            <a:off x="0" y="3140968"/>
            <a:ext cx="9144000" cy="461963"/>
          </a:xfrm>
          <a:prstGeom prst="rect">
            <a:avLst/>
          </a:prstGeom>
          <a:noFill/>
          <a:ln w="9525" algn="ctr">
            <a:noFill/>
            <a:miter lim="800000"/>
            <a:headEnd/>
            <a:tailEnd/>
          </a:ln>
        </p:spPr>
        <p:txBody>
          <a:bodyPr>
            <a:spAutoFit/>
          </a:bodyPr>
          <a:lstStyle/>
          <a:p>
            <a:pPr algn="ctr"/>
            <a:r>
              <a:rPr lang="en-GB" sz="2400" b="1" dirty="0" smtClean="0">
                <a:solidFill>
                  <a:srgbClr val="1B5092"/>
                </a:solidFill>
              </a:rPr>
              <a:t>Examples</a:t>
            </a:r>
            <a:endParaRPr lang="fr-FR" sz="2400" b="1" dirty="0">
              <a:solidFill>
                <a:srgbClr val="1B509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XRR: Buried interfaces</a:t>
            </a:r>
            <a:endParaRPr lang="en-GB" dirty="0"/>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25</a:t>
            </a:fld>
            <a:endParaRPr lang="fr-FR" dirty="0"/>
          </a:p>
        </p:txBody>
      </p:sp>
      <p:sp>
        <p:nvSpPr>
          <p:cNvPr id="5" name="Rectangle 22"/>
          <p:cNvSpPr txBox="1">
            <a:spLocks noChangeArrowheads="1"/>
          </p:cNvSpPr>
          <p:nvPr/>
        </p:nvSpPr>
        <p:spPr>
          <a:xfrm>
            <a:off x="0" y="622300"/>
            <a:ext cx="9144000" cy="444500"/>
          </a:xfrm>
          <a:prstGeom prst="rect">
            <a:avLst/>
          </a:prstGeom>
        </p:spPr>
        <p:txBody>
          <a:bodyPr/>
          <a:lstStyle/>
          <a:p>
            <a:pPr algn="ctr">
              <a:defRPr/>
            </a:pPr>
            <a:r>
              <a:rPr lang="en-US" sz="2400" kern="0" dirty="0">
                <a:solidFill>
                  <a:srgbClr val="1B5092"/>
                </a:solidFill>
                <a:latin typeface="+mj-lt"/>
                <a:ea typeface="+mj-ea"/>
                <a:cs typeface="+mj-cs"/>
              </a:rPr>
              <a:t>Decay of correlations in inhomogeneous fluids</a:t>
            </a:r>
          </a:p>
        </p:txBody>
      </p:sp>
      <p:pic>
        <p:nvPicPr>
          <p:cNvPr id="6" name="Picture 1"/>
          <p:cNvPicPr>
            <a:picLocks noChangeAspect="1"/>
          </p:cNvPicPr>
          <p:nvPr/>
        </p:nvPicPr>
        <p:blipFill>
          <a:blip r:embed="rId4" cstate="print"/>
          <a:srcRect/>
          <a:stretch>
            <a:fillRect/>
          </a:stretch>
        </p:blipFill>
        <p:spPr bwMode="auto">
          <a:xfrm>
            <a:off x="11113" y="2371725"/>
            <a:ext cx="3713162" cy="4175125"/>
          </a:xfrm>
          <a:prstGeom prst="rect">
            <a:avLst/>
          </a:prstGeom>
          <a:noFill/>
          <a:ln w="9525">
            <a:noFill/>
            <a:miter lim="800000"/>
            <a:headEnd/>
            <a:tailEnd/>
          </a:ln>
        </p:spPr>
      </p:pic>
      <p:pic>
        <p:nvPicPr>
          <p:cNvPr id="7" name="Picture 4"/>
          <p:cNvPicPr>
            <a:picLocks noChangeAspect="1"/>
          </p:cNvPicPr>
          <p:nvPr/>
        </p:nvPicPr>
        <p:blipFill>
          <a:blip r:embed="rId5" cstate="print"/>
          <a:srcRect/>
          <a:stretch>
            <a:fillRect/>
          </a:stretch>
        </p:blipFill>
        <p:spPr bwMode="auto">
          <a:xfrm>
            <a:off x="4705350" y="1457325"/>
            <a:ext cx="4322763" cy="936625"/>
          </a:xfrm>
          <a:prstGeom prst="rect">
            <a:avLst/>
          </a:prstGeom>
          <a:noFill/>
          <a:ln w="9525">
            <a:noFill/>
            <a:miter lim="800000"/>
            <a:headEnd/>
            <a:tailEnd/>
          </a:ln>
        </p:spPr>
      </p:pic>
      <p:pic>
        <p:nvPicPr>
          <p:cNvPr id="8" name="Picture 2"/>
          <p:cNvPicPr>
            <a:picLocks noChangeAspect="1"/>
          </p:cNvPicPr>
          <p:nvPr/>
        </p:nvPicPr>
        <p:blipFill>
          <a:blip r:embed="rId6" cstate="print"/>
          <a:srcRect/>
          <a:stretch>
            <a:fillRect/>
          </a:stretch>
        </p:blipFill>
        <p:spPr bwMode="auto">
          <a:xfrm>
            <a:off x="6445250" y="2608263"/>
            <a:ext cx="2563813" cy="2016125"/>
          </a:xfrm>
          <a:prstGeom prst="rect">
            <a:avLst/>
          </a:prstGeom>
          <a:noFill/>
          <a:ln w="9525">
            <a:noFill/>
            <a:miter lim="800000"/>
            <a:headEnd/>
            <a:tailEnd/>
          </a:ln>
        </p:spPr>
      </p:pic>
      <p:sp>
        <p:nvSpPr>
          <p:cNvPr id="9" name="Rectangle 7"/>
          <p:cNvSpPr>
            <a:spLocks noChangeArrowheads="1"/>
          </p:cNvSpPr>
          <p:nvPr/>
        </p:nvSpPr>
        <p:spPr bwMode="auto">
          <a:xfrm>
            <a:off x="4943475" y="6243638"/>
            <a:ext cx="4200525" cy="307975"/>
          </a:xfrm>
          <a:prstGeom prst="rect">
            <a:avLst/>
          </a:prstGeom>
          <a:noFill/>
          <a:ln w="9525">
            <a:noFill/>
            <a:miter lim="800000"/>
            <a:headEnd/>
            <a:tailEnd/>
          </a:ln>
        </p:spPr>
        <p:txBody>
          <a:bodyPr>
            <a:spAutoFit/>
          </a:bodyPr>
          <a:lstStyle/>
          <a:p>
            <a:pPr>
              <a:spcBef>
                <a:spcPct val="50000"/>
              </a:spcBef>
            </a:pPr>
            <a:r>
              <a:rPr lang="en-US" sz="1400" b="0" i="1">
                <a:latin typeface="Times New Roman" pitchFamily="18" charset="0"/>
                <a:cs typeface="Times New Roman" pitchFamily="18" charset="0"/>
              </a:rPr>
              <a:t>K. Nygård &amp; O.Konovalov, Soft Matter 8, 5180 (2012)</a:t>
            </a:r>
          </a:p>
        </p:txBody>
      </p:sp>
      <p:sp>
        <p:nvSpPr>
          <p:cNvPr id="10" name="Text Box 5"/>
          <p:cNvSpPr txBox="1">
            <a:spLocks noChangeArrowheads="1"/>
          </p:cNvSpPr>
          <p:nvPr/>
        </p:nvSpPr>
        <p:spPr bwMode="auto">
          <a:xfrm>
            <a:off x="28575" y="1052513"/>
            <a:ext cx="4176713" cy="1323975"/>
          </a:xfrm>
          <a:prstGeom prst="rect">
            <a:avLst/>
          </a:prstGeom>
          <a:noFill/>
          <a:ln w="25400">
            <a:noFill/>
            <a:miter lim="800000"/>
            <a:headEnd type="none" w="sm" len="sm"/>
            <a:tailEnd type="none" w="sm" len="sm"/>
          </a:ln>
        </p:spPr>
        <p:txBody>
          <a:bodyPr>
            <a:spAutoFit/>
          </a:bodyPr>
          <a:lstStyle/>
          <a:p>
            <a:pPr>
              <a:spcBef>
                <a:spcPct val="50000"/>
              </a:spcBef>
            </a:pPr>
            <a:r>
              <a:rPr lang="en-US" sz="1600" b="1" dirty="0" err="1"/>
              <a:t>Ludox</a:t>
            </a:r>
            <a:r>
              <a:rPr lang="en-US" sz="1600" b="1" dirty="0"/>
              <a:t> SM-30 SiO</a:t>
            </a:r>
            <a:r>
              <a:rPr lang="en-US" sz="1600" b="1" baseline="-25000" dirty="0"/>
              <a:t>2</a:t>
            </a:r>
            <a:r>
              <a:rPr lang="en-US" sz="1600" b="1" dirty="0"/>
              <a:t> colloids</a:t>
            </a:r>
            <a:r>
              <a:rPr lang="en-US" sz="1600" dirty="0"/>
              <a:t>:</a:t>
            </a:r>
            <a:br>
              <a:rPr lang="en-US" sz="1600" dirty="0"/>
            </a:br>
            <a:r>
              <a:rPr lang="en-US" sz="1600" dirty="0"/>
              <a:t>Average diameter </a:t>
            </a:r>
            <a:r>
              <a:rPr lang="en-US" sz="1600" i="1" dirty="0"/>
              <a:t>D</a:t>
            </a:r>
            <a:r>
              <a:rPr lang="en-US" sz="1600" i="1" baseline="-25000" dirty="0"/>
              <a:t>0</a:t>
            </a:r>
            <a:r>
              <a:rPr lang="en-US" sz="1600" i="1" dirty="0"/>
              <a:t> </a:t>
            </a:r>
            <a:r>
              <a:rPr lang="en-US" sz="1600" dirty="0"/>
              <a:t>= 10.3 nm </a:t>
            </a:r>
            <a:r>
              <a:rPr lang="en-US" sz="1600" dirty="0" err="1"/>
              <a:t>Polydispersity</a:t>
            </a:r>
            <a:r>
              <a:rPr lang="en-US" sz="1600" dirty="0"/>
              <a:t> </a:t>
            </a:r>
            <a:r>
              <a:rPr lang="el-GR" sz="1600" dirty="0"/>
              <a:t>Δ</a:t>
            </a:r>
            <a:r>
              <a:rPr lang="en-US" sz="1600" i="1" dirty="0"/>
              <a:t>D</a:t>
            </a:r>
            <a:r>
              <a:rPr lang="en-US" sz="1600" dirty="0"/>
              <a:t>/</a:t>
            </a:r>
            <a:r>
              <a:rPr lang="en-US" sz="1600" i="1" dirty="0"/>
              <a:t>D</a:t>
            </a:r>
            <a:r>
              <a:rPr lang="en-US" sz="1600" i="1" baseline="-25000" dirty="0"/>
              <a:t>0</a:t>
            </a:r>
            <a:r>
              <a:rPr lang="en-US" sz="1600" dirty="0"/>
              <a:t> = 0.21</a:t>
            </a:r>
            <a:br>
              <a:rPr lang="en-US" sz="1600" dirty="0"/>
            </a:br>
            <a:r>
              <a:rPr lang="en-US" sz="1600" dirty="0"/>
              <a:t>Debye length </a:t>
            </a:r>
            <a:r>
              <a:rPr lang="en-US" sz="1600" i="1" dirty="0"/>
              <a:t>κ</a:t>
            </a:r>
            <a:r>
              <a:rPr lang="en-US" sz="1600" baseline="30000" dirty="0"/>
              <a:t>-1</a:t>
            </a:r>
            <a:r>
              <a:rPr lang="en-US" sz="1600" dirty="0"/>
              <a:t> = 3.4 nm</a:t>
            </a:r>
            <a:br>
              <a:rPr lang="en-US" sz="1600" dirty="0"/>
            </a:br>
            <a:r>
              <a:rPr lang="en-US" sz="1600" dirty="0"/>
              <a:t>Bulk volume fraction </a:t>
            </a:r>
            <a:r>
              <a:rPr lang="en-US" sz="1600" i="1" dirty="0"/>
              <a:t>ϕ</a:t>
            </a:r>
            <a:r>
              <a:rPr lang="en-US" sz="1600" dirty="0"/>
              <a:t> = 0.</a:t>
            </a:r>
            <a:r>
              <a:rPr lang="sv-SE" sz="1600" dirty="0"/>
              <a:t>18</a:t>
            </a:r>
            <a:endParaRPr lang="el-GR" sz="1600" baseline="30000" dirty="0"/>
          </a:p>
        </p:txBody>
      </p:sp>
      <p:sp>
        <p:nvSpPr>
          <p:cNvPr id="11" name="TextBox 9"/>
          <p:cNvSpPr txBox="1">
            <a:spLocks noChangeArrowheads="1"/>
          </p:cNvSpPr>
          <p:nvPr/>
        </p:nvSpPr>
        <p:spPr bwMode="auto">
          <a:xfrm>
            <a:off x="1381125" y="3146425"/>
            <a:ext cx="2365375" cy="277813"/>
          </a:xfrm>
          <a:prstGeom prst="rect">
            <a:avLst/>
          </a:prstGeom>
          <a:noFill/>
          <a:ln w="9525">
            <a:noFill/>
            <a:miter lim="800000"/>
            <a:headEnd/>
            <a:tailEnd/>
          </a:ln>
        </p:spPr>
        <p:txBody>
          <a:bodyPr>
            <a:spAutoFit/>
          </a:bodyPr>
          <a:lstStyle/>
          <a:p>
            <a:r>
              <a:rPr lang="en-GB" sz="1200"/>
              <a:t>fits with the stratified fluid model</a:t>
            </a:r>
          </a:p>
        </p:txBody>
      </p:sp>
      <p:sp>
        <p:nvSpPr>
          <p:cNvPr id="12" name="TextBox 10"/>
          <p:cNvSpPr txBox="1">
            <a:spLocks noChangeArrowheads="1"/>
          </p:cNvSpPr>
          <p:nvPr/>
        </p:nvSpPr>
        <p:spPr bwMode="auto">
          <a:xfrm>
            <a:off x="5827713" y="1192213"/>
            <a:ext cx="3160712" cy="338137"/>
          </a:xfrm>
          <a:prstGeom prst="rect">
            <a:avLst/>
          </a:prstGeom>
          <a:noFill/>
          <a:ln w="9525">
            <a:noFill/>
            <a:miter lim="800000"/>
            <a:headEnd/>
            <a:tailEnd/>
          </a:ln>
        </p:spPr>
        <p:txBody>
          <a:bodyPr wrap="none">
            <a:spAutoFit/>
          </a:bodyPr>
          <a:lstStyle/>
          <a:p>
            <a:r>
              <a:rPr lang="en-GB" sz="1600"/>
              <a:t>the number density profile model</a:t>
            </a:r>
          </a:p>
        </p:txBody>
      </p:sp>
      <p:sp>
        <p:nvSpPr>
          <p:cNvPr id="13" name="TextBox 11"/>
          <p:cNvSpPr txBox="1">
            <a:spLocks noChangeArrowheads="1"/>
          </p:cNvSpPr>
          <p:nvPr/>
        </p:nvSpPr>
        <p:spPr bwMode="auto">
          <a:xfrm>
            <a:off x="6270625" y="2339975"/>
            <a:ext cx="2722563" cy="307975"/>
          </a:xfrm>
          <a:prstGeom prst="rect">
            <a:avLst/>
          </a:prstGeom>
          <a:noFill/>
          <a:ln w="9525">
            <a:noFill/>
            <a:miter lim="800000"/>
            <a:headEnd/>
            <a:tailEnd/>
          </a:ln>
        </p:spPr>
        <p:txBody>
          <a:bodyPr wrap="none">
            <a:spAutoFit/>
          </a:bodyPr>
          <a:lstStyle/>
          <a:p>
            <a:r>
              <a:rPr lang="en-GB" sz="1400"/>
              <a:t>silica concentration profiles C(z)</a:t>
            </a:r>
          </a:p>
        </p:txBody>
      </p:sp>
      <p:graphicFrame>
        <p:nvGraphicFramePr>
          <p:cNvPr id="14" name="Table 13"/>
          <p:cNvGraphicFramePr>
            <a:graphicFrameLocks noGrp="1"/>
          </p:cNvGraphicFramePr>
          <p:nvPr/>
        </p:nvGraphicFramePr>
        <p:xfrm>
          <a:off x="3846513" y="4525963"/>
          <a:ext cx="3666566" cy="1706880"/>
        </p:xfrm>
        <a:graphic>
          <a:graphicData uri="http://schemas.openxmlformats.org/drawingml/2006/table">
            <a:tbl>
              <a:tblPr firstRow="1" bandRow="1">
                <a:tableStyleId>{5C22544A-7EE6-4342-B048-85BDC9FD1C3A}</a:tableStyleId>
              </a:tblPr>
              <a:tblGrid>
                <a:gridCol w="591671"/>
                <a:gridCol w="1138518"/>
                <a:gridCol w="681318"/>
                <a:gridCol w="1255059"/>
              </a:tblGrid>
              <a:tr h="451223">
                <a:tc>
                  <a:txBody>
                    <a:bodyPr/>
                    <a:lstStyle/>
                    <a:p>
                      <a:endParaRPr lang="en-US" sz="1400" dirty="0" smtClean="0">
                        <a:latin typeface="Arial" pitchFamily="34" charset="0"/>
                        <a:cs typeface="Arial" pitchFamily="34" charset="0"/>
                      </a:endParaRPr>
                    </a:p>
                  </a:txBody>
                  <a:tcPr>
                    <a:solidFill>
                      <a:schemeClr val="accent1">
                        <a:lumMod val="20000"/>
                        <a:lumOff val="80000"/>
                      </a:schemeClr>
                    </a:solidFill>
                  </a:tcPr>
                </a:tc>
                <a:tc>
                  <a:txBody>
                    <a:bodyPr/>
                    <a:lstStyle/>
                    <a:p>
                      <a:r>
                        <a:rPr lang="en-US" sz="1400" i="1" dirty="0" smtClean="0">
                          <a:solidFill>
                            <a:schemeClr val="tx1"/>
                          </a:solidFill>
                          <a:latin typeface="Arial" pitchFamily="34" charset="0"/>
                          <a:cs typeface="Arial" pitchFamily="34" charset="0"/>
                        </a:rPr>
                        <a:t>d</a:t>
                      </a:r>
                      <a:r>
                        <a:rPr lang="en-US" sz="1400" dirty="0" smtClean="0">
                          <a:solidFill>
                            <a:schemeClr val="tx1"/>
                          </a:solidFill>
                          <a:latin typeface="Arial" pitchFamily="34" charset="0"/>
                          <a:cs typeface="Arial" pitchFamily="34" charset="0"/>
                        </a:rPr>
                        <a:t>/</a:t>
                      </a:r>
                      <a:r>
                        <a:rPr lang="en-US" sz="1400" i="1" dirty="0" smtClean="0">
                          <a:solidFill>
                            <a:schemeClr val="tx1"/>
                          </a:solidFill>
                          <a:latin typeface="Arial" pitchFamily="34" charset="0"/>
                          <a:cs typeface="Arial" pitchFamily="34" charset="0"/>
                        </a:rPr>
                        <a:t>D</a:t>
                      </a:r>
                      <a:r>
                        <a:rPr lang="en-US" sz="1400" i="1" baseline="-25000" dirty="0" smtClean="0">
                          <a:solidFill>
                            <a:schemeClr val="tx1"/>
                          </a:solidFill>
                          <a:latin typeface="Arial" pitchFamily="34" charset="0"/>
                          <a:cs typeface="Arial" pitchFamily="34" charset="0"/>
                        </a:rPr>
                        <a:t>0</a:t>
                      </a:r>
                      <a:endParaRPr lang="en-US" sz="1400" dirty="0" smtClean="0">
                        <a:solidFill>
                          <a:schemeClr val="tx1"/>
                        </a:solidFill>
                        <a:latin typeface="Arial" pitchFamily="34" charset="0"/>
                        <a:cs typeface="Arial" pitchFamily="34" charset="0"/>
                      </a:endParaRPr>
                    </a:p>
                    <a:p>
                      <a:r>
                        <a:rPr lang="en-US" sz="1200" i="1" dirty="0" smtClean="0">
                          <a:solidFill>
                            <a:schemeClr val="tx1"/>
                          </a:solidFill>
                          <a:latin typeface="Arial" pitchFamily="34" charset="0"/>
                          <a:cs typeface="Arial" pitchFamily="34" charset="0"/>
                        </a:rPr>
                        <a:t>wavelength</a:t>
                      </a:r>
                      <a:endParaRPr lang="en-GB" sz="1200" baseline="-25000" dirty="0">
                        <a:solidFill>
                          <a:schemeClr val="tx1"/>
                        </a:solidFill>
                        <a:latin typeface="Arial" pitchFamily="34" charset="0"/>
                        <a:cs typeface="Arial" pitchFamily="34" charset="0"/>
                      </a:endParaRPr>
                    </a:p>
                  </a:txBody>
                  <a:tcPr>
                    <a:solidFill>
                      <a:schemeClr val="accent1">
                        <a:lumMod val="20000"/>
                        <a:lumOff val="80000"/>
                      </a:schemeClr>
                    </a:solidFill>
                  </a:tcPr>
                </a:tc>
                <a:tc>
                  <a:txBody>
                    <a:bodyPr/>
                    <a:lstStyle/>
                    <a:p>
                      <a:pPr algn="ctr"/>
                      <a:r>
                        <a:rPr lang="en-US" sz="1400" i="1" dirty="0" smtClean="0">
                          <a:solidFill>
                            <a:schemeClr val="tx1"/>
                          </a:solidFill>
                          <a:latin typeface="+mj-lt"/>
                        </a:rPr>
                        <a:t>ξ</a:t>
                      </a:r>
                      <a:r>
                        <a:rPr lang="en-US" sz="1400" dirty="0" smtClean="0">
                          <a:solidFill>
                            <a:schemeClr val="tx1"/>
                          </a:solidFill>
                          <a:latin typeface="+mj-lt"/>
                        </a:rPr>
                        <a:t>/</a:t>
                      </a:r>
                      <a:r>
                        <a:rPr lang="en-US" sz="1400" i="1" dirty="0" smtClean="0">
                          <a:solidFill>
                            <a:schemeClr val="tx1"/>
                          </a:solidFill>
                          <a:latin typeface="+mj-lt"/>
                        </a:rPr>
                        <a:t>D</a:t>
                      </a:r>
                      <a:r>
                        <a:rPr lang="en-US" sz="1400" i="1" baseline="-25000" dirty="0" smtClean="0">
                          <a:solidFill>
                            <a:schemeClr val="tx1"/>
                          </a:solidFill>
                          <a:latin typeface="+mj-lt"/>
                        </a:rPr>
                        <a:t>0</a:t>
                      </a:r>
                    </a:p>
                    <a:p>
                      <a:pPr algn="ctr"/>
                      <a:r>
                        <a:rPr lang="en-US" sz="1200" i="1" dirty="0" smtClean="0">
                          <a:solidFill>
                            <a:schemeClr val="tx1"/>
                          </a:solidFill>
                          <a:latin typeface="Arial" pitchFamily="34" charset="0"/>
                          <a:cs typeface="Arial" pitchFamily="34" charset="0"/>
                        </a:rPr>
                        <a:t>decay</a:t>
                      </a:r>
                      <a:endParaRPr lang="en-GB" sz="1200" dirty="0">
                        <a:solidFill>
                          <a:schemeClr val="tx1"/>
                        </a:solidFill>
                        <a:latin typeface="+mj-lt"/>
                        <a:cs typeface="Arial" pitchFamily="34"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solidFill>
                            <a:schemeClr val="tx1"/>
                          </a:solidFill>
                          <a:latin typeface="Arial" pitchFamily="34" charset="0"/>
                          <a:cs typeface="Arial" pitchFamily="34" charset="0"/>
                        </a:rPr>
                        <a:t>z</a:t>
                      </a:r>
                      <a:r>
                        <a:rPr lang="en-US" sz="1400" i="1" baseline="-25000" dirty="0" smtClean="0">
                          <a:solidFill>
                            <a:schemeClr val="tx1"/>
                          </a:solidFill>
                          <a:latin typeface="Arial" pitchFamily="34" charset="0"/>
                          <a:cs typeface="Arial" pitchFamily="34" charset="0"/>
                        </a:rPr>
                        <a:t>0</a:t>
                      </a:r>
                      <a:r>
                        <a:rPr lang="en-US" sz="1400" dirty="0" smtClean="0">
                          <a:solidFill>
                            <a:schemeClr val="tx1"/>
                          </a:solidFill>
                          <a:latin typeface="Arial" pitchFamily="34" charset="0"/>
                          <a:cs typeface="Arial" pitchFamily="34" charset="0"/>
                        </a:rPr>
                        <a:t>/</a:t>
                      </a:r>
                      <a:r>
                        <a:rPr lang="en-US" sz="1400" i="1" dirty="0" smtClean="0">
                          <a:solidFill>
                            <a:schemeClr val="tx1"/>
                          </a:solidFill>
                          <a:latin typeface="Arial" pitchFamily="34" charset="0"/>
                          <a:cs typeface="Arial" pitchFamily="34" charset="0"/>
                        </a:rPr>
                        <a:t>D</a:t>
                      </a:r>
                      <a:r>
                        <a:rPr lang="en-US" sz="1400" i="1" baseline="-25000" dirty="0" smtClean="0">
                          <a:solidFill>
                            <a:schemeClr val="tx1"/>
                          </a:solidFill>
                          <a:latin typeface="Arial" pitchFamily="34" charset="0"/>
                          <a:cs typeface="Arial" pitchFamily="34" charset="0"/>
                        </a:rPr>
                        <a:t>0</a:t>
                      </a:r>
                      <a:endParaRPr lang="en-US" sz="1400" dirty="0" smtClean="0">
                        <a:solidFill>
                          <a:schemeClr val="tx1"/>
                        </a:solidFill>
                        <a:latin typeface="Arial"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i="1" dirty="0" smtClean="0">
                          <a:solidFill>
                            <a:schemeClr val="tx1"/>
                          </a:solidFill>
                          <a:latin typeface="Arial" pitchFamily="34" charset="0"/>
                          <a:cs typeface="Arial" pitchFamily="34" charset="0"/>
                        </a:rPr>
                        <a:t>position</a:t>
                      </a:r>
                      <a:endParaRPr lang="en-GB" sz="1200" dirty="0" smtClean="0">
                        <a:solidFill>
                          <a:schemeClr val="tx1"/>
                        </a:solidFill>
                        <a:latin typeface="Arial" pitchFamily="34" charset="0"/>
                        <a:cs typeface="Arial" pitchFamily="34" charset="0"/>
                      </a:endParaRPr>
                    </a:p>
                  </a:txBody>
                  <a:tcPr>
                    <a:solidFill>
                      <a:schemeClr val="accent1">
                        <a:lumMod val="20000"/>
                        <a:lumOff val="80000"/>
                      </a:schemeClr>
                    </a:solidFill>
                  </a:tcPr>
                </a:tc>
              </a:tr>
              <a:tr h="282015">
                <a:tc>
                  <a:txBody>
                    <a:bodyPr/>
                    <a:lstStyle/>
                    <a:p>
                      <a:r>
                        <a:rPr lang="en-US" sz="1400" dirty="0" smtClean="0">
                          <a:latin typeface="Arial" pitchFamily="34" charset="0"/>
                          <a:cs typeface="Arial" pitchFamily="34" charset="0"/>
                        </a:rPr>
                        <a:t>air</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1.32 ± 0.03</a:t>
                      </a:r>
                      <a:endParaRPr lang="en-GB"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0.99</a:t>
                      </a:r>
                      <a:endParaRPr lang="en-GB" sz="14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1.19 ± 0.02</a:t>
                      </a:r>
                      <a:endParaRPr lang="en-GB" sz="1400" dirty="0" smtClean="0">
                        <a:latin typeface="Arial" pitchFamily="34" charset="0"/>
                        <a:cs typeface="Arial" pitchFamily="34" charset="0"/>
                      </a:endParaRPr>
                    </a:p>
                  </a:txBody>
                  <a:tcPr/>
                </a:tc>
              </a:tr>
              <a:tr h="282015">
                <a:tc>
                  <a:txBody>
                    <a:bodyPr/>
                    <a:lstStyle/>
                    <a:p>
                      <a:r>
                        <a:rPr lang="en-US" sz="1400" dirty="0" err="1" smtClean="0">
                          <a:latin typeface="Arial" pitchFamily="34" charset="0"/>
                          <a:cs typeface="Arial" pitchFamily="34" charset="0"/>
                        </a:rPr>
                        <a:t>wh</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1.38 ± 0.07</a:t>
                      </a:r>
                      <a:endParaRPr lang="en-GB"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0.99</a:t>
                      </a:r>
                      <a:endParaRPr lang="en-GB" sz="14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1.46 ± 0.02</a:t>
                      </a:r>
                      <a:endParaRPr lang="en-GB" sz="1400" dirty="0" smtClean="0">
                        <a:latin typeface="Arial" pitchFamily="34" charset="0"/>
                        <a:cs typeface="Arial" pitchFamily="34" charset="0"/>
                      </a:endParaRPr>
                    </a:p>
                  </a:txBody>
                  <a:tcPr/>
                </a:tc>
              </a:tr>
              <a:tr h="282015">
                <a:tc>
                  <a:txBody>
                    <a:bodyPr/>
                    <a:lstStyle/>
                    <a:p>
                      <a:r>
                        <a:rPr lang="en-US" sz="1400" dirty="0" smtClean="0">
                          <a:latin typeface="Arial" pitchFamily="34" charset="0"/>
                          <a:cs typeface="Arial" pitchFamily="34" charset="0"/>
                        </a:rPr>
                        <a:t>h</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1.39 ± 0.03</a:t>
                      </a:r>
                      <a:endParaRPr lang="en-GB"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1.27</a:t>
                      </a:r>
                      <a:endParaRPr lang="en-GB" sz="1400" dirty="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1.11 ± 0.02</a:t>
                      </a:r>
                      <a:endParaRPr lang="en-GB" sz="1400" dirty="0" smtClean="0">
                        <a:latin typeface="Arial" pitchFamily="34" charset="0"/>
                        <a:cs typeface="Arial" pitchFamily="34" charset="0"/>
                      </a:endParaRPr>
                    </a:p>
                  </a:txBody>
                  <a:tcPr/>
                </a:tc>
              </a:tr>
              <a:tr h="282015">
                <a:tc>
                  <a:txBody>
                    <a:bodyPr/>
                    <a:lstStyle/>
                    <a:p>
                      <a:r>
                        <a:rPr lang="en-US" sz="1400" dirty="0" smtClean="0">
                          <a:latin typeface="Arial" pitchFamily="34" charset="0"/>
                          <a:cs typeface="Arial" pitchFamily="34" charset="0"/>
                        </a:rPr>
                        <a:t>bulk</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1.34</a:t>
                      </a:r>
                      <a:endParaRPr lang="en-GB" sz="1400" dirty="0">
                        <a:latin typeface="Arial" pitchFamily="34" charset="0"/>
                        <a:cs typeface="Arial" pitchFamily="34" charset="0"/>
                      </a:endParaRPr>
                    </a:p>
                  </a:txBody>
                  <a:tcPr/>
                </a:tc>
                <a:tc>
                  <a:txBody>
                    <a:bodyPr/>
                    <a:lstStyle/>
                    <a:p>
                      <a:pPr algn="ctr"/>
                      <a:r>
                        <a:rPr lang="en-US" sz="1400" dirty="0" smtClean="0">
                          <a:latin typeface="Arial" pitchFamily="34" charset="0"/>
                          <a:cs typeface="Arial" pitchFamily="34" charset="0"/>
                        </a:rPr>
                        <a:t>0.79</a:t>
                      </a:r>
                      <a:endParaRPr lang="en-GB" sz="1400" dirty="0">
                        <a:latin typeface="Arial" pitchFamily="34" charset="0"/>
                        <a:cs typeface="Arial" pitchFamily="34" charset="0"/>
                      </a:endParaRPr>
                    </a:p>
                  </a:txBody>
                  <a:tcPr/>
                </a:tc>
                <a:tc>
                  <a:txBody>
                    <a:bodyPr/>
                    <a:lstStyle/>
                    <a:p>
                      <a:pPr algn="ctr"/>
                      <a:endParaRPr lang="en-GB" sz="1400" dirty="0">
                        <a:latin typeface="Arial" pitchFamily="34" charset="0"/>
                        <a:cs typeface="Arial" pitchFamily="34" charset="0"/>
                      </a:endParaRPr>
                    </a:p>
                  </a:txBody>
                  <a:tcPr/>
                </a:tc>
              </a:tr>
            </a:tbl>
          </a:graphicData>
        </a:graphic>
      </p:graphicFrame>
      <p:grpSp>
        <p:nvGrpSpPr>
          <p:cNvPr id="15" name="Group 13"/>
          <p:cNvGrpSpPr>
            <a:grpSpLocks/>
          </p:cNvGrpSpPr>
          <p:nvPr/>
        </p:nvGrpSpPr>
        <p:grpSpPr bwMode="auto">
          <a:xfrm>
            <a:off x="4064000" y="2390775"/>
            <a:ext cx="1395413" cy="1368425"/>
            <a:chOff x="917575" y="1628775"/>
            <a:chExt cx="2790825" cy="2736850"/>
          </a:xfrm>
        </p:grpSpPr>
        <p:sp>
          <p:nvSpPr>
            <p:cNvPr id="16" name="Ellipse 26"/>
            <p:cNvSpPr>
              <a:spLocks noChangeArrowheads="1"/>
            </p:cNvSpPr>
            <p:nvPr/>
          </p:nvSpPr>
          <p:spPr bwMode="auto">
            <a:xfrm>
              <a:off x="1606551" y="1844675"/>
              <a:ext cx="663574" cy="660400"/>
            </a:xfrm>
            <a:prstGeom prst="ellipse">
              <a:avLst/>
            </a:prstGeom>
            <a:solidFill>
              <a:schemeClr val="accent1">
                <a:lumMod val="60000"/>
                <a:lumOff val="40000"/>
              </a:schemeClr>
            </a:solidFill>
            <a:ln w="25400">
              <a:solidFill>
                <a:schemeClr val="tx1"/>
              </a:solidFill>
              <a:round/>
              <a:headEnd/>
              <a:tailEnd/>
            </a:ln>
          </p:spPr>
          <p:txBody>
            <a:bodyPr/>
            <a:lstStyle/>
            <a:p>
              <a:pPr>
                <a:defRPr/>
              </a:pPr>
              <a:endParaRPr lang="en-US">
                <a:latin typeface="Calibri" charset="0"/>
                <a:ea typeface="ヒラギノ角ゴ Pro W3" charset="0"/>
              </a:endParaRPr>
            </a:p>
          </p:txBody>
        </p:sp>
        <p:sp>
          <p:nvSpPr>
            <p:cNvPr id="17" name="Rectangle 27"/>
            <p:cNvSpPr>
              <a:spLocks noChangeArrowheads="1"/>
            </p:cNvSpPr>
            <p:nvPr/>
          </p:nvSpPr>
          <p:spPr bwMode="auto">
            <a:xfrm>
              <a:off x="917575" y="1660525"/>
              <a:ext cx="558800" cy="2705100"/>
            </a:xfrm>
            <a:prstGeom prst="rect">
              <a:avLst/>
            </a:prstGeom>
            <a:solidFill>
              <a:schemeClr val="bg1">
                <a:lumMod val="65000"/>
              </a:schemeClr>
            </a:solidFill>
            <a:ln w="25400">
              <a:solidFill>
                <a:schemeClr val="tx1"/>
              </a:solidFill>
              <a:round/>
              <a:headEnd/>
              <a:tailEnd/>
            </a:ln>
          </p:spPr>
          <p:txBody>
            <a:bodyPr/>
            <a:lstStyle/>
            <a:p>
              <a:pPr>
                <a:defRPr/>
              </a:pPr>
              <a:endParaRPr lang="en-US">
                <a:latin typeface="Calibri" charset="0"/>
                <a:ea typeface="ヒラギノ角ゴ Pro W3" charset="0"/>
              </a:endParaRPr>
            </a:p>
          </p:txBody>
        </p:sp>
        <p:sp>
          <p:nvSpPr>
            <p:cNvPr id="18" name="Ellipse 26"/>
            <p:cNvSpPr>
              <a:spLocks noChangeArrowheads="1"/>
            </p:cNvSpPr>
            <p:nvPr/>
          </p:nvSpPr>
          <p:spPr bwMode="auto">
            <a:xfrm>
              <a:off x="2327274" y="2422525"/>
              <a:ext cx="660400" cy="660400"/>
            </a:xfrm>
            <a:prstGeom prst="ellipse">
              <a:avLst/>
            </a:prstGeom>
            <a:solidFill>
              <a:schemeClr val="accent1">
                <a:lumMod val="60000"/>
                <a:lumOff val="40000"/>
              </a:schemeClr>
            </a:solidFill>
            <a:ln w="25400">
              <a:solidFill>
                <a:schemeClr val="tx1"/>
              </a:solidFill>
              <a:round/>
              <a:headEnd/>
              <a:tailEnd/>
            </a:ln>
          </p:spPr>
          <p:txBody>
            <a:bodyPr/>
            <a:lstStyle/>
            <a:p>
              <a:pPr>
                <a:defRPr/>
              </a:pPr>
              <a:endParaRPr lang="en-US">
                <a:latin typeface="Calibri" charset="0"/>
                <a:ea typeface="ヒラギノ角ゴ Pro W3" charset="0"/>
              </a:endParaRPr>
            </a:p>
          </p:txBody>
        </p:sp>
        <p:sp>
          <p:nvSpPr>
            <p:cNvPr id="19" name="Ellipse 26"/>
            <p:cNvSpPr>
              <a:spLocks noChangeArrowheads="1"/>
            </p:cNvSpPr>
            <p:nvPr/>
          </p:nvSpPr>
          <p:spPr bwMode="auto">
            <a:xfrm>
              <a:off x="2327274" y="1628775"/>
              <a:ext cx="660400" cy="660400"/>
            </a:xfrm>
            <a:prstGeom prst="ellipse">
              <a:avLst/>
            </a:prstGeom>
            <a:solidFill>
              <a:schemeClr val="accent1">
                <a:lumMod val="60000"/>
                <a:lumOff val="40000"/>
              </a:schemeClr>
            </a:solidFill>
            <a:ln w="25400">
              <a:solidFill>
                <a:schemeClr val="tx1"/>
              </a:solidFill>
              <a:round/>
              <a:headEnd/>
              <a:tailEnd/>
            </a:ln>
          </p:spPr>
          <p:txBody>
            <a:bodyPr/>
            <a:lstStyle/>
            <a:p>
              <a:pPr>
                <a:defRPr/>
              </a:pPr>
              <a:endParaRPr lang="en-US">
                <a:latin typeface="Calibri" charset="0"/>
                <a:ea typeface="ヒラギノ角ゴ Pro W3" charset="0"/>
              </a:endParaRPr>
            </a:p>
          </p:txBody>
        </p:sp>
        <p:sp>
          <p:nvSpPr>
            <p:cNvPr id="20" name="Ellipse 26"/>
            <p:cNvSpPr>
              <a:spLocks noChangeArrowheads="1"/>
            </p:cNvSpPr>
            <p:nvPr/>
          </p:nvSpPr>
          <p:spPr bwMode="auto">
            <a:xfrm>
              <a:off x="1533525" y="2638425"/>
              <a:ext cx="663576" cy="660400"/>
            </a:xfrm>
            <a:prstGeom prst="ellipse">
              <a:avLst/>
            </a:prstGeom>
            <a:solidFill>
              <a:schemeClr val="accent1">
                <a:lumMod val="60000"/>
                <a:lumOff val="40000"/>
              </a:schemeClr>
            </a:solidFill>
            <a:ln w="25400">
              <a:solidFill>
                <a:schemeClr val="tx1"/>
              </a:solidFill>
              <a:round/>
              <a:headEnd/>
              <a:tailEnd/>
            </a:ln>
          </p:spPr>
          <p:txBody>
            <a:bodyPr/>
            <a:lstStyle/>
            <a:p>
              <a:pPr>
                <a:defRPr/>
              </a:pPr>
              <a:endParaRPr lang="en-US">
                <a:latin typeface="Calibri" charset="0"/>
                <a:ea typeface="ヒラギノ角ゴ Pro W3" charset="0"/>
              </a:endParaRPr>
            </a:p>
          </p:txBody>
        </p:sp>
        <p:sp>
          <p:nvSpPr>
            <p:cNvPr id="21" name="Ellipse 26"/>
            <p:cNvSpPr>
              <a:spLocks noChangeArrowheads="1"/>
            </p:cNvSpPr>
            <p:nvPr/>
          </p:nvSpPr>
          <p:spPr bwMode="auto">
            <a:xfrm>
              <a:off x="2254251" y="3213101"/>
              <a:ext cx="663574" cy="660400"/>
            </a:xfrm>
            <a:prstGeom prst="ellipse">
              <a:avLst/>
            </a:prstGeom>
            <a:solidFill>
              <a:schemeClr val="accent1">
                <a:lumMod val="60000"/>
                <a:lumOff val="40000"/>
              </a:schemeClr>
            </a:solidFill>
            <a:ln w="25400">
              <a:solidFill>
                <a:schemeClr val="tx1"/>
              </a:solidFill>
              <a:round/>
              <a:headEnd/>
              <a:tailEnd/>
            </a:ln>
          </p:spPr>
          <p:txBody>
            <a:bodyPr/>
            <a:lstStyle/>
            <a:p>
              <a:pPr>
                <a:defRPr/>
              </a:pPr>
              <a:endParaRPr lang="en-US">
                <a:latin typeface="Calibri" charset="0"/>
                <a:ea typeface="ヒラギノ角ゴ Pro W3" charset="0"/>
              </a:endParaRPr>
            </a:p>
          </p:txBody>
        </p:sp>
        <p:sp>
          <p:nvSpPr>
            <p:cNvPr id="22" name="Ellipse 26"/>
            <p:cNvSpPr>
              <a:spLocks noChangeArrowheads="1"/>
            </p:cNvSpPr>
            <p:nvPr/>
          </p:nvSpPr>
          <p:spPr bwMode="auto">
            <a:xfrm>
              <a:off x="3044824" y="2266951"/>
              <a:ext cx="663576" cy="657224"/>
            </a:xfrm>
            <a:prstGeom prst="ellipse">
              <a:avLst/>
            </a:prstGeom>
            <a:solidFill>
              <a:schemeClr val="accent1">
                <a:lumMod val="60000"/>
                <a:lumOff val="40000"/>
              </a:schemeClr>
            </a:solidFill>
            <a:ln w="25400">
              <a:solidFill>
                <a:schemeClr val="tx1"/>
              </a:solidFill>
              <a:round/>
              <a:headEnd/>
              <a:tailEnd/>
            </a:ln>
          </p:spPr>
          <p:txBody>
            <a:bodyPr/>
            <a:lstStyle/>
            <a:p>
              <a:pPr>
                <a:defRPr/>
              </a:pPr>
              <a:endParaRPr lang="en-US">
                <a:latin typeface="Calibri" charset="0"/>
                <a:ea typeface="ヒラギノ角ゴ Pro W3" charset="0"/>
              </a:endParaRPr>
            </a:p>
          </p:txBody>
        </p:sp>
        <p:sp>
          <p:nvSpPr>
            <p:cNvPr id="23" name="Ellipse 26"/>
            <p:cNvSpPr>
              <a:spLocks noChangeArrowheads="1"/>
            </p:cNvSpPr>
            <p:nvPr/>
          </p:nvSpPr>
          <p:spPr bwMode="auto">
            <a:xfrm>
              <a:off x="3044824" y="3057525"/>
              <a:ext cx="663576" cy="660400"/>
            </a:xfrm>
            <a:prstGeom prst="ellipse">
              <a:avLst/>
            </a:prstGeom>
            <a:solidFill>
              <a:schemeClr val="accent1">
                <a:lumMod val="60000"/>
                <a:lumOff val="40000"/>
              </a:schemeClr>
            </a:solidFill>
            <a:ln w="25400">
              <a:solidFill>
                <a:schemeClr val="tx1"/>
              </a:solidFill>
              <a:round/>
              <a:headEnd/>
              <a:tailEnd/>
            </a:ln>
          </p:spPr>
          <p:txBody>
            <a:bodyPr/>
            <a:lstStyle/>
            <a:p>
              <a:pPr>
                <a:defRPr/>
              </a:pPr>
              <a:endParaRPr lang="en-US">
                <a:latin typeface="Calibri" charset="0"/>
                <a:ea typeface="ヒラギノ角ゴ Pro W3" charset="0"/>
              </a:endParaRPr>
            </a:p>
          </p:txBody>
        </p:sp>
        <p:sp>
          <p:nvSpPr>
            <p:cNvPr id="24" name="Ellipse 26"/>
            <p:cNvSpPr>
              <a:spLocks noChangeArrowheads="1"/>
            </p:cNvSpPr>
            <p:nvPr/>
          </p:nvSpPr>
          <p:spPr bwMode="auto">
            <a:xfrm>
              <a:off x="1533525" y="3429001"/>
              <a:ext cx="663576" cy="660400"/>
            </a:xfrm>
            <a:prstGeom prst="ellipse">
              <a:avLst/>
            </a:prstGeom>
            <a:solidFill>
              <a:schemeClr val="accent1">
                <a:lumMod val="60000"/>
                <a:lumOff val="40000"/>
              </a:schemeClr>
            </a:solidFill>
            <a:ln w="25400">
              <a:solidFill>
                <a:schemeClr val="tx1"/>
              </a:solidFill>
              <a:round/>
              <a:headEnd/>
              <a:tailEnd/>
            </a:ln>
          </p:spPr>
          <p:txBody>
            <a:bodyPr/>
            <a:lstStyle/>
            <a:p>
              <a:pPr>
                <a:defRPr/>
              </a:pPr>
              <a:endParaRPr lang="en-US">
                <a:latin typeface="Calibri" charset="0"/>
                <a:ea typeface="ヒラギノ角ゴ Pro W3" charset="0"/>
              </a:endParaRPr>
            </a:p>
          </p:txBody>
        </p:sp>
      </p:grpSp>
      <p:cxnSp>
        <p:nvCxnSpPr>
          <p:cNvPr id="25" name="Straight Connector 24"/>
          <p:cNvCxnSpPr>
            <a:cxnSpLocks noChangeShapeType="1"/>
          </p:cNvCxnSpPr>
          <p:nvPr/>
        </p:nvCxnSpPr>
        <p:spPr bwMode="auto">
          <a:xfrm>
            <a:off x="4554538" y="2330450"/>
            <a:ext cx="7937" cy="1604963"/>
          </a:xfrm>
          <a:prstGeom prst="line">
            <a:avLst/>
          </a:prstGeom>
          <a:noFill/>
          <a:ln w="9525" algn="ctr">
            <a:solidFill>
              <a:schemeClr val="tx1"/>
            </a:solidFill>
            <a:prstDash val="dash"/>
            <a:round/>
            <a:headEnd/>
            <a:tailEnd/>
          </a:ln>
        </p:spPr>
      </p:cxnSp>
      <p:cxnSp>
        <p:nvCxnSpPr>
          <p:cNvPr id="26" name="Straight Connector 25"/>
          <p:cNvCxnSpPr>
            <a:cxnSpLocks noChangeShapeType="1"/>
          </p:cNvCxnSpPr>
          <p:nvPr/>
        </p:nvCxnSpPr>
        <p:spPr bwMode="auto">
          <a:xfrm>
            <a:off x="4930775" y="2330450"/>
            <a:ext cx="9525" cy="1604963"/>
          </a:xfrm>
          <a:prstGeom prst="line">
            <a:avLst/>
          </a:prstGeom>
          <a:noFill/>
          <a:ln w="9525" algn="ctr">
            <a:solidFill>
              <a:schemeClr val="tx1"/>
            </a:solidFill>
            <a:prstDash val="dash"/>
            <a:round/>
            <a:headEnd/>
            <a:tailEnd/>
          </a:ln>
        </p:spPr>
      </p:cxnSp>
      <p:sp>
        <p:nvSpPr>
          <p:cNvPr id="27" name="TextBox 26"/>
          <p:cNvSpPr txBox="1">
            <a:spLocks noChangeArrowheads="1"/>
          </p:cNvSpPr>
          <p:nvPr/>
        </p:nvSpPr>
        <p:spPr bwMode="auto">
          <a:xfrm>
            <a:off x="4276725" y="3827463"/>
            <a:ext cx="384175" cy="369887"/>
          </a:xfrm>
          <a:prstGeom prst="rect">
            <a:avLst/>
          </a:prstGeom>
          <a:noFill/>
          <a:ln w="9525">
            <a:noFill/>
            <a:miter lim="800000"/>
            <a:headEnd/>
            <a:tailEnd/>
          </a:ln>
        </p:spPr>
        <p:txBody>
          <a:bodyPr wrap="none">
            <a:spAutoFit/>
          </a:bodyPr>
          <a:lstStyle/>
          <a:p>
            <a:r>
              <a:rPr lang="en-US"/>
              <a:t>z</a:t>
            </a:r>
            <a:r>
              <a:rPr lang="en-US" baseline="-25000"/>
              <a:t>0</a:t>
            </a:r>
            <a:endParaRPr lang="en-GB" baseline="-25000"/>
          </a:p>
        </p:txBody>
      </p:sp>
      <p:sp>
        <p:nvSpPr>
          <p:cNvPr id="28" name="TextBox 27"/>
          <p:cNvSpPr txBox="1">
            <a:spLocks noChangeArrowheads="1"/>
          </p:cNvSpPr>
          <p:nvPr/>
        </p:nvSpPr>
        <p:spPr bwMode="auto">
          <a:xfrm>
            <a:off x="4625975" y="3854450"/>
            <a:ext cx="312738" cy="369888"/>
          </a:xfrm>
          <a:prstGeom prst="rect">
            <a:avLst/>
          </a:prstGeom>
          <a:noFill/>
          <a:ln w="9525">
            <a:noFill/>
            <a:miter lim="800000"/>
            <a:headEnd/>
            <a:tailEnd/>
          </a:ln>
        </p:spPr>
        <p:txBody>
          <a:bodyPr wrap="none">
            <a:spAutoFit/>
          </a:bodyPr>
          <a:lstStyle/>
          <a:p>
            <a:r>
              <a:rPr lang="en-US"/>
              <a:t>d</a:t>
            </a:r>
            <a:endParaRPr lang="en-GB" baseline="-25000"/>
          </a:p>
        </p:txBody>
      </p:sp>
      <p:cxnSp>
        <p:nvCxnSpPr>
          <p:cNvPr id="29" name="Straight Connector 28"/>
          <p:cNvCxnSpPr>
            <a:cxnSpLocks noChangeShapeType="1"/>
          </p:cNvCxnSpPr>
          <p:nvPr/>
        </p:nvCxnSpPr>
        <p:spPr bwMode="auto">
          <a:xfrm>
            <a:off x="5199063" y="3416300"/>
            <a:ext cx="673100" cy="528638"/>
          </a:xfrm>
          <a:prstGeom prst="line">
            <a:avLst/>
          </a:prstGeom>
          <a:noFill/>
          <a:ln w="9525" algn="ctr">
            <a:solidFill>
              <a:schemeClr val="tx1"/>
            </a:solidFill>
            <a:prstDash val="dash"/>
            <a:round/>
            <a:headEnd/>
            <a:tailEnd/>
          </a:ln>
        </p:spPr>
      </p:cxnSp>
      <p:cxnSp>
        <p:nvCxnSpPr>
          <p:cNvPr id="30" name="Straight Connector 31"/>
          <p:cNvCxnSpPr>
            <a:cxnSpLocks noChangeShapeType="1"/>
          </p:cNvCxnSpPr>
          <p:nvPr/>
        </p:nvCxnSpPr>
        <p:spPr bwMode="auto">
          <a:xfrm>
            <a:off x="5414963" y="3136900"/>
            <a:ext cx="671512" cy="530225"/>
          </a:xfrm>
          <a:prstGeom prst="line">
            <a:avLst/>
          </a:prstGeom>
          <a:noFill/>
          <a:ln w="9525" algn="ctr">
            <a:solidFill>
              <a:schemeClr val="tx1"/>
            </a:solidFill>
            <a:prstDash val="dash"/>
            <a:round/>
            <a:headEnd/>
            <a:tailEnd/>
          </a:ln>
        </p:spPr>
      </p:cxnSp>
      <p:sp>
        <p:nvSpPr>
          <p:cNvPr id="31" name="TextBox 32"/>
          <p:cNvSpPr txBox="1">
            <a:spLocks noChangeArrowheads="1"/>
          </p:cNvSpPr>
          <p:nvPr/>
        </p:nvSpPr>
        <p:spPr bwMode="auto">
          <a:xfrm>
            <a:off x="5567363" y="3424238"/>
            <a:ext cx="436562" cy="369887"/>
          </a:xfrm>
          <a:prstGeom prst="rect">
            <a:avLst/>
          </a:prstGeom>
          <a:noFill/>
          <a:ln w="9525">
            <a:noFill/>
            <a:miter lim="800000"/>
            <a:headEnd/>
            <a:tailEnd/>
          </a:ln>
        </p:spPr>
        <p:txBody>
          <a:bodyPr wrap="none">
            <a:spAutoFit/>
          </a:bodyPr>
          <a:lstStyle/>
          <a:p>
            <a:r>
              <a:rPr lang="en-US"/>
              <a:t>D</a:t>
            </a:r>
            <a:r>
              <a:rPr lang="en-US" baseline="-25000"/>
              <a:t>0</a:t>
            </a:r>
            <a:endParaRPr lang="en-GB" baseline="-25000"/>
          </a:p>
        </p:txBody>
      </p:sp>
      <p:graphicFrame>
        <p:nvGraphicFramePr>
          <p:cNvPr id="32" name="Object 3"/>
          <p:cNvGraphicFramePr>
            <a:graphicFrameLocks noChangeAspect="1"/>
          </p:cNvGraphicFramePr>
          <p:nvPr/>
        </p:nvGraphicFramePr>
        <p:xfrm>
          <a:off x="7583488" y="4957763"/>
          <a:ext cx="1412875" cy="358775"/>
        </p:xfrm>
        <a:graphic>
          <a:graphicData uri="http://schemas.openxmlformats.org/presentationml/2006/ole">
            <p:oleObj spid="_x0000_s390146" name="Equation" r:id="rId7" imgW="952200" imgH="241200" progId="Equation.3">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XRR: </a:t>
            </a:r>
            <a:r>
              <a:rPr lang="en-GB" dirty="0" smtClean="0"/>
              <a:t>Lipid </a:t>
            </a:r>
            <a:r>
              <a:rPr lang="en-GB" dirty="0" err="1" smtClean="0"/>
              <a:t>monolayers</a:t>
            </a:r>
            <a:r>
              <a:rPr lang="en-GB" dirty="0" smtClean="0"/>
              <a:t> on water, sol and gel surface</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26</a:t>
            </a:fld>
            <a:endParaRPr lang="fr-FR" dirty="0"/>
          </a:p>
        </p:txBody>
      </p:sp>
      <p:graphicFrame>
        <p:nvGraphicFramePr>
          <p:cNvPr id="5" name="Object 2"/>
          <p:cNvGraphicFramePr>
            <a:graphicFrameLocks noChangeAspect="1"/>
          </p:cNvGraphicFramePr>
          <p:nvPr/>
        </p:nvGraphicFramePr>
        <p:xfrm>
          <a:off x="-206375" y="927100"/>
          <a:ext cx="5899150" cy="4686300"/>
        </p:xfrm>
        <a:graphic>
          <a:graphicData uri="http://schemas.openxmlformats.org/presentationml/2006/ole">
            <p:oleObj spid="_x0000_s391170" name="Graph" r:id="rId3" imgW="3507840" imgH="2786400" progId="Origin50.Graph">
              <p:embed/>
            </p:oleObj>
          </a:graphicData>
        </a:graphic>
      </p:graphicFrame>
      <p:pic>
        <p:nvPicPr>
          <p:cNvPr id="6" name="Picture 2"/>
          <p:cNvPicPr>
            <a:picLocks noChangeAspect="1" noChangeArrowheads="1"/>
          </p:cNvPicPr>
          <p:nvPr/>
        </p:nvPicPr>
        <p:blipFill>
          <a:blip r:embed="rId4" cstate="print"/>
          <a:srcRect/>
          <a:stretch>
            <a:fillRect/>
          </a:stretch>
        </p:blipFill>
        <p:spPr bwMode="auto">
          <a:xfrm>
            <a:off x="5999163" y="2204864"/>
            <a:ext cx="2947987" cy="3978275"/>
          </a:xfrm>
          <a:prstGeom prst="rect">
            <a:avLst/>
          </a:prstGeom>
          <a:noFill/>
          <a:ln w="9525">
            <a:noFill/>
            <a:miter lim="800000"/>
            <a:headEnd/>
            <a:tailEnd/>
          </a:ln>
        </p:spPr>
      </p:pic>
      <p:grpSp>
        <p:nvGrpSpPr>
          <p:cNvPr id="7" name="Group 19"/>
          <p:cNvGrpSpPr>
            <a:grpSpLocks/>
          </p:cNvGrpSpPr>
          <p:nvPr/>
        </p:nvGrpSpPr>
        <p:grpSpPr bwMode="auto">
          <a:xfrm>
            <a:off x="2266950" y="1354138"/>
            <a:ext cx="3024188" cy="1323975"/>
            <a:chOff x="2266364" y="1461246"/>
            <a:chExt cx="3024670" cy="1324665"/>
          </a:xfrm>
        </p:grpSpPr>
        <p:sp>
          <p:nvSpPr>
            <p:cNvPr id="8" name="Oval 5"/>
            <p:cNvSpPr>
              <a:spLocks noChangeArrowheads="1"/>
            </p:cNvSpPr>
            <p:nvPr/>
          </p:nvSpPr>
          <p:spPr bwMode="auto">
            <a:xfrm>
              <a:off x="2275889" y="1549767"/>
              <a:ext cx="142875" cy="133350"/>
            </a:xfrm>
            <a:prstGeom prst="ellipse">
              <a:avLst/>
            </a:prstGeom>
            <a:solidFill>
              <a:srgbClr val="000000"/>
            </a:solidFill>
            <a:ln w="9525">
              <a:solidFill>
                <a:srgbClr val="000000"/>
              </a:solidFill>
              <a:round/>
              <a:headEnd/>
              <a:tailEnd/>
            </a:ln>
          </p:spPr>
          <p:txBody>
            <a:bodyPr/>
            <a:lstStyle/>
            <a:p>
              <a:endParaRPr lang="en-US"/>
            </a:p>
          </p:txBody>
        </p:sp>
        <p:sp>
          <p:nvSpPr>
            <p:cNvPr id="9" name="AutoShape 6"/>
            <p:cNvSpPr>
              <a:spLocks noChangeArrowheads="1"/>
            </p:cNvSpPr>
            <p:nvPr/>
          </p:nvSpPr>
          <p:spPr bwMode="auto">
            <a:xfrm>
              <a:off x="2266364" y="1867265"/>
              <a:ext cx="161925" cy="133350"/>
            </a:xfrm>
            <a:prstGeom prst="triangle">
              <a:avLst>
                <a:gd name="adj" fmla="val 50000"/>
              </a:avLst>
            </a:prstGeom>
            <a:solidFill>
              <a:srgbClr val="3366FF"/>
            </a:solidFill>
            <a:ln w="9525">
              <a:solidFill>
                <a:srgbClr val="3366FF"/>
              </a:solidFill>
              <a:miter lim="800000"/>
              <a:headEnd/>
              <a:tailEnd/>
            </a:ln>
          </p:spPr>
          <p:txBody>
            <a:bodyPr/>
            <a:lstStyle/>
            <a:p>
              <a:endParaRPr lang="en-US"/>
            </a:p>
          </p:txBody>
        </p:sp>
        <p:sp>
          <p:nvSpPr>
            <p:cNvPr id="10" name="Rectangle 7"/>
            <p:cNvSpPr>
              <a:spLocks noChangeArrowheads="1"/>
            </p:cNvSpPr>
            <p:nvPr/>
          </p:nvSpPr>
          <p:spPr bwMode="auto">
            <a:xfrm>
              <a:off x="2271126" y="2184763"/>
              <a:ext cx="152400" cy="152400"/>
            </a:xfrm>
            <a:prstGeom prst="rect">
              <a:avLst/>
            </a:prstGeom>
            <a:solidFill>
              <a:srgbClr val="FFFFFF"/>
            </a:solidFill>
            <a:ln w="25400">
              <a:solidFill>
                <a:srgbClr val="FF0000"/>
              </a:solidFill>
              <a:miter lim="800000"/>
              <a:headEnd/>
              <a:tailEnd/>
            </a:ln>
          </p:spPr>
          <p:txBody>
            <a:bodyPr/>
            <a:lstStyle/>
            <a:p>
              <a:endParaRPr lang="en-US"/>
            </a:p>
          </p:txBody>
        </p:sp>
        <p:sp>
          <p:nvSpPr>
            <p:cNvPr id="11" name="Oval 8"/>
            <p:cNvSpPr>
              <a:spLocks noChangeArrowheads="1"/>
            </p:cNvSpPr>
            <p:nvPr/>
          </p:nvSpPr>
          <p:spPr bwMode="auto">
            <a:xfrm>
              <a:off x="2266364" y="2521311"/>
              <a:ext cx="161925" cy="171450"/>
            </a:xfrm>
            <a:prstGeom prst="ellipse">
              <a:avLst/>
            </a:prstGeom>
            <a:solidFill>
              <a:srgbClr val="FFFFFF"/>
            </a:solidFill>
            <a:ln w="25400">
              <a:solidFill>
                <a:srgbClr val="FF0000"/>
              </a:solidFill>
              <a:round/>
              <a:headEnd/>
              <a:tailEnd/>
            </a:ln>
          </p:spPr>
          <p:txBody>
            <a:bodyPr/>
            <a:lstStyle/>
            <a:p>
              <a:endParaRPr lang="en-US"/>
            </a:p>
          </p:txBody>
        </p:sp>
        <p:sp>
          <p:nvSpPr>
            <p:cNvPr id="12" name="TextBox 12"/>
            <p:cNvSpPr txBox="1">
              <a:spLocks noChangeArrowheads="1"/>
            </p:cNvSpPr>
            <p:nvPr/>
          </p:nvSpPr>
          <p:spPr bwMode="auto">
            <a:xfrm>
              <a:off x="2474237" y="1461246"/>
              <a:ext cx="2012089" cy="338554"/>
            </a:xfrm>
            <a:prstGeom prst="rect">
              <a:avLst/>
            </a:prstGeom>
            <a:noFill/>
            <a:ln w="9525">
              <a:noFill/>
              <a:miter lim="800000"/>
              <a:headEnd/>
              <a:tailEnd/>
            </a:ln>
          </p:spPr>
          <p:txBody>
            <a:bodyPr wrap="none">
              <a:spAutoFit/>
            </a:bodyPr>
            <a:lstStyle/>
            <a:p>
              <a:r>
                <a:rPr lang="en-US" sz="1600" b="0">
                  <a:latin typeface="Times New Roman" pitchFamily="18" charset="0"/>
                </a:rPr>
                <a:t>Pure water sol and gel</a:t>
              </a:r>
              <a:endParaRPr lang="en-GB" sz="1600"/>
            </a:p>
          </p:txBody>
        </p:sp>
        <p:sp>
          <p:nvSpPr>
            <p:cNvPr id="13" name="TextBox 13"/>
            <p:cNvSpPr txBox="1">
              <a:spLocks noChangeArrowheads="1"/>
            </p:cNvSpPr>
            <p:nvPr/>
          </p:nvSpPr>
          <p:spPr bwMode="auto">
            <a:xfrm>
              <a:off x="2474237" y="1789950"/>
              <a:ext cx="2816797" cy="338554"/>
            </a:xfrm>
            <a:prstGeom prst="rect">
              <a:avLst/>
            </a:prstGeom>
            <a:noFill/>
            <a:ln w="9525">
              <a:noFill/>
              <a:miter lim="800000"/>
              <a:headEnd/>
              <a:tailEnd/>
            </a:ln>
          </p:spPr>
          <p:txBody>
            <a:bodyPr wrap="none">
              <a:spAutoFit/>
            </a:bodyPr>
            <a:lstStyle/>
            <a:p>
              <a:r>
                <a:rPr lang="en-US" sz="1600" b="0">
                  <a:latin typeface="Times New Roman" pitchFamily="18" charset="0"/>
                </a:rPr>
                <a:t>DSPC layer at the water surface</a:t>
              </a:r>
              <a:endParaRPr lang="en-GB" sz="1600"/>
            </a:p>
          </p:txBody>
        </p:sp>
        <p:sp>
          <p:nvSpPr>
            <p:cNvPr id="14" name="TextBox 16"/>
            <p:cNvSpPr txBox="1">
              <a:spLocks noChangeArrowheads="1"/>
            </p:cNvSpPr>
            <p:nvPr/>
          </p:nvSpPr>
          <p:spPr bwMode="auto">
            <a:xfrm>
              <a:off x="2474237" y="2118654"/>
              <a:ext cx="2600392" cy="338554"/>
            </a:xfrm>
            <a:prstGeom prst="rect">
              <a:avLst/>
            </a:prstGeom>
            <a:noFill/>
            <a:ln w="9525">
              <a:noFill/>
              <a:miter lim="800000"/>
              <a:headEnd/>
              <a:tailEnd/>
            </a:ln>
          </p:spPr>
          <p:txBody>
            <a:bodyPr wrap="none">
              <a:spAutoFit/>
            </a:bodyPr>
            <a:lstStyle/>
            <a:p>
              <a:r>
                <a:rPr lang="en-US" sz="1600" b="0">
                  <a:latin typeface="Times New Roman" pitchFamily="18" charset="0"/>
                </a:rPr>
                <a:t>DSPC layer at the sol surface</a:t>
              </a:r>
              <a:endParaRPr lang="en-GB" sz="1600"/>
            </a:p>
          </p:txBody>
        </p:sp>
        <p:sp>
          <p:nvSpPr>
            <p:cNvPr id="15" name="TextBox 17"/>
            <p:cNvSpPr txBox="1">
              <a:spLocks noChangeArrowheads="1"/>
            </p:cNvSpPr>
            <p:nvPr/>
          </p:nvSpPr>
          <p:spPr bwMode="auto">
            <a:xfrm>
              <a:off x="2474237" y="2447357"/>
              <a:ext cx="2611612" cy="338554"/>
            </a:xfrm>
            <a:prstGeom prst="rect">
              <a:avLst/>
            </a:prstGeom>
            <a:noFill/>
            <a:ln w="9525">
              <a:noFill/>
              <a:miter lim="800000"/>
              <a:headEnd/>
              <a:tailEnd/>
            </a:ln>
          </p:spPr>
          <p:txBody>
            <a:bodyPr wrap="none">
              <a:spAutoFit/>
            </a:bodyPr>
            <a:lstStyle/>
            <a:p>
              <a:r>
                <a:rPr lang="en-US" sz="1600" b="0">
                  <a:latin typeface="Times New Roman" pitchFamily="18" charset="0"/>
                </a:rPr>
                <a:t>DSPC layer at the gel surface</a:t>
              </a:r>
            </a:p>
          </p:txBody>
        </p:sp>
      </p:grpSp>
      <p:sp>
        <p:nvSpPr>
          <p:cNvPr id="16" name="Text Box 4"/>
          <p:cNvSpPr txBox="1">
            <a:spLocks noChangeArrowheads="1"/>
          </p:cNvSpPr>
          <p:nvPr/>
        </p:nvSpPr>
        <p:spPr bwMode="auto">
          <a:xfrm>
            <a:off x="71438" y="5302250"/>
            <a:ext cx="5486400" cy="1169988"/>
          </a:xfrm>
          <a:prstGeom prst="rect">
            <a:avLst/>
          </a:prstGeom>
          <a:noFill/>
          <a:ln w="9525">
            <a:noFill/>
            <a:miter lim="800000"/>
            <a:headEnd/>
            <a:tailEnd/>
          </a:ln>
        </p:spPr>
        <p:txBody>
          <a:bodyPr>
            <a:spAutoFit/>
          </a:bodyPr>
          <a:lstStyle/>
          <a:p>
            <a:pPr>
              <a:buFontTx/>
              <a:buChar char="•"/>
            </a:pPr>
            <a:r>
              <a:rPr lang="en-US" sz="1400" b="0" i="1"/>
              <a:t>Identical roughness of free water, sol and gel surfaces</a:t>
            </a:r>
          </a:p>
          <a:p>
            <a:pPr>
              <a:buFontTx/>
              <a:buChar char="•"/>
            </a:pPr>
            <a:r>
              <a:rPr lang="en-US" sz="1400" b="0" i="1"/>
              <a:t>Lipids form stable monolayers on water, sol and gel</a:t>
            </a:r>
          </a:p>
          <a:p>
            <a:pPr>
              <a:buFontTx/>
              <a:buChar char="•"/>
            </a:pPr>
            <a:r>
              <a:rPr lang="en-US" sz="1400" b="0" i="1"/>
              <a:t>Attractive electrostatic interactions between the anionic mineral particles and the zwitterionic lipid headgroup</a:t>
            </a:r>
          </a:p>
          <a:p>
            <a:pPr>
              <a:buFontTx/>
              <a:buChar char="•"/>
            </a:pPr>
            <a:r>
              <a:rPr lang="en-US" sz="1400" b="0" i="1"/>
              <a:t>These interactions influence the lateral lattice of the monolayer</a:t>
            </a:r>
            <a:endParaRPr lang="fr-FR" sz="1400" b="0" i="1"/>
          </a:p>
        </p:txBody>
      </p:sp>
      <p:sp>
        <p:nvSpPr>
          <p:cNvPr id="17" name="Text Box 5"/>
          <p:cNvSpPr txBox="1">
            <a:spLocks noChangeArrowheads="1"/>
          </p:cNvSpPr>
          <p:nvPr/>
        </p:nvSpPr>
        <p:spPr bwMode="auto">
          <a:xfrm>
            <a:off x="5211763" y="6219825"/>
            <a:ext cx="4129087" cy="342900"/>
          </a:xfrm>
          <a:prstGeom prst="rect">
            <a:avLst/>
          </a:prstGeom>
          <a:noFill/>
          <a:ln w="9525">
            <a:noFill/>
            <a:miter lim="800000"/>
            <a:headEnd/>
            <a:tailEnd/>
          </a:ln>
        </p:spPr>
        <p:txBody>
          <a:bodyPr/>
          <a:lstStyle/>
          <a:p>
            <a:pPr algn="ctr" eaLnBrk="0" hangingPunct="0">
              <a:lnSpc>
                <a:spcPct val="112000"/>
              </a:lnSpc>
              <a:spcBef>
                <a:spcPts val="400"/>
              </a:spcBef>
              <a:spcAft>
                <a:spcPts val="1000"/>
              </a:spcAft>
            </a:pPr>
            <a:r>
              <a:rPr lang="en-GB" sz="1400" b="0" i="1" noProof="1">
                <a:latin typeface="Times New Roman" pitchFamily="18" charset="0"/>
                <a:cs typeface="Times New Roman" pitchFamily="18" charset="0"/>
              </a:rPr>
              <a:t>Struth B., et.al. Phys. Rev. Let., 88, 25502, (2002)</a:t>
            </a:r>
          </a:p>
        </p:txBody>
      </p:sp>
      <p:grpSp>
        <p:nvGrpSpPr>
          <p:cNvPr id="18" name="Group 17"/>
          <p:cNvGrpSpPr/>
          <p:nvPr/>
        </p:nvGrpSpPr>
        <p:grpSpPr>
          <a:xfrm>
            <a:off x="5862636" y="1124744"/>
            <a:ext cx="2339668" cy="777686"/>
            <a:chOff x="5862636" y="1124744"/>
            <a:chExt cx="2339668" cy="777686"/>
          </a:xfrm>
        </p:grpSpPr>
        <p:sp>
          <p:nvSpPr>
            <p:cNvPr id="19" name="Line 8"/>
            <p:cNvSpPr>
              <a:spLocks noChangeShapeType="1"/>
            </p:cNvSpPr>
            <p:nvPr/>
          </p:nvSpPr>
          <p:spPr bwMode="auto">
            <a:xfrm>
              <a:off x="7462837" y="1250488"/>
              <a:ext cx="0" cy="188616"/>
            </a:xfrm>
            <a:prstGeom prst="line">
              <a:avLst/>
            </a:prstGeom>
            <a:noFill/>
            <a:ln w="25400">
              <a:solidFill>
                <a:srgbClr val="000000"/>
              </a:solidFill>
              <a:round/>
              <a:headEnd type="triangle" w="med" len="med"/>
              <a:tailEnd type="triangle" w="med" len="med"/>
            </a:ln>
          </p:spPr>
          <p:txBody>
            <a:bodyPr lIns="715" tIns="358" rIns="715" bIns="358"/>
            <a:lstStyle/>
            <a:p>
              <a:endParaRPr lang="en-GB"/>
            </a:p>
          </p:txBody>
        </p:sp>
        <p:sp>
          <p:nvSpPr>
            <p:cNvPr id="20" name="Text Box 9"/>
            <p:cNvSpPr txBox="1">
              <a:spLocks noChangeArrowheads="1"/>
            </p:cNvSpPr>
            <p:nvPr/>
          </p:nvSpPr>
          <p:spPr bwMode="auto">
            <a:xfrm>
              <a:off x="7531417" y="1271444"/>
              <a:ext cx="670887" cy="198937"/>
            </a:xfrm>
            <a:prstGeom prst="rect">
              <a:avLst/>
            </a:prstGeom>
            <a:noFill/>
            <a:ln w="9525">
              <a:noFill/>
              <a:miter lim="800000"/>
              <a:headEnd/>
              <a:tailEnd/>
            </a:ln>
          </p:spPr>
          <p:txBody>
            <a:bodyPr lIns="715" tIns="358" rIns="715" bIns="358"/>
            <a:lstStyle/>
            <a:p>
              <a:pPr defTabSz="457200" eaLnBrk="0" hangingPunct="0"/>
              <a:r>
                <a:rPr lang="en-GB" sz="1100" b="0" dirty="0">
                  <a:latin typeface="Times New Roman" pitchFamily="18" charset="0"/>
                </a:rPr>
                <a:t>~ 1 nm</a:t>
              </a:r>
            </a:p>
          </p:txBody>
        </p:sp>
        <p:sp>
          <p:nvSpPr>
            <p:cNvPr id="21" name="Line 10"/>
            <p:cNvSpPr>
              <a:spLocks noChangeShapeType="1"/>
            </p:cNvSpPr>
            <p:nvPr/>
          </p:nvSpPr>
          <p:spPr bwMode="auto">
            <a:xfrm>
              <a:off x="5862636" y="1648678"/>
              <a:ext cx="1554481" cy="0"/>
            </a:xfrm>
            <a:prstGeom prst="line">
              <a:avLst/>
            </a:prstGeom>
            <a:noFill/>
            <a:ln w="25400">
              <a:solidFill>
                <a:srgbClr val="000000"/>
              </a:solidFill>
              <a:round/>
              <a:headEnd type="triangle" w="med" len="med"/>
              <a:tailEnd type="triangle" w="med" len="med"/>
            </a:ln>
          </p:spPr>
          <p:txBody>
            <a:bodyPr lIns="715" tIns="358" rIns="715" bIns="358"/>
            <a:lstStyle/>
            <a:p>
              <a:endParaRPr lang="en-GB"/>
            </a:p>
          </p:txBody>
        </p:sp>
        <p:sp>
          <p:nvSpPr>
            <p:cNvPr id="22" name="Text Box 11"/>
            <p:cNvSpPr txBox="1">
              <a:spLocks noChangeArrowheads="1"/>
            </p:cNvSpPr>
            <p:nvPr/>
          </p:nvSpPr>
          <p:spPr bwMode="auto">
            <a:xfrm>
              <a:off x="6388415" y="1690593"/>
              <a:ext cx="863382" cy="211837"/>
            </a:xfrm>
            <a:prstGeom prst="rect">
              <a:avLst/>
            </a:prstGeom>
            <a:noFill/>
            <a:ln w="9525">
              <a:noFill/>
              <a:miter lim="800000"/>
              <a:headEnd/>
              <a:tailEnd/>
            </a:ln>
          </p:spPr>
          <p:txBody>
            <a:bodyPr lIns="715" tIns="358" rIns="715" bIns="358"/>
            <a:lstStyle/>
            <a:p>
              <a:pPr defTabSz="457200">
                <a:spcBef>
                  <a:spcPct val="50000"/>
                </a:spcBef>
              </a:pPr>
              <a:r>
                <a:rPr lang="en-US" sz="1200" b="0" dirty="0">
                  <a:latin typeface="Times New Roman" pitchFamily="18" charset="0"/>
                </a:rPr>
                <a:t>~100 nm</a:t>
              </a:r>
              <a:endParaRPr lang="en-GB" sz="1200" b="0" dirty="0">
                <a:latin typeface="Times New Roman" pitchFamily="18" charset="0"/>
              </a:endParaRPr>
            </a:p>
          </p:txBody>
        </p:sp>
        <p:sp>
          <p:nvSpPr>
            <p:cNvPr id="23" name="Oval 14"/>
            <p:cNvSpPr>
              <a:spLocks noChangeArrowheads="1"/>
            </p:cNvSpPr>
            <p:nvPr/>
          </p:nvSpPr>
          <p:spPr bwMode="auto">
            <a:xfrm>
              <a:off x="5865494" y="1300262"/>
              <a:ext cx="1531621" cy="290784"/>
            </a:xfrm>
            <a:prstGeom prst="ellipse">
              <a:avLst/>
            </a:prstGeom>
            <a:solidFill>
              <a:srgbClr val="969696"/>
            </a:solidFill>
            <a:ln w="9525">
              <a:solidFill>
                <a:srgbClr val="000000"/>
              </a:solidFill>
              <a:round/>
              <a:headEnd/>
              <a:tailEnd/>
            </a:ln>
          </p:spPr>
          <p:txBody>
            <a:bodyPr lIns="715" tIns="358" rIns="715" bIns="358"/>
            <a:lstStyle/>
            <a:p>
              <a:endParaRPr lang="en-US"/>
            </a:p>
          </p:txBody>
        </p:sp>
        <p:sp>
          <p:nvSpPr>
            <p:cNvPr id="24" name="Rectangle 15"/>
            <p:cNvSpPr>
              <a:spLocks noChangeArrowheads="1"/>
            </p:cNvSpPr>
            <p:nvPr/>
          </p:nvSpPr>
          <p:spPr bwMode="auto">
            <a:xfrm>
              <a:off x="5862636" y="1271446"/>
              <a:ext cx="1531621" cy="178138"/>
            </a:xfrm>
            <a:prstGeom prst="rect">
              <a:avLst/>
            </a:prstGeom>
            <a:solidFill>
              <a:srgbClr val="969696"/>
            </a:solidFill>
            <a:ln w="9525">
              <a:noFill/>
              <a:miter lim="800000"/>
              <a:headEnd/>
              <a:tailEnd/>
            </a:ln>
          </p:spPr>
          <p:txBody>
            <a:bodyPr lIns="715" tIns="358" rIns="715" bIns="358"/>
            <a:lstStyle/>
            <a:p>
              <a:endParaRPr lang="en-US"/>
            </a:p>
          </p:txBody>
        </p:sp>
        <p:sp>
          <p:nvSpPr>
            <p:cNvPr id="25" name="Oval 16"/>
            <p:cNvSpPr>
              <a:spLocks noChangeArrowheads="1"/>
            </p:cNvSpPr>
            <p:nvPr/>
          </p:nvSpPr>
          <p:spPr bwMode="auto">
            <a:xfrm>
              <a:off x="5862636" y="1124744"/>
              <a:ext cx="1531621" cy="290784"/>
            </a:xfrm>
            <a:prstGeom prst="ellipse">
              <a:avLst/>
            </a:prstGeom>
            <a:solidFill>
              <a:srgbClr val="C0C0C0"/>
            </a:solidFill>
            <a:ln w="9525">
              <a:solidFill>
                <a:srgbClr val="000000"/>
              </a:solidFill>
              <a:round/>
              <a:headEnd/>
              <a:tailEnd/>
            </a:ln>
          </p:spPr>
          <p:txBody>
            <a:bodyPr lIns="715" tIns="358" rIns="715" bIns="358"/>
            <a:lstStyle/>
            <a:p>
              <a:endParaRPr lang="en-US"/>
            </a:p>
          </p:txBody>
        </p:sp>
        <p:sp>
          <p:nvSpPr>
            <p:cNvPr id="26" name="Oval 19"/>
            <p:cNvSpPr>
              <a:spLocks noChangeArrowheads="1"/>
            </p:cNvSpPr>
            <p:nvPr/>
          </p:nvSpPr>
          <p:spPr bwMode="auto">
            <a:xfrm>
              <a:off x="5931216" y="1224291"/>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27" name="Line 20"/>
            <p:cNvSpPr>
              <a:spLocks noChangeShapeType="1"/>
            </p:cNvSpPr>
            <p:nvPr/>
          </p:nvSpPr>
          <p:spPr bwMode="auto">
            <a:xfrm>
              <a:off x="5947790" y="1263586"/>
              <a:ext cx="37148" cy="0"/>
            </a:xfrm>
            <a:prstGeom prst="line">
              <a:avLst/>
            </a:prstGeom>
            <a:noFill/>
            <a:ln w="19050">
              <a:solidFill>
                <a:srgbClr val="000000"/>
              </a:solidFill>
              <a:round/>
              <a:headEnd/>
              <a:tailEnd/>
            </a:ln>
          </p:spPr>
          <p:txBody>
            <a:bodyPr lIns="715" tIns="358" rIns="715" bIns="358"/>
            <a:lstStyle/>
            <a:p>
              <a:endParaRPr lang="en-GB"/>
            </a:p>
          </p:txBody>
        </p:sp>
        <p:sp>
          <p:nvSpPr>
            <p:cNvPr id="28" name="Oval 22"/>
            <p:cNvSpPr>
              <a:spLocks noChangeArrowheads="1"/>
            </p:cNvSpPr>
            <p:nvPr/>
          </p:nvSpPr>
          <p:spPr bwMode="auto">
            <a:xfrm>
              <a:off x="6991349" y="1203334"/>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29" name="Line 23"/>
            <p:cNvSpPr>
              <a:spLocks noChangeShapeType="1"/>
            </p:cNvSpPr>
            <p:nvPr/>
          </p:nvSpPr>
          <p:spPr bwMode="auto">
            <a:xfrm>
              <a:off x="7007923" y="1242629"/>
              <a:ext cx="37148" cy="0"/>
            </a:xfrm>
            <a:prstGeom prst="line">
              <a:avLst/>
            </a:prstGeom>
            <a:noFill/>
            <a:ln w="19050">
              <a:solidFill>
                <a:srgbClr val="000000"/>
              </a:solidFill>
              <a:round/>
              <a:headEnd/>
              <a:tailEnd/>
            </a:ln>
          </p:spPr>
          <p:txBody>
            <a:bodyPr lIns="715" tIns="358" rIns="715" bIns="358"/>
            <a:lstStyle/>
            <a:p>
              <a:endParaRPr lang="en-GB"/>
            </a:p>
          </p:txBody>
        </p:sp>
        <p:sp>
          <p:nvSpPr>
            <p:cNvPr id="30" name="Oval 25"/>
            <p:cNvSpPr>
              <a:spLocks noChangeArrowheads="1"/>
            </p:cNvSpPr>
            <p:nvPr/>
          </p:nvSpPr>
          <p:spPr bwMode="auto">
            <a:xfrm>
              <a:off x="6614159" y="1329078"/>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31" name="Line 26"/>
            <p:cNvSpPr>
              <a:spLocks noChangeShapeType="1"/>
            </p:cNvSpPr>
            <p:nvPr/>
          </p:nvSpPr>
          <p:spPr bwMode="auto">
            <a:xfrm>
              <a:off x="6630733" y="1368373"/>
              <a:ext cx="37148" cy="0"/>
            </a:xfrm>
            <a:prstGeom prst="line">
              <a:avLst/>
            </a:prstGeom>
            <a:noFill/>
            <a:ln w="19050">
              <a:solidFill>
                <a:srgbClr val="000000"/>
              </a:solidFill>
              <a:round/>
              <a:headEnd/>
              <a:tailEnd/>
            </a:ln>
          </p:spPr>
          <p:txBody>
            <a:bodyPr lIns="715" tIns="358" rIns="715" bIns="358"/>
            <a:lstStyle/>
            <a:p>
              <a:endParaRPr lang="en-GB"/>
            </a:p>
          </p:txBody>
        </p:sp>
        <p:sp>
          <p:nvSpPr>
            <p:cNvPr id="32" name="Oval 28"/>
            <p:cNvSpPr>
              <a:spLocks noChangeArrowheads="1"/>
            </p:cNvSpPr>
            <p:nvPr/>
          </p:nvSpPr>
          <p:spPr bwMode="auto">
            <a:xfrm>
              <a:off x="6559866" y="1145701"/>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33" name="Line 29"/>
            <p:cNvSpPr>
              <a:spLocks noChangeShapeType="1"/>
            </p:cNvSpPr>
            <p:nvPr/>
          </p:nvSpPr>
          <p:spPr bwMode="auto">
            <a:xfrm>
              <a:off x="6576440" y="1184996"/>
              <a:ext cx="37148" cy="0"/>
            </a:xfrm>
            <a:prstGeom prst="line">
              <a:avLst/>
            </a:prstGeom>
            <a:noFill/>
            <a:ln w="19050">
              <a:solidFill>
                <a:srgbClr val="000000"/>
              </a:solidFill>
              <a:round/>
              <a:headEnd/>
              <a:tailEnd/>
            </a:ln>
          </p:spPr>
          <p:txBody>
            <a:bodyPr lIns="715" tIns="358" rIns="715" bIns="358"/>
            <a:lstStyle/>
            <a:p>
              <a:endParaRPr lang="en-GB"/>
            </a:p>
          </p:txBody>
        </p:sp>
        <p:sp>
          <p:nvSpPr>
            <p:cNvPr id="34" name="Oval 31"/>
            <p:cNvSpPr>
              <a:spLocks noChangeArrowheads="1"/>
            </p:cNvSpPr>
            <p:nvPr/>
          </p:nvSpPr>
          <p:spPr bwMode="auto">
            <a:xfrm>
              <a:off x="6256971" y="1156180"/>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35" name="Line 32"/>
            <p:cNvSpPr>
              <a:spLocks noChangeShapeType="1"/>
            </p:cNvSpPr>
            <p:nvPr/>
          </p:nvSpPr>
          <p:spPr bwMode="auto">
            <a:xfrm>
              <a:off x="6273545" y="1195475"/>
              <a:ext cx="37148" cy="0"/>
            </a:xfrm>
            <a:prstGeom prst="line">
              <a:avLst/>
            </a:prstGeom>
            <a:noFill/>
            <a:ln w="19050">
              <a:solidFill>
                <a:srgbClr val="000000"/>
              </a:solidFill>
              <a:round/>
              <a:headEnd/>
              <a:tailEnd/>
            </a:ln>
          </p:spPr>
          <p:txBody>
            <a:bodyPr lIns="715" tIns="358" rIns="715" bIns="358"/>
            <a:lstStyle/>
            <a:p>
              <a:endParaRPr lang="en-GB"/>
            </a:p>
          </p:txBody>
        </p:sp>
        <p:sp>
          <p:nvSpPr>
            <p:cNvPr id="36" name="Oval 34"/>
            <p:cNvSpPr>
              <a:spLocks noChangeArrowheads="1"/>
            </p:cNvSpPr>
            <p:nvPr/>
          </p:nvSpPr>
          <p:spPr bwMode="auto">
            <a:xfrm>
              <a:off x="6339839" y="1310740"/>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37" name="Line 35"/>
            <p:cNvSpPr>
              <a:spLocks noChangeShapeType="1"/>
            </p:cNvSpPr>
            <p:nvPr/>
          </p:nvSpPr>
          <p:spPr bwMode="auto">
            <a:xfrm>
              <a:off x="6356413" y="1350035"/>
              <a:ext cx="37148" cy="0"/>
            </a:xfrm>
            <a:prstGeom prst="line">
              <a:avLst/>
            </a:prstGeom>
            <a:noFill/>
            <a:ln w="19050">
              <a:solidFill>
                <a:srgbClr val="000000"/>
              </a:solidFill>
              <a:round/>
              <a:headEnd/>
              <a:tailEnd/>
            </a:ln>
          </p:spPr>
          <p:txBody>
            <a:bodyPr lIns="715" tIns="358" rIns="715" bIns="358"/>
            <a:lstStyle/>
            <a:p>
              <a:endParaRPr lang="en-GB"/>
            </a:p>
          </p:txBody>
        </p:sp>
        <p:sp>
          <p:nvSpPr>
            <p:cNvPr id="38" name="Oval 37"/>
            <p:cNvSpPr>
              <a:spLocks noChangeArrowheads="1"/>
            </p:cNvSpPr>
            <p:nvPr/>
          </p:nvSpPr>
          <p:spPr bwMode="auto">
            <a:xfrm>
              <a:off x="6719887" y="1260967"/>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39" name="Line 38"/>
            <p:cNvSpPr>
              <a:spLocks noChangeShapeType="1"/>
            </p:cNvSpPr>
            <p:nvPr/>
          </p:nvSpPr>
          <p:spPr bwMode="auto">
            <a:xfrm>
              <a:off x="6736461" y="1300262"/>
              <a:ext cx="37148" cy="0"/>
            </a:xfrm>
            <a:prstGeom prst="line">
              <a:avLst/>
            </a:prstGeom>
            <a:noFill/>
            <a:ln w="19050">
              <a:solidFill>
                <a:srgbClr val="000000"/>
              </a:solidFill>
              <a:round/>
              <a:headEnd/>
              <a:tailEnd/>
            </a:ln>
          </p:spPr>
          <p:txBody>
            <a:bodyPr lIns="715" tIns="358" rIns="715" bIns="358"/>
            <a:lstStyle/>
            <a:p>
              <a:endParaRPr lang="en-GB"/>
            </a:p>
          </p:txBody>
        </p:sp>
        <p:sp>
          <p:nvSpPr>
            <p:cNvPr id="40" name="Oval 40"/>
            <p:cNvSpPr>
              <a:spLocks noChangeArrowheads="1"/>
            </p:cNvSpPr>
            <p:nvPr/>
          </p:nvSpPr>
          <p:spPr bwMode="auto">
            <a:xfrm>
              <a:off x="6479856" y="1292403"/>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41" name="Line 41"/>
            <p:cNvSpPr>
              <a:spLocks noChangeShapeType="1"/>
            </p:cNvSpPr>
            <p:nvPr/>
          </p:nvSpPr>
          <p:spPr bwMode="auto">
            <a:xfrm>
              <a:off x="6496430" y="1331698"/>
              <a:ext cx="37148" cy="0"/>
            </a:xfrm>
            <a:prstGeom prst="line">
              <a:avLst/>
            </a:prstGeom>
            <a:noFill/>
            <a:ln w="19050">
              <a:solidFill>
                <a:srgbClr val="000000"/>
              </a:solidFill>
              <a:round/>
              <a:headEnd/>
              <a:tailEnd/>
            </a:ln>
          </p:spPr>
          <p:txBody>
            <a:bodyPr lIns="715" tIns="358" rIns="715" bIns="358"/>
            <a:lstStyle/>
            <a:p>
              <a:endParaRPr lang="en-GB"/>
            </a:p>
          </p:txBody>
        </p:sp>
        <p:sp>
          <p:nvSpPr>
            <p:cNvPr id="42" name="Oval 43"/>
            <p:cNvSpPr>
              <a:spLocks noChangeArrowheads="1"/>
            </p:cNvSpPr>
            <p:nvPr/>
          </p:nvSpPr>
          <p:spPr bwMode="auto">
            <a:xfrm>
              <a:off x="6659879" y="1174517"/>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43" name="Line 44"/>
            <p:cNvSpPr>
              <a:spLocks noChangeShapeType="1"/>
            </p:cNvSpPr>
            <p:nvPr/>
          </p:nvSpPr>
          <p:spPr bwMode="auto">
            <a:xfrm>
              <a:off x="6676453" y="1213812"/>
              <a:ext cx="37148" cy="0"/>
            </a:xfrm>
            <a:prstGeom prst="line">
              <a:avLst/>
            </a:prstGeom>
            <a:noFill/>
            <a:ln w="19050">
              <a:solidFill>
                <a:srgbClr val="000000"/>
              </a:solidFill>
              <a:round/>
              <a:headEnd/>
              <a:tailEnd/>
            </a:ln>
          </p:spPr>
          <p:txBody>
            <a:bodyPr lIns="715" tIns="358" rIns="715" bIns="358"/>
            <a:lstStyle/>
            <a:p>
              <a:endParaRPr lang="en-GB"/>
            </a:p>
          </p:txBody>
        </p:sp>
        <p:sp>
          <p:nvSpPr>
            <p:cNvPr id="44" name="Oval 46"/>
            <p:cNvSpPr>
              <a:spLocks noChangeArrowheads="1"/>
            </p:cNvSpPr>
            <p:nvPr/>
          </p:nvSpPr>
          <p:spPr bwMode="auto">
            <a:xfrm>
              <a:off x="6348411" y="1198094"/>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45" name="Line 47"/>
            <p:cNvSpPr>
              <a:spLocks noChangeShapeType="1"/>
            </p:cNvSpPr>
            <p:nvPr/>
          </p:nvSpPr>
          <p:spPr bwMode="auto">
            <a:xfrm>
              <a:off x="6364985" y="1237389"/>
              <a:ext cx="37148" cy="0"/>
            </a:xfrm>
            <a:prstGeom prst="line">
              <a:avLst/>
            </a:prstGeom>
            <a:noFill/>
            <a:ln w="19050">
              <a:solidFill>
                <a:srgbClr val="000000"/>
              </a:solidFill>
              <a:round/>
              <a:headEnd/>
              <a:tailEnd/>
            </a:ln>
          </p:spPr>
          <p:txBody>
            <a:bodyPr lIns="715" tIns="358" rIns="715" bIns="358"/>
            <a:lstStyle/>
            <a:p>
              <a:endParaRPr lang="en-GB"/>
            </a:p>
          </p:txBody>
        </p:sp>
        <p:sp>
          <p:nvSpPr>
            <p:cNvPr id="46" name="Oval 49"/>
            <p:cNvSpPr>
              <a:spLocks noChangeArrowheads="1"/>
            </p:cNvSpPr>
            <p:nvPr/>
          </p:nvSpPr>
          <p:spPr bwMode="auto">
            <a:xfrm>
              <a:off x="6454139" y="1169278"/>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47" name="Line 50"/>
            <p:cNvSpPr>
              <a:spLocks noChangeShapeType="1"/>
            </p:cNvSpPr>
            <p:nvPr/>
          </p:nvSpPr>
          <p:spPr bwMode="auto">
            <a:xfrm>
              <a:off x="6470713" y="1208573"/>
              <a:ext cx="37148" cy="0"/>
            </a:xfrm>
            <a:prstGeom prst="line">
              <a:avLst/>
            </a:prstGeom>
            <a:noFill/>
            <a:ln w="19050">
              <a:solidFill>
                <a:srgbClr val="000000"/>
              </a:solidFill>
              <a:round/>
              <a:headEnd/>
              <a:tailEnd/>
            </a:ln>
          </p:spPr>
          <p:txBody>
            <a:bodyPr lIns="715" tIns="358" rIns="715" bIns="358"/>
            <a:lstStyle/>
            <a:p>
              <a:endParaRPr lang="en-GB"/>
            </a:p>
          </p:txBody>
        </p:sp>
        <p:sp>
          <p:nvSpPr>
            <p:cNvPr id="48" name="Oval 52"/>
            <p:cNvSpPr>
              <a:spLocks noChangeArrowheads="1"/>
            </p:cNvSpPr>
            <p:nvPr/>
          </p:nvSpPr>
          <p:spPr bwMode="auto">
            <a:xfrm>
              <a:off x="6582726" y="1232150"/>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49" name="Line 53"/>
            <p:cNvSpPr>
              <a:spLocks noChangeShapeType="1"/>
            </p:cNvSpPr>
            <p:nvPr/>
          </p:nvSpPr>
          <p:spPr bwMode="auto">
            <a:xfrm>
              <a:off x="6599300" y="1271445"/>
              <a:ext cx="37148" cy="0"/>
            </a:xfrm>
            <a:prstGeom prst="line">
              <a:avLst/>
            </a:prstGeom>
            <a:noFill/>
            <a:ln w="19050">
              <a:solidFill>
                <a:srgbClr val="000000"/>
              </a:solidFill>
              <a:round/>
              <a:headEnd/>
              <a:tailEnd/>
            </a:ln>
          </p:spPr>
          <p:txBody>
            <a:bodyPr lIns="715" tIns="358" rIns="715" bIns="358"/>
            <a:lstStyle/>
            <a:p>
              <a:endParaRPr lang="en-GB"/>
            </a:p>
          </p:txBody>
        </p:sp>
        <p:sp>
          <p:nvSpPr>
            <p:cNvPr id="50" name="Oval 55"/>
            <p:cNvSpPr>
              <a:spLocks noChangeArrowheads="1"/>
            </p:cNvSpPr>
            <p:nvPr/>
          </p:nvSpPr>
          <p:spPr bwMode="auto">
            <a:xfrm>
              <a:off x="6802754" y="1315980"/>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51" name="Line 56"/>
            <p:cNvSpPr>
              <a:spLocks noChangeShapeType="1"/>
            </p:cNvSpPr>
            <p:nvPr/>
          </p:nvSpPr>
          <p:spPr bwMode="auto">
            <a:xfrm>
              <a:off x="6819328" y="1355275"/>
              <a:ext cx="37148" cy="0"/>
            </a:xfrm>
            <a:prstGeom prst="line">
              <a:avLst/>
            </a:prstGeom>
            <a:noFill/>
            <a:ln w="19050">
              <a:solidFill>
                <a:srgbClr val="000000"/>
              </a:solidFill>
              <a:round/>
              <a:headEnd/>
              <a:tailEnd/>
            </a:ln>
          </p:spPr>
          <p:txBody>
            <a:bodyPr lIns="715" tIns="358" rIns="715" bIns="358"/>
            <a:lstStyle/>
            <a:p>
              <a:endParaRPr lang="en-GB"/>
            </a:p>
          </p:txBody>
        </p:sp>
        <p:sp>
          <p:nvSpPr>
            <p:cNvPr id="52" name="Oval 58"/>
            <p:cNvSpPr>
              <a:spLocks noChangeArrowheads="1"/>
            </p:cNvSpPr>
            <p:nvPr/>
          </p:nvSpPr>
          <p:spPr bwMode="auto">
            <a:xfrm>
              <a:off x="6791324" y="1192855"/>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53" name="Line 59"/>
            <p:cNvSpPr>
              <a:spLocks noChangeShapeType="1"/>
            </p:cNvSpPr>
            <p:nvPr/>
          </p:nvSpPr>
          <p:spPr bwMode="auto">
            <a:xfrm>
              <a:off x="6807898" y="1232150"/>
              <a:ext cx="37148" cy="0"/>
            </a:xfrm>
            <a:prstGeom prst="line">
              <a:avLst/>
            </a:prstGeom>
            <a:noFill/>
            <a:ln w="19050">
              <a:solidFill>
                <a:srgbClr val="000000"/>
              </a:solidFill>
              <a:round/>
              <a:headEnd/>
              <a:tailEnd/>
            </a:ln>
          </p:spPr>
          <p:txBody>
            <a:bodyPr lIns="715" tIns="358" rIns="715" bIns="358"/>
            <a:lstStyle/>
            <a:p>
              <a:endParaRPr lang="en-GB"/>
            </a:p>
          </p:txBody>
        </p:sp>
        <p:sp>
          <p:nvSpPr>
            <p:cNvPr id="54" name="Oval 61"/>
            <p:cNvSpPr>
              <a:spLocks noChangeArrowheads="1"/>
            </p:cNvSpPr>
            <p:nvPr/>
          </p:nvSpPr>
          <p:spPr bwMode="auto">
            <a:xfrm>
              <a:off x="6899909" y="1240009"/>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55" name="Line 62"/>
            <p:cNvSpPr>
              <a:spLocks noChangeShapeType="1"/>
            </p:cNvSpPr>
            <p:nvPr/>
          </p:nvSpPr>
          <p:spPr bwMode="auto">
            <a:xfrm>
              <a:off x="6916483" y="1279304"/>
              <a:ext cx="37148" cy="0"/>
            </a:xfrm>
            <a:prstGeom prst="line">
              <a:avLst/>
            </a:prstGeom>
            <a:noFill/>
            <a:ln w="19050">
              <a:solidFill>
                <a:srgbClr val="000000"/>
              </a:solidFill>
              <a:round/>
              <a:headEnd/>
              <a:tailEnd/>
            </a:ln>
          </p:spPr>
          <p:txBody>
            <a:bodyPr lIns="715" tIns="358" rIns="715" bIns="358"/>
            <a:lstStyle/>
            <a:p>
              <a:endParaRPr lang="en-GB"/>
            </a:p>
          </p:txBody>
        </p:sp>
        <p:sp>
          <p:nvSpPr>
            <p:cNvPr id="56" name="Oval 64"/>
            <p:cNvSpPr>
              <a:spLocks noChangeArrowheads="1"/>
            </p:cNvSpPr>
            <p:nvPr/>
          </p:nvSpPr>
          <p:spPr bwMode="auto">
            <a:xfrm>
              <a:off x="6891337" y="1153560"/>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57" name="Line 65"/>
            <p:cNvSpPr>
              <a:spLocks noChangeShapeType="1"/>
            </p:cNvSpPr>
            <p:nvPr/>
          </p:nvSpPr>
          <p:spPr bwMode="auto">
            <a:xfrm>
              <a:off x="6907911" y="1192855"/>
              <a:ext cx="37148" cy="0"/>
            </a:xfrm>
            <a:prstGeom prst="line">
              <a:avLst/>
            </a:prstGeom>
            <a:noFill/>
            <a:ln w="19050">
              <a:solidFill>
                <a:srgbClr val="000000"/>
              </a:solidFill>
              <a:round/>
              <a:headEnd/>
              <a:tailEnd/>
            </a:ln>
          </p:spPr>
          <p:txBody>
            <a:bodyPr lIns="715" tIns="358" rIns="715" bIns="358"/>
            <a:lstStyle/>
            <a:p>
              <a:endParaRPr lang="en-GB"/>
            </a:p>
          </p:txBody>
        </p:sp>
        <p:sp>
          <p:nvSpPr>
            <p:cNvPr id="58" name="Oval 67"/>
            <p:cNvSpPr>
              <a:spLocks noChangeArrowheads="1"/>
            </p:cNvSpPr>
            <p:nvPr/>
          </p:nvSpPr>
          <p:spPr bwMode="auto">
            <a:xfrm>
              <a:off x="6957059" y="1321219"/>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59" name="Line 68"/>
            <p:cNvSpPr>
              <a:spLocks noChangeShapeType="1"/>
            </p:cNvSpPr>
            <p:nvPr/>
          </p:nvSpPr>
          <p:spPr bwMode="auto">
            <a:xfrm>
              <a:off x="6973633" y="1360514"/>
              <a:ext cx="37148" cy="0"/>
            </a:xfrm>
            <a:prstGeom prst="line">
              <a:avLst/>
            </a:prstGeom>
            <a:noFill/>
            <a:ln w="19050">
              <a:solidFill>
                <a:srgbClr val="000000"/>
              </a:solidFill>
              <a:round/>
              <a:headEnd/>
              <a:tailEnd/>
            </a:ln>
          </p:spPr>
          <p:txBody>
            <a:bodyPr lIns="715" tIns="358" rIns="715" bIns="358"/>
            <a:lstStyle/>
            <a:p>
              <a:endParaRPr lang="en-GB"/>
            </a:p>
          </p:txBody>
        </p:sp>
        <p:sp>
          <p:nvSpPr>
            <p:cNvPr id="60" name="Oval 70"/>
            <p:cNvSpPr>
              <a:spLocks noChangeArrowheads="1"/>
            </p:cNvSpPr>
            <p:nvPr/>
          </p:nvSpPr>
          <p:spPr bwMode="auto">
            <a:xfrm>
              <a:off x="6014084" y="1276685"/>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61" name="Line 71"/>
            <p:cNvSpPr>
              <a:spLocks noChangeShapeType="1"/>
            </p:cNvSpPr>
            <p:nvPr/>
          </p:nvSpPr>
          <p:spPr bwMode="auto">
            <a:xfrm>
              <a:off x="6030658" y="1315980"/>
              <a:ext cx="37148" cy="0"/>
            </a:xfrm>
            <a:prstGeom prst="line">
              <a:avLst/>
            </a:prstGeom>
            <a:noFill/>
            <a:ln w="19050">
              <a:solidFill>
                <a:srgbClr val="000000"/>
              </a:solidFill>
              <a:round/>
              <a:headEnd/>
              <a:tailEnd/>
            </a:ln>
          </p:spPr>
          <p:txBody>
            <a:bodyPr lIns="715" tIns="358" rIns="715" bIns="358"/>
            <a:lstStyle/>
            <a:p>
              <a:endParaRPr lang="en-GB"/>
            </a:p>
          </p:txBody>
        </p:sp>
        <p:sp>
          <p:nvSpPr>
            <p:cNvPr id="62" name="Oval 73"/>
            <p:cNvSpPr>
              <a:spLocks noChangeArrowheads="1"/>
            </p:cNvSpPr>
            <p:nvPr/>
          </p:nvSpPr>
          <p:spPr bwMode="auto">
            <a:xfrm>
              <a:off x="6105524" y="1287163"/>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63" name="Line 74"/>
            <p:cNvSpPr>
              <a:spLocks noChangeShapeType="1"/>
            </p:cNvSpPr>
            <p:nvPr/>
          </p:nvSpPr>
          <p:spPr bwMode="auto">
            <a:xfrm>
              <a:off x="6122098" y="1326458"/>
              <a:ext cx="37148" cy="0"/>
            </a:xfrm>
            <a:prstGeom prst="line">
              <a:avLst/>
            </a:prstGeom>
            <a:noFill/>
            <a:ln w="19050">
              <a:solidFill>
                <a:srgbClr val="000000"/>
              </a:solidFill>
              <a:round/>
              <a:headEnd/>
              <a:tailEnd/>
            </a:ln>
          </p:spPr>
          <p:txBody>
            <a:bodyPr lIns="715" tIns="358" rIns="715" bIns="358"/>
            <a:lstStyle/>
            <a:p>
              <a:endParaRPr lang="en-GB"/>
            </a:p>
          </p:txBody>
        </p:sp>
        <p:sp>
          <p:nvSpPr>
            <p:cNvPr id="64" name="Oval 76"/>
            <p:cNvSpPr>
              <a:spLocks noChangeArrowheads="1"/>
            </p:cNvSpPr>
            <p:nvPr/>
          </p:nvSpPr>
          <p:spPr bwMode="auto">
            <a:xfrm>
              <a:off x="6062661" y="1187616"/>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65" name="Line 77"/>
            <p:cNvSpPr>
              <a:spLocks noChangeShapeType="1"/>
            </p:cNvSpPr>
            <p:nvPr/>
          </p:nvSpPr>
          <p:spPr bwMode="auto">
            <a:xfrm>
              <a:off x="6079235" y="1226911"/>
              <a:ext cx="37148" cy="0"/>
            </a:xfrm>
            <a:prstGeom prst="line">
              <a:avLst/>
            </a:prstGeom>
            <a:noFill/>
            <a:ln w="19050">
              <a:solidFill>
                <a:srgbClr val="000000"/>
              </a:solidFill>
              <a:round/>
              <a:headEnd/>
              <a:tailEnd/>
            </a:ln>
          </p:spPr>
          <p:txBody>
            <a:bodyPr lIns="715" tIns="358" rIns="715" bIns="358"/>
            <a:lstStyle/>
            <a:p>
              <a:endParaRPr lang="en-GB"/>
            </a:p>
          </p:txBody>
        </p:sp>
        <p:sp>
          <p:nvSpPr>
            <p:cNvPr id="66" name="Oval 65"/>
            <p:cNvSpPr>
              <a:spLocks noChangeArrowheads="1"/>
            </p:cNvSpPr>
            <p:nvPr/>
          </p:nvSpPr>
          <p:spPr bwMode="auto">
            <a:xfrm>
              <a:off x="6156176" y="1203334"/>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67" name="Line 80"/>
            <p:cNvSpPr>
              <a:spLocks noChangeShapeType="1"/>
            </p:cNvSpPr>
            <p:nvPr/>
          </p:nvSpPr>
          <p:spPr bwMode="auto">
            <a:xfrm>
              <a:off x="6172750" y="1242629"/>
              <a:ext cx="37148" cy="0"/>
            </a:xfrm>
            <a:prstGeom prst="line">
              <a:avLst/>
            </a:prstGeom>
            <a:noFill/>
            <a:ln w="19050">
              <a:solidFill>
                <a:srgbClr val="000000"/>
              </a:solidFill>
              <a:round/>
              <a:headEnd/>
              <a:tailEnd/>
            </a:ln>
          </p:spPr>
          <p:txBody>
            <a:bodyPr lIns="715" tIns="358" rIns="715" bIns="358"/>
            <a:lstStyle/>
            <a:p>
              <a:endParaRPr lang="en-GB"/>
            </a:p>
          </p:txBody>
        </p:sp>
        <p:sp>
          <p:nvSpPr>
            <p:cNvPr id="68" name="Oval 82"/>
            <p:cNvSpPr>
              <a:spLocks noChangeArrowheads="1"/>
            </p:cNvSpPr>
            <p:nvPr/>
          </p:nvSpPr>
          <p:spPr bwMode="auto">
            <a:xfrm>
              <a:off x="6279831" y="1247868"/>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69" name="Line 83"/>
            <p:cNvSpPr>
              <a:spLocks noChangeShapeType="1"/>
            </p:cNvSpPr>
            <p:nvPr/>
          </p:nvSpPr>
          <p:spPr bwMode="auto">
            <a:xfrm>
              <a:off x="6296405" y="1287163"/>
              <a:ext cx="37148" cy="0"/>
            </a:xfrm>
            <a:prstGeom prst="line">
              <a:avLst/>
            </a:prstGeom>
            <a:noFill/>
            <a:ln w="19050">
              <a:solidFill>
                <a:srgbClr val="000000"/>
              </a:solidFill>
              <a:round/>
              <a:headEnd/>
              <a:tailEnd/>
            </a:ln>
          </p:spPr>
          <p:txBody>
            <a:bodyPr lIns="715" tIns="358" rIns="715" bIns="358"/>
            <a:lstStyle/>
            <a:p>
              <a:endParaRPr lang="en-GB"/>
            </a:p>
          </p:txBody>
        </p:sp>
        <p:sp>
          <p:nvSpPr>
            <p:cNvPr id="70" name="Oval 85"/>
            <p:cNvSpPr>
              <a:spLocks noChangeArrowheads="1"/>
            </p:cNvSpPr>
            <p:nvPr/>
          </p:nvSpPr>
          <p:spPr bwMode="auto">
            <a:xfrm>
              <a:off x="6191249" y="1305501"/>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71" name="Line 86"/>
            <p:cNvSpPr>
              <a:spLocks noChangeShapeType="1"/>
            </p:cNvSpPr>
            <p:nvPr/>
          </p:nvSpPr>
          <p:spPr bwMode="auto">
            <a:xfrm>
              <a:off x="6207823" y="1344796"/>
              <a:ext cx="37148" cy="0"/>
            </a:xfrm>
            <a:prstGeom prst="line">
              <a:avLst/>
            </a:prstGeom>
            <a:noFill/>
            <a:ln w="19050">
              <a:solidFill>
                <a:srgbClr val="000000"/>
              </a:solidFill>
              <a:round/>
              <a:headEnd/>
              <a:tailEnd/>
            </a:ln>
          </p:spPr>
          <p:txBody>
            <a:bodyPr lIns="715" tIns="358" rIns="715" bIns="358"/>
            <a:lstStyle/>
            <a:p>
              <a:endParaRPr lang="en-GB"/>
            </a:p>
          </p:txBody>
        </p:sp>
        <p:sp>
          <p:nvSpPr>
            <p:cNvPr id="72" name="Oval 88"/>
            <p:cNvSpPr>
              <a:spLocks noChangeArrowheads="1"/>
            </p:cNvSpPr>
            <p:nvPr/>
          </p:nvSpPr>
          <p:spPr bwMode="auto">
            <a:xfrm>
              <a:off x="7239952" y="1247868"/>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73" name="Line 89"/>
            <p:cNvSpPr>
              <a:spLocks noChangeShapeType="1"/>
            </p:cNvSpPr>
            <p:nvPr/>
          </p:nvSpPr>
          <p:spPr bwMode="auto">
            <a:xfrm>
              <a:off x="7256526" y="1287163"/>
              <a:ext cx="37148" cy="0"/>
            </a:xfrm>
            <a:prstGeom prst="line">
              <a:avLst/>
            </a:prstGeom>
            <a:noFill/>
            <a:ln w="19050">
              <a:solidFill>
                <a:srgbClr val="000000"/>
              </a:solidFill>
              <a:round/>
              <a:headEnd/>
              <a:tailEnd/>
            </a:ln>
          </p:spPr>
          <p:txBody>
            <a:bodyPr lIns="715" tIns="358" rIns="715" bIns="358"/>
            <a:lstStyle/>
            <a:p>
              <a:endParaRPr lang="en-GB"/>
            </a:p>
          </p:txBody>
        </p:sp>
        <p:sp>
          <p:nvSpPr>
            <p:cNvPr id="74" name="Oval 91"/>
            <p:cNvSpPr>
              <a:spLocks noChangeArrowheads="1"/>
            </p:cNvSpPr>
            <p:nvPr/>
          </p:nvSpPr>
          <p:spPr bwMode="auto">
            <a:xfrm>
              <a:off x="7108507" y="1211193"/>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75" name="Line 92"/>
            <p:cNvSpPr>
              <a:spLocks noChangeShapeType="1"/>
            </p:cNvSpPr>
            <p:nvPr/>
          </p:nvSpPr>
          <p:spPr bwMode="auto">
            <a:xfrm>
              <a:off x="7125081" y="1250488"/>
              <a:ext cx="37148" cy="0"/>
            </a:xfrm>
            <a:prstGeom prst="line">
              <a:avLst/>
            </a:prstGeom>
            <a:noFill/>
            <a:ln w="19050">
              <a:solidFill>
                <a:srgbClr val="000000"/>
              </a:solidFill>
              <a:round/>
              <a:headEnd/>
              <a:tailEnd/>
            </a:ln>
          </p:spPr>
          <p:txBody>
            <a:bodyPr lIns="715" tIns="358" rIns="715" bIns="358"/>
            <a:lstStyle/>
            <a:p>
              <a:endParaRPr lang="en-GB"/>
            </a:p>
          </p:txBody>
        </p:sp>
        <p:sp>
          <p:nvSpPr>
            <p:cNvPr id="76" name="Oval 94"/>
            <p:cNvSpPr>
              <a:spLocks noChangeArrowheads="1"/>
            </p:cNvSpPr>
            <p:nvPr/>
          </p:nvSpPr>
          <p:spPr bwMode="auto">
            <a:xfrm>
              <a:off x="7082789" y="1289783"/>
              <a:ext cx="74295" cy="73351"/>
            </a:xfrm>
            <a:prstGeom prst="ellipse">
              <a:avLst/>
            </a:prstGeom>
            <a:gradFill rotWithShape="0">
              <a:gsLst>
                <a:gs pos="0">
                  <a:srgbClr val="FF0000"/>
                </a:gs>
                <a:gs pos="50000">
                  <a:srgbClr val="FFFFFF"/>
                </a:gs>
                <a:gs pos="100000">
                  <a:srgbClr val="FF0000"/>
                </a:gs>
              </a:gsLst>
              <a:lin ang="5400000" scaled="1"/>
            </a:gradFill>
            <a:ln w="9525">
              <a:solidFill>
                <a:srgbClr val="000000"/>
              </a:solidFill>
              <a:round/>
              <a:headEnd/>
              <a:tailEnd/>
            </a:ln>
          </p:spPr>
          <p:txBody>
            <a:bodyPr lIns="715" tIns="358" rIns="715" bIns="358"/>
            <a:lstStyle/>
            <a:p>
              <a:endParaRPr lang="en-US"/>
            </a:p>
          </p:txBody>
        </p:sp>
        <p:sp>
          <p:nvSpPr>
            <p:cNvPr id="77" name="Line 95"/>
            <p:cNvSpPr>
              <a:spLocks noChangeShapeType="1"/>
            </p:cNvSpPr>
            <p:nvPr/>
          </p:nvSpPr>
          <p:spPr bwMode="auto">
            <a:xfrm>
              <a:off x="7099363" y="1329078"/>
              <a:ext cx="37148" cy="0"/>
            </a:xfrm>
            <a:prstGeom prst="line">
              <a:avLst/>
            </a:prstGeom>
            <a:noFill/>
            <a:ln w="19050">
              <a:solidFill>
                <a:srgbClr val="000000"/>
              </a:solidFill>
              <a:round/>
              <a:headEnd/>
              <a:tailEnd/>
            </a:ln>
          </p:spPr>
          <p:txBody>
            <a:bodyPr lIns="715" tIns="358" rIns="715" bIns="358"/>
            <a:lstStyle/>
            <a:p>
              <a:endParaRPr lang="en-GB"/>
            </a:p>
          </p:txBody>
        </p:sp>
        <p:grpSp>
          <p:nvGrpSpPr>
            <p:cNvPr id="78" name="Group 97"/>
            <p:cNvGrpSpPr>
              <a:grpSpLocks/>
            </p:cNvGrpSpPr>
            <p:nvPr/>
          </p:nvGrpSpPr>
          <p:grpSpPr bwMode="auto">
            <a:xfrm>
              <a:off x="5957886" y="1374486"/>
              <a:ext cx="215265" cy="199095"/>
              <a:chOff x="16912" y="11188"/>
              <a:chExt cx="452" cy="456"/>
            </a:xfrm>
          </p:grpSpPr>
          <p:sp>
            <p:nvSpPr>
              <p:cNvPr id="91" name="Oval 98"/>
              <p:cNvSpPr>
                <a:spLocks noChangeArrowheads="1"/>
              </p:cNvSpPr>
              <p:nvPr/>
            </p:nvSpPr>
            <p:spPr bwMode="auto">
              <a:xfrm>
                <a:off x="16912" y="11208"/>
                <a:ext cx="270" cy="270"/>
              </a:xfrm>
              <a:prstGeom prst="ellipse">
                <a:avLst/>
              </a:prstGeom>
              <a:gradFill rotWithShape="0">
                <a:gsLst>
                  <a:gs pos="0">
                    <a:srgbClr val="FFFFFF"/>
                  </a:gs>
                  <a:gs pos="100000">
                    <a:srgbClr val="339966"/>
                  </a:gs>
                </a:gsLst>
                <a:path path="shape">
                  <a:fillToRect l="50000" t="50000" r="50000" b="50000"/>
                </a:path>
              </a:gradFill>
              <a:ln w="9525">
                <a:solidFill>
                  <a:srgbClr val="000000"/>
                </a:solidFill>
                <a:round/>
                <a:headEnd/>
                <a:tailEnd/>
              </a:ln>
            </p:spPr>
            <p:txBody>
              <a:bodyPr lIns="715" tIns="358" rIns="715" bIns="358"/>
              <a:lstStyle/>
              <a:p>
                <a:endParaRPr lang="en-US"/>
              </a:p>
            </p:txBody>
          </p:sp>
          <p:sp>
            <p:nvSpPr>
              <p:cNvPr id="92" name="Text Box 99"/>
              <p:cNvSpPr txBox="1">
                <a:spLocks noChangeArrowheads="1"/>
              </p:cNvSpPr>
              <p:nvPr/>
            </p:nvSpPr>
            <p:spPr bwMode="auto">
              <a:xfrm>
                <a:off x="16962" y="11188"/>
                <a:ext cx="402" cy="456"/>
              </a:xfrm>
              <a:prstGeom prst="rect">
                <a:avLst/>
              </a:prstGeom>
              <a:noFill/>
              <a:ln w="9525">
                <a:noFill/>
                <a:miter lim="800000"/>
                <a:headEnd/>
                <a:tailEnd/>
              </a:ln>
            </p:spPr>
            <p:txBody>
              <a:bodyPr lIns="715" tIns="358" rIns="715" bIns="358"/>
              <a:lstStyle/>
              <a:p>
                <a:pPr defTabSz="457200" eaLnBrk="0" hangingPunct="0"/>
                <a:r>
                  <a:rPr lang="en-GB" sz="1200" b="0" baseline="30000" dirty="0" smtClean="0">
                    <a:latin typeface="Symbol" pitchFamily="18" charset="2"/>
                  </a:rPr>
                  <a:t>+</a:t>
                </a:r>
                <a:endParaRPr lang="en-GB" sz="500" b="0" dirty="0">
                  <a:latin typeface="Times New Roman" pitchFamily="18" charset="0"/>
                </a:endParaRPr>
              </a:p>
            </p:txBody>
          </p:sp>
        </p:grpSp>
        <p:grpSp>
          <p:nvGrpSpPr>
            <p:cNvPr id="79" name="Group 100"/>
            <p:cNvGrpSpPr>
              <a:grpSpLocks/>
            </p:cNvGrpSpPr>
            <p:nvPr/>
          </p:nvGrpSpPr>
          <p:grpSpPr bwMode="auto">
            <a:xfrm>
              <a:off x="7188517" y="1369247"/>
              <a:ext cx="206693" cy="199095"/>
              <a:chOff x="16912" y="11184"/>
              <a:chExt cx="434" cy="456"/>
            </a:xfrm>
          </p:grpSpPr>
          <p:sp>
            <p:nvSpPr>
              <p:cNvPr id="89" name="Oval 101"/>
              <p:cNvSpPr>
                <a:spLocks noChangeArrowheads="1"/>
              </p:cNvSpPr>
              <p:nvPr/>
            </p:nvSpPr>
            <p:spPr bwMode="auto">
              <a:xfrm>
                <a:off x="16912" y="11208"/>
                <a:ext cx="270" cy="270"/>
              </a:xfrm>
              <a:prstGeom prst="ellipse">
                <a:avLst/>
              </a:prstGeom>
              <a:gradFill rotWithShape="0">
                <a:gsLst>
                  <a:gs pos="0">
                    <a:srgbClr val="FFFFFF"/>
                  </a:gs>
                  <a:gs pos="100000">
                    <a:srgbClr val="339966"/>
                  </a:gs>
                </a:gsLst>
                <a:path path="shape">
                  <a:fillToRect l="50000" t="50000" r="50000" b="50000"/>
                </a:path>
              </a:gradFill>
              <a:ln w="9525">
                <a:solidFill>
                  <a:srgbClr val="000000"/>
                </a:solidFill>
                <a:round/>
                <a:headEnd/>
                <a:tailEnd/>
              </a:ln>
            </p:spPr>
            <p:txBody>
              <a:bodyPr lIns="715" tIns="358" rIns="715" bIns="358"/>
              <a:lstStyle/>
              <a:p>
                <a:endParaRPr lang="en-US"/>
              </a:p>
            </p:txBody>
          </p:sp>
          <p:sp>
            <p:nvSpPr>
              <p:cNvPr id="90" name="Text Box 102"/>
              <p:cNvSpPr txBox="1">
                <a:spLocks noChangeArrowheads="1"/>
              </p:cNvSpPr>
              <p:nvPr/>
            </p:nvSpPr>
            <p:spPr bwMode="auto">
              <a:xfrm>
                <a:off x="16944" y="11184"/>
                <a:ext cx="402" cy="456"/>
              </a:xfrm>
              <a:prstGeom prst="rect">
                <a:avLst/>
              </a:prstGeom>
              <a:noFill/>
              <a:ln w="9525">
                <a:noFill/>
                <a:miter lim="800000"/>
                <a:headEnd/>
                <a:tailEnd/>
              </a:ln>
            </p:spPr>
            <p:txBody>
              <a:bodyPr lIns="715" tIns="358" rIns="715" bIns="358"/>
              <a:lstStyle/>
              <a:p>
                <a:pPr defTabSz="457200" eaLnBrk="0" hangingPunct="0"/>
                <a:r>
                  <a:rPr lang="en-GB" sz="1200" b="0" baseline="30000" dirty="0" smtClean="0">
                    <a:latin typeface="Symbol" pitchFamily="18" charset="2"/>
                  </a:rPr>
                  <a:t>+</a:t>
                </a:r>
                <a:endParaRPr lang="en-GB" sz="500" b="0" dirty="0">
                  <a:latin typeface="Times New Roman" pitchFamily="18" charset="0"/>
                </a:endParaRPr>
              </a:p>
            </p:txBody>
          </p:sp>
        </p:grpSp>
        <p:grpSp>
          <p:nvGrpSpPr>
            <p:cNvPr id="80" name="Group 103"/>
            <p:cNvGrpSpPr>
              <a:grpSpLocks/>
            </p:cNvGrpSpPr>
            <p:nvPr/>
          </p:nvGrpSpPr>
          <p:grpSpPr bwMode="auto">
            <a:xfrm>
              <a:off x="6586537" y="1435612"/>
              <a:ext cx="206693" cy="199095"/>
              <a:chOff x="16912" y="11184"/>
              <a:chExt cx="434" cy="456"/>
            </a:xfrm>
          </p:grpSpPr>
          <p:sp>
            <p:nvSpPr>
              <p:cNvPr id="87" name="Oval 104"/>
              <p:cNvSpPr>
                <a:spLocks noChangeArrowheads="1"/>
              </p:cNvSpPr>
              <p:nvPr/>
            </p:nvSpPr>
            <p:spPr bwMode="auto">
              <a:xfrm>
                <a:off x="16912" y="11208"/>
                <a:ext cx="270" cy="270"/>
              </a:xfrm>
              <a:prstGeom prst="ellipse">
                <a:avLst/>
              </a:prstGeom>
              <a:gradFill rotWithShape="0">
                <a:gsLst>
                  <a:gs pos="0">
                    <a:srgbClr val="FFFFFF"/>
                  </a:gs>
                  <a:gs pos="100000">
                    <a:srgbClr val="339966"/>
                  </a:gs>
                </a:gsLst>
                <a:path path="shape">
                  <a:fillToRect l="50000" t="50000" r="50000" b="50000"/>
                </a:path>
              </a:gradFill>
              <a:ln w="9525">
                <a:solidFill>
                  <a:srgbClr val="000000"/>
                </a:solidFill>
                <a:round/>
                <a:headEnd/>
                <a:tailEnd/>
              </a:ln>
            </p:spPr>
            <p:txBody>
              <a:bodyPr lIns="715" tIns="358" rIns="715" bIns="358"/>
              <a:lstStyle/>
              <a:p>
                <a:endParaRPr lang="en-US"/>
              </a:p>
            </p:txBody>
          </p:sp>
          <p:sp>
            <p:nvSpPr>
              <p:cNvPr id="88" name="Text Box 105"/>
              <p:cNvSpPr txBox="1">
                <a:spLocks noChangeArrowheads="1"/>
              </p:cNvSpPr>
              <p:nvPr/>
            </p:nvSpPr>
            <p:spPr bwMode="auto">
              <a:xfrm>
                <a:off x="16944" y="11184"/>
                <a:ext cx="402" cy="456"/>
              </a:xfrm>
              <a:prstGeom prst="rect">
                <a:avLst/>
              </a:prstGeom>
              <a:noFill/>
              <a:ln w="9525">
                <a:noFill/>
                <a:miter lim="800000"/>
                <a:headEnd/>
                <a:tailEnd/>
              </a:ln>
            </p:spPr>
            <p:txBody>
              <a:bodyPr lIns="715" tIns="358" rIns="715" bIns="358"/>
              <a:lstStyle/>
              <a:p>
                <a:pPr defTabSz="457200" eaLnBrk="0" hangingPunct="0"/>
                <a:r>
                  <a:rPr lang="en-GB" sz="1200" b="0" baseline="30000" dirty="0" smtClean="0">
                    <a:latin typeface="Symbol" pitchFamily="18" charset="2"/>
                  </a:rPr>
                  <a:t>+</a:t>
                </a:r>
                <a:endParaRPr lang="en-GB" sz="500" b="0" dirty="0">
                  <a:latin typeface="Times New Roman" pitchFamily="18" charset="0"/>
                </a:endParaRPr>
              </a:p>
            </p:txBody>
          </p:sp>
        </p:grpSp>
        <p:grpSp>
          <p:nvGrpSpPr>
            <p:cNvPr id="81" name="Group 106"/>
            <p:cNvGrpSpPr>
              <a:grpSpLocks/>
            </p:cNvGrpSpPr>
            <p:nvPr/>
          </p:nvGrpSpPr>
          <p:grpSpPr bwMode="auto">
            <a:xfrm>
              <a:off x="6293166" y="1421640"/>
              <a:ext cx="215265" cy="199095"/>
              <a:chOff x="16912" y="11184"/>
              <a:chExt cx="452" cy="456"/>
            </a:xfrm>
          </p:grpSpPr>
          <p:sp>
            <p:nvSpPr>
              <p:cNvPr id="85" name="Oval 107"/>
              <p:cNvSpPr>
                <a:spLocks noChangeArrowheads="1"/>
              </p:cNvSpPr>
              <p:nvPr/>
            </p:nvSpPr>
            <p:spPr bwMode="auto">
              <a:xfrm>
                <a:off x="16912" y="11208"/>
                <a:ext cx="270" cy="270"/>
              </a:xfrm>
              <a:prstGeom prst="ellipse">
                <a:avLst/>
              </a:prstGeom>
              <a:gradFill rotWithShape="0">
                <a:gsLst>
                  <a:gs pos="0">
                    <a:srgbClr val="FFFFFF"/>
                  </a:gs>
                  <a:gs pos="100000">
                    <a:srgbClr val="339966"/>
                  </a:gs>
                </a:gsLst>
                <a:path path="shape">
                  <a:fillToRect l="50000" t="50000" r="50000" b="50000"/>
                </a:path>
              </a:gradFill>
              <a:ln w="9525">
                <a:solidFill>
                  <a:srgbClr val="000000"/>
                </a:solidFill>
                <a:round/>
                <a:headEnd/>
                <a:tailEnd/>
              </a:ln>
            </p:spPr>
            <p:txBody>
              <a:bodyPr lIns="715" tIns="358" rIns="715" bIns="358"/>
              <a:lstStyle/>
              <a:p>
                <a:endParaRPr lang="en-US"/>
              </a:p>
            </p:txBody>
          </p:sp>
          <p:sp>
            <p:nvSpPr>
              <p:cNvPr id="86" name="Text Box 108"/>
              <p:cNvSpPr txBox="1">
                <a:spLocks noChangeArrowheads="1"/>
              </p:cNvSpPr>
              <p:nvPr/>
            </p:nvSpPr>
            <p:spPr bwMode="auto">
              <a:xfrm>
                <a:off x="16962" y="11184"/>
                <a:ext cx="402" cy="456"/>
              </a:xfrm>
              <a:prstGeom prst="rect">
                <a:avLst/>
              </a:prstGeom>
              <a:noFill/>
              <a:ln w="9525">
                <a:noFill/>
                <a:miter lim="800000"/>
                <a:headEnd/>
                <a:tailEnd/>
              </a:ln>
            </p:spPr>
            <p:txBody>
              <a:bodyPr lIns="715" tIns="358" rIns="715" bIns="358"/>
              <a:lstStyle/>
              <a:p>
                <a:pPr defTabSz="457200" eaLnBrk="0" hangingPunct="0"/>
                <a:r>
                  <a:rPr lang="en-GB" sz="1200" b="0" baseline="30000" dirty="0" smtClean="0">
                    <a:latin typeface="Symbol" pitchFamily="18" charset="2"/>
                  </a:rPr>
                  <a:t>+</a:t>
                </a:r>
                <a:endParaRPr lang="en-GB" sz="500" b="0" dirty="0">
                  <a:latin typeface="Times New Roman" pitchFamily="18" charset="0"/>
                </a:endParaRPr>
              </a:p>
            </p:txBody>
          </p:sp>
        </p:grpSp>
        <p:grpSp>
          <p:nvGrpSpPr>
            <p:cNvPr id="82" name="Group 109"/>
            <p:cNvGrpSpPr>
              <a:grpSpLocks/>
            </p:cNvGrpSpPr>
            <p:nvPr/>
          </p:nvGrpSpPr>
          <p:grpSpPr bwMode="auto">
            <a:xfrm>
              <a:off x="6914197" y="1428626"/>
              <a:ext cx="206693" cy="199095"/>
              <a:chOff x="16912" y="11184"/>
              <a:chExt cx="434" cy="456"/>
            </a:xfrm>
          </p:grpSpPr>
          <p:sp>
            <p:nvSpPr>
              <p:cNvPr id="83" name="Oval 110"/>
              <p:cNvSpPr>
                <a:spLocks noChangeArrowheads="1"/>
              </p:cNvSpPr>
              <p:nvPr/>
            </p:nvSpPr>
            <p:spPr bwMode="auto">
              <a:xfrm>
                <a:off x="16912" y="11208"/>
                <a:ext cx="270" cy="270"/>
              </a:xfrm>
              <a:prstGeom prst="ellipse">
                <a:avLst/>
              </a:prstGeom>
              <a:gradFill rotWithShape="0">
                <a:gsLst>
                  <a:gs pos="0">
                    <a:srgbClr val="FFFFFF"/>
                  </a:gs>
                  <a:gs pos="100000">
                    <a:srgbClr val="339966"/>
                  </a:gs>
                </a:gsLst>
                <a:path path="shape">
                  <a:fillToRect l="50000" t="50000" r="50000" b="50000"/>
                </a:path>
              </a:gradFill>
              <a:ln w="9525">
                <a:solidFill>
                  <a:srgbClr val="000000"/>
                </a:solidFill>
                <a:round/>
                <a:headEnd/>
                <a:tailEnd/>
              </a:ln>
            </p:spPr>
            <p:txBody>
              <a:bodyPr lIns="715" tIns="358" rIns="715" bIns="358"/>
              <a:lstStyle/>
              <a:p>
                <a:endParaRPr lang="en-US"/>
              </a:p>
            </p:txBody>
          </p:sp>
          <p:sp>
            <p:nvSpPr>
              <p:cNvPr id="84" name="Text Box 111"/>
              <p:cNvSpPr txBox="1">
                <a:spLocks noChangeArrowheads="1"/>
              </p:cNvSpPr>
              <p:nvPr/>
            </p:nvSpPr>
            <p:spPr bwMode="auto">
              <a:xfrm>
                <a:off x="16944" y="11184"/>
                <a:ext cx="402" cy="456"/>
              </a:xfrm>
              <a:prstGeom prst="rect">
                <a:avLst/>
              </a:prstGeom>
              <a:noFill/>
              <a:ln w="9525">
                <a:noFill/>
                <a:miter lim="800000"/>
                <a:headEnd/>
                <a:tailEnd/>
              </a:ln>
            </p:spPr>
            <p:txBody>
              <a:bodyPr lIns="715" tIns="358" rIns="715" bIns="358"/>
              <a:lstStyle/>
              <a:p>
                <a:pPr defTabSz="457200" eaLnBrk="0" hangingPunct="0"/>
                <a:r>
                  <a:rPr lang="en-GB" sz="1200" b="0" baseline="30000" dirty="0" smtClean="0">
                    <a:latin typeface="Symbol" pitchFamily="18" charset="2"/>
                  </a:rPr>
                  <a:t>+</a:t>
                </a:r>
                <a:endParaRPr lang="en-GB" sz="500" b="0" dirty="0">
                  <a:latin typeface="Times New Roman" pitchFamily="18" charset="0"/>
                </a:endParaRPr>
              </a:p>
            </p:txBody>
          </p:sp>
        </p:grpSp>
      </p:grpSp>
      <p:sp>
        <p:nvSpPr>
          <p:cNvPr id="93" name="TextBox 126"/>
          <p:cNvSpPr txBox="1"/>
          <p:nvPr/>
        </p:nvSpPr>
        <p:spPr>
          <a:xfrm>
            <a:off x="7452320" y="980728"/>
            <a:ext cx="1183337" cy="307777"/>
          </a:xfrm>
          <a:prstGeom prst="rect">
            <a:avLst/>
          </a:prstGeom>
          <a:noFill/>
        </p:spPr>
        <p:txBody>
          <a:bodyPr wrap="none" rtlCol="0">
            <a:spAutoFit/>
          </a:bodyPr>
          <a:lstStyle/>
          <a:p>
            <a:r>
              <a:rPr lang="en-US" sz="1400" dirty="0" err="1" smtClean="0">
                <a:latin typeface="Arial Narrow" pitchFamily="34" charset="0"/>
              </a:rPr>
              <a:t>Montmorillonite</a:t>
            </a:r>
            <a:endParaRPr lang="en-GB" sz="1400" dirty="0" smtClean="0">
              <a:latin typeface="Arial Narrow" pitchFamily="34" charset="0"/>
            </a:endParaRPr>
          </a:p>
        </p:txBody>
      </p:sp>
      <p:sp>
        <p:nvSpPr>
          <p:cNvPr id="94" name="Footer Placeholder 2"/>
          <p:cNvSpPr>
            <a:spLocks noGrp="1"/>
          </p:cNvSpPr>
          <p:nvPr>
            <p:ph type="ftr" sz="quarter" idx="10"/>
          </p:nvPr>
        </p:nvSpPr>
        <p:spPr>
          <a:xfrm>
            <a:off x="719572" y="6483349"/>
            <a:ext cx="6120000" cy="212489"/>
          </a:xfrm>
        </p:spPr>
        <p:txBody>
          <a:bodyPr/>
          <a:lstStyle/>
          <a:p>
            <a:r>
              <a:rPr lang="en-GB" smtClean="0"/>
              <a:t>4/12/2017,  SYNOHF, Annecy,  O. Konovalov</a:t>
            </a:r>
            <a:endParaRPr lang="fr-FR" dirty="0"/>
          </a:p>
        </p:txBody>
      </p:sp>
      <p:grpSp>
        <p:nvGrpSpPr>
          <p:cNvPr id="95" name="Group 114"/>
          <p:cNvGrpSpPr>
            <a:grpSpLocks/>
          </p:cNvGrpSpPr>
          <p:nvPr/>
        </p:nvGrpSpPr>
        <p:grpSpPr bwMode="auto">
          <a:xfrm>
            <a:off x="8055803" y="1328370"/>
            <a:ext cx="908685" cy="1092518"/>
            <a:chOff x="5003" y="4315"/>
            <a:chExt cx="1282" cy="1187"/>
          </a:xfrm>
        </p:grpSpPr>
        <p:grpSp>
          <p:nvGrpSpPr>
            <p:cNvPr id="96" name="Group 115"/>
            <p:cNvGrpSpPr>
              <a:grpSpLocks/>
            </p:cNvGrpSpPr>
            <p:nvPr/>
          </p:nvGrpSpPr>
          <p:grpSpPr bwMode="auto">
            <a:xfrm>
              <a:off x="5003" y="4624"/>
              <a:ext cx="584" cy="176"/>
              <a:chOff x="13568" y="9705"/>
              <a:chExt cx="1438" cy="384"/>
            </a:xfrm>
          </p:grpSpPr>
          <p:sp>
            <p:nvSpPr>
              <p:cNvPr id="137" name="Freeform 116"/>
              <p:cNvSpPr>
                <a:spLocks/>
              </p:cNvSpPr>
              <p:nvPr/>
            </p:nvSpPr>
            <p:spPr bwMode="auto">
              <a:xfrm>
                <a:off x="13584" y="9810"/>
                <a:ext cx="1422" cy="279"/>
              </a:xfrm>
              <a:custGeom>
                <a:avLst/>
                <a:gdLst>
                  <a:gd name="T0" fmla="*/ 624 w 1422"/>
                  <a:gd name="T1" fmla="*/ 58 h 279"/>
                  <a:gd name="T2" fmla="*/ 485 w 1422"/>
                  <a:gd name="T3" fmla="*/ 81 h 279"/>
                  <a:gd name="T4" fmla="*/ 361 w 1422"/>
                  <a:gd name="T5" fmla="*/ 108 h 279"/>
                  <a:gd name="T6" fmla="*/ 247 w 1422"/>
                  <a:gd name="T7" fmla="*/ 135 h 279"/>
                  <a:gd name="T8" fmla="*/ 153 w 1422"/>
                  <a:gd name="T9" fmla="*/ 161 h 279"/>
                  <a:gd name="T10" fmla="*/ 78 w 1422"/>
                  <a:gd name="T11" fmla="*/ 186 h 279"/>
                  <a:gd name="T12" fmla="*/ 28 w 1422"/>
                  <a:gd name="T13" fmla="*/ 211 h 279"/>
                  <a:gd name="T14" fmla="*/ 2 w 1422"/>
                  <a:gd name="T15" fmla="*/ 234 h 279"/>
                  <a:gd name="T16" fmla="*/ 5 w 1422"/>
                  <a:gd name="T17" fmla="*/ 254 h 279"/>
                  <a:gd name="T18" fmla="*/ 36 w 1422"/>
                  <a:gd name="T19" fmla="*/ 267 h 279"/>
                  <a:gd name="T20" fmla="*/ 92 w 1422"/>
                  <a:gd name="T21" fmla="*/ 277 h 279"/>
                  <a:gd name="T22" fmla="*/ 171 w 1422"/>
                  <a:gd name="T23" fmla="*/ 279 h 279"/>
                  <a:gd name="T24" fmla="*/ 268 w 1422"/>
                  <a:gd name="T25" fmla="*/ 279 h 279"/>
                  <a:gd name="T26" fmla="*/ 384 w 1422"/>
                  <a:gd name="T27" fmla="*/ 271 h 279"/>
                  <a:gd name="T28" fmla="*/ 512 w 1422"/>
                  <a:gd name="T29" fmla="*/ 259 h 279"/>
                  <a:gd name="T30" fmla="*/ 652 w 1422"/>
                  <a:gd name="T31" fmla="*/ 242 h 279"/>
                  <a:gd name="T32" fmla="*/ 798 w 1422"/>
                  <a:gd name="T33" fmla="*/ 221 h 279"/>
                  <a:gd name="T34" fmla="*/ 937 w 1422"/>
                  <a:gd name="T35" fmla="*/ 198 h 279"/>
                  <a:gd name="T36" fmla="*/ 1061 w 1422"/>
                  <a:gd name="T37" fmla="*/ 173 h 279"/>
                  <a:gd name="T38" fmla="*/ 1175 w 1422"/>
                  <a:gd name="T39" fmla="*/ 146 h 279"/>
                  <a:gd name="T40" fmla="*/ 1269 w 1422"/>
                  <a:gd name="T41" fmla="*/ 119 h 279"/>
                  <a:gd name="T42" fmla="*/ 1344 w 1422"/>
                  <a:gd name="T43" fmla="*/ 94 h 279"/>
                  <a:gd name="T44" fmla="*/ 1394 w 1422"/>
                  <a:gd name="T45" fmla="*/ 69 h 279"/>
                  <a:gd name="T46" fmla="*/ 1421 w 1422"/>
                  <a:gd name="T47" fmla="*/ 46 h 279"/>
                  <a:gd name="T48" fmla="*/ 1417 w 1422"/>
                  <a:gd name="T49" fmla="*/ 27 h 279"/>
                  <a:gd name="T50" fmla="*/ 1386 w 1422"/>
                  <a:gd name="T51" fmla="*/ 14 h 279"/>
                  <a:gd name="T52" fmla="*/ 1330 w 1422"/>
                  <a:gd name="T53" fmla="*/ 4 h 279"/>
                  <a:gd name="T54" fmla="*/ 1252 w 1422"/>
                  <a:gd name="T55" fmla="*/ 0 h 279"/>
                  <a:gd name="T56" fmla="*/ 1154 w 1422"/>
                  <a:gd name="T57" fmla="*/ 2 h 279"/>
                  <a:gd name="T58" fmla="*/ 1038 w 1422"/>
                  <a:gd name="T59" fmla="*/ 8 h 279"/>
                  <a:gd name="T60" fmla="*/ 910 w 1422"/>
                  <a:gd name="T61" fmla="*/ 19 h 279"/>
                  <a:gd name="T62" fmla="*/ 770 w 1422"/>
                  <a:gd name="T63" fmla="*/ 37 h 2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2"/>
                  <a:gd name="T97" fmla="*/ 0 h 279"/>
                  <a:gd name="T98" fmla="*/ 1422 w 1422"/>
                  <a:gd name="T99" fmla="*/ 279 h 2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2" h="279">
                    <a:moveTo>
                      <a:pt x="697" y="46"/>
                    </a:moveTo>
                    <a:lnTo>
                      <a:pt x="624" y="58"/>
                    </a:lnTo>
                    <a:lnTo>
                      <a:pt x="555" y="69"/>
                    </a:lnTo>
                    <a:lnTo>
                      <a:pt x="485" y="81"/>
                    </a:lnTo>
                    <a:lnTo>
                      <a:pt x="422" y="94"/>
                    </a:lnTo>
                    <a:lnTo>
                      <a:pt x="361" y="108"/>
                    </a:lnTo>
                    <a:lnTo>
                      <a:pt x="301" y="121"/>
                    </a:lnTo>
                    <a:lnTo>
                      <a:pt x="247" y="135"/>
                    </a:lnTo>
                    <a:lnTo>
                      <a:pt x="199" y="148"/>
                    </a:lnTo>
                    <a:lnTo>
                      <a:pt x="153" y="161"/>
                    </a:lnTo>
                    <a:lnTo>
                      <a:pt x="113" y="173"/>
                    </a:lnTo>
                    <a:lnTo>
                      <a:pt x="78" y="186"/>
                    </a:lnTo>
                    <a:lnTo>
                      <a:pt x="50" y="200"/>
                    </a:lnTo>
                    <a:lnTo>
                      <a:pt x="28" y="211"/>
                    </a:lnTo>
                    <a:lnTo>
                      <a:pt x="11" y="223"/>
                    </a:lnTo>
                    <a:lnTo>
                      <a:pt x="2" y="234"/>
                    </a:lnTo>
                    <a:lnTo>
                      <a:pt x="0" y="244"/>
                    </a:lnTo>
                    <a:lnTo>
                      <a:pt x="5" y="254"/>
                    </a:lnTo>
                    <a:lnTo>
                      <a:pt x="17" y="261"/>
                    </a:lnTo>
                    <a:lnTo>
                      <a:pt x="36" y="267"/>
                    </a:lnTo>
                    <a:lnTo>
                      <a:pt x="61" y="273"/>
                    </a:lnTo>
                    <a:lnTo>
                      <a:pt x="92" y="277"/>
                    </a:lnTo>
                    <a:lnTo>
                      <a:pt x="128" y="279"/>
                    </a:lnTo>
                    <a:lnTo>
                      <a:pt x="171" y="279"/>
                    </a:lnTo>
                    <a:lnTo>
                      <a:pt x="219" y="279"/>
                    </a:lnTo>
                    <a:lnTo>
                      <a:pt x="268" y="279"/>
                    </a:lnTo>
                    <a:lnTo>
                      <a:pt x="324" y="275"/>
                    </a:lnTo>
                    <a:lnTo>
                      <a:pt x="384" y="271"/>
                    </a:lnTo>
                    <a:lnTo>
                      <a:pt x="447" y="265"/>
                    </a:lnTo>
                    <a:lnTo>
                      <a:pt x="512" y="259"/>
                    </a:lnTo>
                    <a:lnTo>
                      <a:pt x="581" y="252"/>
                    </a:lnTo>
                    <a:lnTo>
                      <a:pt x="652" y="242"/>
                    </a:lnTo>
                    <a:lnTo>
                      <a:pt x="725" y="233"/>
                    </a:lnTo>
                    <a:lnTo>
                      <a:pt x="798" y="221"/>
                    </a:lnTo>
                    <a:lnTo>
                      <a:pt x="868" y="209"/>
                    </a:lnTo>
                    <a:lnTo>
                      <a:pt x="937" y="198"/>
                    </a:lnTo>
                    <a:lnTo>
                      <a:pt x="1000" y="186"/>
                    </a:lnTo>
                    <a:lnTo>
                      <a:pt x="1061" y="173"/>
                    </a:lnTo>
                    <a:lnTo>
                      <a:pt x="1121" y="160"/>
                    </a:lnTo>
                    <a:lnTo>
                      <a:pt x="1175" y="146"/>
                    </a:lnTo>
                    <a:lnTo>
                      <a:pt x="1225" y="133"/>
                    </a:lnTo>
                    <a:lnTo>
                      <a:pt x="1269" y="119"/>
                    </a:lnTo>
                    <a:lnTo>
                      <a:pt x="1309" y="108"/>
                    </a:lnTo>
                    <a:lnTo>
                      <a:pt x="1344" y="94"/>
                    </a:lnTo>
                    <a:lnTo>
                      <a:pt x="1373" y="81"/>
                    </a:lnTo>
                    <a:lnTo>
                      <a:pt x="1394" y="69"/>
                    </a:lnTo>
                    <a:lnTo>
                      <a:pt x="1411" y="58"/>
                    </a:lnTo>
                    <a:lnTo>
                      <a:pt x="1421" y="46"/>
                    </a:lnTo>
                    <a:lnTo>
                      <a:pt x="1422" y="37"/>
                    </a:lnTo>
                    <a:lnTo>
                      <a:pt x="1417" y="27"/>
                    </a:lnTo>
                    <a:lnTo>
                      <a:pt x="1405" y="19"/>
                    </a:lnTo>
                    <a:lnTo>
                      <a:pt x="1386" y="14"/>
                    </a:lnTo>
                    <a:lnTo>
                      <a:pt x="1361" y="8"/>
                    </a:lnTo>
                    <a:lnTo>
                      <a:pt x="1330" y="4"/>
                    </a:lnTo>
                    <a:lnTo>
                      <a:pt x="1294" y="2"/>
                    </a:lnTo>
                    <a:lnTo>
                      <a:pt x="1252" y="0"/>
                    </a:lnTo>
                    <a:lnTo>
                      <a:pt x="1204" y="0"/>
                    </a:lnTo>
                    <a:lnTo>
                      <a:pt x="1154" y="2"/>
                    </a:lnTo>
                    <a:lnTo>
                      <a:pt x="1098" y="4"/>
                    </a:lnTo>
                    <a:lnTo>
                      <a:pt x="1038" y="8"/>
                    </a:lnTo>
                    <a:lnTo>
                      <a:pt x="975" y="14"/>
                    </a:lnTo>
                    <a:lnTo>
                      <a:pt x="910" y="19"/>
                    </a:lnTo>
                    <a:lnTo>
                      <a:pt x="841" y="27"/>
                    </a:lnTo>
                    <a:lnTo>
                      <a:pt x="770" y="37"/>
                    </a:lnTo>
                    <a:lnTo>
                      <a:pt x="697" y="46"/>
                    </a:lnTo>
                    <a:close/>
                  </a:path>
                </a:pathLst>
              </a:custGeom>
              <a:solidFill>
                <a:srgbClr val="000000"/>
              </a:solidFill>
              <a:ln w="9525">
                <a:solidFill>
                  <a:srgbClr val="000000"/>
                </a:solidFill>
                <a:prstDash val="solid"/>
                <a:round/>
                <a:headEnd/>
                <a:tailEnd/>
              </a:ln>
            </p:spPr>
            <p:txBody>
              <a:bodyPr/>
              <a:lstStyle/>
              <a:p>
                <a:endParaRPr lang="en-GB"/>
              </a:p>
            </p:txBody>
          </p:sp>
          <p:sp>
            <p:nvSpPr>
              <p:cNvPr id="138" name="Freeform 117"/>
              <p:cNvSpPr>
                <a:spLocks/>
              </p:cNvSpPr>
              <p:nvPr/>
            </p:nvSpPr>
            <p:spPr bwMode="auto">
              <a:xfrm>
                <a:off x="13568" y="9745"/>
                <a:ext cx="1438" cy="309"/>
              </a:xfrm>
              <a:custGeom>
                <a:avLst/>
                <a:gdLst>
                  <a:gd name="T0" fmla="*/ 0 w 1438"/>
                  <a:gd name="T1" fmla="*/ 207 h 309"/>
                  <a:gd name="T2" fmla="*/ 16 w 1438"/>
                  <a:gd name="T3" fmla="*/ 309 h 309"/>
                  <a:gd name="T4" fmla="*/ 1438 w 1438"/>
                  <a:gd name="T5" fmla="*/ 102 h 309"/>
                  <a:gd name="T6" fmla="*/ 1423 w 1438"/>
                  <a:gd name="T7" fmla="*/ 0 h 309"/>
                  <a:gd name="T8" fmla="*/ 0 w 1438"/>
                  <a:gd name="T9" fmla="*/ 207 h 309"/>
                  <a:gd name="T10" fmla="*/ 0 60000 65536"/>
                  <a:gd name="T11" fmla="*/ 0 60000 65536"/>
                  <a:gd name="T12" fmla="*/ 0 60000 65536"/>
                  <a:gd name="T13" fmla="*/ 0 60000 65536"/>
                  <a:gd name="T14" fmla="*/ 0 60000 65536"/>
                  <a:gd name="T15" fmla="*/ 0 w 1438"/>
                  <a:gd name="T16" fmla="*/ 0 h 309"/>
                  <a:gd name="T17" fmla="*/ 1438 w 1438"/>
                  <a:gd name="T18" fmla="*/ 309 h 309"/>
                </a:gdLst>
                <a:ahLst/>
                <a:cxnLst>
                  <a:cxn ang="T10">
                    <a:pos x="T0" y="T1"/>
                  </a:cxn>
                  <a:cxn ang="T11">
                    <a:pos x="T2" y="T3"/>
                  </a:cxn>
                  <a:cxn ang="T12">
                    <a:pos x="T4" y="T5"/>
                  </a:cxn>
                  <a:cxn ang="T13">
                    <a:pos x="T6" y="T7"/>
                  </a:cxn>
                  <a:cxn ang="T14">
                    <a:pos x="T8" y="T9"/>
                  </a:cxn>
                </a:cxnLst>
                <a:rect l="T15" t="T16" r="T17" b="T18"/>
                <a:pathLst>
                  <a:path w="1438" h="309">
                    <a:moveTo>
                      <a:pt x="0" y="207"/>
                    </a:moveTo>
                    <a:lnTo>
                      <a:pt x="16" y="309"/>
                    </a:lnTo>
                    <a:lnTo>
                      <a:pt x="1438" y="102"/>
                    </a:lnTo>
                    <a:lnTo>
                      <a:pt x="1423" y="0"/>
                    </a:lnTo>
                    <a:lnTo>
                      <a:pt x="0" y="207"/>
                    </a:lnTo>
                    <a:close/>
                  </a:path>
                </a:pathLst>
              </a:custGeom>
              <a:solidFill>
                <a:srgbClr val="000000"/>
              </a:solidFill>
              <a:ln w="9525">
                <a:solidFill>
                  <a:srgbClr val="000000"/>
                </a:solidFill>
                <a:prstDash val="solid"/>
                <a:round/>
                <a:headEnd/>
                <a:tailEnd/>
              </a:ln>
            </p:spPr>
            <p:txBody>
              <a:bodyPr/>
              <a:lstStyle/>
              <a:p>
                <a:endParaRPr lang="en-GB"/>
              </a:p>
            </p:txBody>
          </p:sp>
          <p:sp>
            <p:nvSpPr>
              <p:cNvPr id="139" name="Freeform 118"/>
              <p:cNvSpPr>
                <a:spLocks/>
              </p:cNvSpPr>
              <p:nvPr/>
            </p:nvSpPr>
            <p:spPr bwMode="auto">
              <a:xfrm>
                <a:off x="13568" y="9705"/>
                <a:ext cx="1423" cy="278"/>
              </a:xfrm>
              <a:custGeom>
                <a:avLst/>
                <a:gdLst>
                  <a:gd name="T0" fmla="*/ 624 w 1423"/>
                  <a:gd name="T1" fmla="*/ 57 h 278"/>
                  <a:gd name="T2" fmla="*/ 486 w 1423"/>
                  <a:gd name="T3" fmla="*/ 80 h 278"/>
                  <a:gd name="T4" fmla="*/ 361 w 1423"/>
                  <a:gd name="T5" fmla="*/ 107 h 278"/>
                  <a:gd name="T6" fmla="*/ 248 w 1423"/>
                  <a:gd name="T7" fmla="*/ 134 h 278"/>
                  <a:gd name="T8" fmla="*/ 154 w 1423"/>
                  <a:gd name="T9" fmla="*/ 161 h 278"/>
                  <a:gd name="T10" fmla="*/ 79 w 1423"/>
                  <a:gd name="T11" fmla="*/ 186 h 278"/>
                  <a:gd name="T12" fmla="*/ 29 w 1423"/>
                  <a:gd name="T13" fmla="*/ 211 h 278"/>
                  <a:gd name="T14" fmla="*/ 2 w 1423"/>
                  <a:gd name="T15" fmla="*/ 234 h 278"/>
                  <a:gd name="T16" fmla="*/ 6 w 1423"/>
                  <a:gd name="T17" fmla="*/ 253 h 278"/>
                  <a:gd name="T18" fmla="*/ 37 w 1423"/>
                  <a:gd name="T19" fmla="*/ 266 h 278"/>
                  <a:gd name="T20" fmla="*/ 92 w 1423"/>
                  <a:gd name="T21" fmla="*/ 274 h 278"/>
                  <a:gd name="T22" fmla="*/ 171 w 1423"/>
                  <a:gd name="T23" fmla="*/ 278 h 278"/>
                  <a:gd name="T24" fmla="*/ 269 w 1423"/>
                  <a:gd name="T25" fmla="*/ 276 h 278"/>
                  <a:gd name="T26" fmla="*/ 384 w 1423"/>
                  <a:gd name="T27" fmla="*/ 270 h 278"/>
                  <a:gd name="T28" fmla="*/ 513 w 1423"/>
                  <a:gd name="T29" fmla="*/ 259 h 278"/>
                  <a:gd name="T30" fmla="*/ 653 w 1423"/>
                  <a:gd name="T31" fmla="*/ 242 h 278"/>
                  <a:gd name="T32" fmla="*/ 799 w 1423"/>
                  <a:gd name="T33" fmla="*/ 220 h 278"/>
                  <a:gd name="T34" fmla="*/ 937 w 1423"/>
                  <a:gd name="T35" fmla="*/ 197 h 278"/>
                  <a:gd name="T36" fmla="*/ 1062 w 1423"/>
                  <a:gd name="T37" fmla="*/ 170 h 278"/>
                  <a:gd name="T38" fmla="*/ 1175 w 1423"/>
                  <a:gd name="T39" fmla="*/ 144 h 278"/>
                  <a:gd name="T40" fmla="*/ 1269 w 1423"/>
                  <a:gd name="T41" fmla="*/ 119 h 278"/>
                  <a:gd name="T42" fmla="*/ 1344 w 1423"/>
                  <a:gd name="T43" fmla="*/ 92 h 278"/>
                  <a:gd name="T44" fmla="*/ 1394 w 1423"/>
                  <a:gd name="T45" fmla="*/ 69 h 278"/>
                  <a:gd name="T46" fmla="*/ 1421 w 1423"/>
                  <a:gd name="T47" fmla="*/ 46 h 278"/>
                  <a:gd name="T48" fmla="*/ 1417 w 1423"/>
                  <a:gd name="T49" fmla="*/ 26 h 278"/>
                  <a:gd name="T50" fmla="*/ 1387 w 1423"/>
                  <a:gd name="T51" fmla="*/ 13 h 278"/>
                  <a:gd name="T52" fmla="*/ 1331 w 1423"/>
                  <a:gd name="T53" fmla="*/ 3 h 278"/>
                  <a:gd name="T54" fmla="*/ 1252 w 1423"/>
                  <a:gd name="T55" fmla="*/ 0 h 278"/>
                  <a:gd name="T56" fmla="*/ 1154 w 1423"/>
                  <a:gd name="T57" fmla="*/ 1 h 278"/>
                  <a:gd name="T58" fmla="*/ 1039 w 1423"/>
                  <a:gd name="T59" fmla="*/ 7 h 278"/>
                  <a:gd name="T60" fmla="*/ 910 w 1423"/>
                  <a:gd name="T61" fmla="*/ 19 h 278"/>
                  <a:gd name="T62" fmla="*/ 770 w 1423"/>
                  <a:gd name="T63" fmla="*/ 36 h 2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3"/>
                  <a:gd name="T97" fmla="*/ 0 h 278"/>
                  <a:gd name="T98" fmla="*/ 1423 w 1423"/>
                  <a:gd name="T99" fmla="*/ 278 h 2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3" h="278">
                    <a:moveTo>
                      <a:pt x="697" y="46"/>
                    </a:moveTo>
                    <a:lnTo>
                      <a:pt x="624" y="57"/>
                    </a:lnTo>
                    <a:lnTo>
                      <a:pt x="555" y="69"/>
                    </a:lnTo>
                    <a:lnTo>
                      <a:pt x="486" y="80"/>
                    </a:lnTo>
                    <a:lnTo>
                      <a:pt x="423" y="94"/>
                    </a:lnTo>
                    <a:lnTo>
                      <a:pt x="361" y="107"/>
                    </a:lnTo>
                    <a:lnTo>
                      <a:pt x="302" y="121"/>
                    </a:lnTo>
                    <a:lnTo>
                      <a:pt x="248" y="134"/>
                    </a:lnTo>
                    <a:lnTo>
                      <a:pt x="200" y="147"/>
                    </a:lnTo>
                    <a:lnTo>
                      <a:pt x="154" y="161"/>
                    </a:lnTo>
                    <a:lnTo>
                      <a:pt x="114" y="172"/>
                    </a:lnTo>
                    <a:lnTo>
                      <a:pt x="79" y="186"/>
                    </a:lnTo>
                    <a:lnTo>
                      <a:pt x="50" y="199"/>
                    </a:lnTo>
                    <a:lnTo>
                      <a:pt x="29" y="211"/>
                    </a:lnTo>
                    <a:lnTo>
                      <a:pt x="12" y="222"/>
                    </a:lnTo>
                    <a:lnTo>
                      <a:pt x="2" y="234"/>
                    </a:lnTo>
                    <a:lnTo>
                      <a:pt x="0" y="243"/>
                    </a:lnTo>
                    <a:lnTo>
                      <a:pt x="6" y="253"/>
                    </a:lnTo>
                    <a:lnTo>
                      <a:pt x="18" y="259"/>
                    </a:lnTo>
                    <a:lnTo>
                      <a:pt x="37" y="266"/>
                    </a:lnTo>
                    <a:lnTo>
                      <a:pt x="62" y="270"/>
                    </a:lnTo>
                    <a:lnTo>
                      <a:pt x="92" y="274"/>
                    </a:lnTo>
                    <a:lnTo>
                      <a:pt x="129" y="276"/>
                    </a:lnTo>
                    <a:lnTo>
                      <a:pt x="171" y="278"/>
                    </a:lnTo>
                    <a:lnTo>
                      <a:pt x="219" y="278"/>
                    </a:lnTo>
                    <a:lnTo>
                      <a:pt x="269" y="276"/>
                    </a:lnTo>
                    <a:lnTo>
                      <a:pt x="325" y="274"/>
                    </a:lnTo>
                    <a:lnTo>
                      <a:pt x="384" y="270"/>
                    </a:lnTo>
                    <a:lnTo>
                      <a:pt x="448" y="265"/>
                    </a:lnTo>
                    <a:lnTo>
                      <a:pt x="513" y="259"/>
                    </a:lnTo>
                    <a:lnTo>
                      <a:pt x="582" y="251"/>
                    </a:lnTo>
                    <a:lnTo>
                      <a:pt x="653" y="242"/>
                    </a:lnTo>
                    <a:lnTo>
                      <a:pt x="726" y="232"/>
                    </a:lnTo>
                    <a:lnTo>
                      <a:pt x="799" y="220"/>
                    </a:lnTo>
                    <a:lnTo>
                      <a:pt x="868" y="209"/>
                    </a:lnTo>
                    <a:lnTo>
                      <a:pt x="937" y="197"/>
                    </a:lnTo>
                    <a:lnTo>
                      <a:pt x="1001" y="184"/>
                    </a:lnTo>
                    <a:lnTo>
                      <a:pt x="1062" y="170"/>
                    </a:lnTo>
                    <a:lnTo>
                      <a:pt x="1122" y="157"/>
                    </a:lnTo>
                    <a:lnTo>
                      <a:pt x="1175" y="144"/>
                    </a:lnTo>
                    <a:lnTo>
                      <a:pt x="1225" y="132"/>
                    </a:lnTo>
                    <a:lnTo>
                      <a:pt x="1269" y="119"/>
                    </a:lnTo>
                    <a:lnTo>
                      <a:pt x="1310" y="105"/>
                    </a:lnTo>
                    <a:lnTo>
                      <a:pt x="1344" y="92"/>
                    </a:lnTo>
                    <a:lnTo>
                      <a:pt x="1373" y="80"/>
                    </a:lnTo>
                    <a:lnTo>
                      <a:pt x="1394" y="69"/>
                    </a:lnTo>
                    <a:lnTo>
                      <a:pt x="1412" y="57"/>
                    </a:lnTo>
                    <a:lnTo>
                      <a:pt x="1421" y="46"/>
                    </a:lnTo>
                    <a:lnTo>
                      <a:pt x="1423" y="36"/>
                    </a:lnTo>
                    <a:lnTo>
                      <a:pt x="1417" y="26"/>
                    </a:lnTo>
                    <a:lnTo>
                      <a:pt x="1406" y="19"/>
                    </a:lnTo>
                    <a:lnTo>
                      <a:pt x="1387" y="13"/>
                    </a:lnTo>
                    <a:lnTo>
                      <a:pt x="1362" y="7"/>
                    </a:lnTo>
                    <a:lnTo>
                      <a:pt x="1331" y="3"/>
                    </a:lnTo>
                    <a:lnTo>
                      <a:pt x="1294" y="1"/>
                    </a:lnTo>
                    <a:lnTo>
                      <a:pt x="1252" y="0"/>
                    </a:lnTo>
                    <a:lnTo>
                      <a:pt x="1204" y="0"/>
                    </a:lnTo>
                    <a:lnTo>
                      <a:pt x="1154" y="1"/>
                    </a:lnTo>
                    <a:lnTo>
                      <a:pt x="1099" y="3"/>
                    </a:lnTo>
                    <a:lnTo>
                      <a:pt x="1039" y="7"/>
                    </a:lnTo>
                    <a:lnTo>
                      <a:pt x="976" y="13"/>
                    </a:lnTo>
                    <a:lnTo>
                      <a:pt x="910" y="19"/>
                    </a:lnTo>
                    <a:lnTo>
                      <a:pt x="841" y="26"/>
                    </a:lnTo>
                    <a:lnTo>
                      <a:pt x="770" y="36"/>
                    </a:lnTo>
                    <a:lnTo>
                      <a:pt x="697" y="46"/>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97" name="Group 119"/>
            <p:cNvGrpSpPr>
              <a:grpSpLocks/>
            </p:cNvGrpSpPr>
            <p:nvPr/>
          </p:nvGrpSpPr>
          <p:grpSpPr bwMode="auto">
            <a:xfrm>
              <a:off x="5784" y="5025"/>
              <a:ext cx="292" cy="477"/>
              <a:chOff x="15316" y="10146"/>
              <a:chExt cx="720" cy="1041"/>
            </a:xfrm>
          </p:grpSpPr>
          <p:sp>
            <p:nvSpPr>
              <p:cNvPr id="134" name="Freeform 120"/>
              <p:cNvSpPr>
                <a:spLocks/>
              </p:cNvSpPr>
              <p:nvPr/>
            </p:nvSpPr>
            <p:spPr bwMode="auto">
              <a:xfrm>
                <a:off x="15437" y="10215"/>
                <a:ext cx="599" cy="972"/>
              </a:xfrm>
              <a:custGeom>
                <a:avLst/>
                <a:gdLst>
                  <a:gd name="T0" fmla="*/ 165 w 599"/>
                  <a:gd name="T1" fmla="*/ 475 h 972"/>
                  <a:gd name="T2" fmla="*/ 115 w 599"/>
                  <a:gd name="T3" fmla="*/ 571 h 972"/>
                  <a:gd name="T4" fmla="*/ 73 w 599"/>
                  <a:gd name="T5" fmla="*/ 663 h 972"/>
                  <a:gd name="T6" fmla="*/ 38 w 599"/>
                  <a:gd name="T7" fmla="*/ 745 h 972"/>
                  <a:gd name="T8" fmla="*/ 15 w 599"/>
                  <a:gd name="T9" fmla="*/ 818 h 972"/>
                  <a:gd name="T10" fmla="*/ 2 w 599"/>
                  <a:gd name="T11" fmla="*/ 880 h 972"/>
                  <a:gd name="T12" fmla="*/ 0 w 599"/>
                  <a:gd name="T13" fmla="*/ 928 h 972"/>
                  <a:gd name="T14" fmla="*/ 9 w 599"/>
                  <a:gd name="T15" fmla="*/ 959 h 972"/>
                  <a:gd name="T16" fmla="*/ 30 w 599"/>
                  <a:gd name="T17" fmla="*/ 972 h 972"/>
                  <a:gd name="T18" fmla="*/ 63 w 599"/>
                  <a:gd name="T19" fmla="*/ 964 h 972"/>
                  <a:gd name="T20" fmla="*/ 103 w 599"/>
                  <a:gd name="T21" fmla="*/ 939 h 972"/>
                  <a:gd name="T22" fmla="*/ 149 w 599"/>
                  <a:gd name="T23" fmla="*/ 897 h 972"/>
                  <a:gd name="T24" fmla="*/ 201 w 599"/>
                  <a:gd name="T25" fmla="*/ 839 h 972"/>
                  <a:gd name="T26" fmla="*/ 257 w 599"/>
                  <a:gd name="T27" fmla="*/ 768 h 972"/>
                  <a:gd name="T28" fmla="*/ 314 w 599"/>
                  <a:gd name="T29" fmla="*/ 688 h 972"/>
                  <a:gd name="T30" fmla="*/ 374 w 599"/>
                  <a:gd name="T31" fmla="*/ 596 h 972"/>
                  <a:gd name="T32" fmla="*/ 432 w 599"/>
                  <a:gd name="T33" fmla="*/ 498 h 972"/>
                  <a:gd name="T34" fmla="*/ 482 w 599"/>
                  <a:gd name="T35" fmla="*/ 402 h 972"/>
                  <a:gd name="T36" fmla="*/ 524 w 599"/>
                  <a:gd name="T37" fmla="*/ 310 h 972"/>
                  <a:gd name="T38" fmla="*/ 558 w 599"/>
                  <a:gd name="T39" fmla="*/ 227 h 972"/>
                  <a:gd name="T40" fmla="*/ 581 w 599"/>
                  <a:gd name="T41" fmla="*/ 154 h 972"/>
                  <a:gd name="T42" fmla="*/ 595 w 599"/>
                  <a:gd name="T43" fmla="*/ 93 h 972"/>
                  <a:gd name="T44" fmla="*/ 599 w 599"/>
                  <a:gd name="T45" fmla="*/ 45 h 972"/>
                  <a:gd name="T46" fmla="*/ 589 w 599"/>
                  <a:gd name="T47" fmla="*/ 14 h 972"/>
                  <a:gd name="T48" fmla="*/ 568 w 599"/>
                  <a:gd name="T49" fmla="*/ 0 h 972"/>
                  <a:gd name="T50" fmla="*/ 535 w 599"/>
                  <a:gd name="T51" fmla="*/ 8 h 972"/>
                  <a:gd name="T52" fmla="*/ 495 w 599"/>
                  <a:gd name="T53" fmla="*/ 33 h 972"/>
                  <a:gd name="T54" fmla="*/ 449 w 599"/>
                  <a:gd name="T55" fmla="*/ 75 h 972"/>
                  <a:gd name="T56" fmla="*/ 397 w 599"/>
                  <a:gd name="T57" fmla="*/ 131 h 972"/>
                  <a:gd name="T58" fmla="*/ 339 w 599"/>
                  <a:gd name="T59" fmla="*/ 202 h 972"/>
                  <a:gd name="T60" fmla="*/ 282 w 599"/>
                  <a:gd name="T61" fmla="*/ 285 h 972"/>
                  <a:gd name="T62" fmla="*/ 222 w 599"/>
                  <a:gd name="T63" fmla="*/ 375 h 9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9"/>
                  <a:gd name="T97" fmla="*/ 0 h 972"/>
                  <a:gd name="T98" fmla="*/ 599 w 599"/>
                  <a:gd name="T99" fmla="*/ 972 h 9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9" h="972">
                    <a:moveTo>
                      <a:pt x="194" y="425"/>
                    </a:moveTo>
                    <a:lnTo>
                      <a:pt x="165" y="475"/>
                    </a:lnTo>
                    <a:lnTo>
                      <a:pt x="140" y="523"/>
                    </a:lnTo>
                    <a:lnTo>
                      <a:pt x="115" y="571"/>
                    </a:lnTo>
                    <a:lnTo>
                      <a:pt x="92" y="617"/>
                    </a:lnTo>
                    <a:lnTo>
                      <a:pt x="73" y="663"/>
                    </a:lnTo>
                    <a:lnTo>
                      <a:pt x="53" y="705"/>
                    </a:lnTo>
                    <a:lnTo>
                      <a:pt x="38" y="745"/>
                    </a:lnTo>
                    <a:lnTo>
                      <a:pt x="26" y="784"/>
                    </a:lnTo>
                    <a:lnTo>
                      <a:pt x="15" y="818"/>
                    </a:lnTo>
                    <a:lnTo>
                      <a:pt x="7" y="851"/>
                    </a:lnTo>
                    <a:lnTo>
                      <a:pt x="2" y="880"/>
                    </a:lnTo>
                    <a:lnTo>
                      <a:pt x="0" y="907"/>
                    </a:lnTo>
                    <a:lnTo>
                      <a:pt x="0" y="928"/>
                    </a:lnTo>
                    <a:lnTo>
                      <a:pt x="3" y="945"/>
                    </a:lnTo>
                    <a:lnTo>
                      <a:pt x="9" y="959"/>
                    </a:lnTo>
                    <a:lnTo>
                      <a:pt x="19" y="968"/>
                    </a:lnTo>
                    <a:lnTo>
                      <a:pt x="30" y="972"/>
                    </a:lnTo>
                    <a:lnTo>
                      <a:pt x="46" y="970"/>
                    </a:lnTo>
                    <a:lnTo>
                      <a:pt x="63" y="964"/>
                    </a:lnTo>
                    <a:lnTo>
                      <a:pt x="82" y="953"/>
                    </a:lnTo>
                    <a:lnTo>
                      <a:pt x="103" y="939"/>
                    </a:lnTo>
                    <a:lnTo>
                      <a:pt x="124" y="920"/>
                    </a:lnTo>
                    <a:lnTo>
                      <a:pt x="149" y="897"/>
                    </a:lnTo>
                    <a:lnTo>
                      <a:pt x="174" y="870"/>
                    </a:lnTo>
                    <a:lnTo>
                      <a:pt x="201" y="839"/>
                    </a:lnTo>
                    <a:lnTo>
                      <a:pt x="230" y="805"/>
                    </a:lnTo>
                    <a:lnTo>
                      <a:pt x="257" y="768"/>
                    </a:lnTo>
                    <a:lnTo>
                      <a:pt x="286" y="730"/>
                    </a:lnTo>
                    <a:lnTo>
                      <a:pt x="314" y="688"/>
                    </a:lnTo>
                    <a:lnTo>
                      <a:pt x="345" y="644"/>
                    </a:lnTo>
                    <a:lnTo>
                      <a:pt x="374" y="596"/>
                    </a:lnTo>
                    <a:lnTo>
                      <a:pt x="403" y="548"/>
                    </a:lnTo>
                    <a:lnTo>
                      <a:pt x="432" y="498"/>
                    </a:lnTo>
                    <a:lnTo>
                      <a:pt x="457" y="450"/>
                    </a:lnTo>
                    <a:lnTo>
                      <a:pt x="482" y="402"/>
                    </a:lnTo>
                    <a:lnTo>
                      <a:pt x="505" y="356"/>
                    </a:lnTo>
                    <a:lnTo>
                      <a:pt x="524" y="310"/>
                    </a:lnTo>
                    <a:lnTo>
                      <a:pt x="543" y="267"/>
                    </a:lnTo>
                    <a:lnTo>
                      <a:pt x="558" y="227"/>
                    </a:lnTo>
                    <a:lnTo>
                      <a:pt x="572" y="189"/>
                    </a:lnTo>
                    <a:lnTo>
                      <a:pt x="581" y="154"/>
                    </a:lnTo>
                    <a:lnTo>
                      <a:pt x="589" y="121"/>
                    </a:lnTo>
                    <a:lnTo>
                      <a:pt x="595" y="93"/>
                    </a:lnTo>
                    <a:lnTo>
                      <a:pt x="599" y="66"/>
                    </a:lnTo>
                    <a:lnTo>
                      <a:pt x="599" y="45"/>
                    </a:lnTo>
                    <a:lnTo>
                      <a:pt x="595" y="27"/>
                    </a:lnTo>
                    <a:lnTo>
                      <a:pt x="589" y="14"/>
                    </a:lnTo>
                    <a:lnTo>
                      <a:pt x="579" y="4"/>
                    </a:lnTo>
                    <a:lnTo>
                      <a:pt x="568" y="0"/>
                    </a:lnTo>
                    <a:lnTo>
                      <a:pt x="553" y="2"/>
                    </a:lnTo>
                    <a:lnTo>
                      <a:pt x="535" y="8"/>
                    </a:lnTo>
                    <a:lnTo>
                      <a:pt x="516" y="18"/>
                    </a:lnTo>
                    <a:lnTo>
                      <a:pt x="495" y="33"/>
                    </a:lnTo>
                    <a:lnTo>
                      <a:pt x="474" y="52"/>
                    </a:lnTo>
                    <a:lnTo>
                      <a:pt x="449" y="75"/>
                    </a:lnTo>
                    <a:lnTo>
                      <a:pt x="424" y="102"/>
                    </a:lnTo>
                    <a:lnTo>
                      <a:pt x="397" y="131"/>
                    </a:lnTo>
                    <a:lnTo>
                      <a:pt x="368" y="165"/>
                    </a:lnTo>
                    <a:lnTo>
                      <a:pt x="339" y="202"/>
                    </a:lnTo>
                    <a:lnTo>
                      <a:pt x="311" y="242"/>
                    </a:lnTo>
                    <a:lnTo>
                      <a:pt x="282" y="285"/>
                    </a:lnTo>
                    <a:lnTo>
                      <a:pt x="253" y="329"/>
                    </a:lnTo>
                    <a:lnTo>
                      <a:pt x="222" y="375"/>
                    </a:lnTo>
                    <a:lnTo>
                      <a:pt x="194" y="425"/>
                    </a:lnTo>
                    <a:close/>
                  </a:path>
                </a:pathLst>
              </a:custGeom>
              <a:solidFill>
                <a:srgbClr val="000000"/>
              </a:solidFill>
              <a:ln w="9525">
                <a:solidFill>
                  <a:srgbClr val="000000"/>
                </a:solidFill>
                <a:prstDash val="solid"/>
                <a:round/>
                <a:headEnd/>
                <a:tailEnd/>
              </a:ln>
            </p:spPr>
            <p:txBody>
              <a:bodyPr/>
              <a:lstStyle/>
              <a:p>
                <a:endParaRPr lang="en-GB"/>
              </a:p>
            </p:txBody>
          </p:sp>
          <p:sp>
            <p:nvSpPr>
              <p:cNvPr id="135" name="Freeform 121"/>
              <p:cNvSpPr>
                <a:spLocks/>
              </p:cNvSpPr>
              <p:nvPr/>
            </p:nvSpPr>
            <p:spPr bwMode="auto">
              <a:xfrm>
                <a:off x="15341" y="10152"/>
                <a:ext cx="675" cy="1031"/>
              </a:xfrm>
              <a:custGeom>
                <a:avLst/>
                <a:gdLst>
                  <a:gd name="T0" fmla="*/ 0 w 675"/>
                  <a:gd name="T1" fmla="*/ 964 h 1031"/>
                  <a:gd name="T2" fmla="*/ 115 w 675"/>
                  <a:gd name="T3" fmla="*/ 1031 h 1031"/>
                  <a:gd name="T4" fmla="*/ 675 w 675"/>
                  <a:gd name="T5" fmla="*/ 67 h 1031"/>
                  <a:gd name="T6" fmla="*/ 560 w 675"/>
                  <a:gd name="T7" fmla="*/ 0 h 1031"/>
                  <a:gd name="T8" fmla="*/ 0 w 675"/>
                  <a:gd name="T9" fmla="*/ 964 h 1031"/>
                  <a:gd name="T10" fmla="*/ 0 60000 65536"/>
                  <a:gd name="T11" fmla="*/ 0 60000 65536"/>
                  <a:gd name="T12" fmla="*/ 0 60000 65536"/>
                  <a:gd name="T13" fmla="*/ 0 60000 65536"/>
                  <a:gd name="T14" fmla="*/ 0 60000 65536"/>
                  <a:gd name="T15" fmla="*/ 0 w 675"/>
                  <a:gd name="T16" fmla="*/ 0 h 1031"/>
                  <a:gd name="T17" fmla="*/ 675 w 675"/>
                  <a:gd name="T18" fmla="*/ 1031 h 1031"/>
                </a:gdLst>
                <a:ahLst/>
                <a:cxnLst>
                  <a:cxn ang="T10">
                    <a:pos x="T0" y="T1"/>
                  </a:cxn>
                  <a:cxn ang="T11">
                    <a:pos x="T2" y="T3"/>
                  </a:cxn>
                  <a:cxn ang="T12">
                    <a:pos x="T4" y="T5"/>
                  </a:cxn>
                  <a:cxn ang="T13">
                    <a:pos x="T6" y="T7"/>
                  </a:cxn>
                  <a:cxn ang="T14">
                    <a:pos x="T8" y="T9"/>
                  </a:cxn>
                </a:cxnLst>
                <a:rect l="T15" t="T16" r="T17" b="T18"/>
                <a:pathLst>
                  <a:path w="675" h="1031">
                    <a:moveTo>
                      <a:pt x="0" y="964"/>
                    </a:moveTo>
                    <a:lnTo>
                      <a:pt x="115" y="1031"/>
                    </a:lnTo>
                    <a:lnTo>
                      <a:pt x="675" y="67"/>
                    </a:lnTo>
                    <a:lnTo>
                      <a:pt x="560" y="0"/>
                    </a:lnTo>
                    <a:lnTo>
                      <a:pt x="0" y="964"/>
                    </a:lnTo>
                    <a:close/>
                  </a:path>
                </a:pathLst>
              </a:custGeom>
              <a:solidFill>
                <a:srgbClr val="000000"/>
              </a:solidFill>
              <a:ln w="9525">
                <a:solidFill>
                  <a:srgbClr val="000000"/>
                </a:solidFill>
                <a:prstDash val="solid"/>
                <a:round/>
                <a:headEnd/>
                <a:tailEnd/>
              </a:ln>
            </p:spPr>
            <p:txBody>
              <a:bodyPr/>
              <a:lstStyle/>
              <a:p>
                <a:endParaRPr lang="en-GB"/>
              </a:p>
            </p:txBody>
          </p:sp>
          <p:sp>
            <p:nvSpPr>
              <p:cNvPr id="136" name="Freeform 122"/>
              <p:cNvSpPr>
                <a:spLocks/>
              </p:cNvSpPr>
              <p:nvPr/>
            </p:nvSpPr>
            <p:spPr bwMode="auto">
              <a:xfrm>
                <a:off x="15316" y="10146"/>
                <a:ext cx="601" cy="970"/>
              </a:xfrm>
              <a:custGeom>
                <a:avLst/>
                <a:gdLst>
                  <a:gd name="T0" fmla="*/ 167 w 601"/>
                  <a:gd name="T1" fmla="*/ 475 h 970"/>
                  <a:gd name="T2" fmla="*/ 117 w 601"/>
                  <a:gd name="T3" fmla="*/ 571 h 970"/>
                  <a:gd name="T4" fmla="*/ 75 w 601"/>
                  <a:gd name="T5" fmla="*/ 661 h 970"/>
                  <a:gd name="T6" fmla="*/ 40 w 601"/>
                  <a:gd name="T7" fmla="*/ 745 h 970"/>
                  <a:gd name="T8" fmla="*/ 17 w 601"/>
                  <a:gd name="T9" fmla="*/ 818 h 970"/>
                  <a:gd name="T10" fmla="*/ 3 w 601"/>
                  <a:gd name="T11" fmla="*/ 880 h 970"/>
                  <a:gd name="T12" fmla="*/ 0 w 601"/>
                  <a:gd name="T13" fmla="*/ 928 h 970"/>
                  <a:gd name="T14" fmla="*/ 9 w 601"/>
                  <a:gd name="T15" fmla="*/ 958 h 970"/>
                  <a:gd name="T16" fmla="*/ 30 w 601"/>
                  <a:gd name="T17" fmla="*/ 970 h 970"/>
                  <a:gd name="T18" fmla="*/ 63 w 601"/>
                  <a:gd name="T19" fmla="*/ 962 h 970"/>
                  <a:gd name="T20" fmla="*/ 103 w 601"/>
                  <a:gd name="T21" fmla="*/ 937 h 970"/>
                  <a:gd name="T22" fmla="*/ 149 w 601"/>
                  <a:gd name="T23" fmla="*/ 895 h 970"/>
                  <a:gd name="T24" fmla="*/ 201 w 601"/>
                  <a:gd name="T25" fmla="*/ 839 h 970"/>
                  <a:gd name="T26" fmla="*/ 259 w 601"/>
                  <a:gd name="T27" fmla="*/ 768 h 970"/>
                  <a:gd name="T28" fmla="*/ 316 w 601"/>
                  <a:gd name="T29" fmla="*/ 686 h 970"/>
                  <a:gd name="T30" fmla="*/ 376 w 601"/>
                  <a:gd name="T31" fmla="*/ 595 h 970"/>
                  <a:gd name="T32" fmla="*/ 434 w 601"/>
                  <a:gd name="T33" fmla="*/ 496 h 970"/>
                  <a:gd name="T34" fmla="*/ 484 w 601"/>
                  <a:gd name="T35" fmla="*/ 400 h 970"/>
                  <a:gd name="T36" fmla="*/ 526 w 601"/>
                  <a:gd name="T37" fmla="*/ 309 h 970"/>
                  <a:gd name="T38" fmla="*/ 560 w 601"/>
                  <a:gd name="T39" fmla="*/ 227 h 970"/>
                  <a:gd name="T40" fmla="*/ 583 w 601"/>
                  <a:gd name="T41" fmla="*/ 152 h 970"/>
                  <a:gd name="T42" fmla="*/ 597 w 601"/>
                  <a:gd name="T43" fmla="*/ 90 h 970"/>
                  <a:gd name="T44" fmla="*/ 601 w 601"/>
                  <a:gd name="T45" fmla="*/ 44 h 970"/>
                  <a:gd name="T46" fmla="*/ 591 w 601"/>
                  <a:gd name="T47" fmla="*/ 12 h 970"/>
                  <a:gd name="T48" fmla="*/ 570 w 601"/>
                  <a:gd name="T49" fmla="*/ 0 h 970"/>
                  <a:gd name="T50" fmla="*/ 537 w 601"/>
                  <a:gd name="T51" fmla="*/ 8 h 970"/>
                  <a:gd name="T52" fmla="*/ 497 w 601"/>
                  <a:gd name="T53" fmla="*/ 33 h 970"/>
                  <a:gd name="T54" fmla="*/ 449 w 601"/>
                  <a:gd name="T55" fmla="*/ 75 h 970"/>
                  <a:gd name="T56" fmla="*/ 397 w 601"/>
                  <a:gd name="T57" fmla="*/ 131 h 970"/>
                  <a:gd name="T58" fmla="*/ 341 w 601"/>
                  <a:gd name="T59" fmla="*/ 202 h 970"/>
                  <a:gd name="T60" fmla="*/ 284 w 601"/>
                  <a:gd name="T61" fmla="*/ 284 h 970"/>
                  <a:gd name="T62" fmla="*/ 224 w 601"/>
                  <a:gd name="T63" fmla="*/ 375 h 9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1"/>
                  <a:gd name="T97" fmla="*/ 0 h 970"/>
                  <a:gd name="T98" fmla="*/ 601 w 601"/>
                  <a:gd name="T99" fmla="*/ 970 h 9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1" h="970">
                    <a:moveTo>
                      <a:pt x="195" y="425"/>
                    </a:moveTo>
                    <a:lnTo>
                      <a:pt x="167" y="475"/>
                    </a:lnTo>
                    <a:lnTo>
                      <a:pt x="142" y="523"/>
                    </a:lnTo>
                    <a:lnTo>
                      <a:pt x="117" y="571"/>
                    </a:lnTo>
                    <a:lnTo>
                      <a:pt x="94" y="617"/>
                    </a:lnTo>
                    <a:lnTo>
                      <a:pt x="75" y="661"/>
                    </a:lnTo>
                    <a:lnTo>
                      <a:pt x="55" y="703"/>
                    </a:lnTo>
                    <a:lnTo>
                      <a:pt x="40" y="745"/>
                    </a:lnTo>
                    <a:lnTo>
                      <a:pt x="27" y="782"/>
                    </a:lnTo>
                    <a:lnTo>
                      <a:pt x="17" y="818"/>
                    </a:lnTo>
                    <a:lnTo>
                      <a:pt x="9" y="851"/>
                    </a:lnTo>
                    <a:lnTo>
                      <a:pt x="3" y="880"/>
                    </a:lnTo>
                    <a:lnTo>
                      <a:pt x="0" y="905"/>
                    </a:lnTo>
                    <a:lnTo>
                      <a:pt x="0" y="928"/>
                    </a:lnTo>
                    <a:lnTo>
                      <a:pt x="3" y="945"/>
                    </a:lnTo>
                    <a:lnTo>
                      <a:pt x="9" y="958"/>
                    </a:lnTo>
                    <a:lnTo>
                      <a:pt x="19" y="966"/>
                    </a:lnTo>
                    <a:lnTo>
                      <a:pt x="30" y="970"/>
                    </a:lnTo>
                    <a:lnTo>
                      <a:pt x="46" y="968"/>
                    </a:lnTo>
                    <a:lnTo>
                      <a:pt x="63" y="962"/>
                    </a:lnTo>
                    <a:lnTo>
                      <a:pt x="82" y="953"/>
                    </a:lnTo>
                    <a:lnTo>
                      <a:pt x="103" y="937"/>
                    </a:lnTo>
                    <a:lnTo>
                      <a:pt x="124" y="918"/>
                    </a:lnTo>
                    <a:lnTo>
                      <a:pt x="149" y="895"/>
                    </a:lnTo>
                    <a:lnTo>
                      <a:pt x="174" y="868"/>
                    </a:lnTo>
                    <a:lnTo>
                      <a:pt x="201" y="839"/>
                    </a:lnTo>
                    <a:lnTo>
                      <a:pt x="230" y="805"/>
                    </a:lnTo>
                    <a:lnTo>
                      <a:pt x="259" y="768"/>
                    </a:lnTo>
                    <a:lnTo>
                      <a:pt x="288" y="728"/>
                    </a:lnTo>
                    <a:lnTo>
                      <a:pt x="316" y="686"/>
                    </a:lnTo>
                    <a:lnTo>
                      <a:pt x="345" y="642"/>
                    </a:lnTo>
                    <a:lnTo>
                      <a:pt x="376" y="595"/>
                    </a:lnTo>
                    <a:lnTo>
                      <a:pt x="405" y="546"/>
                    </a:lnTo>
                    <a:lnTo>
                      <a:pt x="434" y="496"/>
                    </a:lnTo>
                    <a:lnTo>
                      <a:pt x="459" y="448"/>
                    </a:lnTo>
                    <a:lnTo>
                      <a:pt x="484" y="400"/>
                    </a:lnTo>
                    <a:lnTo>
                      <a:pt x="507" y="354"/>
                    </a:lnTo>
                    <a:lnTo>
                      <a:pt x="526" y="309"/>
                    </a:lnTo>
                    <a:lnTo>
                      <a:pt x="545" y="267"/>
                    </a:lnTo>
                    <a:lnTo>
                      <a:pt x="560" y="227"/>
                    </a:lnTo>
                    <a:lnTo>
                      <a:pt x="574" y="188"/>
                    </a:lnTo>
                    <a:lnTo>
                      <a:pt x="583" y="152"/>
                    </a:lnTo>
                    <a:lnTo>
                      <a:pt x="591" y="119"/>
                    </a:lnTo>
                    <a:lnTo>
                      <a:pt x="597" y="90"/>
                    </a:lnTo>
                    <a:lnTo>
                      <a:pt x="601" y="66"/>
                    </a:lnTo>
                    <a:lnTo>
                      <a:pt x="601" y="44"/>
                    </a:lnTo>
                    <a:lnTo>
                      <a:pt x="597" y="25"/>
                    </a:lnTo>
                    <a:lnTo>
                      <a:pt x="591" y="12"/>
                    </a:lnTo>
                    <a:lnTo>
                      <a:pt x="581" y="4"/>
                    </a:lnTo>
                    <a:lnTo>
                      <a:pt x="570" y="0"/>
                    </a:lnTo>
                    <a:lnTo>
                      <a:pt x="555" y="2"/>
                    </a:lnTo>
                    <a:lnTo>
                      <a:pt x="537" y="8"/>
                    </a:lnTo>
                    <a:lnTo>
                      <a:pt x="518" y="18"/>
                    </a:lnTo>
                    <a:lnTo>
                      <a:pt x="497" y="33"/>
                    </a:lnTo>
                    <a:lnTo>
                      <a:pt x="474" y="52"/>
                    </a:lnTo>
                    <a:lnTo>
                      <a:pt x="449" y="75"/>
                    </a:lnTo>
                    <a:lnTo>
                      <a:pt x="424" y="102"/>
                    </a:lnTo>
                    <a:lnTo>
                      <a:pt x="397" y="131"/>
                    </a:lnTo>
                    <a:lnTo>
                      <a:pt x="370" y="165"/>
                    </a:lnTo>
                    <a:lnTo>
                      <a:pt x="341" y="202"/>
                    </a:lnTo>
                    <a:lnTo>
                      <a:pt x="313" y="242"/>
                    </a:lnTo>
                    <a:lnTo>
                      <a:pt x="284" y="284"/>
                    </a:lnTo>
                    <a:lnTo>
                      <a:pt x="253" y="329"/>
                    </a:lnTo>
                    <a:lnTo>
                      <a:pt x="224" y="375"/>
                    </a:lnTo>
                    <a:lnTo>
                      <a:pt x="195" y="425"/>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98" name="Group 123"/>
            <p:cNvGrpSpPr>
              <a:grpSpLocks/>
            </p:cNvGrpSpPr>
            <p:nvPr/>
          </p:nvGrpSpPr>
          <p:grpSpPr bwMode="auto">
            <a:xfrm>
              <a:off x="5701" y="4909"/>
              <a:ext cx="584" cy="177"/>
              <a:chOff x="15112" y="9893"/>
              <a:chExt cx="1438" cy="386"/>
            </a:xfrm>
          </p:grpSpPr>
          <p:sp>
            <p:nvSpPr>
              <p:cNvPr id="131" name="Freeform 124"/>
              <p:cNvSpPr>
                <a:spLocks/>
              </p:cNvSpPr>
              <p:nvPr/>
            </p:nvSpPr>
            <p:spPr bwMode="auto">
              <a:xfrm>
                <a:off x="15127" y="9998"/>
                <a:ext cx="1423" cy="281"/>
              </a:xfrm>
              <a:custGeom>
                <a:avLst/>
                <a:gdLst>
                  <a:gd name="T0" fmla="*/ 624 w 1423"/>
                  <a:gd name="T1" fmla="*/ 58 h 281"/>
                  <a:gd name="T2" fmla="*/ 486 w 1423"/>
                  <a:gd name="T3" fmla="*/ 81 h 281"/>
                  <a:gd name="T4" fmla="*/ 361 w 1423"/>
                  <a:gd name="T5" fmla="*/ 108 h 281"/>
                  <a:gd name="T6" fmla="*/ 248 w 1423"/>
                  <a:gd name="T7" fmla="*/ 135 h 281"/>
                  <a:gd name="T8" fmla="*/ 154 w 1423"/>
                  <a:gd name="T9" fmla="*/ 162 h 281"/>
                  <a:gd name="T10" fmla="*/ 79 w 1423"/>
                  <a:gd name="T11" fmla="*/ 187 h 281"/>
                  <a:gd name="T12" fmla="*/ 29 w 1423"/>
                  <a:gd name="T13" fmla="*/ 212 h 281"/>
                  <a:gd name="T14" fmla="*/ 2 w 1423"/>
                  <a:gd name="T15" fmla="*/ 235 h 281"/>
                  <a:gd name="T16" fmla="*/ 6 w 1423"/>
                  <a:gd name="T17" fmla="*/ 254 h 281"/>
                  <a:gd name="T18" fmla="*/ 37 w 1423"/>
                  <a:gd name="T19" fmla="*/ 267 h 281"/>
                  <a:gd name="T20" fmla="*/ 93 w 1423"/>
                  <a:gd name="T21" fmla="*/ 277 h 281"/>
                  <a:gd name="T22" fmla="*/ 171 w 1423"/>
                  <a:gd name="T23" fmla="*/ 281 h 281"/>
                  <a:gd name="T24" fmla="*/ 269 w 1423"/>
                  <a:gd name="T25" fmla="*/ 279 h 281"/>
                  <a:gd name="T26" fmla="*/ 384 w 1423"/>
                  <a:gd name="T27" fmla="*/ 273 h 281"/>
                  <a:gd name="T28" fmla="*/ 513 w 1423"/>
                  <a:gd name="T29" fmla="*/ 262 h 281"/>
                  <a:gd name="T30" fmla="*/ 653 w 1423"/>
                  <a:gd name="T31" fmla="*/ 244 h 281"/>
                  <a:gd name="T32" fmla="*/ 799 w 1423"/>
                  <a:gd name="T33" fmla="*/ 223 h 281"/>
                  <a:gd name="T34" fmla="*/ 937 w 1423"/>
                  <a:gd name="T35" fmla="*/ 200 h 281"/>
                  <a:gd name="T36" fmla="*/ 1062 w 1423"/>
                  <a:gd name="T37" fmla="*/ 173 h 281"/>
                  <a:gd name="T38" fmla="*/ 1176 w 1423"/>
                  <a:gd name="T39" fmla="*/ 146 h 281"/>
                  <a:gd name="T40" fmla="*/ 1270 w 1423"/>
                  <a:gd name="T41" fmla="*/ 119 h 281"/>
                  <a:gd name="T42" fmla="*/ 1345 w 1423"/>
                  <a:gd name="T43" fmla="*/ 94 h 281"/>
                  <a:gd name="T44" fmla="*/ 1394 w 1423"/>
                  <a:gd name="T45" fmla="*/ 69 h 281"/>
                  <a:gd name="T46" fmla="*/ 1421 w 1423"/>
                  <a:gd name="T47" fmla="*/ 46 h 281"/>
                  <a:gd name="T48" fmla="*/ 1418 w 1423"/>
                  <a:gd name="T49" fmla="*/ 27 h 281"/>
                  <a:gd name="T50" fmla="*/ 1387 w 1423"/>
                  <a:gd name="T51" fmla="*/ 14 h 281"/>
                  <a:gd name="T52" fmla="*/ 1331 w 1423"/>
                  <a:gd name="T53" fmla="*/ 4 h 281"/>
                  <a:gd name="T54" fmla="*/ 1252 w 1423"/>
                  <a:gd name="T55" fmla="*/ 0 h 281"/>
                  <a:gd name="T56" fmla="*/ 1154 w 1423"/>
                  <a:gd name="T57" fmla="*/ 2 h 281"/>
                  <a:gd name="T58" fmla="*/ 1039 w 1423"/>
                  <a:gd name="T59" fmla="*/ 10 h 281"/>
                  <a:gd name="T60" fmla="*/ 911 w 1423"/>
                  <a:gd name="T61" fmla="*/ 20 h 281"/>
                  <a:gd name="T62" fmla="*/ 770 w 1423"/>
                  <a:gd name="T63" fmla="*/ 37 h 2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3"/>
                  <a:gd name="T97" fmla="*/ 0 h 281"/>
                  <a:gd name="T98" fmla="*/ 1423 w 1423"/>
                  <a:gd name="T99" fmla="*/ 281 h 2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3" h="281">
                    <a:moveTo>
                      <a:pt x="697" y="46"/>
                    </a:moveTo>
                    <a:lnTo>
                      <a:pt x="624" y="58"/>
                    </a:lnTo>
                    <a:lnTo>
                      <a:pt x="555" y="69"/>
                    </a:lnTo>
                    <a:lnTo>
                      <a:pt x="486" y="81"/>
                    </a:lnTo>
                    <a:lnTo>
                      <a:pt x="423" y="94"/>
                    </a:lnTo>
                    <a:lnTo>
                      <a:pt x="361" y="108"/>
                    </a:lnTo>
                    <a:lnTo>
                      <a:pt x="302" y="121"/>
                    </a:lnTo>
                    <a:lnTo>
                      <a:pt x="248" y="135"/>
                    </a:lnTo>
                    <a:lnTo>
                      <a:pt x="200" y="148"/>
                    </a:lnTo>
                    <a:lnTo>
                      <a:pt x="154" y="162"/>
                    </a:lnTo>
                    <a:lnTo>
                      <a:pt x="114" y="173"/>
                    </a:lnTo>
                    <a:lnTo>
                      <a:pt x="79" y="187"/>
                    </a:lnTo>
                    <a:lnTo>
                      <a:pt x="50" y="200"/>
                    </a:lnTo>
                    <a:lnTo>
                      <a:pt x="29" y="212"/>
                    </a:lnTo>
                    <a:lnTo>
                      <a:pt x="12" y="223"/>
                    </a:lnTo>
                    <a:lnTo>
                      <a:pt x="2" y="235"/>
                    </a:lnTo>
                    <a:lnTo>
                      <a:pt x="0" y="244"/>
                    </a:lnTo>
                    <a:lnTo>
                      <a:pt x="6" y="254"/>
                    </a:lnTo>
                    <a:lnTo>
                      <a:pt x="18" y="262"/>
                    </a:lnTo>
                    <a:lnTo>
                      <a:pt x="37" y="267"/>
                    </a:lnTo>
                    <a:lnTo>
                      <a:pt x="62" y="273"/>
                    </a:lnTo>
                    <a:lnTo>
                      <a:pt x="93" y="277"/>
                    </a:lnTo>
                    <a:lnTo>
                      <a:pt x="129" y="279"/>
                    </a:lnTo>
                    <a:lnTo>
                      <a:pt x="171" y="281"/>
                    </a:lnTo>
                    <a:lnTo>
                      <a:pt x="219" y="281"/>
                    </a:lnTo>
                    <a:lnTo>
                      <a:pt x="269" y="279"/>
                    </a:lnTo>
                    <a:lnTo>
                      <a:pt x="325" y="277"/>
                    </a:lnTo>
                    <a:lnTo>
                      <a:pt x="384" y="273"/>
                    </a:lnTo>
                    <a:lnTo>
                      <a:pt x="448" y="267"/>
                    </a:lnTo>
                    <a:lnTo>
                      <a:pt x="513" y="262"/>
                    </a:lnTo>
                    <a:lnTo>
                      <a:pt x="582" y="254"/>
                    </a:lnTo>
                    <a:lnTo>
                      <a:pt x="653" y="244"/>
                    </a:lnTo>
                    <a:lnTo>
                      <a:pt x="726" y="235"/>
                    </a:lnTo>
                    <a:lnTo>
                      <a:pt x="799" y="223"/>
                    </a:lnTo>
                    <a:lnTo>
                      <a:pt x="868" y="212"/>
                    </a:lnTo>
                    <a:lnTo>
                      <a:pt x="937" y="200"/>
                    </a:lnTo>
                    <a:lnTo>
                      <a:pt x="1001" y="187"/>
                    </a:lnTo>
                    <a:lnTo>
                      <a:pt x="1062" y="173"/>
                    </a:lnTo>
                    <a:lnTo>
                      <a:pt x="1122" y="160"/>
                    </a:lnTo>
                    <a:lnTo>
                      <a:pt x="1176" y="146"/>
                    </a:lnTo>
                    <a:lnTo>
                      <a:pt x="1226" y="133"/>
                    </a:lnTo>
                    <a:lnTo>
                      <a:pt x="1270" y="119"/>
                    </a:lnTo>
                    <a:lnTo>
                      <a:pt x="1310" y="108"/>
                    </a:lnTo>
                    <a:lnTo>
                      <a:pt x="1345" y="94"/>
                    </a:lnTo>
                    <a:lnTo>
                      <a:pt x="1373" y="81"/>
                    </a:lnTo>
                    <a:lnTo>
                      <a:pt x="1394" y="69"/>
                    </a:lnTo>
                    <a:lnTo>
                      <a:pt x="1412" y="58"/>
                    </a:lnTo>
                    <a:lnTo>
                      <a:pt x="1421" y="46"/>
                    </a:lnTo>
                    <a:lnTo>
                      <a:pt x="1423" y="37"/>
                    </a:lnTo>
                    <a:lnTo>
                      <a:pt x="1418" y="27"/>
                    </a:lnTo>
                    <a:lnTo>
                      <a:pt x="1406" y="20"/>
                    </a:lnTo>
                    <a:lnTo>
                      <a:pt x="1387" y="14"/>
                    </a:lnTo>
                    <a:lnTo>
                      <a:pt x="1362" y="8"/>
                    </a:lnTo>
                    <a:lnTo>
                      <a:pt x="1331" y="4"/>
                    </a:lnTo>
                    <a:lnTo>
                      <a:pt x="1295" y="2"/>
                    </a:lnTo>
                    <a:lnTo>
                      <a:pt x="1252" y="0"/>
                    </a:lnTo>
                    <a:lnTo>
                      <a:pt x="1204" y="2"/>
                    </a:lnTo>
                    <a:lnTo>
                      <a:pt x="1154" y="2"/>
                    </a:lnTo>
                    <a:lnTo>
                      <a:pt x="1099" y="6"/>
                    </a:lnTo>
                    <a:lnTo>
                      <a:pt x="1039" y="10"/>
                    </a:lnTo>
                    <a:lnTo>
                      <a:pt x="976" y="14"/>
                    </a:lnTo>
                    <a:lnTo>
                      <a:pt x="911" y="20"/>
                    </a:lnTo>
                    <a:lnTo>
                      <a:pt x="841" y="27"/>
                    </a:lnTo>
                    <a:lnTo>
                      <a:pt x="770" y="37"/>
                    </a:lnTo>
                    <a:lnTo>
                      <a:pt x="697" y="46"/>
                    </a:lnTo>
                    <a:close/>
                  </a:path>
                </a:pathLst>
              </a:custGeom>
              <a:solidFill>
                <a:srgbClr val="000000"/>
              </a:solidFill>
              <a:ln w="9525">
                <a:solidFill>
                  <a:srgbClr val="000000"/>
                </a:solidFill>
                <a:prstDash val="solid"/>
                <a:round/>
                <a:headEnd/>
                <a:tailEnd/>
              </a:ln>
            </p:spPr>
            <p:txBody>
              <a:bodyPr/>
              <a:lstStyle/>
              <a:p>
                <a:endParaRPr lang="en-GB"/>
              </a:p>
            </p:txBody>
          </p:sp>
          <p:sp>
            <p:nvSpPr>
              <p:cNvPr id="132" name="Freeform 125"/>
              <p:cNvSpPr>
                <a:spLocks/>
              </p:cNvSpPr>
              <p:nvPr/>
            </p:nvSpPr>
            <p:spPr bwMode="auto">
              <a:xfrm>
                <a:off x="15112" y="9933"/>
                <a:ext cx="1438" cy="309"/>
              </a:xfrm>
              <a:custGeom>
                <a:avLst/>
                <a:gdLst>
                  <a:gd name="T0" fmla="*/ 0 w 1438"/>
                  <a:gd name="T1" fmla="*/ 207 h 309"/>
                  <a:gd name="T2" fmla="*/ 15 w 1438"/>
                  <a:gd name="T3" fmla="*/ 309 h 309"/>
                  <a:gd name="T4" fmla="*/ 1438 w 1438"/>
                  <a:gd name="T5" fmla="*/ 102 h 309"/>
                  <a:gd name="T6" fmla="*/ 1423 w 1438"/>
                  <a:gd name="T7" fmla="*/ 0 h 309"/>
                  <a:gd name="T8" fmla="*/ 0 w 1438"/>
                  <a:gd name="T9" fmla="*/ 207 h 309"/>
                  <a:gd name="T10" fmla="*/ 0 60000 65536"/>
                  <a:gd name="T11" fmla="*/ 0 60000 65536"/>
                  <a:gd name="T12" fmla="*/ 0 60000 65536"/>
                  <a:gd name="T13" fmla="*/ 0 60000 65536"/>
                  <a:gd name="T14" fmla="*/ 0 60000 65536"/>
                  <a:gd name="T15" fmla="*/ 0 w 1438"/>
                  <a:gd name="T16" fmla="*/ 0 h 309"/>
                  <a:gd name="T17" fmla="*/ 1438 w 1438"/>
                  <a:gd name="T18" fmla="*/ 309 h 309"/>
                </a:gdLst>
                <a:ahLst/>
                <a:cxnLst>
                  <a:cxn ang="T10">
                    <a:pos x="T0" y="T1"/>
                  </a:cxn>
                  <a:cxn ang="T11">
                    <a:pos x="T2" y="T3"/>
                  </a:cxn>
                  <a:cxn ang="T12">
                    <a:pos x="T4" y="T5"/>
                  </a:cxn>
                  <a:cxn ang="T13">
                    <a:pos x="T6" y="T7"/>
                  </a:cxn>
                  <a:cxn ang="T14">
                    <a:pos x="T8" y="T9"/>
                  </a:cxn>
                </a:cxnLst>
                <a:rect l="T15" t="T16" r="T17" b="T18"/>
                <a:pathLst>
                  <a:path w="1438" h="309">
                    <a:moveTo>
                      <a:pt x="0" y="207"/>
                    </a:moveTo>
                    <a:lnTo>
                      <a:pt x="15" y="309"/>
                    </a:lnTo>
                    <a:lnTo>
                      <a:pt x="1438" y="102"/>
                    </a:lnTo>
                    <a:lnTo>
                      <a:pt x="1423" y="0"/>
                    </a:lnTo>
                    <a:lnTo>
                      <a:pt x="0" y="207"/>
                    </a:lnTo>
                    <a:close/>
                  </a:path>
                </a:pathLst>
              </a:custGeom>
              <a:solidFill>
                <a:srgbClr val="000000"/>
              </a:solidFill>
              <a:ln w="9525">
                <a:solidFill>
                  <a:srgbClr val="000000"/>
                </a:solidFill>
                <a:prstDash val="solid"/>
                <a:round/>
                <a:headEnd/>
                <a:tailEnd/>
              </a:ln>
            </p:spPr>
            <p:txBody>
              <a:bodyPr/>
              <a:lstStyle/>
              <a:p>
                <a:endParaRPr lang="en-GB"/>
              </a:p>
            </p:txBody>
          </p:sp>
          <p:sp>
            <p:nvSpPr>
              <p:cNvPr id="133" name="Freeform 126"/>
              <p:cNvSpPr>
                <a:spLocks/>
              </p:cNvSpPr>
              <p:nvPr/>
            </p:nvSpPr>
            <p:spPr bwMode="auto">
              <a:xfrm>
                <a:off x="15112" y="9893"/>
                <a:ext cx="1423" cy="280"/>
              </a:xfrm>
              <a:custGeom>
                <a:avLst/>
                <a:gdLst>
                  <a:gd name="T0" fmla="*/ 624 w 1423"/>
                  <a:gd name="T1" fmla="*/ 57 h 280"/>
                  <a:gd name="T2" fmla="*/ 486 w 1423"/>
                  <a:gd name="T3" fmla="*/ 80 h 280"/>
                  <a:gd name="T4" fmla="*/ 361 w 1423"/>
                  <a:gd name="T5" fmla="*/ 107 h 280"/>
                  <a:gd name="T6" fmla="*/ 248 w 1423"/>
                  <a:gd name="T7" fmla="*/ 134 h 280"/>
                  <a:gd name="T8" fmla="*/ 154 w 1423"/>
                  <a:gd name="T9" fmla="*/ 161 h 280"/>
                  <a:gd name="T10" fmla="*/ 79 w 1423"/>
                  <a:gd name="T11" fmla="*/ 186 h 280"/>
                  <a:gd name="T12" fmla="*/ 29 w 1423"/>
                  <a:gd name="T13" fmla="*/ 211 h 280"/>
                  <a:gd name="T14" fmla="*/ 2 w 1423"/>
                  <a:gd name="T15" fmla="*/ 234 h 280"/>
                  <a:gd name="T16" fmla="*/ 6 w 1423"/>
                  <a:gd name="T17" fmla="*/ 253 h 280"/>
                  <a:gd name="T18" fmla="*/ 37 w 1423"/>
                  <a:gd name="T19" fmla="*/ 267 h 280"/>
                  <a:gd name="T20" fmla="*/ 92 w 1423"/>
                  <a:gd name="T21" fmla="*/ 276 h 280"/>
                  <a:gd name="T22" fmla="*/ 171 w 1423"/>
                  <a:gd name="T23" fmla="*/ 280 h 280"/>
                  <a:gd name="T24" fmla="*/ 269 w 1423"/>
                  <a:gd name="T25" fmla="*/ 278 h 280"/>
                  <a:gd name="T26" fmla="*/ 384 w 1423"/>
                  <a:gd name="T27" fmla="*/ 271 h 280"/>
                  <a:gd name="T28" fmla="*/ 513 w 1423"/>
                  <a:gd name="T29" fmla="*/ 261 h 280"/>
                  <a:gd name="T30" fmla="*/ 651 w 1423"/>
                  <a:gd name="T31" fmla="*/ 244 h 280"/>
                  <a:gd name="T32" fmla="*/ 797 w 1423"/>
                  <a:gd name="T33" fmla="*/ 222 h 280"/>
                  <a:gd name="T34" fmla="*/ 935 w 1423"/>
                  <a:gd name="T35" fmla="*/ 199 h 280"/>
                  <a:gd name="T36" fmla="*/ 1062 w 1423"/>
                  <a:gd name="T37" fmla="*/ 173 h 280"/>
                  <a:gd name="T38" fmla="*/ 1175 w 1423"/>
                  <a:gd name="T39" fmla="*/ 146 h 280"/>
                  <a:gd name="T40" fmla="*/ 1269 w 1423"/>
                  <a:gd name="T41" fmla="*/ 119 h 280"/>
                  <a:gd name="T42" fmla="*/ 1344 w 1423"/>
                  <a:gd name="T43" fmla="*/ 94 h 280"/>
                  <a:gd name="T44" fmla="*/ 1394 w 1423"/>
                  <a:gd name="T45" fmla="*/ 69 h 280"/>
                  <a:gd name="T46" fmla="*/ 1421 w 1423"/>
                  <a:gd name="T47" fmla="*/ 46 h 280"/>
                  <a:gd name="T48" fmla="*/ 1417 w 1423"/>
                  <a:gd name="T49" fmla="*/ 27 h 280"/>
                  <a:gd name="T50" fmla="*/ 1386 w 1423"/>
                  <a:gd name="T51" fmla="*/ 13 h 280"/>
                  <a:gd name="T52" fmla="*/ 1331 w 1423"/>
                  <a:gd name="T53" fmla="*/ 4 h 280"/>
                  <a:gd name="T54" fmla="*/ 1252 w 1423"/>
                  <a:gd name="T55" fmla="*/ 0 h 280"/>
                  <a:gd name="T56" fmla="*/ 1154 w 1423"/>
                  <a:gd name="T57" fmla="*/ 2 h 280"/>
                  <a:gd name="T58" fmla="*/ 1039 w 1423"/>
                  <a:gd name="T59" fmla="*/ 7 h 280"/>
                  <a:gd name="T60" fmla="*/ 910 w 1423"/>
                  <a:gd name="T61" fmla="*/ 19 h 280"/>
                  <a:gd name="T62" fmla="*/ 770 w 1423"/>
                  <a:gd name="T63" fmla="*/ 36 h 2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3"/>
                  <a:gd name="T97" fmla="*/ 0 h 280"/>
                  <a:gd name="T98" fmla="*/ 1423 w 1423"/>
                  <a:gd name="T99" fmla="*/ 280 h 28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3" h="280">
                    <a:moveTo>
                      <a:pt x="697" y="46"/>
                    </a:moveTo>
                    <a:lnTo>
                      <a:pt x="624" y="57"/>
                    </a:lnTo>
                    <a:lnTo>
                      <a:pt x="555" y="69"/>
                    </a:lnTo>
                    <a:lnTo>
                      <a:pt x="486" y="80"/>
                    </a:lnTo>
                    <a:lnTo>
                      <a:pt x="423" y="94"/>
                    </a:lnTo>
                    <a:lnTo>
                      <a:pt x="361" y="107"/>
                    </a:lnTo>
                    <a:lnTo>
                      <a:pt x="302" y="121"/>
                    </a:lnTo>
                    <a:lnTo>
                      <a:pt x="248" y="134"/>
                    </a:lnTo>
                    <a:lnTo>
                      <a:pt x="200" y="148"/>
                    </a:lnTo>
                    <a:lnTo>
                      <a:pt x="154" y="161"/>
                    </a:lnTo>
                    <a:lnTo>
                      <a:pt x="113" y="173"/>
                    </a:lnTo>
                    <a:lnTo>
                      <a:pt x="79" y="186"/>
                    </a:lnTo>
                    <a:lnTo>
                      <a:pt x="50" y="199"/>
                    </a:lnTo>
                    <a:lnTo>
                      <a:pt x="29" y="211"/>
                    </a:lnTo>
                    <a:lnTo>
                      <a:pt x="12" y="222"/>
                    </a:lnTo>
                    <a:lnTo>
                      <a:pt x="2" y="234"/>
                    </a:lnTo>
                    <a:lnTo>
                      <a:pt x="0" y="244"/>
                    </a:lnTo>
                    <a:lnTo>
                      <a:pt x="6" y="253"/>
                    </a:lnTo>
                    <a:lnTo>
                      <a:pt x="17" y="261"/>
                    </a:lnTo>
                    <a:lnTo>
                      <a:pt x="37" y="267"/>
                    </a:lnTo>
                    <a:lnTo>
                      <a:pt x="62" y="272"/>
                    </a:lnTo>
                    <a:lnTo>
                      <a:pt x="92" y="276"/>
                    </a:lnTo>
                    <a:lnTo>
                      <a:pt x="129" y="278"/>
                    </a:lnTo>
                    <a:lnTo>
                      <a:pt x="171" y="280"/>
                    </a:lnTo>
                    <a:lnTo>
                      <a:pt x="219" y="280"/>
                    </a:lnTo>
                    <a:lnTo>
                      <a:pt x="269" y="278"/>
                    </a:lnTo>
                    <a:lnTo>
                      <a:pt x="325" y="274"/>
                    </a:lnTo>
                    <a:lnTo>
                      <a:pt x="384" y="271"/>
                    </a:lnTo>
                    <a:lnTo>
                      <a:pt x="447" y="267"/>
                    </a:lnTo>
                    <a:lnTo>
                      <a:pt x="513" y="261"/>
                    </a:lnTo>
                    <a:lnTo>
                      <a:pt x="580" y="253"/>
                    </a:lnTo>
                    <a:lnTo>
                      <a:pt x="651" y="244"/>
                    </a:lnTo>
                    <a:lnTo>
                      <a:pt x="724" y="234"/>
                    </a:lnTo>
                    <a:lnTo>
                      <a:pt x="797" y="222"/>
                    </a:lnTo>
                    <a:lnTo>
                      <a:pt x="868" y="211"/>
                    </a:lnTo>
                    <a:lnTo>
                      <a:pt x="935" y="199"/>
                    </a:lnTo>
                    <a:lnTo>
                      <a:pt x="1000" y="186"/>
                    </a:lnTo>
                    <a:lnTo>
                      <a:pt x="1062" y="173"/>
                    </a:lnTo>
                    <a:lnTo>
                      <a:pt x="1120" y="159"/>
                    </a:lnTo>
                    <a:lnTo>
                      <a:pt x="1175" y="146"/>
                    </a:lnTo>
                    <a:lnTo>
                      <a:pt x="1223" y="132"/>
                    </a:lnTo>
                    <a:lnTo>
                      <a:pt x="1269" y="119"/>
                    </a:lnTo>
                    <a:lnTo>
                      <a:pt x="1310" y="107"/>
                    </a:lnTo>
                    <a:lnTo>
                      <a:pt x="1344" y="94"/>
                    </a:lnTo>
                    <a:lnTo>
                      <a:pt x="1373" y="80"/>
                    </a:lnTo>
                    <a:lnTo>
                      <a:pt x="1394" y="69"/>
                    </a:lnTo>
                    <a:lnTo>
                      <a:pt x="1411" y="57"/>
                    </a:lnTo>
                    <a:lnTo>
                      <a:pt x="1421" y="46"/>
                    </a:lnTo>
                    <a:lnTo>
                      <a:pt x="1423" y="36"/>
                    </a:lnTo>
                    <a:lnTo>
                      <a:pt x="1417" y="27"/>
                    </a:lnTo>
                    <a:lnTo>
                      <a:pt x="1406" y="19"/>
                    </a:lnTo>
                    <a:lnTo>
                      <a:pt x="1386" y="13"/>
                    </a:lnTo>
                    <a:lnTo>
                      <a:pt x="1361" y="7"/>
                    </a:lnTo>
                    <a:lnTo>
                      <a:pt x="1331" y="4"/>
                    </a:lnTo>
                    <a:lnTo>
                      <a:pt x="1294" y="2"/>
                    </a:lnTo>
                    <a:lnTo>
                      <a:pt x="1252" y="0"/>
                    </a:lnTo>
                    <a:lnTo>
                      <a:pt x="1204" y="0"/>
                    </a:lnTo>
                    <a:lnTo>
                      <a:pt x="1154" y="2"/>
                    </a:lnTo>
                    <a:lnTo>
                      <a:pt x="1098" y="4"/>
                    </a:lnTo>
                    <a:lnTo>
                      <a:pt x="1039" y="7"/>
                    </a:lnTo>
                    <a:lnTo>
                      <a:pt x="976" y="13"/>
                    </a:lnTo>
                    <a:lnTo>
                      <a:pt x="910" y="19"/>
                    </a:lnTo>
                    <a:lnTo>
                      <a:pt x="841" y="27"/>
                    </a:lnTo>
                    <a:lnTo>
                      <a:pt x="770" y="36"/>
                    </a:lnTo>
                    <a:lnTo>
                      <a:pt x="697" y="46"/>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99" name="Group 127"/>
            <p:cNvGrpSpPr>
              <a:grpSpLocks/>
            </p:cNvGrpSpPr>
            <p:nvPr/>
          </p:nvGrpSpPr>
          <p:grpSpPr bwMode="auto">
            <a:xfrm>
              <a:off x="5579" y="4904"/>
              <a:ext cx="258" cy="494"/>
              <a:chOff x="14811" y="9883"/>
              <a:chExt cx="635" cy="1077"/>
            </a:xfrm>
          </p:grpSpPr>
          <p:sp>
            <p:nvSpPr>
              <p:cNvPr id="128" name="Freeform 128"/>
              <p:cNvSpPr>
                <a:spLocks/>
              </p:cNvSpPr>
              <p:nvPr/>
            </p:nvSpPr>
            <p:spPr bwMode="auto">
              <a:xfrm>
                <a:off x="14937" y="9883"/>
                <a:ext cx="509" cy="1020"/>
              </a:xfrm>
              <a:custGeom>
                <a:avLst/>
                <a:gdLst>
                  <a:gd name="T0" fmla="*/ 142 w 509"/>
                  <a:gd name="T1" fmla="*/ 561 h 1020"/>
                  <a:gd name="T2" fmla="*/ 167 w 509"/>
                  <a:gd name="T3" fmla="*/ 613 h 1020"/>
                  <a:gd name="T4" fmla="*/ 190 w 509"/>
                  <a:gd name="T5" fmla="*/ 663 h 1020"/>
                  <a:gd name="T6" fmla="*/ 215 w 509"/>
                  <a:gd name="T7" fmla="*/ 709 h 1020"/>
                  <a:gd name="T8" fmla="*/ 240 w 509"/>
                  <a:gd name="T9" fmla="*/ 755 h 1020"/>
                  <a:gd name="T10" fmla="*/ 265 w 509"/>
                  <a:gd name="T11" fmla="*/ 797 h 1020"/>
                  <a:gd name="T12" fmla="*/ 290 w 509"/>
                  <a:gd name="T13" fmla="*/ 835 h 1020"/>
                  <a:gd name="T14" fmla="*/ 315 w 509"/>
                  <a:gd name="T15" fmla="*/ 872 h 1020"/>
                  <a:gd name="T16" fmla="*/ 338 w 509"/>
                  <a:gd name="T17" fmla="*/ 905 h 1020"/>
                  <a:gd name="T18" fmla="*/ 361 w 509"/>
                  <a:gd name="T19" fmla="*/ 933 h 1020"/>
                  <a:gd name="T20" fmla="*/ 382 w 509"/>
                  <a:gd name="T21" fmla="*/ 958 h 1020"/>
                  <a:gd name="T22" fmla="*/ 404 w 509"/>
                  <a:gd name="T23" fmla="*/ 979 h 1020"/>
                  <a:gd name="T24" fmla="*/ 423 w 509"/>
                  <a:gd name="T25" fmla="*/ 997 h 1020"/>
                  <a:gd name="T26" fmla="*/ 440 w 509"/>
                  <a:gd name="T27" fmla="*/ 1010 h 1020"/>
                  <a:gd name="T28" fmla="*/ 457 w 509"/>
                  <a:gd name="T29" fmla="*/ 1018 h 1020"/>
                  <a:gd name="T30" fmla="*/ 471 w 509"/>
                  <a:gd name="T31" fmla="*/ 1020 h 1020"/>
                  <a:gd name="T32" fmla="*/ 484 w 509"/>
                  <a:gd name="T33" fmla="*/ 1018 h 1020"/>
                  <a:gd name="T34" fmla="*/ 494 w 509"/>
                  <a:gd name="T35" fmla="*/ 1010 h 1020"/>
                  <a:gd name="T36" fmla="*/ 502 w 509"/>
                  <a:gd name="T37" fmla="*/ 999 h 1020"/>
                  <a:gd name="T38" fmla="*/ 507 w 509"/>
                  <a:gd name="T39" fmla="*/ 981 h 1020"/>
                  <a:gd name="T40" fmla="*/ 509 w 509"/>
                  <a:gd name="T41" fmla="*/ 958 h 1020"/>
                  <a:gd name="T42" fmla="*/ 509 w 509"/>
                  <a:gd name="T43" fmla="*/ 933 h 1020"/>
                  <a:gd name="T44" fmla="*/ 507 w 509"/>
                  <a:gd name="T45" fmla="*/ 905 h 1020"/>
                  <a:gd name="T46" fmla="*/ 502 w 509"/>
                  <a:gd name="T47" fmla="*/ 870 h 1020"/>
                  <a:gd name="T48" fmla="*/ 496 w 509"/>
                  <a:gd name="T49" fmla="*/ 834 h 1020"/>
                  <a:gd name="T50" fmla="*/ 486 w 509"/>
                  <a:gd name="T51" fmla="*/ 795 h 1020"/>
                  <a:gd name="T52" fmla="*/ 475 w 509"/>
                  <a:gd name="T53" fmla="*/ 753 h 1020"/>
                  <a:gd name="T54" fmla="*/ 461 w 509"/>
                  <a:gd name="T55" fmla="*/ 709 h 1020"/>
                  <a:gd name="T56" fmla="*/ 446 w 509"/>
                  <a:gd name="T57" fmla="*/ 663 h 1020"/>
                  <a:gd name="T58" fmla="*/ 429 w 509"/>
                  <a:gd name="T59" fmla="*/ 613 h 1020"/>
                  <a:gd name="T60" fmla="*/ 409 w 509"/>
                  <a:gd name="T61" fmla="*/ 563 h 1020"/>
                  <a:gd name="T62" fmla="*/ 365 w 509"/>
                  <a:gd name="T63" fmla="*/ 459 h 1020"/>
                  <a:gd name="T64" fmla="*/ 342 w 509"/>
                  <a:gd name="T65" fmla="*/ 407 h 1020"/>
                  <a:gd name="T66" fmla="*/ 317 w 509"/>
                  <a:gd name="T67" fmla="*/ 357 h 1020"/>
                  <a:gd name="T68" fmla="*/ 292 w 509"/>
                  <a:gd name="T69" fmla="*/ 311 h 1020"/>
                  <a:gd name="T70" fmla="*/ 267 w 509"/>
                  <a:gd name="T71" fmla="*/ 265 h 1020"/>
                  <a:gd name="T72" fmla="*/ 242 w 509"/>
                  <a:gd name="T73" fmla="*/ 223 h 1020"/>
                  <a:gd name="T74" fmla="*/ 217 w 509"/>
                  <a:gd name="T75" fmla="*/ 184 h 1020"/>
                  <a:gd name="T76" fmla="*/ 194 w 509"/>
                  <a:gd name="T77" fmla="*/ 148 h 1020"/>
                  <a:gd name="T78" fmla="*/ 171 w 509"/>
                  <a:gd name="T79" fmla="*/ 115 h 1020"/>
                  <a:gd name="T80" fmla="*/ 148 w 509"/>
                  <a:gd name="T81" fmla="*/ 85 h 1020"/>
                  <a:gd name="T82" fmla="*/ 127 w 509"/>
                  <a:gd name="T83" fmla="*/ 60 h 1020"/>
                  <a:gd name="T84" fmla="*/ 106 w 509"/>
                  <a:gd name="T85" fmla="*/ 39 h 1020"/>
                  <a:gd name="T86" fmla="*/ 87 w 509"/>
                  <a:gd name="T87" fmla="*/ 21 h 1020"/>
                  <a:gd name="T88" fmla="*/ 69 w 509"/>
                  <a:gd name="T89" fmla="*/ 10 h 1020"/>
                  <a:gd name="T90" fmla="*/ 52 w 509"/>
                  <a:gd name="T91" fmla="*/ 2 h 1020"/>
                  <a:gd name="T92" fmla="*/ 39 w 509"/>
                  <a:gd name="T93" fmla="*/ 0 h 1020"/>
                  <a:gd name="T94" fmla="*/ 25 w 509"/>
                  <a:gd name="T95" fmla="*/ 2 h 1020"/>
                  <a:gd name="T96" fmla="*/ 16 w 509"/>
                  <a:gd name="T97" fmla="*/ 10 h 1020"/>
                  <a:gd name="T98" fmla="*/ 8 w 509"/>
                  <a:gd name="T99" fmla="*/ 23 h 1020"/>
                  <a:gd name="T100" fmla="*/ 2 w 509"/>
                  <a:gd name="T101" fmla="*/ 39 h 1020"/>
                  <a:gd name="T102" fmla="*/ 0 w 509"/>
                  <a:gd name="T103" fmla="*/ 62 h 1020"/>
                  <a:gd name="T104" fmla="*/ 0 w 509"/>
                  <a:gd name="T105" fmla="*/ 87 h 1020"/>
                  <a:gd name="T106" fmla="*/ 2 w 509"/>
                  <a:gd name="T107" fmla="*/ 115 h 1020"/>
                  <a:gd name="T108" fmla="*/ 8 w 509"/>
                  <a:gd name="T109" fmla="*/ 150 h 1020"/>
                  <a:gd name="T110" fmla="*/ 14 w 509"/>
                  <a:gd name="T111" fmla="*/ 186 h 1020"/>
                  <a:gd name="T112" fmla="*/ 23 w 509"/>
                  <a:gd name="T113" fmla="*/ 225 h 1020"/>
                  <a:gd name="T114" fmla="*/ 35 w 509"/>
                  <a:gd name="T115" fmla="*/ 267 h 1020"/>
                  <a:gd name="T116" fmla="*/ 48 w 509"/>
                  <a:gd name="T117" fmla="*/ 311 h 1020"/>
                  <a:gd name="T118" fmla="*/ 64 w 509"/>
                  <a:gd name="T119" fmla="*/ 359 h 1020"/>
                  <a:gd name="T120" fmla="*/ 81 w 509"/>
                  <a:gd name="T121" fmla="*/ 407 h 1020"/>
                  <a:gd name="T122" fmla="*/ 98 w 509"/>
                  <a:gd name="T123" fmla="*/ 457 h 1020"/>
                  <a:gd name="T124" fmla="*/ 142 w 509"/>
                  <a:gd name="T125" fmla="*/ 561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9"/>
                  <a:gd name="T190" fmla="*/ 0 h 1020"/>
                  <a:gd name="T191" fmla="*/ 509 w 509"/>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9" h="1020">
                    <a:moveTo>
                      <a:pt x="142" y="561"/>
                    </a:moveTo>
                    <a:lnTo>
                      <a:pt x="167" y="613"/>
                    </a:lnTo>
                    <a:lnTo>
                      <a:pt x="190" y="663"/>
                    </a:lnTo>
                    <a:lnTo>
                      <a:pt x="215" y="709"/>
                    </a:lnTo>
                    <a:lnTo>
                      <a:pt x="240" y="755"/>
                    </a:lnTo>
                    <a:lnTo>
                      <a:pt x="265" y="797"/>
                    </a:lnTo>
                    <a:lnTo>
                      <a:pt x="290" y="835"/>
                    </a:lnTo>
                    <a:lnTo>
                      <a:pt x="315" y="872"/>
                    </a:lnTo>
                    <a:lnTo>
                      <a:pt x="338" y="905"/>
                    </a:lnTo>
                    <a:lnTo>
                      <a:pt x="361" y="933"/>
                    </a:lnTo>
                    <a:lnTo>
                      <a:pt x="382" y="958"/>
                    </a:lnTo>
                    <a:lnTo>
                      <a:pt x="404" y="979"/>
                    </a:lnTo>
                    <a:lnTo>
                      <a:pt x="423" y="997"/>
                    </a:lnTo>
                    <a:lnTo>
                      <a:pt x="440" y="1010"/>
                    </a:lnTo>
                    <a:lnTo>
                      <a:pt x="457" y="1018"/>
                    </a:lnTo>
                    <a:lnTo>
                      <a:pt x="471" y="1020"/>
                    </a:lnTo>
                    <a:lnTo>
                      <a:pt x="484" y="1018"/>
                    </a:lnTo>
                    <a:lnTo>
                      <a:pt x="494" y="1010"/>
                    </a:lnTo>
                    <a:lnTo>
                      <a:pt x="502" y="999"/>
                    </a:lnTo>
                    <a:lnTo>
                      <a:pt x="507" y="981"/>
                    </a:lnTo>
                    <a:lnTo>
                      <a:pt x="509" y="958"/>
                    </a:lnTo>
                    <a:lnTo>
                      <a:pt x="509" y="933"/>
                    </a:lnTo>
                    <a:lnTo>
                      <a:pt x="507" y="905"/>
                    </a:lnTo>
                    <a:lnTo>
                      <a:pt x="502" y="870"/>
                    </a:lnTo>
                    <a:lnTo>
                      <a:pt x="496" y="834"/>
                    </a:lnTo>
                    <a:lnTo>
                      <a:pt x="486" y="795"/>
                    </a:lnTo>
                    <a:lnTo>
                      <a:pt x="475" y="753"/>
                    </a:lnTo>
                    <a:lnTo>
                      <a:pt x="461" y="709"/>
                    </a:lnTo>
                    <a:lnTo>
                      <a:pt x="446" y="663"/>
                    </a:lnTo>
                    <a:lnTo>
                      <a:pt x="429" y="613"/>
                    </a:lnTo>
                    <a:lnTo>
                      <a:pt x="409" y="563"/>
                    </a:lnTo>
                    <a:lnTo>
                      <a:pt x="365" y="459"/>
                    </a:lnTo>
                    <a:lnTo>
                      <a:pt x="342" y="407"/>
                    </a:lnTo>
                    <a:lnTo>
                      <a:pt x="317" y="357"/>
                    </a:lnTo>
                    <a:lnTo>
                      <a:pt x="292" y="311"/>
                    </a:lnTo>
                    <a:lnTo>
                      <a:pt x="267" y="265"/>
                    </a:lnTo>
                    <a:lnTo>
                      <a:pt x="242" y="223"/>
                    </a:lnTo>
                    <a:lnTo>
                      <a:pt x="217" y="184"/>
                    </a:lnTo>
                    <a:lnTo>
                      <a:pt x="194" y="148"/>
                    </a:lnTo>
                    <a:lnTo>
                      <a:pt x="171" y="115"/>
                    </a:lnTo>
                    <a:lnTo>
                      <a:pt x="148" y="85"/>
                    </a:lnTo>
                    <a:lnTo>
                      <a:pt x="127" y="60"/>
                    </a:lnTo>
                    <a:lnTo>
                      <a:pt x="106" y="39"/>
                    </a:lnTo>
                    <a:lnTo>
                      <a:pt x="87" y="21"/>
                    </a:lnTo>
                    <a:lnTo>
                      <a:pt x="69" y="10"/>
                    </a:lnTo>
                    <a:lnTo>
                      <a:pt x="52" y="2"/>
                    </a:lnTo>
                    <a:lnTo>
                      <a:pt x="39" y="0"/>
                    </a:lnTo>
                    <a:lnTo>
                      <a:pt x="25" y="2"/>
                    </a:lnTo>
                    <a:lnTo>
                      <a:pt x="16" y="10"/>
                    </a:lnTo>
                    <a:lnTo>
                      <a:pt x="8" y="23"/>
                    </a:lnTo>
                    <a:lnTo>
                      <a:pt x="2" y="39"/>
                    </a:lnTo>
                    <a:lnTo>
                      <a:pt x="0" y="62"/>
                    </a:lnTo>
                    <a:lnTo>
                      <a:pt x="0" y="87"/>
                    </a:lnTo>
                    <a:lnTo>
                      <a:pt x="2" y="115"/>
                    </a:lnTo>
                    <a:lnTo>
                      <a:pt x="8" y="150"/>
                    </a:lnTo>
                    <a:lnTo>
                      <a:pt x="14" y="186"/>
                    </a:lnTo>
                    <a:lnTo>
                      <a:pt x="23" y="225"/>
                    </a:lnTo>
                    <a:lnTo>
                      <a:pt x="35" y="267"/>
                    </a:lnTo>
                    <a:lnTo>
                      <a:pt x="48" y="311"/>
                    </a:lnTo>
                    <a:lnTo>
                      <a:pt x="64" y="359"/>
                    </a:lnTo>
                    <a:lnTo>
                      <a:pt x="81" y="407"/>
                    </a:lnTo>
                    <a:lnTo>
                      <a:pt x="98" y="457"/>
                    </a:lnTo>
                    <a:lnTo>
                      <a:pt x="142" y="561"/>
                    </a:lnTo>
                    <a:close/>
                  </a:path>
                </a:pathLst>
              </a:custGeom>
              <a:solidFill>
                <a:srgbClr val="000000"/>
              </a:solidFill>
              <a:ln w="9525">
                <a:solidFill>
                  <a:srgbClr val="000000"/>
                </a:solidFill>
                <a:prstDash val="solid"/>
                <a:round/>
                <a:headEnd/>
                <a:tailEnd/>
              </a:ln>
            </p:spPr>
            <p:txBody>
              <a:bodyPr/>
              <a:lstStyle/>
              <a:p>
                <a:endParaRPr lang="en-GB"/>
              </a:p>
            </p:txBody>
          </p:sp>
          <p:sp>
            <p:nvSpPr>
              <p:cNvPr id="129" name="Freeform 129"/>
              <p:cNvSpPr>
                <a:spLocks/>
              </p:cNvSpPr>
              <p:nvPr/>
            </p:nvSpPr>
            <p:spPr bwMode="auto">
              <a:xfrm>
                <a:off x="14841" y="9885"/>
                <a:ext cx="580" cy="1072"/>
              </a:xfrm>
              <a:custGeom>
                <a:avLst/>
                <a:gdLst>
                  <a:gd name="T0" fmla="*/ 459 w 580"/>
                  <a:gd name="T1" fmla="*/ 1072 h 1072"/>
                  <a:gd name="T2" fmla="*/ 580 w 580"/>
                  <a:gd name="T3" fmla="*/ 1016 h 1072"/>
                  <a:gd name="T4" fmla="*/ 121 w 580"/>
                  <a:gd name="T5" fmla="*/ 0 h 1072"/>
                  <a:gd name="T6" fmla="*/ 0 w 580"/>
                  <a:gd name="T7" fmla="*/ 54 h 1072"/>
                  <a:gd name="T8" fmla="*/ 459 w 580"/>
                  <a:gd name="T9" fmla="*/ 1072 h 1072"/>
                  <a:gd name="T10" fmla="*/ 0 60000 65536"/>
                  <a:gd name="T11" fmla="*/ 0 60000 65536"/>
                  <a:gd name="T12" fmla="*/ 0 60000 65536"/>
                  <a:gd name="T13" fmla="*/ 0 60000 65536"/>
                  <a:gd name="T14" fmla="*/ 0 60000 65536"/>
                  <a:gd name="T15" fmla="*/ 0 w 580"/>
                  <a:gd name="T16" fmla="*/ 0 h 1072"/>
                  <a:gd name="T17" fmla="*/ 580 w 580"/>
                  <a:gd name="T18" fmla="*/ 1072 h 1072"/>
                </a:gdLst>
                <a:ahLst/>
                <a:cxnLst>
                  <a:cxn ang="T10">
                    <a:pos x="T0" y="T1"/>
                  </a:cxn>
                  <a:cxn ang="T11">
                    <a:pos x="T2" y="T3"/>
                  </a:cxn>
                  <a:cxn ang="T12">
                    <a:pos x="T4" y="T5"/>
                  </a:cxn>
                  <a:cxn ang="T13">
                    <a:pos x="T6" y="T7"/>
                  </a:cxn>
                  <a:cxn ang="T14">
                    <a:pos x="T8" y="T9"/>
                  </a:cxn>
                </a:cxnLst>
                <a:rect l="T15" t="T16" r="T17" b="T18"/>
                <a:pathLst>
                  <a:path w="580" h="1072">
                    <a:moveTo>
                      <a:pt x="459" y="1072"/>
                    </a:moveTo>
                    <a:lnTo>
                      <a:pt x="580" y="1016"/>
                    </a:lnTo>
                    <a:lnTo>
                      <a:pt x="121" y="0"/>
                    </a:lnTo>
                    <a:lnTo>
                      <a:pt x="0" y="54"/>
                    </a:lnTo>
                    <a:lnTo>
                      <a:pt x="459" y="1072"/>
                    </a:lnTo>
                    <a:close/>
                  </a:path>
                </a:pathLst>
              </a:custGeom>
              <a:solidFill>
                <a:srgbClr val="000000"/>
              </a:solidFill>
              <a:ln w="9525">
                <a:solidFill>
                  <a:srgbClr val="000000"/>
                </a:solidFill>
                <a:prstDash val="solid"/>
                <a:round/>
                <a:headEnd/>
                <a:tailEnd/>
              </a:ln>
            </p:spPr>
            <p:txBody>
              <a:bodyPr/>
              <a:lstStyle/>
              <a:p>
                <a:endParaRPr lang="en-GB"/>
              </a:p>
            </p:txBody>
          </p:sp>
          <p:sp>
            <p:nvSpPr>
              <p:cNvPr id="130" name="Freeform 130"/>
              <p:cNvSpPr>
                <a:spLocks/>
              </p:cNvSpPr>
              <p:nvPr/>
            </p:nvSpPr>
            <p:spPr bwMode="auto">
              <a:xfrm>
                <a:off x="14811" y="9941"/>
                <a:ext cx="508" cy="1019"/>
              </a:xfrm>
              <a:custGeom>
                <a:avLst/>
                <a:gdLst>
                  <a:gd name="T0" fmla="*/ 144 w 508"/>
                  <a:gd name="T1" fmla="*/ 559 h 1019"/>
                  <a:gd name="T2" fmla="*/ 169 w 508"/>
                  <a:gd name="T3" fmla="*/ 610 h 1019"/>
                  <a:gd name="T4" fmla="*/ 192 w 508"/>
                  <a:gd name="T5" fmla="*/ 660 h 1019"/>
                  <a:gd name="T6" fmla="*/ 217 w 508"/>
                  <a:gd name="T7" fmla="*/ 708 h 1019"/>
                  <a:gd name="T8" fmla="*/ 242 w 508"/>
                  <a:gd name="T9" fmla="*/ 752 h 1019"/>
                  <a:gd name="T10" fmla="*/ 267 w 508"/>
                  <a:gd name="T11" fmla="*/ 795 h 1019"/>
                  <a:gd name="T12" fmla="*/ 291 w 508"/>
                  <a:gd name="T13" fmla="*/ 835 h 1019"/>
                  <a:gd name="T14" fmla="*/ 315 w 508"/>
                  <a:gd name="T15" fmla="*/ 870 h 1019"/>
                  <a:gd name="T16" fmla="*/ 338 w 508"/>
                  <a:gd name="T17" fmla="*/ 904 h 1019"/>
                  <a:gd name="T18" fmla="*/ 361 w 508"/>
                  <a:gd name="T19" fmla="*/ 933 h 1019"/>
                  <a:gd name="T20" fmla="*/ 382 w 508"/>
                  <a:gd name="T21" fmla="*/ 958 h 1019"/>
                  <a:gd name="T22" fmla="*/ 403 w 508"/>
                  <a:gd name="T23" fmla="*/ 979 h 1019"/>
                  <a:gd name="T24" fmla="*/ 422 w 508"/>
                  <a:gd name="T25" fmla="*/ 996 h 1019"/>
                  <a:gd name="T26" fmla="*/ 439 w 508"/>
                  <a:gd name="T27" fmla="*/ 1010 h 1019"/>
                  <a:gd name="T28" fmla="*/ 457 w 508"/>
                  <a:gd name="T29" fmla="*/ 1017 h 1019"/>
                  <a:gd name="T30" fmla="*/ 470 w 508"/>
                  <a:gd name="T31" fmla="*/ 1019 h 1019"/>
                  <a:gd name="T32" fmla="*/ 483 w 508"/>
                  <a:gd name="T33" fmla="*/ 1017 h 1019"/>
                  <a:gd name="T34" fmla="*/ 493 w 508"/>
                  <a:gd name="T35" fmla="*/ 1010 h 1019"/>
                  <a:gd name="T36" fmla="*/ 501 w 508"/>
                  <a:gd name="T37" fmla="*/ 996 h 1019"/>
                  <a:gd name="T38" fmla="*/ 507 w 508"/>
                  <a:gd name="T39" fmla="*/ 979 h 1019"/>
                  <a:gd name="T40" fmla="*/ 508 w 508"/>
                  <a:gd name="T41" fmla="*/ 958 h 1019"/>
                  <a:gd name="T42" fmla="*/ 508 w 508"/>
                  <a:gd name="T43" fmla="*/ 931 h 1019"/>
                  <a:gd name="T44" fmla="*/ 507 w 508"/>
                  <a:gd name="T45" fmla="*/ 902 h 1019"/>
                  <a:gd name="T46" fmla="*/ 501 w 508"/>
                  <a:gd name="T47" fmla="*/ 870 h 1019"/>
                  <a:gd name="T48" fmla="*/ 495 w 508"/>
                  <a:gd name="T49" fmla="*/ 833 h 1019"/>
                  <a:gd name="T50" fmla="*/ 485 w 508"/>
                  <a:gd name="T51" fmla="*/ 793 h 1019"/>
                  <a:gd name="T52" fmla="*/ 474 w 508"/>
                  <a:gd name="T53" fmla="*/ 751 h 1019"/>
                  <a:gd name="T54" fmla="*/ 460 w 508"/>
                  <a:gd name="T55" fmla="*/ 706 h 1019"/>
                  <a:gd name="T56" fmla="*/ 445 w 508"/>
                  <a:gd name="T57" fmla="*/ 660 h 1019"/>
                  <a:gd name="T58" fmla="*/ 428 w 508"/>
                  <a:gd name="T59" fmla="*/ 612 h 1019"/>
                  <a:gd name="T60" fmla="*/ 409 w 508"/>
                  <a:gd name="T61" fmla="*/ 562 h 1019"/>
                  <a:gd name="T62" fmla="*/ 364 w 508"/>
                  <a:gd name="T63" fmla="*/ 459 h 1019"/>
                  <a:gd name="T64" fmla="*/ 341 w 508"/>
                  <a:gd name="T65" fmla="*/ 407 h 1019"/>
                  <a:gd name="T66" fmla="*/ 316 w 508"/>
                  <a:gd name="T67" fmla="*/ 357 h 1019"/>
                  <a:gd name="T68" fmla="*/ 291 w 508"/>
                  <a:gd name="T69" fmla="*/ 311 h 1019"/>
                  <a:gd name="T70" fmla="*/ 267 w 508"/>
                  <a:gd name="T71" fmla="*/ 265 h 1019"/>
                  <a:gd name="T72" fmla="*/ 242 w 508"/>
                  <a:gd name="T73" fmla="*/ 223 h 1019"/>
                  <a:gd name="T74" fmla="*/ 217 w 508"/>
                  <a:gd name="T75" fmla="*/ 184 h 1019"/>
                  <a:gd name="T76" fmla="*/ 194 w 508"/>
                  <a:gd name="T77" fmla="*/ 148 h 1019"/>
                  <a:gd name="T78" fmla="*/ 171 w 508"/>
                  <a:gd name="T79" fmla="*/ 115 h 1019"/>
                  <a:gd name="T80" fmla="*/ 147 w 508"/>
                  <a:gd name="T81" fmla="*/ 84 h 1019"/>
                  <a:gd name="T82" fmla="*/ 126 w 508"/>
                  <a:gd name="T83" fmla="*/ 59 h 1019"/>
                  <a:gd name="T84" fmla="*/ 105 w 508"/>
                  <a:gd name="T85" fmla="*/ 38 h 1019"/>
                  <a:gd name="T86" fmla="*/ 86 w 508"/>
                  <a:gd name="T87" fmla="*/ 21 h 1019"/>
                  <a:gd name="T88" fmla="*/ 69 w 508"/>
                  <a:gd name="T89" fmla="*/ 9 h 1019"/>
                  <a:gd name="T90" fmla="*/ 51 w 508"/>
                  <a:gd name="T91" fmla="*/ 2 h 1019"/>
                  <a:gd name="T92" fmla="*/ 38 w 508"/>
                  <a:gd name="T93" fmla="*/ 0 h 1019"/>
                  <a:gd name="T94" fmla="*/ 25 w 508"/>
                  <a:gd name="T95" fmla="*/ 2 h 1019"/>
                  <a:gd name="T96" fmla="*/ 15 w 508"/>
                  <a:gd name="T97" fmla="*/ 9 h 1019"/>
                  <a:gd name="T98" fmla="*/ 7 w 508"/>
                  <a:gd name="T99" fmla="*/ 23 h 1019"/>
                  <a:gd name="T100" fmla="*/ 2 w 508"/>
                  <a:gd name="T101" fmla="*/ 38 h 1019"/>
                  <a:gd name="T102" fmla="*/ 0 w 508"/>
                  <a:gd name="T103" fmla="*/ 61 h 1019"/>
                  <a:gd name="T104" fmla="*/ 0 w 508"/>
                  <a:gd name="T105" fmla="*/ 86 h 1019"/>
                  <a:gd name="T106" fmla="*/ 2 w 508"/>
                  <a:gd name="T107" fmla="*/ 115 h 1019"/>
                  <a:gd name="T108" fmla="*/ 7 w 508"/>
                  <a:gd name="T109" fmla="*/ 150 h 1019"/>
                  <a:gd name="T110" fmla="*/ 13 w 508"/>
                  <a:gd name="T111" fmla="*/ 186 h 1019"/>
                  <a:gd name="T112" fmla="*/ 23 w 508"/>
                  <a:gd name="T113" fmla="*/ 224 h 1019"/>
                  <a:gd name="T114" fmla="*/ 34 w 508"/>
                  <a:gd name="T115" fmla="*/ 267 h 1019"/>
                  <a:gd name="T116" fmla="*/ 48 w 508"/>
                  <a:gd name="T117" fmla="*/ 311 h 1019"/>
                  <a:gd name="T118" fmla="*/ 63 w 508"/>
                  <a:gd name="T119" fmla="*/ 357 h 1019"/>
                  <a:gd name="T120" fmla="*/ 80 w 508"/>
                  <a:gd name="T121" fmla="*/ 405 h 1019"/>
                  <a:gd name="T122" fmla="*/ 99 w 508"/>
                  <a:gd name="T123" fmla="*/ 455 h 1019"/>
                  <a:gd name="T124" fmla="*/ 144 w 508"/>
                  <a:gd name="T125" fmla="*/ 559 h 10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8"/>
                  <a:gd name="T190" fmla="*/ 0 h 1019"/>
                  <a:gd name="T191" fmla="*/ 508 w 508"/>
                  <a:gd name="T192" fmla="*/ 1019 h 10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8" h="1019">
                    <a:moveTo>
                      <a:pt x="144" y="559"/>
                    </a:moveTo>
                    <a:lnTo>
                      <a:pt x="169" y="610"/>
                    </a:lnTo>
                    <a:lnTo>
                      <a:pt x="192" y="660"/>
                    </a:lnTo>
                    <a:lnTo>
                      <a:pt x="217" y="708"/>
                    </a:lnTo>
                    <a:lnTo>
                      <a:pt x="242" y="752"/>
                    </a:lnTo>
                    <a:lnTo>
                      <a:pt x="267" y="795"/>
                    </a:lnTo>
                    <a:lnTo>
                      <a:pt x="291" y="835"/>
                    </a:lnTo>
                    <a:lnTo>
                      <a:pt x="315" y="870"/>
                    </a:lnTo>
                    <a:lnTo>
                      <a:pt x="338" y="904"/>
                    </a:lnTo>
                    <a:lnTo>
                      <a:pt x="361" y="933"/>
                    </a:lnTo>
                    <a:lnTo>
                      <a:pt x="382" y="958"/>
                    </a:lnTo>
                    <a:lnTo>
                      <a:pt x="403" y="979"/>
                    </a:lnTo>
                    <a:lnTo>
                      <a:pt x="422" y="996"/>
                    </a:lnTo>
                    <a:lnTo>
                      <a:pt x="439" y="1010"/>
                    </a:lnTo>
                    <a:lnTo>
                      <a:pt x="457" y="1017"/>
                    </a:lnTo>
                    <a:lnTo>
                      <a:pt x="470" y="1019"/>
                    </a:lnTo>
                    <a:lnTo>
                      <a:pt x="483" y="1017"/>
                    </a:lnTo>
                    <a:lnTo>
                      <a:pt x="493" y="1010"/>
                    </a:lnTo>
                    <a:lnTo>
                      <a:pt x="501" y="996"/>
                    </a:lnTo>
                    <a:lnTo>
                      <a:pt x="507" y="979"/>
                    </a:lnTo>
                    <a:lnTo>
                      <a:pt x="508" y="958"/>
                    </a:lnTo>
                    <a:lnTo>
                      <a:pt x="508" y="931"/>
                    </a:lnTo>
                    <a:lnTo>
                      <a:pt x="507" y="902"/>
                    </a:lnTo>
                    <a:lnTo>
                      <a:pt x="501" y="870"/>
                    </a:lnTo>
                    <a:lnTo>
                      <a:pt x="495" y="833"/>
                    </a:lnTo>
                    <a:lnTo>
                      <a:pt x="485" y="793"/>
                    </a:lnTo>
                    <a:lnTo>
                      <a:pt x="474" y="751"/>
                    </a:lnTo>
                    <a:lnTo>
                      <a:pt x="460" y="706"/>
                    </a:lnTo>
                    <a:lnTo>
                      <a:pt x="445" y="660"/>
                    </a:lnTo>
                    <a:lnTo>
                      <a:pt x="428" y="612"/>
                    </a:lnTo>
                    <a:lnTo>
                      <a:pt x="409" y="562"/>
                    </a:lnTo>
                    <a:lnTo>
                      <a:pt x="364" y="459"/>
                    </a:lnTo>
                    <a:lnTo>
                      <a:pt x="341" y="407"/>
                    </a:lnTo>
                    <a:lnTo>
                      <a:pt x="316" y="357"/>
                    </a:lnTo>
                    <a:lnTo>
                      <a:pt x="291" y="311"/>
                    </a:lnTo>
                    <a:lnTo>
                      <a:pt x="267" y="265"/>
                    </a:lnTo>
                    <a:lnTo>
                      <a:pt x="242" y="223"/>
                    </a:lnTo>
                    <a:lnTo>
                      <a:pt x="217" y="184"/>
                    </a:lnTo>
                    <a:lnTo>
                      <a:pt x="194" y="148"/>
                    </a:lnTo>
                    <a:lnTo>
                      <a:pt x="171" y="115"/>
                    </a:lnTo>
                    <a:lnTo>
                      <a:pt x="147" y="84"/>
                    </a:lnTo>
                    <a:lnTo>
                      <a:pt x="126" y="59"/>
                    </a:lnTo>
                    <a:lnTo>
                      <a:pt x="105" y="38"/>
                    </a:lnTo>
                    <a:lnTo>
                      <a:pt x="86" y="21"/>
                    </a:lnTo>
                    <a:lnTo>
                      <a:pt x="69" y="9"/>
                    </a:lnTo>
                    <a:lnTo>
                      <a:pt x="51" y="2"/>
                    </a:lnTo>
                    <a:lnTo>
                      <a:pt x="38" y="0"/>
                    </a:lnTo>
                    <a:lnTo>
                      <a:pt x="25" y="2"/>
                    </a:lnTo>
                    <a:lnTo>
                      <a:pt x="15" y="9"/>
                    </a:lnTo>
                    <a:lnTo>
                      <a:pt x="7" y="23"/>
                    </a:lnTo>
                    <a:lnTo>
                      <a:pt x="2" y="38"/>
                    </a:lnTo>
                    <a:lnTo>
                      <a:pt x="0" y="61"/>
                    </a:lnTo>
                    <a:lnTo>
                      <a:pt x="0" y="86"/>
                    </a:lnTo>
                    <a:lnTo>
                      <a:pt x="2" y="115"/>
                    </a:lnTo>
                    <a:lnTo>
                      <a:pt x="7" y="150"/>
                    </a:lnTo>
                    <a:lnTo>
                      <a:pt x="13" y="186"/>
                    </a:lnTo>
                    <a:lnTo>
                      <a:pt x="23" y="224"/>
                    </a:lnTo>
                    <a:lnTo>
                      <a:pt x="34" y="267"/>
                    </a:lnTo>
                    <a:lnTo>
                      <a:pt x="48" y="311"/>
                    </a:lnTo>
                    <a:lnTo>
                      <a:pt x="63" y="357"/>
                    </a:lnTo>
                    <a:lnTo>
                      <a:pt x="80" y="405"/>
                    </a:lnTo>
                    <a:lnTo>
                      <a:pt x="99" y="455"/>
                    </a:lnTo>
                    <a:lnTo>
                      <a:pt x="144" y="559"/>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100" name="Group 131"/>
            <p:cNvGrpSpPr>
              <a:grpSpLocks/>
            </p:cNvGrpSpPr>
            <p:nvPr/>
          </p:nvGrpSpPr>
          <p:grpSpPr bwMode="auto">
            <a:xfrm>
              <a:off x="5177" y="5256"/>
              <a:ext cx="585" cy="177"/>
              <a:chOff x="13822" y="10651"/>
              <a:chExt cx="1440" cy="386"/>
            </a:xfrm>
          </p:grpSpPr>
          <p:sp>
            <p:nvSpPr>
              <p:cNvPr id="125" name="Freeform 132"/>
              <p:cNvSpPr>
                <a:spLocks/>
              </p:cNvSpPr>
              <p:nvPr/>
            </p:nvSpPr>
            <p:spPr bwMode="auto">
              <a:xfrm>
                <a:off x="13837" y="10759"/>
                <a:ext cx="1425" cy="278"/>
              </a:xfrm>
              <a:custGeom>
                <a:avLst/>
                <a:gdLst>
                  <a:gd name="T0" fmla="*/ 626 w 1425"/>
                  <a:gd name="T1" fmla="*/ 57 h 278"/>
                  <a:gd name="T2" fmla="*/ 488 w 1425"/>
                  <a:gd name="T3" fmla="*/ 80 h 278"/>
                  <a:gd name="T4" fmla="*/ 361 w 1425"/>
                  <a:gd name="T5" fmla="*/ 105 h 278"/>
                  <a:gd name="T6" fmla="*/ 250 w 1425"/>
                  <a:gd name="T7" fmla="*/ 132 h 278"/>
                  <a:gd name="T8" fmla="*/ 154 w 1425"/>
                  <a:gd name="T9" fmla="*/ 159 h 278"/>
                  <a:gd name="T10" fmla="*/ 79 w 1425"/>
                  <a:gd name="T11" fmla="*/ 184 h 278"/>
                  <a:gd name="T12" fmla="*/ 29 w 1425"/>
                  <a:gd name="T13" fmla="*/ 209 h 278"/>
                  <a:gd name="T14" fmla="*/ 2 w 1425"/>
                  <a:gd name="T15" fmla="*/ 232 h 278"/>
                  <a:gd name="T16" fmla="*/ 6 w 1425"/>
                  <a:gd name="T17" fmla="*/ 251 h 278"/>
                  <a:gd name="T18" fmla="*/ 37 w 1425"/>
                  <a:gd name="T19" fmla="*/ 265 h 278"/>
                  <a:gd name="T20" fmla="*/ 92 w 1425"/>
                  <a:gd name="T21" fmla="*/ 274 h 278"/>
                  <a:gd name="T22" fmla="*/ 171 w 1425"/>
                  <a:gd name="T23" fmla="*/ 278 h 278"/>
                  <a:gd name="T24" fmla="*/ 269 w 1425"/>
                  <a:gd name="T25" fmla="*/ 276 h 278"/>
                  <a:gd name="T26" fmla="*/ 384 w 1425"/>
                  <a:gd name="T27" fmla="*/ 271 h 278"/>
                  <a:gd name="T28" fmla="*/ 513 w 1425"/>
                  <a:gd name="T29" fmla="*/ 259 h 278"/>
                  <a:gd name="T30" fmla="*/ 653 w 1425"/>
                  <a:gd name="T31" fmla="*/ 242 h 278"/>
                  <a:gd name="T32" fmla="*/ 799 w 1425"/>
                  <a:gd name="T33" fmla="*/ 221 h 278"/>
                  <a:gd name="T34" fmla="*/ 937 w 1425"/>
                  <a:gd name="T35" fmla="*/ 198 h 278"/>
                  <a:gd name="T36" fmla="*/ 1064 w 1425"/>
                  <a:gd name="T37" fmla="*/ 171 h 278"/>
                  <a:gd name="T38" fmla="*/ 1177 w 1425"/>
                  <a:gd name="T39" fmla="*/ 144 h 278"/>
                  <a:gd name="T40" fmla="*/ 1271 w 1425"/>
                  <a:gd name="T41" fmla="*/ 117 h 278"/>
                  <a:gd name="T42" fmla="*/ 1346 w 1425"/>
                  <a:gd name="T43" fmla="*/ 92 h 278"/>
                  <a:gd name="T44" fmla="*/ 1396 w 1425"/>
                  <a:gd name="T45" fmla="*/ 67 h 278"/>
                  <a:gd name="T46" fmla="*/ 1423 w 1425"/>
                  <a:gd name="T47" fmla="*/ 44 h 278"/>
                  <a:gd name="T48" fmla="*/ 1419 w 1425"/>
                  <a:gd name="T49" fmla="*/ 25 h 278"/>
                  <a:gd name="T50" fmla="*/ 1388 w 1425"/>
                  <a:gd name="T51" fmla="*/ 11 h 278"/>
                  <a:gd name="T52" fmla="*/ 1333 w 1425"/>
                  <a:gd name="T53" fmla="*/ 2 h 278"/>
                  <a:gd name="T54" fmla="*/ 1254 w 1425"/>
                  <a:gd name="T55" fmla="*/ 0 h 278"/>
                  <a:gd name="T56" fmla="*/ 1156 w 1425"/>
                  <a:gd name="T57" fmla="*/ 0 h 278"/>
                  <a:gd name="T58" fmla="*/ 1041 w 1425"/>
                  <a:gd name="T59" fmla="*/ 7 h 278"/>
                  <a:gd name="T60" fmla="*/ 912 w 1425"/>
                  <a:gd name="T61" fmla="*/ 19 h 278"/>
                  <a:gd name="T62" fmla="*/ 772 w 1425"/>
                  <a:gd name="T63" fmla="*/ 36 h 2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5"/>
                  <a:gd name="T97" fmla="*/ 0 h 278"/>
                  <a:gd name="T98" fmla="*/ 1425 w 1425"/>
                  <a:gd name="T99" fmla="*/ 278 h 2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5" h="278">
                    <a:moveTo>
                      <a:pt x="699" y="46"/>
                    </a:moveTo>
                    <a:lnTo>
                      <a:pt x="626" y="57"/>
                    </a:lnTo>
                    <a:lnTo>
                      <a:pt x="555" y="69"/>
                    </a:lnTo>
                    <a:lnTo>
                      <a:pt x="488" y="80"/>
                    </a:lnTo>
                    <a:lnTo>
                      <a:pt x="423" y="92"/>
                    </a:lnTo>
                    <a:lnTo>
                      <a:pt x="361" y="105"/>
                    </a:lnTo>
                    <a:lnTo>
                      <a:pt x="303" y="119"/>
                    </a:lnTo>
                    <a:lnTo>
                      <a:pt x="250" y="132"/>
                    </a:lnTo>
                    <a:lnTo>
                      <a:pt x="200" y="146"/>
                    </a:lnTo>
                    <a:lnTo>
                      <a:pt x="154" y="159"/>
                    </a:lnTo>
                    <a:lnTo>
                      <a:pt x="113" y="173"/>
                    </a:lnTo>
                    <a:lnTo>
                      <a:pt x="79" y="184"/>
                    </a:lnTo>
                    <a:lnTo>
                      <a:pt x="50" y="198"/>
                    </a:lnTo>
                    <a:lnTo>
                      <a:pt x="29" y="209"/>
                    </a:lnTo>
                    <a:lnTo>
                      <a:pt x="12" y="221"/>
                    </a:lnTo>
                    <a:lnTo>
                      <a:pt x="2" y="232"/>
                    </a:lnTo>
                    <a:lnTo>
                      <a:pt x="0" y="242"/>
                    </a:lnTo>
                    <a:lnTo>
                      <a:pt x="6" y="251"/>
                    </a:lnTo>
                    <a:lnTo>
                      <a:pt x="17" y="259"/>
                    </a:lnTo>
                    <a:lnTo>
                      <a:pt x="37" y="265"/>
                    </a:lnTo>
                    <a:lnTo>
                      <a:pt x="62" y="271"/>
                    </a:lnTo>
                    <a:lnTo>
                      <a:pt x="92" y="274"/>
                    </a:lnTo>
                    <a:lnTo>
                      <a:pt x="129" y="276"/>
                    </a:lnTo>
                    <a:lnTo>
                      <a:pt x="171" y="278"/>
                    </a:lnTo>
                    <a:lnTo>
                      <a:pt x="219" y="278"/>
                    </a:lnTo>
                    <a:lnTo>
                      <a:pt x="269" y="276"/>
                    </a:lnTo>
                    <a:lnTo>
                      <a:pt x="325" y="274"/>
                    </a:lnTo>
                    <a:lnTo>
                      <a:pt x="384" y="271"/>
                    </a:lnTo>
                    <a:lnTo>
                      <a:pt x="447" y="265"/>
                    </a:lnTo>
                    <a:lnTo>
                      <a:pt x="513" y="259"/>
                    </a:lnTo>
                    <a:lnTo>
                      <a:pt x="582" y="251"/>
                    </a:lnTo>
                    <a:lnTo>
                      <a:pt x="653" y="242"/>
                    </a:lnTo>
                    <a:lnTo>
                      <a:pt x="726" y="232"/>
                    </a:lnTo>
                    <a:lnTo>
                      <a:pt x="799" y="221"/>
                    </a:lnTo>
                    <a:lnTo>
                      <a:pt x="870" y="209"/>
                    </a:lnTo>
                    <a:lnTo>
                      <a:pt x="937" y="198"/>
                    </a:lnTo>
                    <a:lnTo>
                      <a:pt x="1002" y="184"/>
                    </a:lnTo>
                    <a:lnTo>
                      <a:pt x="1064" y="171"/>
                    </a:lnTo>
                    <a:lnTo>
                      <a:pt x="1121" y="157"/>
                    </a:lnTo>
                    <a:lnTo>
                      <a:pt x="1177" y="144"/>
                    </a:lnTo>
                    <a:lnTo>
                      <a:pt x="1225" y="130"/>
                    </a:lnTo>
                    <a:lnTo>
                      <a:pt x="1271" y="117"/>
                    </a:lnTo>
                    <a:lnTo>
                      <a:pt x="1312" y="105"/>
                    </a:lnTo>
                    <a:lnTo>
                      <a:pt x="1346" y="92"/>
                    </a:lnTo>
                    <a:lnTo>
                      <a:pt x="1375" y="79"/>
                    </a:lnTo>
                    <a:lnTo>
                      <a:pt x="1396" y="67"/>
                    </a:lnTo>
                    <a:lnTo>
                      <a:pt x="1413" y="55"/>
                    </a:lnTo>
                    <a:lnTo>
                      <a:pt x="1423" y="44"/>
                    </a:lnTo>
                    <a:lnTo>
                      <a:pt x="1425" y="34"/>
                    </a:lnTo>
                    <a:lnTo>
                      <a:pt x="1419" y="25"/>
                    </a:lnTo>
                    <a:lnTo>
                      <a:pt x="1408" y="17"/>
                    </a:lnTo>
                    <a:lnTo>
                      <a:pt x="1388" y="11"/>
                    </a:lnTo>
                    <a:lnTo>
                      <a:pt x="1363" y="6"/>
                    </a:lnTo>
                    <a:lnTo>
                      <a:pt x="1333" y="2"/>
                    </a:lnTo>
                    <a:lnTo>
                      <a:pt x="1296" y="0"/>
                    </a:lnTo>
                    <a:lnTo>
                      <a:pt x="1254" y="0"/>
                    </a:lnTo>
                    <a:lnTo>
                      <a:pt x="1206" y="0"/>
                    </a:lnTo>
                    <a:lnTo>
                      <a:pt x="1156" y="0"/>
                    </a:lnTo>
                    <a:lnTo>
                      <a:pt x="1100" y="4"/>
                    </a:lnTo>
                    <a:lnTo>
                      <a:pt x="1041" y="7"/>
                    </a:lnTo>
                    <a:lnTo>
                      <a:pt x="977" y="13"/>
                    </a:lnTo>
                    <a:lnTo>
                      <a:pt x="912" y="19"/>
                    </a:lnTo>
                    <a:lnTo>
                      <a:pt x="843" y="27"/>
                    </a:lnTo>
                    <a:lnTo>
                      <a:pt x="772" y="36"/>
                    </a:lnTo>
                    <a:lnTo>
                      <a:pt x="699" y="46"/>
                    </a:lnTo>
                    <a:close/>
                  </a:path>
                </a:pathLst>
              </a:custGeom>
              <a:solidFill>
                <a:srgbClr val="000000"/>
              </a:solidFill>
              <a:ln w="9525">
                <a:solidFill>
                  <a:srgbClr val="000000"/>
                </a:solidFill>
                <a:prstDash val="solid"/>
                <a:round/>
                <a:headEnd/>
                <a:tailEnd/>
              </a:ln>
            </p:spPr>
            <p:txBody>
              <a:bodyPr/>
              <a:lstStyle/>
              <a:p>
                <a:endParaRPr lang="en-GB"/>
              </a:p>
            </p:txBody>
          </p:sp>
          <p:sp>
            <p:nvSpPr>
              <p:cNvPr id="126" name="Freeform 133"/>
              <p:cNvSpPr>
                <a:spLocks/>
              </p:cNvSpPr>
              <p:nvPr/>
            </p:nvSpPr>
            <p:spPr bwMode="auto">
              <a:xfrm>
                <a:off x="13824" y="10692"/>
                <a:ext cx="1438" cy="309"/>
              </a:xfrm>
              <a:custGeom>
                <a:avLst/>
                <a:gdLst>
                  <a:gd name="T0" fmla="*/ 0 w 1438"/>
                  <a:gd name="T1" fmla="*/ 207 h 309"/>
                  <a:gd name="T2" fmla="*/ 13 w 1438"/>
                  <a:gd name="T3" fmla="*/ 309 h 309"/>
                  <a:gd name="T4" fmla="*/ 1438 w 1438"/>
                  <a:gd name="T5" fmla="*/ 101 h 309"/>
                  <a:gd name="T6" fmla="*/ 1422 w 1438"/>
                  <a:gd name="T7" fmla="*/ 0 h 309"/>
                  <a:gd name="T8" fmla="*/ 0 w 1438"/>
                  <a:gd name="T9" fmla="*/ 207 h 309"/>
                  <a:gd name="T10" fmla="*/ 0 60000 65536"/>
                  <a:gd name="T11" fmla="*/ 0 60000 65536"/>
                  <a:gd name="T12" fmla="*/ 0 60000 65536"/>
                  <a:gd name="T13" fmla="*/ 0 60000 65536"/>
                  <a:gd name="T14" fmla="*/ 0 60000 65536"/>
                  <a:gd name="T15" fmla="*/ 0 w 1438"/>
                  <a:gd name="T16" fmla="*/ 0 h 309"/>
                  <a:gd name="T17" fmla="*/ 1438 w 1438"/>
                  <a:gd name="T18" fmla="*/ 309 h 309"/>
                </a:gdLst>
                <a:ahLst/>
                <a:cxnLst>
                  <a:cxn ang="T10">
                    <a:pos x="T0" y="T1"/>
                  </a:cxn>
                  <a:cxn ang="T11">
                    <a:pos x="T2" y="T3"/>
                  </a:cxn>
                  <a:cxn ang="T12">
                    <a:pos x="T4" y="T5"/>
                  </a:cxn>
                  <a:cxn ang="T13">
                    <a:pos x="T6" y="T7"/>
                  </a:cxn>
                  <a:cxn ang="T14">
                    <a:pos x="T8" y="T9"/>
                  </a:cxn>
                </a:cxnLst>
                <a:rect l="T15" t="T16" r="T17" b="T18"/>
                <a:pathLst>
                  <a:path w="1438" h="309">
                    <a:moveTo>
                      <a:pt x="0" y="207"/>
                    </a:moveTo>
                    <a:lnTo>
                      <a:pt x="13" y="309"/>
                    </a:lnTo>
                    <a:lnTo>
                      <a:pt x="1438" y="101"/>
                    </a:lnTo>
                    <a:lnTo>
                      <a:pt x="1422" y="0"/>
                    </a:lnTo>
                    <a:lnTo>
                      <a:pt x="0" y="207"/>
                    </a:lnTo>
                    <a:close/>
                  </a:path>
                </a:pathLst>
              </a:custGeom>
              <a:solidFill>
                <a:srgbClr val="000000"/>
              </a:solidFill>
              <a:ln w="9525">
                <a:solidFill>
                  <a:srgbClr val="000000"/>
                </a:solidFill>
                <a:prstDash val="solid"/>
                <a:round/>
                <a:headEnd/>
                <a:tailEnd/>
              </a:ln>
            </p:spPr>
            <p:txBody>
              <a:bodyPr/>
              <a:lstStyle/>
              <a:p>
                <a:endParaRPr lang="en-GB"/>
              </a:p>
            </p:txBody>
          </p:sp>
          <p:sp>
            <p:nvSpPr>
              <p:cNvPr id="127" name="Freeform 134"/>
              <p:cNvSpPr>
                <a:spLocks/>
              </p:cNvSpPr>
              <p:nvPr/>
            </p:nvSpPr>
            <p:spPr bwMode="auto">
              <a:xfrm>
                <a:off x="13822" y="10651"/>
                <a:ext cx="1424" cy="281"/>
              </a:xfrm>
              <a:custGeom>
                <a:avLst/>
                <a:gdLst>
                  <a:gd name="T0" fmla="*/ 626 w 1424"/>
                  <a:gd name="T1" fmla="*/ 58 h 281"/>
                  <a:gd name="T2" fmla="*/ 487 w 1424"/>
                  <a:gd name="T3" fmla="*/ 81 h 281"/>
                  <a:gd name="T4" fmla="*/ 361 w 1424"/>
                  <a:gd name="T5" fmla="*/ 108 h 281"/>
                  <a:gd name="T6" fmla="*/ 249 w 1424"/>
                  <a:gd name="T7" fmla="*/ 135 h 281"/>
                  <a:gd name="T8" fmla="*/ 153 w 1424"/>
                  <a:gd name="T9" fmla="*/ 162 h 281"/>
                  <a:gd name="T10" fmla="*/ 78 w 1424"/>
                  <a:gd name="T11" fmla="*/ 187 h 281"/>
                  <a:gd name="T12" fmla="*/ 29 w 1424"/>
                  <a:gd name="T13" fmla="*/ 211 h 281"/>
                  <a:gd name="T14" fmla="*/ 2 w 1424"/>
                  <a:gd name="T15" fmla="*/ 235 h 281"/>
                  <a:gd name="T16" fmla="*/ 5 w 1424"/>
                  <a:gd name="T17" fmla="*/ 254 h 281"/>
                  <a:gd name="T18" fmla="*/ 36 w 1424"/>
                  <a:gd name="T19" fmla="*/ 267 h 281"/>
                  <a:gd name="T20" fmla="*/ 92 w 1424"/>
                  <a:gd name="T21" fmla="*/ 277 h 281"/>
                  <a:gd name="T22" fmla="*/ 171 w 1424"/>
                  <a:gd name="T23" fmla="*/ 281 h 281"/>
                  <a:gd name="T24" fmla="*/ 269 w 1424"/>
                  <a:gd name="T25" fmla="*/ 279 h 281"/>
                  <a:gd name="T26" fmla="*/ 384 w 1424"/>
                  <a:gd name="T27" fmla="*/ 273 h 281"/>
                  <a:gd name="T28" fmla="*/ 512 w 1424"/>
                  <a:gd name="T29" fmla="*/ 261 h 281"/>
                  <a:gd name="T30" fmla="*/ 653 w 1424"/>
                  <a:gd name="T31" fmla="*/ 244 h 281"/>
                  <a:gd name="T32" fmla="*/ 799 w 1424"/>
                  <a:gd name="T33" fmla="*/ 223 h 281"/>
                  <a:gd name="T34" fmla="*/ 937 w 1424"/>
                  <a:gd name="T35" fmla="*/ 200 h 281"/>
                  <a:gd name="T36" fmla="*/ 1064 w 1424"/>
                  <a:gd name="T37" fmla="*/ 173 h 281"/>
                  <a:gd name="T38" fmla="*/ 1177 w 1424"/>
                  <a:gd name="T39" fmla="*/ 146 h 281"/>
                  <a:gd name="T40" fmla="*/ 1271 w 1424"/>
                  <a:gd name="T41" fmla="*/ 119 h 281"/>
                  <a:gd name="T42" fmla="*/ 1346 w 1424"/>
                  <a:gd name="T43" fmla="*/ 94 h 281"/>
                  <a:gd name="T44" fmla="*/ 1396 w 1424"/>
                  <a:gd name="T45" fmla="*/ 69 h 281"/>
                  <a:gd name="T46" fmla="*/ 1423 w 1424"/>
                  <a:gd name="T47" fmla="*/ 46 h 281"/>
                  <a:gd name="T48" fmla="*/ 1419 w 1424"/>
                  <a:gd name="T49" fmla="*/ 27 h 281"/>
                  <a:gd name="T50" fmla="*/ 1388 w 1424"/>
                  <a:gd name="T51" fmla="*/ 14 h 281"/>
                  <a:gd name="T52" fmla="*/ 1332 w 1424"/>
                  <a:gd name="T53" fmla="*/ 4 h 281"/>
                  <a:gd name="T54" fmla="*/ 1254 w 1424"/>
                  <a:gd name="T55" fmla="*/ 0 h 281"/>
                  <a:gd name="T56" fmla="*/ 1156 w 1424"/>
                  <a:gd name="T57" fmla="*/ 2 h 281"/>
                  <a:gd name="T58" fmla="*/ 1040 w 1424"/>
                  <a:gd name="T59" fmla="*/ 10 h 281"/>
                  <a:gd name="T60" fmla="*/ 912 w 1424"/>
                  <a:gd name="T61" fmla="*/ 19 h 281"/>
                  <a:gd name="T62" fmla="*/ 772 w 1424"/>
                  <a:gd name="T63" fmla="*/ 37 h 2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4"/>
                  <a:gd name="T97" fmla="*/ 0 h 281"/>
                  <a:gd name="T98" fmla="*/ 1424 w 1424"/>
                  <a:gd name="T99" fmla="*/ 281 h 2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4" h="281">
                    <a:moveTo>
                      <a:pt x="699" y="46"/>
                    </a:moveTo>
                    <a:lnTo>
                      <a:pt x="626" y="58"/>
                    </a:lnTo>
                    <a:lnTo>
                      <a:pt x="555" y="69"/>
                    </a:lnTo>
                    <a:lnTo>
                      <a:pt x="487" y="81"/>
                    </a:lnTo>
                    <a:lnTo>
                      <a:pt x="422" y="94"/>
                    </a:lnTo>
                    <a:lnTo>
                      <a:pt x="361" y="108"/>
                    </a:lnTo>
                    <a:lnTo>
                      <a:pt x="303" y="121"/>
                    </a:lnTo>
                    <a:lnTo>
                      <a:pt x="249" y="135"/>
                    </a:lnTo>
                    <a:lnTo>
                      <a:pt x="199" y="148"/>
                    </a:lnTo>
                    <a:lnTo>
                      <a:pt x="153" y="162"/>
                    </a:lnTo>
                    <a:lnTo>
                      <a:pt x="113" y="173"/>
                    </a:lnTo>
                    <a:lnTo>
                      <a:pt x="78" y="187"/>
                    </a:lnTo>
                    <a:lnTo>
                      <a:pt x="50" y="200"/>
                    </a:lnTo>
                    <a:lnTo>
                      <a:pt x="29" y="211"/>
                    </a:lnTo>
                    <a:lnTo>
                      <a:pt x="11" y="223"/>
                    </a:lnTo>
                    <a:lnTo>
                      <a:pt x="2" y="235"/>
                    </a:lnTo>
                    <a:lnTo>
                      <a:pt x="0" y="244"/>
                    </a:lnTo>
                    <a:lnTo>
                      <a:pt x="5" y="254"/>
                    </a:lnTo>
                    <a:lnTo>
                      <a:pt x="17" y="261"/>
                    </a:lnTo>
                    <a:lnTo>
                      <a:pt x="36" y="267"/>
                    </a:lnTo>
                    <a:lnTo>
                      <a:pt x="61" y="273"/>
                    </a:lnTo>
                    <a:lnTo>
                      <a:pt x="92" y="277"/>
                    </a:lnTo>
                    <a:lnTo>
                      <a:pt x="128" y="279"/>
                    </a:lnTo>
                    <a:lnTo>
                      <a:pt x="171" y="281"/>
                    </a:lnTo>
                    <a:lnTo>
                      <a:pt x="219" y="281"/>
                    </a:lnTo>
                    <a:lnTo>
                      <a:pt x="269" y="279"/>
                    </a:lnTo>
                    <a:lnTo>
                      <a:pt x="324" y="277"/>
                    </a:lnTo>
                    <a:lnTo>
                      <a:pt x="384" y="273"/>
                    </a:lnTo>
                    <a:lnTo>
                      <a:pt x="447" y="267"/>
                    </a:lnTo>
                    <a:lnTo>
                      <a:pt x="512" y="261"/>
                    </a:lnTo>
                    <a:lnTo>
                      <a:pt x="582" y="254"/>
                    </a:lnTo>
                    <a:lnTo>
                      <a:pt x="653" y="244"/>
                    </a:lnTo>
                    <a:lnTo>
                      <a:pt x="726" y="235"/>
                    </a:lnTo>
                    <a:lnTo>
                      <a:pt x="799" y="223"/>
                    </a:lnTo>
                    <a:lnTo>
                      <a:pt x="870" y="211"/>
                    </a:lnTo>
                    <a:lnTo>
                      <a:pt x="937" y="200"/>
                    </a:lnTo>
                    <a:lnTo>
                      <a:pt x="1002" y="187"/>
                    </a:lnTo>
                    <a:lnTo>
                      <a:pt x="1064" y="173"/>
                    </a:lnTo>
                    <a:lnTo>
                      <a:pt x="1121" y="160"/>
                    </a:lnTo>
                    <a:lnTo>
                      <a:pt x="1177" y="146"/>
                    </a:lnTo>
                    <a:lnTo>
                      <a:pt x="1225" y="133"/>
                    </a:lnTo>
                    <a:lnTo>
                      <a:pt x="1271" y="119"/>
                    </a:lnTo>
                    <a:lnTo>
                      <a:pt x="1311" y="108"/>
                    </a:lnTo>
                    <a:lnTo>
                      <a:pt x="1346" y="94"/>
                    </a:lnTo>
                    <a:lnTo>
                      <a:pt x="1375" y="81"/>
                    </a:lnTo>
                    <a:lnTo>
                      <a:pt x="1396" y="69"/>
                    </a:lnTo>
                    <a:lnTo>
                      <a:pt x="1413" y="58"/>
                    </a:lnTo>
                    <a:lnTo>
                      <a:pt x="1423" y="46"/>
                    </a:lnTo>
                    <a:lnTo>
                      <a:pt x="1424" y="37"/>
                    </a:lnTo>
                    <a:lnTo>
                      <a:pt x="1419" y="27"/>
                    </a:lnTo>
                    <a:lnTo>
                      <a:pt x="1407" y="19"/>
                    </a:lnTo>
                    <a:lnTo>
                      <a:pt x="1388" y="14"/>
                    </a:lnTo>
                    <a:lnTo>
                      <a:pt x="1363" y="8"/>
                    </a:lnTo>
                    <a:lnTo>
                      <a:pt x="1332" y="4"/>
                    </a:lnTo>
                    <a:lnTo>
                      <a:pt x="1296" y="2"/>
                    </a:lnTo>
                    <a:lnTo>
                      <a:pt x="1254" y="0"/>
                    </a:lnTo>
                    <a:lnTo>
                      <a:pt x="1206" y="2"/>
                    </a:lnTo>
                    <a:lnTo>
                      <a:pt x="1156" y="2"/>
                    </a:lnTo>
                    <a:lnTo>
                      <a:pt x="1100" y="6"/>
                    </a:lnTo>
                    <a:lnTo>
                      <a:pt x="1040" y="10"/>
                    </a:lnTo>
                    <a:lnTo>
                      <a:pt x="977" y="14"/>
                    </a:lnTo>
                    <a:lnTo>
                      <a:pt x="912" y="19"/>
                    </a:lnTo>
                    <a:lnTo>
                      <a:pt x="843" y="27"/>
                    </a:lnTo>
                    <a:lnTo>
                      <a:pt x="772" y="37"/>
                    </a:lnTo>
                    <a:lnTo>
                      <a:pt x="699" y="46"/>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101" name="Group 135"/>
            <p:cNvGrpSpPr>
              <a:grpSpLocks/>
            </p:cNvGrpSpPr>
            <p:nvPr/>
          </p:nvGrpSpPr>
          <p:grpSpPr bwMode="auto">
            <a:xfrm>
              <a:off x="5217" y="4915"/>
              <a:ext cx="293" cy="477"/>
              <a:chOff x="13922" y="9906"/>
              <a:chExt cx="720" cy="1041"/>
            </a:xfrm>
          </p:grpSpPr>
          <p:sp>
            <p:nvSpPr>
              <p:cNvPr id="122" name="Freeform 136"/>
              <p:cNvSpPr>
                <a:spLocks/>
              </p:cNvSpPr>
              <p:nvPr/>
            </p:nvSpPr>
            <p:spPr bwMode="auto">
              <a:xfrm>
                <a:off x="14043" y="9975"/>
                <a:ext cx="599" cy="972"/>
              </a:xfrm>
              <a:custGeom>
                <a:avLst/>
                <a:gdLst>
                  <a:gd name="T0" fmla="*/ 165 w 599"/>
                  <a:gd name="T1" fmla="*/ 475 h 972"/>
                  <a:gd name="T2" fmla="*/ 115 w 599"/>
                  <a:gd name="T3" fmla="*/ 571 h 972"/>
                  <a:gd name="T4" fmla="*/ 73 w 599"/>
                  <a:gd name="T5" fmla="*/ 663 h 972"/>
                  <a:gd name="T6" fmla="*/ 38 w 599"/>
                  <a:gd name="T7" fmla="*/ 745 h 972"/>
                  <a:gd name="T8" fmla="*/ 15 w 599"/>
                  <a:gd name="T9" fmla="*/ 818 h 972"/>
                  <a:gd name="T10" fmla="*/ 1 w 599"/>
                  <a:gd name="T11" fmla="*/ 880 h 972"/>
                  <a:gd name="T12" fmla="*/ 0 w 599"/>
                  <a:gd name="T13" fmla="*/ 928 h 972"/>
                  <a:gd name="T14" fmla="*/ 9 w 599"/>
                  <a:gd name="T15" fmla="*/ 959 h 972"/>
                  <a:gd name="T16" fmla="*/ 30 w 599"/>
                  <a:gd name="T17" fmla="*/ 972 h 972"/>
                  <a:gd name="T18" fmla="*/ 63 w 599"/>
                  <a:gd name="T19" fmla="*/ 964 h 972"/>
                  <a:gd name="T20" fmla="*/ 103 w 599"/>
                  <a:gd name="T21" fmla="*/ 939 h 972"/>
                  <a:gd name="T22" fmla="*/ 149 w 599"/>
                  <a:gd name="T23" fmla="*/ 897 h 972"/>
                  <a:gd name="T24" fmla="*/ 201 w 599"/>
                  <a:gd name="T25" fmla="*/ 839 h 972"/>
                  <a:gd name="T26" fmla="*/ 257 w 599"/>
                  <a:gd name="T27" fmla="*/ 768 h 972"/>
                  <a:gd name="T28" fmla="*/ 314 w 599"/>
                  <a:gd name="T29" fmla="*/ 688 h 972"/>
                  <a:gd name="T30" fmla="*/ 374 w 599"/>
                  <a:gd name="T31" fmla="*/ 596 h 972"/>
                  <a:gd name="T32" fmla="*/ 432 w 599"/>
                  <a:gd name="T33" fmla="*/ 498 h 972"/>
                  <a:gd name="T34" fmla="*/ 482 w 599"/>
                  <a:gd name="T35" fmla="*/ 402 h 972"/>
                  <a:gd name="T36" fmla="*/ 524 w 599"/>
                  <a:gd name="T37" fmla="*/ 309 h 972"/>
                  <a:gd name="T38" fmla="*/ 558 w 599"/>
                  <a:gd name="T39" fmla="*/ 227 h 972"/>
                  <a:gd name="T40" fmla="*/ 581 w 599"/>
                  <a:gd name="T41" fmla="*/ 154 h 972"/>
                  <a:gd name="T42" fmla="*/ 595 w 599"/>
                  <a:gd name="T43" fmla="*/ 92 h 972"/>
                  <a:gd name="T44" fmla="*/ 599 w 599"/>
                  <a:gd name="T45" fmla="*/ 44 h 972"/>
                  <a:gd name="T46" fmla="*/ 589 w 599"/>
                  <a:gd name="T47" fmla="*/ 14 h 972"/>
                  <a:gd name="T48" fmla="*/ 568 w 599"/>
                  <a:gd name="T49" fmla="*/ 0 h 972"/>
                  <a:gd name="T50" fmla="*/ 535 w 599"/>
                  <a:gd name="T51" fmla="*/ 8 h 972"/>
                  <a:gd name="T52" fmla="*/ 495 w 599"/>
                  <a:gd name="T53" fmla="*/ 33 h 972"/>
                  <a:gd name="T54" fmla="*/ 449 w 599"/>
                  <a:gd name="T55" fmla="*/ 75 h 972"/>
                  <a:gd name="T56" fmla="*/ 397 w 599"/>
                  <a:gd name="T57" fmla="*/ 131 h 972"/>
                  <a:gd name="T58" fmla="*/ 339 w 599"/>
                  <a:gd name="T59" fmla="*/ 202 h 972"/>
                  <a:gd name="T60" fmla="*/ 282 w 599"/>
                  <a:gd name="T61" fmla="*/ 285 h 972"/>
                  <a:gd name="T62" fmla="*/ 222 w 599"/>
                  <a:gd name="T63" fmla="*/ 375 h 9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9"/>
                  <a:gd name="T97" fmla="*/ 0 h 972"/>
                  <a:gd name="T98" fmla="*/ 599 w 599"/>
                  <a:gd name="T99" fmla="*/ 972 h 9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9" h="972">
                    <a:moveTo>
                      <a:pt x="193" y="425"/>
                    </a:moveTo>
                    <a:lnTo>
                      <a:pt x="165" y="475"/>
                    </a:lnTo>
                    <a:lnTo>
                      <a:pt x="140" y="523"/>
                    </a:lnTo>
                    <a:lnTo>
                      <a:pt x="115" y="571"/>
                    </a:lnTo>
                    <a:lnTo>
                      <a:pt x="92" y="617"/>
                    </a:lnTo>
                    <a:lnTo>
                      <a:pt x="73" y="663"/>
                    </a:lnTo>
                    <a:lnTo>
                      <a:pt x="53" y="705"/>
                    </a:lnTo>
                    <a:lnTo>
                      <a:pt x="38" y="745"/>
                    </a:lnTo>
                    <a:lnTo>
                      <a:pt x="26" y="784"/>
                    </a:lnTo>
                    <a:lnTo>
                      <a:pt x="15" y="818"/>
                    </a:lnTo>
                    <a:lnTo>
                      <a:pt x="7" y="851"/>
                    </a:lnTo>
                    <a:lnTo>
                      <a:pt x="1" y="880"/>
                    </a:lnTo>
                    <a:lnTo>
                      <a:pt x="0" y="907"/>
                    </a:lnTo>
                    <a:lnTo>
                      <a:pt x="0" y="928"/>
                    </a:lnTo>
                    <a:lnTo>
                      <a:pt x="3" y="945"/>
                    </a:lnTo>
                    <a:lnTo>
                      <a:pt x="9" y="959"/>
                    </a:lnTo>
                    <a:lnTo>
                      <a:pt x="19" y="968"/>
                    </a:lnTo>
                    <a:lnTo>
                      <a:pt x="30" y="972"/>
                    </a:lnTo>
                    <a:lnTo>
                      <a:pt x="46" y="970"/>
                    </a:lnTo>
                    <a:lnTo>
                      <a:pt x="63" y="964"/>
                    </a:lnTo>
                    <a:lnTo>
                      <a:pt x="82" y="953"/>
                    </a:lnTo>
                    <a:lnTo>
                      <a:pt x="103" y="939"/>
                    </a:lnTo>
                    <a:lnTo>
                      <a:pt x="124" y="920"/>
                    </a:lnTo>
                    <a:lnTo>
                      <a:pt x="149" y="897"/>
                    </a:lnTo>
                    <a:lnTo>
                      <a:pt x="174" y="870"/>
                    </a:lnTo>
                    <a:lnTo>
                      <a:pt x="201" y="839"/>
                    </a:lnTo>
                    <a:lnTo>
                      <a:pt x="230" y="805"/>
                    </a:lnTo>
                    <a:lnTo>
                      <a:pt x="257" y="768"/>
                    </a:lnTo>
                    <a:lnTo>
                      <a:pt x="286" y="730"/>
                    </a:lnTo>
                    <a:lnTo>
                      <a:pt x="314" y="688"/>
                    </a:lnTo>
                    <a:lnTo>
                      <a:pt x="345" y="644"/>
                    </a:lnTo>
                    <a:lnTo>
                      <a:pt x="374" y="596"/>
                    </a:lnTo>
                    <a:lnTo>
                      <a:pt x="403" y="548"/>
                    </a:lnTo>
                    <a:lnTo>
                      <a:pt x="432" y="498"/>
                    </a:lnTo>
                    <a:lnTo>
                      <a:pt x="457" y="450"/>
                    </a:lnTo>
                    <a:lnTo>
                      <a:pt x="482" y="402"/>
                    </a:lnTo>
                    <a:lnTo>
                      <a:pt x="505" y="356"/>
                    </a:lnTo>
                    <a:lnTo>
                      <a:pt x="524" y="309"/>
                    </a:lnTo>
                    <a:lnTo>
                      <a:pt x="543" y="267"/>
                    </a:lnTo>
                    <a:lnTo>
                      <a:pt x="558" y="227"/>
                    </a:lnTo>
                    <a:lnTo>
                      <a:pt x="572" y="189"/>
                    </a:lnTo>
                    <a:lnTo>
                      <a:pt x="581" y="154"/>
                    </a:lnTo>
                    <a:lnTo>
                      <a:pt x="589" y="121"/>
                    </a:lnTo>
                    <a:lnTo>
                      <a:pt x="595" y="92"/>
                    </a:lnTo>
                    <a:lnTo>
                      <a:pt x="599" y="66"/>
                    </a:lnTo>
                    <a:lnTo>
                      <a:pt x="599" y="44"/>
                    </a:lnTo>
                    <a:lnTo>
                      <a:pt x="595" y="27"/>
                    </a:lnTo>
                    <a:lnTo>
                      <a:pt x="589" y="14"/>
                    </a:lnTo>
                    <a:lnTo>
                      <a:pt x="579" y="4"/>
                    </a:lnTo>
                    <a:lnTo>
                      <a:pt x="568" y="0"/>
                    </a:lnTo>
                    <a:lnTo>
                      <a:pt x="553" y="2"/>
                    </a:lnTo>
                    <a:lnTo>
                      <a:pt x="535" y="8"/>
                    </a:lnTo>
                    <a:lnTo>
                      <a:pt x="516" y="18"/>
                    </a:lnTo>
                    <a:lnTo>
                      <a:pt x="495" y="33"/>
                    </a:lnTo>
                    <a:lnTo>
                      <a:pt x="474" y="52"/>
                    </a:lnTo>
                    <a:lnTo>
                      <a:pt x="449" y="75"/>
                    </a:lnTo>
                    <a:lnTo>
                      <a:pt x="424" y="102"/>
                    </a:lnTo>
                    <a:lnTo>
                      <a:pt x="397" y="131"/>
                    </a:lnTo>
                    <a:lnTo>
                      <a:pt x="368" y="165"/>
                    </a:lnTo>
                    <a:lnTo>
                      <a:pt x="339" y="202"/>
                    </a:lnTo>
                    <a:lnTo>
                      <a:pt x="311" y="242"/>
                    </a:lnTo>
                    <a:lnTo>
                      <a:pt x="282" y="285"/>
                    </a:lnTo>
                    <a:lnTo>
                      <a:pt x="253" y="329"/>
                    </a:lnTo>
                    <a:lnTo>
                      <a:pt x="222" y="375"/>
                    </a:lnTo>
                    <a:lnTo>
                      <a:pt x="193" y="425"/>
                    </a:lnTo>
                    <a:close/>
                  </a:path>
                </a:pathLst>
              </a:custGeom>
              <a:solidFill>
                <a:srgbClr val="000000"/>
              </a:solidFill>
              <a:ln w="9525">
                <a:solidFill>
                  <a:srgbClr val="000000"/>
                </a:solidFill>
                <a:prstDash val="solid"/>
                <a:round/>
                <a:headEnd/>
                <a:tailEnd/>
              </a:ln>
            </p:spPr>
            <p:txBody>
              <a:bodyPr/>
              <a:lstStyle/>
              <a:p>
                <a:endParaRPr lang="en-GB"/>
              </a:p>
            </p:txBody>
          </p:sp>
          <p:sp>
            <p:nvSpPr>
              <p:cNvPr id="123" name="Freeform 137"/>
              <p:cNvSpPr>
                <a:spLocks/>
              </p:cNvSpPr>
              <p:nvPr/>
            </p:nvSpPr>
            <p:spPr bwMode="auto">
              <a:xfrm>
                <a:off x="13947" y="9912"/>
                <a:ext cx="675" cy="1031"/>
              </a:xfrm>
              <a:custGeom>
                <a:avLst/>
                <a:gdLst>
                  <a:gd name="T0" fmla="*/ 0 w 675"/>
                  <a:gd name="T1" fmla="*/ 964 h 1031"/>
                  <a:gd name="T2" fmla="*/ 115 w 675"/>
                  <a:gd name="T3" fmla="*/ 1031 h 1031"/>
                  <a:gd name="T4" fmla="*/ 675 w 675"/>
                  <a:gd name="T5" fmla="*/ 67 h 1031"/>
                  <a:gd name="T6" fmla="*/ 560 w 675"/>
                  <a:gd name="T7" fmla="*/ 0 h 1031"/>
                  <a:gd name="T8" fmla="*/ 0 w 675"/>
                  <a:gd name="T9" fmla="*/ 964 h 1031"/>
                  <a:gd name="T10" fmla="*/ 0 60000 65536"/>
                  <a:gd name="T11" fmla="*/ 0 60000 65536"/>
                  <a:gd name="T12" fmla="*/ 0 60000 65536"/>
                  <a:gd name="T13" fmla="*/ 0 60000 65536"/>
                  <a:gd name="T14" fmla="*/ 0 60000 65536"/>
                  <a:gd name="T15" fmla="*/ 0 w 675"/>
                  <a:gd name="T16" fmla="*/ 0 h 1031"/>
                  <a:gd name="T17" fmla="*/ 675 w 675"/>
                  <a:gd name="T18" fmla="*/ 1031 h 1031"/>
                </a:gdLst>
                <a:ahLst/>
                <a:cxnLst>
                  <a:cxn ang="T10">
                    <a:pos x="T0" y="T1"/>
                  </a:cxn>
                  <a:cxn ang="T11">
                    <a:pos x="T2" y="T3"/>
                  </a:cxn>
                  <a:cxn ang="T12">
                    <a:pos x="T4" y="T5"/>
                  </a:cxn>
                  <a:cxn ang="T13">
                    <a:pos x="T6" y="T7"/>
                  </a:cxn>
                  <a:cxn ang="T14">
                    <a:pos x="T8" y="T9"/>
                  </a:cxn>
                </a:cxnLst>
                <a:rect l="T15" t="T16" r="T17" b="T18"/>
                <a:pathLst>
                  <a:path w="675" h="1031">
                    <a:moveTo>
                      <a:pt x="0" y="964"/>
                    </a:moveTo>
                    <a:lnTo>
                      <a:pt x="115" y="1031"/>
                    </a:lnTo>
                    <a:lnTo>
                      <a:pt x="675" y="67"/>
                    </a:lnTo>
                    <a:lnTo>
                      <a:pt x="560" y="0"/>
                    </a:lnTo>
                    <a:lnTo>
                      <a:pt x="0" y="964"/>
                    </a:lnTo>
                    <a:close/>
                  </a:path>
                </a:pathLst>
              </a:custGeom>
              <a:solidFill>
                <a:srgbClr val="000000"/>
              </a:solidFill>
              <a:ln w="9525">
                <a:solidFill>
                  <a:srgbClr val="000000"/>
                </a:solidFill>
                <a:prstDash val="solid"/>
                <a:round/>
                <a:headEnd/>
                <a:tailEnd/>
              </a:ln>
            </p:spPr>
            <p:txBody>
              <a:bodyPr/>
              <a:lstStyle/>
              <a:p>
                <a:endParaRPr lang="en-GB"/>
              </a:p>
            </p:txBody>
          </p:sp>
          <p:sp>
            <p:nvSpPr>
              <p:cNvPr id="124" name="Freeform 138"/>
              <p:cNvSpPr>
                <a:spLocks/>
              </p:cNvSpPr>
              <p:nvPr/>
            </p:nvSpPr>
            <p:spPr bwMode="auto">
              <a:xfrm>
                <a:off x="13922" y="9906"/>
                <a:ext cx="601" cy="970"/>
              </a:xfrm>
              <a:custGeom>
                <a:avLst/>
                <a:gdLst>
                  <a:gd name="T0" fmla="*/ 167 w 601"/>
                  <a:gd name="T1" fmla="*/ 474 h 970"/>
                  <a:gd name="T2" fmla="*/ 117 w 601"/>
                  <a:gd name="T3" fmla="*/ 570 h 970"/>
                  <a:gd name="T4" fmla="*/ 74 w 601"/>
                  <a:gd name="T5" fmla="*/ 661 h 970"/>
                  <a:gd name="T6" fmla="*/ 40 w 601"/>
                  <a:gd name="T7" fmla="*/ 745 h 970"/>
                  <a:gd name="T8" fmla="*/ 17 w 601"/>
                  <a:gd name="T9" fmla="*/ 818 h 970"/>
                  <a:gd name="T10" fmla="*/ 3 w 601"/>
                  <a:gd name="T11" fmla="*/ 880 h 970"/>
                  <a:gd name="T12" fmla="*/ 0 w 601"/>
                  <a:gd name="T13" fmla="*/ 928 h 970"/>
                  <a:gd name="T14" fmla="*/ 9 w 601"/>
                  <a:gd name="T15" fmla="*/ 958 h 970"/>
                  <a:gd name="T16" fmla="*/ 30 w 601"/>
                  <a:gd name="T17" fmla="*/ 970 h 970"/>
                  <a:gd name="T18" fmla="*/ 63 w 601"/>
                  <a:gd name="T19" fmla="*/ 962 h 970"/>
                  <a:gd name="T20" fmla="*/ 103 w 601"/>
                  <a:gd name="T21" fmla="*/ 937 h 970"/>
                  <a:gd name="T22" fmla="*/ 149 w 601"/>
                  <a:gd name="T23" fmla="*/ 895 h 970"/>
                  <a:gd name="T24" fmla="*/ 201 w 601"/>
                  <a:gd name="T25" fmla="*/ 839 h 970"/>
                  <a:gd name="T26" fmla="*/ 259 w 601"/>
                  <a:gd name="T27" fmla="*/ 768 h 970"/>
                  <a:gd name="T28" fmla="*/ 316 w 601"/>
                  <a:gd name="T29" fmla="*/ 686 h 970"/>
                  <a:gd name="T30" fmla="*/ 376 w 601"/>
                  <a:gd name="T31" fmla="*/ 595 h 970"/>
                  <a:gd name="T32" fmla="*/ 434 w 601"/>
                  <a:gd name="T33" fmla="*/ 496 h 970"/>
                  <a:gd name="T34" fmla="*/ 483 w 601"/>
                  <a:gd name="T35" fmla="*/ 400 h 970"/>
                  <a:gd name="T36" fmla="*/ 526 w 601"/>
                  <a:gd name="T37" fmla="*/ 309 h 970"/>
                  <a:gd name="T38" fmla="*/ 560 w 601"/>
                  <a:gd name="T39" fmla="*/ 227 h 970"/>
                  <a:gd name="T40" fmla="*/ 583 w 601"/>
                  <a:gd name="T41" fmla="*/ 152 h 970"/>
                  <a:gd name="T42" fmla="*/ 597 w 601"/>
                  <a:gd name="T43" fmla="*/ 90 h 970"/>
                  <a:gd name="T44" fmla="*/ 601 w 601"/>
                  <a:gd name="T45" fmla="*/ 44 h 970"/>
                  <a:gd name="T46" fmla="*/ 591 w 601"/>
                  <a:gd name="T47" fmla="*/ 12 h 970"/>
                  <a:gd name="T48" fmla="*/ 570 w 601"/>
                  <a:gd name="T49" fmla="*/ 0 h 970"/>
                  <a:gd name="T50" fmla="*/ 537 w 601"/>
                  <a:gd name="T51" fmla="*/ 8 h 970"/>
                  <a:gd name="T52" fmla="*/ 497 w 601"/>
                  <a:gd name="T53" fmla="*/ 33 h 970"/>
                  <a:gd name="T54" fmla="*/ 449 w 601"/>
                  <a:gd name="T55" fmla="*/ 75 h 970"/>
                  <a:gd name="T56" fmla="*/ 397 w 601"/>
                  <a:gd name="T57" fmla="*/ 131 h 970"/>
                  <a:gd name="T58" fmla="*/ 341 w 601"/>
                  <a:gd name="T59" fmla="*/ 202 h 970"/>
                  <a:gd name="T60" fmla="*/ 284 w 601"/>
                  <a:gd name="T61" fmla="*/ 284 h 970"/>
                  <a:gd name="T62" fmla="*/ 224 w 601"/>
                  <a:gd name="T63" fmla="*/ 375 h 9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1"/>
                  <a:gd name="T97" fmla="*/ 0 h 970"/>
                  <a:gd name="T98" fmla="*/ 601 w 601"/>
                  <a:gd name="T99" fmla="*/ 970 h 9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1" h="970">
                    <a:moveTo>
                      <a:pt x="195" y="425"/>
                    </a:moveTo>
                    <a:lnTo>
                      <a:pt x="167" y="474"/>
                    </a:lnTo>
                    <a:lnTo>
                      <a:pt x="142" y="522"/>
                    </a:lnTo>
                    <a:lnTo>
                      <a:pt x="117" y="570"/>
                    </a:lnTo>
                    <a:lnTo>
                      <a:pt x="94" y="617"/>
                    </a:lnTo>
                    <a:lnTo>
                      <a:pt x="74" y="661"/>
                    </a:lnTo>
                    <a:lnTo>
                      <a:pt x="55" y="703"/>
                    </a:lnTo>
                    <a:lnTo>
                      <a:pt x="40" y="745"/>
                    </a:lnTo>
                    <a:lnTo>
                      <a:pt x="26" y="782"/>
                    </a:lnTo>
                    <a:lnTo>
                      <a:pt x="17" y="818"/>
                    </a:lnTo>
                    <a:lnTo>
                      <a:pt x="9" y="851"/>
                    </a:lnTo>
                    <a:lnTo>
                      <a:pt x="3" y="880"/>
                    </a:lnTo>
                    <a:lnTo>
                      <a:pt x="0" y="905"/>
                    </a:lnTo>
                    <a:lnTo>
                      <a:pt x="0" y="928"/>
                    </a:lnTo>
                    <a:lnTo>
                      <a:pt x="3" y="945"/>
                    </a:lnTo>
                    <a:lnTo>
                      <a:pt x="9" y="958"/>
                    </a:lnTo>
                    <a:lnTo>
                      <a:pt x="19" y="966"/>
                    </a:lnTo>
                    <a:lnTo>
                      <a:pt x="30" y="970"/>
                    </a:lnTo>
                    <a:lnTo>
                      <a:pt x="46" y="968"/>
                    </a:lnTo>
                    <a:lnTo>
                      <a:pt x="63" y="962"/>
                    </a:lnTo>
                    <a:lnTo>
                      <a:pt x="82" y="953"/>
                    </a:lnTo>
                    <a:lnTo>
                      <a:pt x="103" y="937"/>
                    </a:lnTo>
                    <a:lnTo>
                      <a:pt x="124" y="918"/>
                    </a:lnTo>
                    <a:lnTo>
                      <a:pt x="149" y="895"/>
                    </a:lnTo>
                    <a:lnTo>
                      <a:pt x="174" y="868"/>
                    </a:lnTo>
                    <a:lnTo>
                      <a:pt x="201" y="839"/>
                    </a:lnTo>
                    <a:lnTo>
                      <a:pt x="230" y="805"/>
                    </a:lnTo>
                    <a:lnTo>
                      <a:pt x="259" y="768"/>
                    </a:lnTo>
                    <a:lnTo>
                      <a:pt x="288" y="728"/>
                    </a:lnTo>
                    <a:lnTo>
                      <a:pt x="316" y="686"/>
                    </a:lnTo>
                    <a:lnTo>
                      <a:pt x="345" y="642"/>
                    </a:lnTo>
                    <a:lnTo>
                      <a:pt x="376" y="595"/>
                    </a:lnTo>
                    <a:lnTo>
                      <a:pt x="405" y="546"/>
                    </a:lnTo>
                    <a:lnTo>
                      <a:pt x="434" y="496"/>
                    </a:lnTo>
                    <a:lnTo>
                      <a:pt x="458" y="448"/>
                    </a:lnTo>
                    <a:lnTo>
                      <a:pt x="483" y="400"/>
                    </a:lnTo>
                    <a:lnTo>
                      <a:pt x="507" y="354"/>
                    </a:lnTo>
                    <a:lnTo>
                      <a:pt x="526" y="309"/>
                    </a:lnTo>
                    <a:lnTo>
                      <a:pt x="545" y="267"/>
                    </a:lnTo>
                    <a:lnTo>
                      <a:pt x="560" y="227"/>
                    </a:lnTo>
                    <a:lnTo>
                      <a:pt x="574" y="188"/>
                    </a:lnTo>
                    <a:lnTo>
                      <a:pt x="583" y="152"/>
                    </a:lnTo>
                    <a:lnTo>
                      <a:pt x="591" y="119"/>
                    </a:lnTo>
                    <a:lnTo>
                      <a:pt x="597" y="90"/>
                    </a:lnTo>
                    <a:lnTo>
                      <a:pt x="601" y="65"/>
                    </a:lnTo>
                    <a:lnTo>
                      <a:pt x="601" y="44"/>
                    </a:lnTo>
                    <a:lnTo>
                      <a:pt x="597" y="25"/>
                    </a:lnTo>
                    <a:lnTo>
                      <a:pt x="591" y="12"/>
                    </a:lnTo>
                    <a:lnTo>
                      <a:pt x="581" y="4"/>
                    </a:lnTo>
                    <a:lnTo>
                      <a:pt x="570" y="0"/>
                    </a:lnTo>
                    <a:lnTo>
                      <a:pt x="555" y="2"/>
                    </a:lnTo>
                    <a:lnTo>
                      <a:pt x="537" y="8"/>
                    </a:lnTo>
                    <a:lnTo>
                      <a:pt x="518" y="17"/>
                    </a:lnTo>
                    <a:lnTo>
                      <a:pt x="497" y="33"/>
                    </a:lnTo>
                    <a:lnTo>
                      <a:pt x="474" y="52"/>
                    </a:lnTo>
                    <a:lnTo>
                      <a:pt x="449" y="75"/>
                    </a:lnTo>
                    <a:lnTo>
                      <a:pt x="424" y="102"/>
                    </a:lnTo>
                    <a:lnTo>
                      <a:pt x="397" y="131"/>
                    </a:lnTo>
                    <a:lnTo>
                      <a:pt x="370" y="165"/>
                    </a:lnTo>
                    <a:lnTo>
                      <a:pt x="341" y="202"/>
                    </a:lnTo>
                    <a:lnTo>
                      <a:pt x="313" y="242"/>
                    </a:lnTo>
                    <a:lnTo>
                      <a:pt x="284" y="284"/>
                    </a:lnTo>
                    <a:lnTo>
                      <a:pt x="253" y="329"/>
                    </a:lnTo>
                    <a:lnTo>
                      <a:pt x="224" y="375"/>
                    </a:lnTo>
                    <a:lnTo>
                      <a:pt x="195" y="425"/>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102" name="Group 139"/>
            <p:cNvGrpSpPr>
              <a:grpSpLocks/>
            </p:cNvGrpSpPr>
            <p:nvPr/>
          </p:nvGrpSpPr>
          <p:grpSpPr bwMode="auto">
            <a:xfrm>
              <a:off x="5560" y="4400"/>
              <a:ext cx="292" cy="477"/>
              <a:chOff x="14763" y="8783"/>
              <a:chExt cx="720" cy="1041"/>
            </a:xfrm>
          </p:grpSpPr>
          <p:sp>
            <p:nvSpPr>
              <p:cNvPr id="119" name="Freeform 140"/>
              <p:cNvSpPr>
                <a:spLocks/>
              </p:cNvSpPr>
              <p:nvPr/>
            </p:nvSpPr>
            <p:spPr bwMode="auto">
              <a:xfrm>
                <a:off x="14882" y="8852"/>
                <a:ext cx="601" cy="972"/>
              </a:xfrm>
              <a:custGeom>
                <a:avLst/>
                <a:gdLst>
                  <a:gd name="T0" fmla="*/ 167 w 601"/>
                  <a:gd name="T1" fmla="*/ 474 h 972"/>
                  <a:gd name="T2" fmla="*/ 117 w 601"/>
                  <a:gd name="T3" fmla="*/ 570 h 972"/>
                  <a:gd name="T4" fmla="*/ 75 w 601"/>
                  <a:gd name="T5" fmla="*/ 662 h 972"/>
                  <a:gd name="T6" fmla="*/ 40 w 601"/>
                  <a:gd name="T7" fmla="*/ 745 h 972"/>
                  <a:gd name="T8" fmla="*/ 17 w 601"/>
                  <a:gd name="T9" fmla="*/ 818 h 972"/>
                  <a:gd name="T10" fmla="*/ 4 w 601"/>
                  <a:gd name="T11" fmla="*/ 879 h 972"/>
                  <a:gd name="T12" fmla="*/ 0 w 601"/>
                  <a:gd name="T13" fmla="*/ 927 h 972"/>
                  <a:gd name="T14" fmla="*/ 9 w 601"/>
                  <a:gd name="T15" fmla="*/ 958 h 972"/>
                  <a:gd name="T16" fmla="*/ 32 w 601"/>
                  <a:gd name="T17" fmla="*/ 972 h 972"/>
                  <a:gd name="T18" fmla="*/ 63 w 601"/>
                  <a:gd name="T19" fmla="*/ 964 h 972"/>
                  <a:gd name="T20" fmla="*/ 103 w 601"/>
                  <a:gd name="T21" fmla="*/ 939 h 972"/>
                  <a:gd name="T22" fmla="*/ 151 w 601"/>
                  <a:gd name="T23" fmla="*/ 897 h 972"/>
                  <a:gd name="T24" fmla="*/ 203 w 601"/>
                  <a:gd name="T25" fmla="*/ 839 h 972"/>
                  <a:gd name="T26" fmla="*/ 259 w 601"/>
                  <a:gd name="T27" fmla="*/ 768 h 972"/>
                  <a:gd name="T28" fmla="*/ 316 w 601"/>
                  <a:gd name="T29" fmla="*/ 687 h 972"/>
                  <a:gd name="T30" fmla="*/ 376 w 601"/>
                  <a:gd name="T31" fmla="*/ 595 h 972"/>
                  <a:gd name="T32" fmla="*/ 434 w 601"/>
                  <a:gd name="T33" fmla="*/ 497 h 972"/>
                  <a:gd name="T34" fmla="*/ 484 w 601"/>
                  <a:gd name="T35" fmla="*/ 401 h 972"/>
                  <a:gd name="T36" fmla="*/ 526 w 601"/>
                  <a:gd name="T37" fmla="*/ 309 h 972"/>
                  <a:gd name="T38" fmla="*/ 560 w 601"/>
                  <a:gd name="T39" fmla="*/ 227 h 972"/>
                  <a:gd name="T40" fmla="*/ 583 w 601"/>
                  <a:gd name="T41" fmla="*/ 154 h 972"/>
                  <a:gd name="T42" fmla="*/ 597 w 601"/>
                  <a:gd name="T43" fmla="*/ 92 h 972"/>
                  <a:gd name="T44" fmla="*/ 601 w 601"/>
                  <a:gd name="T45" fmla="*/ 44 h 972"/>
                  <a:gd name="T46" fmla="*/ 591 w 601"/>
                  <a:gd name="T47" fmla="*/ 13 h 972"/>
                  <a:gd name="T48" fmla="*/ 570 w 601"/>
                  <a:gd name="T49" fmla="*/ 0 h 972"/>
                  <a:gd name="T50" fmla="*/ 537 w 601"/>
                  <a:gd name="T51" fmla="*/ 8 h 972"/>
                  <a:gd name="T52" fmla="*/ 497 w 601"/>
                  <a:gd name="T53" fmla="*/ 33 h 972"/>
                  <a:gd name="T54" fmla="*/ 451 w 601"/>
                  <a:gd name="T55" fmla="*/ 75 h 972"/>
                  <a:gd name="T56" fmla="*/ 399 w 601"/>
                  <a:gd name="T57" fmla="*/ 131 h 972"/>
                  <a:gd name="T58" fmla="*/ 341 w 601"/>
                  <a:gd name="T59" fmla="*/ 202 h 972"/>
                  <a:gd name="T60" fmla="*/ 284 w 601"/>
                  <a:gd name="T61" fmla="*/ 284 h 972"/>
                  <a:gd name="T62" fmla="*/ 224 w 601"/>
                  <a:gd name="T63" fmla="*/ 374 h 9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1"/>
                  <a:gd name="T97" fmla="*/ 0 h 972"/>
                  <a:gd name="T98" fmla="*/ 601 w 601"/>
                  <a:gd name="T99" fmla="*/ 972 h 9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1" h="972">
                    <a:moveTo>
                      <a:pt x="196" y="424"/>
                    </a:moveTo>
                    <a:lnTo>
                      <a:pt x="167" y="474"/>
                    </a:lnTo>
                    <a:lnTo>
                      <a:pt x="142" y="522"/>
                    </a:lnTo>
                    <a:lnTo>
                      <a:pt x="117" y="570"/>
                    </a:lnTo>
                    <a:lnTo>
                      <a:pt x="94" y="616"/>
                    </a:lnTo>
                    <a:lnTo>
                      <a:pt x="75" y="662"/>
                    </a:lnTo>
                    <a:lnTo>
                      <a:pt x="55" y="705"/>
                    </a:lnTo>
                    <a:lnTo>
                      <a:pt x="40" y="745"/>
                    </a:lnTo>
                    <a:lnTo>
                      <a:pt x="27" y="783"/>
                    </a:lnTo>
                    <a:lnTo>
                      <a:pt x="17" y="818"/>
                    </a:lnTo>
                    <a:lnTo>
                      <a:pt x="9" y="851"/>
                    </a:lnTo>
                    <a:lnTo>
                      <a:pt x="4" y="879"/>
                    </a:lnTo>
                    <a:lnTo>
                      <a:pt x="0" y="906"/>
                    </a:lnTo>
                    <a:lnTo>
                      <a:pt x="0" y="927"/>
                    </a:lnTo>
                    <a:lnTo>
                      <a:pt x="4" y="945"/>
                    </a:lnTo>
                    <a:lnTo>
                      <a:pt x="9" y="958"/>
                    </a:lnTo>
                    <a:lnTo>
                      <a:pt x="19" y="968"/>
                    </a:lnTo>
                    <a:lnTo>
                      <a:pt x="32" y="972"/>
                    </a:lnTo>
                    <a:lnTo>
                      <a:pt x="46" y="970"/>
                    </a:lnTo>
                    <a:lnTo>
                      <a:pt x="63" y="964"/>
                    </a:lnTo>
                    <a:lnTo>
                      <a:pt x="82" y="952"/>
                    </a:lnTo>
                    <a:lnTo>
                      <a:pt x="103" y="939"/>
                    </a:lnTo>
                    <a:lnTo>
                      <a:pt x="126" y="920"/>
                    </a:lnTo>
                    <a:lnTo>
                      <a:pt x="151" y="897"/>
                    </a:lnTo>
                    <a:lnTo>
                      <a:pt x="176" y="870"/>
                    </a:lnTo>
                    <a:lnTo>
                      <a:pt x="203" y="839"/>
                    </a:lnTo>
                    <a:lnTo>
                      <a:pt x="230" y="805"/>
                    </a:lnTo>
                    <a:lnTo>
                      <a:pt x="259" y="768"/>
                    </a:lnTo>
                    <a:lnTo>
                      <a:pt x="288" y="730"/>
                    </a:lnTo>
                    <a:lnTo>
                      <a:pt x="316" y="687"/>
                    </a:lnTo>
                    <a:lnTo>
                      <a:pt x="347" y="643"/>
                    </a:lnTo>
                    <a:lnTo>
                      <a:pt x="376" y="595"/>
                    </a:lnTo>
                    <a:lnTo>
                      <a:pt x="405" y="547"/>
                    </a:lnTo>
                    <a:lnTo>
                      <a:pt x="434" y="497"/>
                    </a:lnTo>
                    <a:lnTo>
                      <a:pt x="459" y="449"/>
                    </a:lnTo>
                    <a:lnTo>
                      <a:pt x="484" y="401"/>
                    </a:lnTo>
                    <a:lnTo>
                      <a:pt x="507" y="355"/>
                    </a:lnTo>
                    <a:lnTo>
                      <a:pt x="526" y="309"/>
                    </a:lnTo>
                    <a:lnTo>
                      <a:pt x="545" y="267"/>
                    </a:lnTo>
                    <a:lnTo>
                      <a:pt x="560" y="227"/>
                    </a:lnTo>
                    <a:lnTo>
                      <a:pt x="574" y="188"/>
                    </a:lnTo>
                    <a:lnTo>
                      <a:pt x="583" y="154"/>
                    </a:lnTo>
                    <a:lnTo>
                      <a:pt x="591" y="121"/>
                    </a:lnTo>
                    <a:lnTo>
                      <a:pt x="597" y="92"/>
                    </a:lnTo>
                    <a:lnTo>
                      <a:pt x="601" y="65"/>
                    </a:lnTo>
                    <a:lnTo>
                      <a:pt x="601" y="44"/>
                    </a:lnTo>
                    <a:lnTo>
                      <a:pt x="597" y="27"/>
                    </a:lnTo>
                    <a:lnTo>
                      <a:pt x="591" y="13"/>
                    </a:lnTo>
                    <a:lnTo>
                      <a:pt x="581" y="4"/>
                    </a:lnTo>
                    <a:lnTo>
                      <a:pt x="570" y="0"/>
                    </a:lnTo>
                    <a:lnTo>
                      <a:pt x="555" y="2"/>
                    </a:lnTo>
                    <a:lnTo>
                      <a:pt x="537" y="8"/>
                    </a:lnTo>
                    <a:lnTo>
                      <a:pt x="518" y="17"/>
                    </a:lnTo>
                    <a:lnTo>
                      <a:pt x="497" y="33"/>
                    </a:lnTo>
                    <a:lnTo>
                      <a:pt x="476" y="52"/>
                    </a:lnTo>
                    <a:lnTo>
                      <a:pt x="451" y="75"/>
                    </a:lnTo>
                    <a:lnTo>
                      <a:pt x="426" y="102"/>
                    </a:lnTo>
                    <a:lnTo>
                      <a:pt x="399" y="131"/>
                    </a:lnTo>
                    <a:lnTo>
                      <a:pt x="370" y="165"/>
                    </a:lnTo>
                    <a:lnTo>
                      <a:pt x="341" y="202"/>
                    </a:lnTo>
                    <a:lnTo>
                      <a:pt x="313" y="242"/>
                    </a:lnTo>
                    <a:lnTo>
                      <a:pt x="284" y="284"/>
                    </a:lnTo>
                    <a:lnTo>
                      <a:pt x="255" y="328"/>
                    </a:lnTo>
                    <a:lnTo>
                      <a:pt x="224" y="374"/>
                    </a:lnTo>
                    <a:lnTo>
                      <a:pt x="196" y="424"/>
                    </a:lnTo>
                    <a:close/>
                  </a:path>
                </a:pathLst>
              </a:custGeom>
              <a:solidFill>
                <a:srgbClr val="000000"/>
              </a:solidFill>
              <a:ln w="9525">
                <a:solidFill>
                  <a:srgbClr val="000000"/>
                </a:solidFill>
                <a:prstDash val="solid"/>
                <a:round/>
                <a:headEnd/>
                <a:tailEnd/>
              </a:ln>
            </p:spPr>
            <p:txBody>
              <a:bodyPr/>
              <a:lstStyle/>
              <a:p>
                <a:endParaRPr lang="en-GB"/>
              </a:p>
            </p:txBody>
          </p:sp>
          <p:sp>
            <p:nvSpPr>
              <p:cNvPr id="120" name="Freeform 141"/>
              <p:cNvSpPr>
                <a:spLocks/>
              </p:cNvSpPr>
              <p:nvPr/>
            </p:nvSpPr>
            <p:spPr bwMode="auto">
              <a:xfrm>
                <a:off x="14788" y="8789"/>
                <a:ext cx="675" cy="1031"/>
              </a:xfrm>
              <a:custGeom>
                <a:avLst/>
                <a:gdLst>
                  <a:gd name="T0" fmla="*/ 0 w 675"/>
                  <a:gd name="T1" fmla="*/ 964 h 1031"/>
                  <a:gd name="T2" fmla="*/ 115 w 675"/>
                  <a:gd name="T3" fmla="*/ 1031 h 1031"/>
                  <a:gd name="T4" fmla="*/ 675 w 675"/>
                  <a:gd name="T5" fmla="*/ 67 h 1031"/>
                  <a:gd name="T6" fmla="*/ 560 w 675"/>
                  <a:gd name="T7" fmla="*/ 0 h 1031"/>
                  <a:gd name="T8" fmla="*/ 0 w 675"/>
                  <a:gd name="T9" fmla="*/ 964 h 1031"/>
                  <a:gd name="T10" fmla="*/ 0 60000 65536"/>
                  <a:gd name="T11" fmla="*/ 0 60000 65536"/>
                  <a:gd name="T12" fmla="*/ 0 60000 65536"/>
                  <a:gd name="T13" fmla="*/ 0 60000 65536"/>
                  <a:gd name="T14" fmla="*/ 0 60000 65536"/>
                  <a:gd name="T15" fmla="*/ 0 w 675"/>
                  <a:gd name="T16" fmla="*/ 0 h 1031"/>
                  <a:gd name="T17" fmla="*/ 675 w 675"/>
                  <a:gd name="T18" fmla="*/ 1031 h 1031"/>
                </a:gdLst>
                <a:ahLst/>
                <a:cxnLst>
                  <a:cxn ang="T10">
                    <a:pos x="T0" y="T1"/>
                  </a:cxn>
                  <a:cxn ang="T11">
                    <a:pos x="T2" y="T3"/>
                  </a:cxn>
                  <a:cxn ang="T12">
                    <a:pos x="T4" y="T5"/>
                  </a:cxn>
                  <a:cxn ang="T13">
                    <a:pos x="T6" y="T7"/>
                  </a:cxn>
                  <a:cxn ang="T14">
                    <a:pos x="T8" y="T9"/>
                  </a:cxn>
                </a:cxnLst>
                <a:rect l="T15" t="T16" r="T17" b="T18"/>
                <a:pathLst>
                  <a:path w="675" h="1031">
                    <a:moveTo>
                      <a:pt x="0" y="964"/>
                    </a:moveTo>
                    <a:lnTo>
                      <a:pt x="115" y="1031"/>
                    </a:lnTo>
                    <a:lnTo>
                      <a:pt x="675" y="67"/>
                    </a:lnTo>
                    <a:lnTo>
                      <a:pt x="560" y="0"/>
                    </a:lnTo>
                    <a:lnTo>
                      <a:pt x="0" y="964"/>
                    </a:lnTo>
                    <a:close/>
                  </a:path>
                </a:pathLst>
              </a:custGeom>
              <a:solidFill>
                <a:srgbClr val="000000"/>
              </a:solidFill>
              <a:ln w="9525">
                <a:solidFill>
                  <a:srgbClr val="000000"/>
                </a:solidFill>
                <a:prstDash val="solid"/>
                <a:round/>
                <a:headEnd/>
                <a:tailEnd/>
              </a:ln>
            </p:spPr>
            <p:txBody>
              <a:bodyPr/>
              <a:lstStyle/>
              <a:p>
                <a:endParaRPr lang="en-GB"/>
              </a:p>
            </p:txBody>
          </p:sp>
          <p:sp>
            <p:nvSpPr>
              <p:cNvPr id="121" name="Freeform 142"/>
              <p:cNvSpPr>
                <a:spLocks/>
              </p:cNvSpPr>
              <p:nvPr/>
            </p:nvSpPr>
            <p:spPr bwMode="auto">
              <a:xfrm>
                <a:off x="14763" y="8783"/>
                <a:ext cx="601" cy="970"/>
              </a:xfrm>
              <a:custGeom>
                <a:avLst/>
                <a:gdLst>
                  <a:gd name="T0" fmla="*/ 167 w 601"/>
                  <a:gd name="T1" fmla="*/ 474 h 970"/>
                  <a:gd name="T2" fmla="*/ 117 w 601"/>
                  <a:gd name="T3" fmla="*/ 570 h 970"/>
                  <a:gd name="T4" fmla="*/ 74 w 601"/>
                  <a:gd name="T5" fmla="*/ 660 h 970"/>
                  <a:gd name="T6" fmla="*/ 40 w 601"/>
                  <a:gd name="T7" fmla="*/ 745 h 970"/>
                  <a:gd name="T8" fmla="*/ 17 w 601"/>
                  <a:gd name="T9" fmla="*/ 818 h 970"/>
                  <a:gd name="T10" fmla="*/ 3 w 601"/>
                  <a:gd name="T11" fmla="*/ 879 h 970"/>
                  <a:gd name="T12" fmla="*/ 0 w 601"/>
                  <a:gd name="T13" fmla="*/ 927 h 970"/>
                  <a:gd name="T14" fmla="*/ 9 w 601"/>
                  <a:gd name="T15" fmla="*/ 958 h 970"/>
                  <a:gd name="T16" fmla="*/ 30 w 601"/>
                  <a:gd name="T17" fmla="*/ 970 h 970"/>
                  <a:gd name="T18" fmla="*/ 63 w 601"/>
                  <a:gd name="T19" fmla="*/ 962 h 970"/>
                  <a:gd name="T20" fmla="*/ 103 w 601"/>
                  <a:gd name="T21" fmla="*/ 937 h 970"/>
                  <a:gd name="T22" fmla="*/ 149 w 601"/>
                  <a:gd name="T23" fmla="*/ 895 h 970"/>
                  <a:gd name="T24" fmla="*/ 201 w 601"/>
                  <a:gd name="T25" fmla="*/ 839 h 970"/>
                  <a:gd name="T26" fmla="*/ 259 w 601"/>
                  <a:gd name="T27" fmla="*/ 768 h 970"/>
                  <a:gd name="T28" fmla="*/ 316 w 601"/>
                  <a:gd name="T29" fmla="*/ 685 h 970"/>
                  <a:gd name="T30" fmla="*/ 376 w 601"/>
                  <a:gd name="T31" fmla="*/ 595 h 970"/>
                  <a:gd name="T32" fmla="*/ 434 w 601"/>
                  <a:gd name="T33" fmla="*/ 495 h 970"/>
                  <a:gd name="T34" fmla="*/ 483 w 601"/>
                  <a:gd name="T35" fmla="*/ 399 h 970"/>
                  <a:gd name="T36" fmla="*/ 526 w 601"/>
                  <a:gd name="T37" fmla="*/ 309 h 970"/>
                  <a:gd name="T38" fmla="*/ 560 w 601"/>
                  <a:gd name="T39" fmla="*/ 226 h 970"/>
                  <a:gd name="T40" fmla="*/ 583 w 601"/>
                  <a:gd name="T41" fmla="*/ 152 h 970"/>
                  <a:gd name="T42" fmla="*/ 597 w 601"/>
                  <a:gd name="T43" fmla="*/ 90 h 970"/>
                  <a:gd name="T44" fmla="*/ 601 w 601"/>
                  <a:gd name="T45" fmla="*/ 44 h 970"/>
                  <a:gd name="T46" fmla="*/ 591 w 601"/>
                  <a:gd name="T47" fmla="*/ 11 h 970"/>
                  <a:gd name="T48" fmla="*/ 570 w 601"/>
                  <a:gd name="T49" fmla="*/ 0 h 970"/>
                  <a:gd name="T50" fmla="*/ 537 w 601"/>
                  <a:gd name="T51" fmla="*/ 8 h 970"/>
                  <a:gd name="T52" fmla="*/ 497 w 601"/>
                  <a:gd name="T53" fmla="*/ 33 h 970"/>
                  <a:gd name="T54" fmla="*/ 449 w 601"/>
                  <a:gd name="T55" fmla="*/ 75 h 970"/>
                  <a:gd name="T56" fmla="*/ 397 w 601"/>
                  <a:gd name="T57" fmla="*/ 130 h 970"/>
                  <a:gd name="T58" fmla="*/ 341 w 601"/>
                  <a:gd name="T59" fmla="*/ 201 h 970"/>
                  <a:gd name="T60" fmla="*/ 284 w 601"/>
                  <a:gd name="T61" fmla="*/ 284 h 970"/>
                  <a:gd name="T62" fmla="*/ 224 w 601"/>
                  <a:gd name="T63" fmla="*/ 374 h 9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1"/>
                  <a:gd name="T97" fmla="*/ 0 h 970"/>
                  <a:gd name="T98" fmla="*/ 601 w 601"/>
                  <a:gd name="T99" fmla="*/ 970 h 9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1" h="970">
                    <a:moveTo>
                      <a:pt x="195" y="424"/>
                    </a:moveTo>
                    <a:lnTo>
                      <a:pt x="167" y="474"/>
                    </a:lnTo>
                    <a:lnTo>
                      <a:pt x="142" y="522"/>
                    </a:lnTo>
                    <a:lnTo>
                      <a:pt x="117" y="570"/>
                    </a:lnTo>
                    <a:lnTo>
                      <a:pt x="94" y="616"/>
                    </a:lnTo>
                    <a:lnTo>
                      <a:pt x="74" y="660"/>
                    </a:lnTo>
                    <a:lnTo>
                      <a:pt x="55" y="703"/>
                    </a:lnTo>
                    <a:lnTo>
                      <a:pt x="40" y="745"/>
                    </a:lnTo>
                    <a:lnTo>
                      <a:pt x="26" y="781"/>
                    </a:lnTo>
                    <a:lnTo>
                      <a:pt x="17" y="818"/>
                    </a:lnTo>
                    <a:lnTo>
                      <a:pt x="9" y="851"/>
                    </a:lnTo>
                    <a:lnTo>
                      <a:pt x="3" y="879"/>
                    </a:lnTo>
                    <a:lnTo>
                      <a:pt x="0" y="904"/>
                    </a:lnTo>
                    <a:lnTo>
                      <a:pt x="0" y="927"/>
                    </a:lnTo>
                    <a:lnTo>
                      <a:pt x="3" y="945"/>
                    </a:lnTo>
                    <a:lnTo>
                      <a:pt x="9" y="958"/>
                    </a:lnTo>
                    <a:lnTo>
                      <a:pt x="19" y="966"/>
                    </a:lnTo>
                    <a:lnTo>
                      <a:pt x="30" y="970"/>
                    </a:lnTo>
                    <a:lnTo>
                      <a:pt x="46" y="968"/>
                    </a:lnTo>
                    <a:lnTo>
                      <a:pt x="63" y="962"/>
                    </a:lnTo>
                    <a:lnTo>
                      <a:pt x="82" y="952"/>
                    </a:lnTo>
                    <a:lnTo>
                      <a:pt x="103" y="937"/>
                    </a:lnTo>
                    <a:lnTo>
                      <a:pt x="124" y="918"/>
                    </a:lnTo>
                    <a:lnTo>
                      <a:pt x="149" y="895"/>
                    </a:lnTo>
                    <a:lnTo>
                      <a:pt x="174" y="868"/>
                    </a:lnTo>
                    <a:lnTo>
                      <a:pt x="201" y="839"/>
                    </a:lnTo>
                    <a:lnTo>
                      <a:pt x="230" y="804"/>
                    </a:lnTo>
                    <a:lnTo>
                      <a:pt x="259" y="768"/>
                    </a:lnTo>
                    <a:lnTo>
                      <a:pt x="288" y="728"/>
                    </a:lnTo>
                    <a:lnTo>
                      <a:pt x="316" y="685"/>
                    </a:lnTo>
                    <a:lnTo>
                      <a:pt x="345" y="641"/>
                    </a:lnTo>
                    <a:lnTo>
                      <a:pt x="376" y="595"/>
                    </a:lnTo>
                    <a:lnTo>
                      <a:pt x="405" y="545"/>
                    </a:lnTo>
                    <a:lnTo>
                      <a:pt x="434" y="495"/>
                    </a:lnTo>
                    <a:lnTo>
                      <a:pt x="459" y="447"/>
                    </a:lnTo>
                    <a:lnTo>
                      <a:pt x="483" y="399"/>
                    </a:lnTo>
                    <a:lnTo>
                      <a:pt x="507" y="353"/>
                    </a:lnTo>
                    <a:lnTo>
                      <a:pt x="526" y="309"/>
                    </a:lnTo>
                    <a:lnTo>
                      <a:pt x="545" y="267"/>
                    </a:lnTo>
                    <a:lnTo>
                      <a:pt x="560" y="226"/>
                    </a:lnTo>
                    <a:lnTo>
                      <a:pt x="574" y="188"/>
                    </a:lnTo>
                    <a:lnTo>
                      <a:pt x="583" y="152"/>
                    </a:lnTo>
                    <a:lnTo>
                      <a:pt x="591" y="119"/>
                    </a:lnTo>
                    <a:lnTo>
                      <a:pt x="597" y="90"/>
                    </a:lnTo>
                    <a:lnTo>
                      <a:pt x="601" y="65"/>
                    </a:lnTo>
                    <a:lnTo>
                      <a:pt x="601" y="44"/>
                    </a:lnTo>
                    <a:lnTo>
                      <a:pt x="597" y="25"/>
                    </a:lnTo>
                    <a:lnTo>
                      <a:pt x="591" y="11"/>
                    </a:lnTo>
                    <a:lnTo>
                      <a:pt x="581" y="4"/>
                    </a:lnTo>
                    <a:lnTo>
                      <a:pt x="570" y="0"/>
                    </a:lnTo>
                    <a:lnTo>
                      <a:pt x="555" y="2"/>
                    </a:lnTo>
                    <a:lnTo>
                      <a:pt x="537" y="8"/>
                    </a:lnTo>
                    <a:lnTo>
                      <a:pt x="518" y="17"/>
                    </a:lnTo>
                    <a:lnTo>
                      <a:pt x="497" y="33"/>
                    </a:lnTo>
                    <a:lnTo>
                      <a:pt x="474" y="52"/>
                    </a:lnTo>
                    <a:lnTo>
                      <a:pt x="449" y="75"/>
                    </a:lnTo>
                    <a:lnTo>
                      <a:pt x="424" y="102"/>
                    </a:lnTo>
                    <a:lnTo>
                      <a:pt x="397" y="130"/>
                    </a:lnTo>
                    <a:lnTo>
                      <a:pt x="370" y="165"/>
                    </a:lnTo>
                    <a:lnTo>
                      <a:pt x="341" y="201"/>
                    </a:lnTo>
                    <a:lnTo>
                      <a:pt x="313" y="242"/>
                    </a:lnTo>
                    <a:lnTo>
                      <a:pt x="284" y="284"/>
                    </a:lnTo>
                    <a:lnTo>
                      <a:pt x="253" y="328"/>
                    </a:lnTo>
                    <a:lnTo>
                      <a:pt x="224" y="374"/>
                    </a:lnTo>
                    <a:lnTo>
                      <a:pt x="195" y="424"/>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103" name="Group 143"/>
            <p:cNvGrpSpPr>
              <a:grpSpLocks/>
            </p:cNvGrpSpPr>
            <p:nvPr/>
          </p:nvGrpSpPr>
          <p:grpSpPr bwMode="auto">
            <a:xfrm>
              <a:off x="5852" y="4515"/>
              <a:ext cx="292" cy="477"/>
              <a:chOff x="15483" y="9034"/>
              <a:chExt cx="718" cy="1041"/>
            </a:xfrm>
          </p:grpSpPr>
          <p:sp>
            <p:nvSpPr>
              <p:cNvPr id="116" name="Freeform 144"/>
              <p:cNvSpPr>
                <a:spLocks/>
              </p:cNvSpPr>
              <p:nvPr/>
            </p:nvSpPr>
            <p:spPr bwMode="auto">
              <a:xfrm>
                <a:off x="15602" y="9105"/>
                <a:ext cx="599" cy="970"/>
              </a:xfrm>
              <a:custGeom>
                <a:avLst/>
                <a:gdLst>
                  <a:gd name="T0" fmla="*/ 165 w 599"/>
                  <a:gd name="T1" fmla="*/ 475 h 970"/>
                  <a:gd name="T2" fmla="*/ 115 w 599"/>
                  <a:gd name="T3" fmla="*/ 571 h 970"/>
                  <a:gd name="T4" fmla="*/ 73 w 599"/>
                  <a:gd name="T5" fmla="*/ 661 h 970"/>
                  <a:gd name="T6" fmla="*/ 40 w 599"/>
                  <a:gd name="T7" fmla="*/ 746 h 970"/>
                  <a:gd name="T8" fmla="*/ 17 w 599"/>
                  <a:gd name="T9" fmla="*/ 818 h 970"/>
                  <a:gd name="T10" fmla="*/ 4 w 599"/>
                  <a:gd name="T11" fmla="*/ 880 h 970"/>
                  <a:gd name="T12" fmla="*/ 0 w 599"/>
                  <a:gd name="T13" fmla="*/ 928 h 970"/>
                  <a:gd name="T14" fmla="*/ 9 w 599"/>
                  <a:gd name="T15" fmla="*/ 959 h 970"/>
                  <a:gd name="T16" fmla="*/ 30 w 599"/>
                  <a:gd name="T17" fmla="*/ 970 h 970"/>
                  <a:gd name="T18" fmla="*/ 63 w 599"/>
                  <a:gd name="T19" fmla="*/ 962 h 970"/>
                  <a:gd name="T20" fmla="*/ 103 w 599"/>
                  <a:gd name="T21" fmla="*/ 938 h 970"/>
                  <a:gd name="T22" fmla="*/ 149 w 599"/>
                  <a:gd name="T23" fmla="*/ 895 h 970"/>
                  <a:gd name="T24" fmla="*/ 201 w 599"/>
                  <a:gd name="T25" fmla="*/ 840 h 970"/>
                  <a:gd name="T26" fmla="*/ 259 w 599"/>
                  <a:gd name="T27" fmla="*/ 769 h 970"/>
                  <a:gd name="T28" fmla="*/ 317 w 599"/>
                  <a:gd name="T29" fmla="*/ 686 h 970"/>
                  <a:gd name="T30" fmla="*/ 376 w 599"/>
                  <a:gd name="T31" fmla="*/ 596 h 970"/>
                  <a:gd name="T32" fmla="*/ 434 w 599"/>
                  <a:gd name="T33" fmla="*/ 496 h 970"/>
                  <a:gd name="T34" fmla="*/ 484 w 599"/>
                  <a:gd name="T35" fmla="*/ 400 h 970"/>
                  <a:gd name="T36" fmla="*/ 526 w 599"/>
                  <a:gd name="T37" fmla="*/ 310 h 970"/>
                  <a:gd name="T38" fmla="*/ 560 w 599"/>
                  <a:gd name="T39" fmla="*/ 227 h 970"/>
                  <a:gd name="T40" fmla="*/ 583 w 599"/>
                  <a:gd name="T41" fmla="*/ 152 h 970"/>
                  <a:gd name="T42" fmla="*/ 597 w 599"/>
                  <a:gd name="T43" fmla="*/ 91 h 970"/>
                  <a:gd name="T44" fmla="*/ 599 w 599"/>
                  <a:gd name="T45" fmla="*/ 45 h 970"/>
                  <a:gd name="T46" fmla="*/ 589 w 599"/>
                  <a:gd name="T47" fmla="*/ 12 h 970"/>
                  <a:gd name="T48" fmla="*/ 568 w 599"/>
                  <a:gd name="T49" fmla="*/ 0 h 970"/>
                  <a:gd name="T50" fmla="*/ 535 w 599"/>
                  <a:gd name="T51" fmla="*/ 8 h 970"/>
                  <a:gd name="T52" fmla="*/ 495 w 599"/>
                  <a:gd name="T53" fmla="*/ 33 h 970"/>
                  <a:gd name="T54" fmla="*/ 449 w 599"/>
                  <a:gd name="T55" fmla="*/ 75 h 970"/>
                  <a:gd name="T56" fmla="*/ 397 w 599"/>
                  <a:gd name="T57" fmla="*/ 131 h 970"/>
                  <a:gd name="T58" fmla="*/ 340 w 599"/>
                  <a:gd name="T59" fmla="*/ 202 h 970"/>
                  <a:gd name="T60" fmla="*/ 282 w 599"/>
                  <a:gd name="T61" fmla="*/ 285 h 970"/>
                  <a:gd name="T62" fmla="*/ 222 w 599"/>
                  <a:gd name="T63" fmla="*/ 375 h 9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9"/>
                  <a:gd name="T97" fmla="*/ 0 h 970"/>
                  <a:gd name="T98" fmla="*/ 599 w 599"/>
                  <a:gd name="T99" fmla="*/ 970 h 9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9" h="970">
                    <a:moveTo>
                      <a:pt x="194" y="425"/>
                    </a:moveTo>
                    <a:lnTo>
                      <a:pt x="165" y="475"/>
                    </a:lnTo>
                    <a:lnTo>
                      <a:pt x="140" y="523"/>
                    </a:lnTo>
                    <a:lnTo>
                      <a:pt x="115" y="571"/>
                    </a:lnTo>
                    <a:lnTo>
                      <a:pt x="94" y="617"/>
                    </a:lnTo>
                    <a:lnTo>
                      <a:pt x="73" y="661"/>
                    </a:lnTo>
                    <a:lnTo>
                      <a:pt x="55" y="703"/>
                    </a:lnTo>
                    <a:lnTo>
                      <a:pt x="40" y="746"/>
                    </a:lnTo>
                    <a:lnTo>
                      <a:pt x="27" y="782"/>
                    </a:lnTo>
                    <a:lnTo>
                      <a:pt x="17" y="818"/>
                    </a:lnTo>
                    <a:lnTo>
                      <a:pt x="9" y="851"/>
                    </a:lnTo>
                    <a:lnTo>
                      <a:pt x="4" y="880"/>
                    </a:lnTo>
                    <a:lnTo>
                      <a:pt x="0" y="905"/>
                    </a:lnTo>
                    <a:lnTo>
                      <a:pt x="0" y="928"/>
                    </a:lnTo>
                    <a:lnTo>
                      <a:pt x="4" y="945"/>
                    </a:lnTo>
                    <a:lnTo>
                      <a:pt x="9" y="959"/>
                    </a:lnTo>
                    <a:lnTo>
                      <a:pt x="19" y="966"/>
                    </a:lnTo>
                    <a:lnTo>
                      <a:pt x="30" y="970"/>
                    </a:lnTo>
                    <a:lnTo>
                      <a:pt x="46" y="968"/>
                    </a:lnTo>
                    <a:lnTo>
                      <a:pt x="63" y="962"/>
                    </a:lnTo>
                    <a:lnTo>
                      <a:pt x="82" y="953"/>
                    </a:lnTo>
                    <a:lnTo>
                      <a:pt x="103" y="938"/>
                    </a:lnTo>
                    <a:lnTo>
                      <a:pt x="125" y="918"/>
                    </a:lnTo>
                    <a:lnTo>
                      <a:pt x="149" y="895"/>
                    </a:lnTo>
                    <a:lnTo>
                      <a:pt x="174" y="868"/>
                    </a:lnTo>
                    <a:lnTo>
                      <a:pt x="201" y="840"/>
                    </a:lnTo>
                    <a:lnTo>
                      <a:pt x="230" y="805"/>
                    </a:lnTo>
                    <a:lnTo>
                      <a:pt x="259" y="769"/>
                    </a:lnTo>
                    <a:lnTo>
                      <a:pt x="288" y="728"/>
                    </a:lnTo>
                    <a:lnTo>
                      <a:pt x="317" y="686"/>
                    </a:lnTo>
                    <a:lnTo>
                      <a:pt x="345" y="642"/>
                    </a:lnTo>
                    <a:lnTo>
                      <a:pt x="376" y="596"/>
                    </a:lnTo>
                    <a:lnTo>
                      <a:pt x="405" y="546"/>
                    </a:lnTo>
                    <a:lnTo>
                      <a:pt x="434" y="496"/>
                    </a:lnTo>
                    <a:lnTo>
                      <a:pt x="459" y="448"/>
                    </a:lnTo>
                    <a:lnTo>
                      <a:pt x="484" y="400"/>
                    </a:lnTo>
                    <a:lnTo>
                      <a:pt x="507" y="354"/>
                    </a:lnTo>
                    <a:lnTo>
                      <a:pt x="526" y="310"/>
                    </a:lnTo>
                    <a:lnTo>
                      <a:pt x="545" y="267"/>
                    </a:lnTo>
                    <a:lnTo>
                      <a:pt x="560" y="227"/>
                    </a:lnTo>
                    <a:lnTo>
                      <a:pt x="574" y="189"/>
                    </a:lnTo>
                    <a:lnTo>
                      <a:pt x="583" y="152"/>
                    </a:lnTo>
                    <a:lnTo>
                      <a:pt x="591" y="120"/>
                    </a:lnTo>
                    <a:lnTo>
                      <a:pt x="597" y="91"/>
                    </a:lnTo>
                    <a:lnTo>
                      <a:pt x="599" y="66"/>
                    </a:lnTo>
                    <a:lnTo>
                      <a:pt x="599" y="45"/>
                    </a:lnTo>
                    <a:lnTo>
                      <a:pt x="595" y="25"/>
                    </a:lnTo>
                    <a:lnTo>
                      <a:pt x="589" y="12"/>
                    </a:lnTo>
                    <a:lnTo>
                      <a:pt x="580" y="4"/>
                    </a:lnTo>
                    <a:lnTo>
                      <a:pt x="568" y="0"/>
                    </a:lnTo>
                    <a:lnTo>
                      <a:pt x="553" y="2"/>
                    </a:lnTo>
                    <a:lnTo>
                      <a:pt x="535" y="8"/>
                    </a:lnTo>
                    <a:lnTo>
                      <a:pt x="516" y="18"/>
                    </a:lnTo>
                    <a:lnTo>
                      <a:pt x="495" y="33"/>
                    </a:lnTo>
                    <a:lnTo>
                      <a:pt x="474" y="52"/>
                    </a:lnTo>
                    <a:lnTo>
                      <a:pt x="449" y="75"/>
                    </a:lnTo>
                    <a:lnTo>
                      <a:pt x="424" y="102"/>
                    </a:lnTo>
                    <a:lnTo>
                      <a:pt x="397" y="131"/>
                    </a:lnTo>
                    <a:lnTo>
                      <a:pt x="368" y="166"/>
                    </a:lnTo>
                    <a:lnTo>
                      <a:pt x="340" y="202"/>
                    </a:lnTo>
                    <a:lnTo>
                      <a:pt x="311" y="242"/>
                    </a:lnTo>
                    <a:lnTo>
                      <a:pt x="282" y="285"/>
                    </a:lnTo>
                    <a:lnTo>
                      <a:pt x="253" y="329"/>
                    </a:lnTo>
                    <a:lnTo>
                      <a:pt x="222" y="375"/>
                    </a:lnTo>
                    <a:lnTo>
                      <a:pt x="194" y="425"/>
                    </a:lnTo>
                    <a:close/>
                  </a:path>
                </a:pathLst>
              </a:custGeom>
              <a:solidFill>
                <a:srgbClr val="000000"/>
              </a:solidFill>
              <a:ln w="9525">
                <a:solidFill>
                  <a:srgbClr val="000000"/>
                </a:solidFill>
                <a:prstDash val="solid"/>
                <a:round/>
                <a:headEnd/>
                <a:tailEnd/>
              </a:ln>
            </p:spPr>
            <p:txBody>
              <a:bodyPr/>
              <a:lstStyle/>
              <a:p>
                <a:endParaRPr lang="en-GB"/>
              </a:p>
            </p:txBody>
          </p:sp>
          <p:sp>
            <p:nvSpPr>
              <p:cNvPr id="117" name="Freeform 145"/>
              <p:cNvSpPr>
                <a:spLocks/>
              </p:cNvSpPr>
              <p:nvPr/>
            </p:nvSpPr>
            <p:spPr bwMode="auto">
              <a:xfrm>
                <a:off x="15506" y="9042"/>
                <a:ext cx="676" cy="1029"/>
              </a:xfrm>
              <a:custGeom>
                <a:avLst/>
                <a:gdLst>
                  <a:gd name="T0" fmla="*/ 0 w 676"/>
                  <a:gd name="T1" fmla="*/ 962 h 1029"/>
                  <a:gd name="T2" fmla="*/ 115 w 676"/>
                  <a:gd name="T3" fmla="*/ 1029 h 1029"/>
                  <a:gd name="T4" fmla="*/ 676 w 676"/>
                  <a:gd name="T5" fmla="*/ 67 h 1029"/>
                  <a:gd name="T6" fmla="*/ 562 w 676"/>
                  <a:gd name="T7" fmla="*/ 0 h 1029"/>
                  <a:gd name="T8" fmla="*/ 0 w 676"/>
                  <a:gd name="T9" fmla="*/ 962 h 1029"/>
                  <a:gd name="T10" fmla="*/ 0 60000 65536"/>
                  <a:gd name="T11" fmla="*/ 0 60000 65536"/>
                  <a:gd name="T12" fmla="*/ 0 60000 65536"/>
                  <a:gd name="T13" fmla="*/ 0 60000 65536"/>
                  <a:gd name="T14" fmla="*/ 0 60000 65536"/>
                  <a:gd name="T15" fmla="*/ 0 w 676"/>
                  <a:gd name="T16" fmla="*/ 0 h 1029"/>
                  <a:gd name="T17" fmla="*/ 676 w 676"/>
                  <a:gd name="T18" fmla="*/ 1029 h 1029"/>
                </a:gdLst>
                <a:ahLst/>
                <a:cxnLst>
                  <a:cxn ang="T10">
                    <a:pos x="T0" y="T1"/>
                  </a:cxn>
                  <a:cxn ang="T11">
                    <a:pos x="T2" y="T3"/>
                  </a:cxn>
                  <a:cxn ang="T12">
                    <a:pos x="T4" y="T5"/>
                  </a:cxn>
                  <a:cxn ang="T13">
                    <a:pos x="T6" y="T7"/>
                  </a:cxn>
                  <a:cxn ang="T14">
                    <a:pos x="T8" y="T9"/>
                  </a:cxn>
                </a:cxnLst>
                <a:rect l="T15" t="T16" r="T17" b="T18"/>
                <a:pathLst>
                  <a:path w="676" h="1029">
                    <a:moveTo>
                      <a:pt x="0" y="962"/>
                    </a:moveTo>
                    <a:lnTo>
                      <a:pt x="115" y="1029"/>
                    </a:lnTo>
                    <a:lnTo>
                      <a:pt x="676" y="67"/>
                    </a:lnTo>
                    <a:lnTo>
                      <a:pt x="562" y="0"/>
                    </a:lnTo>
                    <a:lnTo>
                      <a:pt x="0" y="962"/>
                    </a:lnTo>
                    <a:close/>
                  </a:path>
                </a:pathLst>
              </a:custGeom>
              <a:solidFill>
                <a:srgbClr val="000000"/>
              </a:solidFill>
              <a:ln w="9525">
                <a:solidFill>
                  <a:srgbClr val="000000"/>
                </a:solidFill>
                <a:prstDash val="solid"/>
                <a:round/>
                <a:headEnd/>
                <a:tailEnd/>
              </a:ln>
            </p:spPr>
            <p:txBody>
              <a:bodyPr/>
              <a:lstStyle/>
              <a:p>
                <a:endParaRPr lang="en-GB"/>
              </a:p>
            </p:txBody>
          </p:sp>
          <p:sp>
            <p:nvSpPr>
              <p:cNvPr id="118" name="Freeform 146"/>
              <p:cNvSpPr>
                <a:spLocks/>
              </p:cNvSpPr>
              <p:nvPr/>
            </p:nvSpPr>
            <p:spPr bwMode="auto">
              <a:xfrm>
                <a:off x="15483" y="9034"/>
                <a:ext cx="599" cy="972"/>
              </a:xfrm>
              <a:custGeom>
                <a:avLst/>
                <a:gdLst>
                  <a:gd name="T0" fmla="*/ 165 w 599"/>
                  <a:gd name="T1" fmla="*/ 475 h 972"/>
                  <a:gd name="T2" fmla="*/ 115 w 599"/>
                  <a:gd name="T3" fmla="*/ 571 h 972"/>
                  <a:gd name="T4" fmla="*/ 73 w 599"/>
                  <a:gd name="T5" fmla="*/ 663 h 972"/>
                  <a:gd name="T6" fmla="*/ 40 w 599"/>
                  <a:gd name="T7" fmla="*/ 745 h 972"/>
                  <a:gd name="T8" fmla="*/ 15 w 599"/>
                  <a:gd name="T9" fmla="*/ 818 h 972"/>
                  <a:gd name="T10" fmla="*/ 4 w 599"/>
                  <a:gd name="T11" fmla="*/ 880 h 972"/>
                  <a:gd name="T12" fmla="*/ 0 w 599"/>
                  <a:gd name="T13" fmla="*/ 928 h 972"/>
                  <a:gd name="T14" fmla="*/ 9 w 599"/>
                  <a:gd name="T15" fmla="*/ 959 h 972"/>
                  <a:gd name="T16" fmla="*/ 30 w 599"/>
                  <a:gd name="T17" fmla="*/ 972 h 972"/>
                  <a:gd name="T18" fmla="*/ 63 w 599"/>
                  <a:gd name="T19" fmla="*/ 964 h 972"/>
                  <a:gd name="T20" fmla="*/ 103 w 599"/>
                  <a:gd name="T21" fmla="*/ 939 h 972"/>
                  <a:gd name="T22" fmla="*/ 149 w 599"/>
                  <a:gd name="T23" fmla="*/ 897 h 972"/>
                  <a:gd name="T24" fmla="*/ 201 w 599"/>
                  <a:gd name="T25" fmla="*/ 841 h 972"/>
                  <a:gd name="T26" fmla="*/ 259 w 599"/>
                  <a:gd name="T27" fmla="*/ 770 h 972"/>
                  <a:gd name="T28" fmla="*/ 317 w 599"/>
                  <a:gd name="T29" fmla="*/ 688 h 972"/>
                  <a:gd name="T30" fmla="*/ 376 w 599"/>
                  <a:gd name="T31" fmla="*/ 598 h 972"/>
                  <a:gd name="T32" fmla="*/ 434 w 599"/>
                  <a:gd name="T33" fmla="*/ 498 h 972"/>
                  <a:gd name="T34" fmla="*/ 484 w 599"/>
                  <a:gd name="T35" fmla="*/ 402 h 972"/>
                  <a:gd name="T36" fmla="*/ 526 w 599"/>
                  <a:gd name="T37" fmla="*/ 310 h 972"/>
                  <a:gd name="T38" fmla="*/ 558 w 599"/>
                  <a:gd name="T39" fmla="*/ 227 h 972"/>
                  <a:gd name="T40" fmla="*/ 581 w 599"/>
                  <a:gd name="T41" fmla="*/ 154 h 972"/>
                  <a:gd name="T42" fmla="*/ 595 w 599"/>
                  <a:gd name="T43" fmla="*/ 93 h 972"/>
                  <a:gd name="T44" fmla="*/ 599 w 599"/>
                  <a:gd name="T45" fmla="*/ 45 h 972"/>
                  <a:gd name="T46" fmla="*/ 589 w 599"/>
                  <a:gd name="T47" fmla="*/ 14 h 972"/>
                  <a:gd name="T48" fmla="*/ 568 w 599"/>
                  <a:gd name="T49" fmla="*/ 0 h 972"/>
                  <a:gd name="T50" fmla="*/ 535 w 599"/>
                  <a:gd name="T51" fmla="*/ 8 h 972"/>
                  <a:gd name="T52" fmla="*/ 495 w 599"/>
                  <a:gd name="T53" fmla="*/ 33 h 972"/>
                  <a:gd name="T54" fmla="*/ 449 w 599"/>
                  <a:gd name="T55" fmla="*/ 75 h 972"/>
                  <a:gd name="T56" fmla="*/ 397 w 599"/>
                  <a:gd name="T57" fmla="*/ 133 h 972"/>
                  <a:gd name="T58" fmla="*/ 340 w 599"/>
                  <a:gd name="T59" fmla="*/ 204 h 972"/>
                  <a:gd name="T60" fmla="*/ 282 w 599"/>
                  <a:gd name="T61" fmla="*/ 285 h 972"/>
                  <a:gd name="T62" fmla="*/ 222 w 599"/>
                  <a:gd name="T63" fmla="*/ 377 h 9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9"/>
                  <a:gd name="T97" fmla="*/ 0 h 972"/>
                  <a:gd name="T98" fmla="*/ 599 w 599"/>
                  <a:gd name="T99" fmla="*/ 972 h 9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9" h="972">
                    <a:moveTo>
                      <a:pt x="194" y="425"/>
                    </a:moveTo>
                    <a:lnTo>
                      <a:pt x="165" y="475"/>
                    </a:lnTo>
                    <a:lnTo>
                      <a:pt x="140" y="523"/>
                    </a:lnTo>
                    <a:lnTo>
                      <a:pt x="115" y="571"/>
                    </a:lnTo>
                    <a:lnTo>
                      <a:pt x="92" y="617"/>
                    </a:lnTo>
                    <a:lnTo>
                      <a:pt x="73" y="663"/>
                    </a:lnTo>
                    <a:lnTo>
                      <a:pt x="55" y="705"/>
                    </a:lnTo>
                    <a:lnTo>
                      <a:pt x="40" y="745"/>
                    </a:lnTo>
                    <a:lnTo>
                      <a:pt x="27" y="784"/>
                    </a:lnTo>
                    <a:lnTo>
                      <a:pt x="15" y="818"/>
                    </a:lnTo>
                    <a:lnTo>
                      <a:pt x="7" y="851"/>
                    </a:lnTo>
                    <a:lnTo>
                      <a:pt x="4" y="880"/>
                    </a:lnTo>
                    <a:lnTo>
                      <a:pt x="0" y="907"/>
                    </a:lnTo>
                    <a:lnTo>
                      <a:pt x="0" y="928"/>
                    </a:lnTo>
                    <a:lnTo>
                      <a:pt x="4" y="945"/>
                    </a:lnTo>
                    <a:lnTo>
                      <a:pt x="9" y="959"/>
                    </a:lnTo>
                    <a:lnTo>
                      <a:pt x="19" y="968"/>
                    </a:lnTo>
                    <a:lnTo>
                      <a:pt x="30" y="972"/>
                    </a:lnTo>
                    <a:lnTo>
                      <a:pt x="46" y="970"/>
                    </a:lnTo>
                    <a:lnTo>
                      <a:pt x="63" y="964"/>
                    </a:lnTo>
                    <a:lnTo>
                      <a:pt x="82" y="955"/>
                    </a:lnTo>
                    <a:lnTo>
                      <a:pt x="103" y="939"/>
                    </a:lnTo>
                    <a:lnTo>
                      <a:pt x="124" y="920"/>
                    </a:lnTo>
                    <a:lnTo>
                      <a:pt x="149" y="897"/>
                    </a:lnTo>
                    <a:lnTo>
                      <a:pt x="174" y="870"/>
                    </a:lnTo>
                    <a:lnTo>
                      <a:pt x="201" y="841"/>
                    </a:lnTo>
                    <a:lnTo>
                      <a:pt x="230" y="807"/>
                    </a:lnTo>
                    <a:lnTo>
                      <a:pt x="259" y="770"/>
                    </a:lnTo>
                    <a:lnTo>
                      <a:pt x="288" y="730"/>
                    </a:lnTo>
                    <a:lnTo>
                      <a:pt x="317" y="688"/>
                    </a:lnTo>
                    <a:lnTo>
                      <a:pt x="345" y="644"/>
                    </a:lnTo>
                    <a:lnTo>
                      <a:pt x="376" y="598"/>
                    </a:lnTo>
                    <a:lnTo>
                      <a:pt x="405" y="548"/>
                    </a:lnTo>
                    <a:lnTo>
                      <a:pt x="434" y="498"/>
                    </a:lnTo>
                    <a:lnTo>
                      <a:pt x="459" y="450"/>
                    </a:lnTo>
                    <a:lnTo>
                      <a:pt x="484" y="402"/>
                    </a:lnTo>
                    <a:lnTo>
                      <a:pt x="505" y="356"/>
                    </a:lnTo>
                    <a:lnTo>
                      <a:pt x="526" y="310"/>
                    </a:lnTo>
                    <a:lnTo>
                      <a:pt x="543" y="267"/>
                    </a:lnTo>
                    <a:lnTo>
                      <a:pt x="558" y="227"/>
                    </a:lnTo>
                    <a:lnTo>
                      <a:pt x="572" y="189"/>
                    </a:lnTo>
                    <a:lnTo>
                      <a:pt x="581" y="154"/>
                    </a:lnTo>
                    <a:lnTo>
                      <a:pt x="591" y="121"/>
                    </a:lnTo>
                    <a:lnTo>
                      <a:pt x="595" y="93"/>
                    </a:lnTo>
                    <a:lnTo>
                      <a:pt x="599" y="66"/>
                    </a:lnTo>
                    <a:lnTo>
                      <a:pt x="599" y="45"/>
                    </a:lnTo>
                    <a:lnTo>
                      <a:pt x="595" y="27"/>
                    </a:lnTo>
                    <a:lnTo>
                      <a:pt x="589" y="14"/>
                    </a:lnTo>
                    <a:lnTo>
                      <a:pt x="580" y="4"/>
                    </a:lnTo>
                    <a:lnTo>
                      <a:pt x="568" y="0"/>
                    </a:lnTo>
                    <a:lnTo>
                      <a:pt x="553" y="2"/>
                    </a:lnTo>
                    <a:lnTo>
                      <a:pt x="535" y="8"/>
                    </a:lnTo>
                    <a:lnTo>
                      <a:pt x="516" y="20"/>
                    </a:lnTo>
                    <a:lnTo>
                      <a:pt x="495" y="33"/>
                    </a:lnTo>
                    <a:lnTo>
                      <a:pt x="474" y="52"/>
                    </a:lnTo>
                    <a:lnTo>
                      <a:pt x="449" y="75"/>
                    </a:lnTo>
                    <a:lnTo>
                      <a:pt x="424" y="102"/>
                    </a:lnTo>
                    <a:lnTo>
                      <a:pt x="397" y="133"/>
                    </a:lnTo>
                    <a:lnTo>
                      <a:pt x="368" y="167"/>
                    </a:lnTo>
                    <a:lnTo>
                      <a:pt x="340" y="204"/>
                    </a:lnTo>
                    <a:lnTo>
                      <a:pt x="311" y="242"/>
                    </a:lnTo>
                    <a:lnTo>
                      <a:pt x="282" y="285"/>
                    </a:lnTo>
                    <a:lnTo>
                      <a:pt x="253" y="329"/>
                    </a:lnTo>
                    <a:lnTo>
                      <a:pt x="222" y="377"/>
                    </a:lnTo>
                    <a:lnTo>
                      <a:pt x="194" y="425"/>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104" name="Group 147"/>
            <p:cNvGrpSpPr>
              <a:grpSpLocks/>
            </p:cNvGrpSpPr>
            <p:nvPr/>
          </p:nvGrpSpPr>
          <p:grpSpPr bwMode="auto">
            <a:xfrm>
              <a:off x="5710" y="4315"/>
              <a:ext cx="567" cy="272"/>
              <a:chOff x="15133" y="8597"/>
              <a:chExt cx="1396" cy="593"/>
            </a:xfrm>
          </p:grpSpPr>
          <p:sp>
            <p:nvSpPr>
              <p:cNvPr id="113" name="Freeform 148"/>
              <p:cNvSpPr>
                <a:spLocks/>
              </p:cNvSpPr>
              <p:nvPr/>
            </p:nvSpPr>
            <p:spPr bwMode="auto">
              <a:xfrm>
                <a:off x="15133" y="8698"/>
                <a:ext cx="1364" cy="492"/>
              </a:xfrm>
              <a:custGeom>
                <a:avLst/>
                <a:gdLst>
                  <a:gd name="T0" fmla="*/ 642 w 1364"/>
                  <a:gd name="T1" fmla="*/ 133 h 492"/>
                  <a:gd name="T2" fmla="*/ 507 w 1364"/>
                  <a:gd name="T3" fmla="*/ 93 h 492"/>
                  <a:gd name="T4" fmla="*/ 382 w 1364"/>
                  <a:gd name="T5" fmla="*/ 58 h 492"/>
                  <a:gd name="T6" fmla="*/ 271 w 1364"/>
                  <a:gd name="T7" fmla="*/ 31 h 492"/>
                  <a:gd name="T8" fmla="*/ 175 w 1364"/>
                  <a:gd name="T9" fmla="*/ 12 h 492"/>
                  <a:gd name="T10" fmla="*/ 96 w 1364"/>
                  <a:gd name="T11" fmla="*/ 2 h 492"/>
                  <a:gd name="T12" fmla="*/ 39 w 1364"/>
                  <a:gd name="T13" fmla="*/ 0 h 492"/>
                  <a:gd name="T14" fmla="*/ 6 w 1364"/>
                  <a:gd name="T15" fmla="*/ 8 h 492"/>
                  <a:gd name="T16" fmla="*/ 0 w 1364"/>
                  <a:gd name="T17" fmla="*/ 25 h 492"/>
                  <a:gd name="T18" fmla="*/ 21 w 1364"/>
                  <a:gd name="T19" fmla="*/ 52 h 492"/>
                  <a:gd name="T20" fmla="*/ 67 w 1364"/>
                  <a:gd name="T21" fmla="*/ 87 h 492"/>
                  <a:gd name="T22" fmla="*/ 137 w 1364"/>
                  <a:gd name="T23" fmla="*/ 125 h 492"/>
                  <a:gd name="T24" fmla="*/ 225 w 1364"/>
                  <a:gd name="T25" fmla="*/ 169 h 492"/>
                  <a:gd name="T26" fmla="*/ 330 w 1364"/>
                  <a:gd name="T27" fmla="*/ 215 h 492"/>
                  <a:gd name="T28" fmla="*/ 450 w 1364"/>
                  <a:gd name="T29" fmla="*/ 263 h 492"/>
                  <a:gd name="T30" fmla="*/ 582 w 1364"/>
                  <a:gd name="T31" fmla="*/ 313 h 492"/>
                  <a:gd name="T32" fmla="*/ 720 w 1364"/>
                  <a:gd name="T33" fmla="*/ 359 h 492"/>
                  <a:gd name="T34" fmla="*/ 855 w 1364"/>
                  <a:gd name="T35" fmla="*/ 400 h 492"/>
                  <a:gd name="T36" fmla="*/ 979 w 1364"/>
                  <a:gd name="T37" fmla="*/ 434 h 492"/>
                  <a:gd name="T38" fmla="*/ 1091 w 1364"/>
                  <a:gd name="T39" fmla="*/ 461 h 492"/>
                  <a:gd name="T40" fmla="*/ 1189 w 1364"/>
                  <a:gd name="T41" fmla="*/ 480 h 492"/>
                  <a:gd name="T42" fmla="*/ 1266 w 1364"/>
                  <a:gd name="T43" fmla="*/ 490 h 492"/>
                  <a:gd name="T44" fmla="*/ 1323 w 1364"/>
                  <a:gd name="T45" fmla="*/ 492 h 492"/>
                  <a:gd name="T46" fmla="*/ 1358 w 1364"/>
                  <a:gd name="T47" fmla="*/ 484 h 492"/>
                  <a:gd name="T48" fmla="*/ 1364 w 1364"/>
                  <a:gd name="T49" fmla="*/ 467 h 492"/>
                  <a:gd name="T50" fmla="*/ 1340 w 1364"/>
                  <a:gd name="T51" fmla="*/ 440 h 492"/>
                  <a:gd name="T52" fmla="*/ 1294 w 1364"/>
                  <a:gd name="T53" fmla="*/ 406 h 492"/>
                  <a:gd name="T54" fmla="*/ 1225 w 1364"/>
                  <a:gd name="T55" fmla="*/ 367 h 492"/>
                  <a:gd name="T56" fmla="*/ 1137 w 1364"/>
                  <a:gd name="T57" fmla="*/ 323 h 492"/>
                  <a:gd name="T58" fmla="*/ 1031 w 1364"/>
                  <a:gd name="T59" fmla="*/ 277 h 492"/>
                  <a:gd name="T60" fmla="*/ 912 w 1364"/>
                  <a:gd name="T61" fmla="*/ 229 h 492"/>
                  <a:gd name="T62" fmla="*/ 780 w 1364"/>
                  <a:gd name="T63" fmla="*/ 179 h 4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4"/>
                  <a:gd name="T97" fmla="*/ 0 h 492"/>
                  <a:gd name="T98" fmla="*/ 1364 w 1364"/>
                  <a:gd name="T99" fmla="*/ 492 h 4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4" h="492">
                    <a:moveTo>
                      <a:pt x="711" y="156"/>
                    </a:moveTo>
                    <a:lnTo>
                      <a:pt x="642" y="133"/>
                    </a:lnTo>
                    <a:lnTo>
                      <a:pt x="572" y="112"/>
                    </a:lnTo>
                    <a:lnTo>
                      <a:pt x="507" y="93"/>
                    </a:lnTo>
                    <a:lnTo>
                      <a:pt x="444" y="73"/>
                    </a:lnTo>
                    <a:lnTo>
                      <a:pt x="382" y="58"/>
                    </a:lnTo>
                    <a:lnTo>
                      <a:pt x="325" y="43"/>
                    </a:lnTo>
                    <a:lnTo>
                      <a:pt x="271" y="31"/>
                    </a:lnTo>
                    <a:lnTo>
                      <a:pt x="221" y="20"/>
                    </a:lnTo>
                    <a:lnTo>
                      <a:pt x="175" y="12"/>
                    </a:lnTo>
                    <a:lnTo>
                      <a:pt x="133" y="6"/>
                    </a:lnTo>
                    <a:lnTo>
                      <a:pt x="96" y="2"/>
                    </a:lnTo>
                    <a:lnTo>
                      <a:pt x="65" y="0"/>
                    </a:lnTo>
                    <a:lnTo>
                      <a:pt x="39" y="0"/>
                    </a:lnTo>
                    <a:lnTo>
                      <a:pt x="19" y="2"/>
                    </a:lnTo>
                    <a:lnTo>
                      <a:pt x="6" y="8"/>
                    </a:lnTo>
                    <a:lnTo>
                      <a:pt x="0" y="16"/>
                    </a:lnTo>
                    <a:lnTo>
                      <a:pt x="0" y="25"/>
                    </a:lnTo>
                    <a:lnTo>
                      <a:pt x="8" y="39"/>
                    </a:lnTo>
                    <a:lnTo>
                      <a:pt x="21" y="52"/>
                    </a:lnTo>
                    <a:lnTo>
                      <a:pt x="42" y="69"/>
                    </a:lnTo>
                    <a:lnTo>
                      <a:pt x="67" y="87"/>
                    </a:lnTo>
                    <a:lnTo>
                      <a:pt x="100" y="106"/>
                    </a:lnTo>
                    <a:lnTo>
                      <a:pt x="137" y="125"/>
                    </a:lnTo>
                    <a:lnTo>
                      <a:pt x="179" y="148"/>
                    </a:lnTo>
                    <a:lnTo>
                      <a:pt x="225" y="169"/>
                    </a:lnTo>
                    <a:lnTo>
                      <a:pt x="275" y="192"/>
                    </a:lnTo>
                    <a:lnTo>
                      <a:pt x="330" y="215"/>
                    </a:lnTo>
                    <a:lnTo>
                      <a:pt x="388" y="240"/>
                    </a:lnTo>
                    <a:lnTo>
                      <a:pt x="450" y="263"/>
                    </a:lnTo>
                    <a:lnTo>
                      <a:pt x="515" y="288"/>
                    </a:lnTo>
                    <a:lnTo>
                      <a:pt x="582" y="313"/>
                    </a:lnTo>
                    <a:lnTo>
                      <a:pt x="651" y="336"/>
                    </a:lnTo>
                    <a:lnTo>
                      <a:pt x="720" y="359"/>
                    </a:lnTo>
                    <a:lnTo>
                      <a:pt x="789" y="381"/>
                    </a:lnTo>
                    <a:lnTo>
                      <a:pt x="855" y="400"/>
                    </a:lnTo>
                    <a:lnTo>
                      <a:pt x="918" y="419"/>
                    </a:lnTo>
                    <a:lnTo>
                      <a:pt x="979" y="434"/>
                    </a:lnTo>
                    <a:lnTo>
                      <a:pt x="1037" y="450"/>
                    </a:lnTo>
                    <a:lnTo>
                      <a:pt x="1091" y="461"/>
                    </a:lnTo>
                    <a:lnTo>
                      <a:pt x="1143" y="473"/>
                    </a:lnTo>
                    <a:lnTo>
                      <a:pt x="1189" y="480"/>
                    </a:lnTo>
                    <a:lnTo>
                      <a:pt x="1229" y="486"/>
                    </a:lnTo>
                    <a:lnTo>
                      <a:pt x="1266" y="490"/>
                    </a:lnTo>
                    <a:lnTo>
                      <a:pt x="1298" y="492"/>
                    </a:lnTo>
                    <a:lnTo>
                      <a:pt x="1323" y="492"/>
                    </a:lnTo>
                    <a:lnTo>
                      <a:pt x="1344" y="490"/>
                    </a:lnTo>
                    <a:lnTo>
                      <a:pt x="1358" y="484"/>
                    </a:lnTo>
                    <a:lnTo>
                      <a:pt x="1364" y="477"/>
                    </a:lnTo>
                    <a:lnTo>
                      <a:pt x="1364" y="467"/>
                    </a:lnTo>
                    <a:lnTo>
                      <a:pt x="1356" y="454"/>
                    </a:lnTo>
                    <a:lnTo>
                      <a:pt x="1340" y="440"/>
                    </a:lnTo>
                    <a:lnTo>
                      <a:pt x="1321" y="423"/>
                    </a:lnTo>
                    <a:lnTo>
                      <a:pt x="1294" y="406"/>
                    </a:lnTo>
                    <a:lnTo>
                      <a:pt x="1264" y="386"/>
                    </a:lnTo>
                    <a:lnTo>
                      <a:pt x="1225" y="367"/>
                    </a:lnTo>
                    <a:lnTo>
                      <a:pt x="1185" y="346"/>
                    </a:lnTo>
                    <a:lnTo>
                      <a:pt x="1137" y="323"/>
                    </a:lnTo>
                    <a:lnTo>
                      <a:pt x="1087" y="300"/>
                    </a:lnTo>
                    <a:lnTo>
                      <a:pt x="1031" y="277"/>
                    </a:lnTo>
                    <a:lnTo>
                      <a:pt x="974" y="252"/>
                    </a:lnTo>
                    <a:lnTo>
                      <a:pt x="912" y="229"/>
                    </a:lnTo>
                    <a:lnTo>
                      <a:pt x="847" y="204"/>
                    </a:lnTo>
                    <a:lnTo>
                      <a:pt x="780" y="179"/>
                    </a:lnTo>
                    <a:lnTo>
                      <a:pt x="711" y="156"/>
                    </a:lnTo>
                    <a:close/>
                  </a:path>
                </a:pathLst>
              </a:custGeom>
              <a:solidFill>
                <a:srgbClr val="000000"/>
              </a:solidFill>
              <a:ln w="9525">
                <a:solidFill>
                  <a:srgbClr val="000000"/>
                </a:solidFill>
                <a:prstDash val="solid"/>
                <a:round/>
                <a:headEnd/>
                <a:tailEnd/>
              </a:ln>
            </p:spPr>
            <p:txBody>
              <a:bodyPr/>
              <a:lstStyle/>
              <a:p>
                <a:endParaRPr lang="en-GB"/>
              </a:p>
            </p:txBody>
          </p:sp>
          <p:sp>
            <p:nvSpPr>
              <p:cNvPr id="114" name="Freeform 149"/>
              <p:cNvSpPr>
                <a:spLocks/>
              </p:cNvSpPr>
              <p:nvPr/>
            </p:nvSpPr>
            <p:spPr bwMode="auto">
              <a:xfrm>
                <a:off x="15133" y="8618"/>
                <a:ext cx="1396" cy="557"/>
              </a:xfrm>
              <a:custGeom>
                <a:avLst/>
                <a:gdLst>
                  <a:gd name="T0" fmla="*/ 33 w 1396"/>
                  <a:gd name="T1" fmla="*/ 0 h 557"/>
                  <a:gd name="T2" fmla="*/ 0 w 1396"/>
                  <a:gd name="T3" fmla="*/ 96 h 557"/>
                  <a:gd name="T4" fmla="*/ 1364 w 1396"/>
                  <a:gd name="T5" fmla="*/ 557 h 557"/>
                  <a:gd name="T6" fmla="*/ 1396 w 1396"/>
                  <a:gd name="T7" fmla="*/ 459 h 557"/>
                  <a:gd name="T8" fmla="*/ 33 w 1396"/>
                  <a:gd name="T9" fmla="*/ 0 h 557"/>
                  <a:gd name="T10" fmla="*/ 0 60000 65536"/>
                  <a:gd name="T11" fmla="*/ 0 60000 65536"/>
                  <a:gd name="T12" fmla="*/ 0 60000 65536"/>
                  <a:gd name="T13" fmla="*/ 0 60000 65536"/>
                  <a:gd name="T14" fmla="*/ 0 60000 65536"/>
                  <a:gd name="T15" fmla="*/ 0 w 1396"/>
                  <a:gd name="T16" fmla="*/ 0 h 557"/>
                  <a:gd name="T17" fmla="*/ 1396 w 1396"/>
                  <a:gd name="T18" fmla="*/ 557 h 557"/>
                </a:gdLst>
                <a:ahLst/>
                <a:cxnLst>
                  <a:cxn ang="T10">
                    <a:pos x="T0" y="T1"/>
                  </a:cxn>
                  <a:cxn ang="T11">
                    <a:pos x="T2" y="T3"/>
                  </a:cxn>
                  <a:cxn ang="T12">
                    <a:pos x="T4" y="T5"/>
                  </a:cxn>
                  <a:cxn ang="T13">
                    <a:pos x="T6" y="T7"/>
                  </a:cxn>
                  <a:cxn ang="T14">
                    <a:pos x="T8" y="T9"/>
                  </a:cxn>
                </a:cxnLst>
                <a:rect l="T15" t="T16" r="T17" b="T18"/>
                <a:pathLst>
                  <a:path w="1396" h="557">
                    <a:moveTo>
                      <a:pt x="33" y="0"/>
                    </a:moveTo>
                    <a:lnTo>
                      <a:pt x="0" y="96"/>
                    </a:lnTo>
                    <a:lnTo>
                      <a:pt x="1364" y="557"/>
                    </a:lnTo>
                    <a:lnTo>
                      <a:pt x="1396" y="459"/>
                    </a:lnTo>
                    <a:lnTo>
                      <a:pt x="33" y="0"/>
                    </a:lnTo>
                    <a:close/>
                  </a:path>
                </a:pathLst>
              </a:custGeom>
              <a:solidFill>
                <a:srgbClr val="000000"/>
              </a:solidFill>
              <a:ln w="9525">
                <a:solidFill>
                  <a:srgbClr val="000000"/>
                </a:solidFill>
                <a:prstDash val="solid"/>
                <a:round/>
                <a:headEnd/>
                <a:tailEnd/>
              </a:ln>
            </p:spPr>
            <p:txBody>
              <a:bodyPr/>
              <a:lstStyle/>
              <a:p>
                <a:endParaRPr lang="en-GB"/>
              </a:p>
            </p:txBody>
          </p:sp>
          <p:sp>
            <p:nvSpPr>
              <p:cNvPr id="115" name="Freeform 150"/>
              <p:cNvSpPr>
                <a:spLocks/>
              </p:cNvSpPr>
              <p:nvPr/>
            </p:nvSpPr>
            <p:spPr bwMode="auto">
              <a:xfrm>
                <a:off x="15166" y="8597"/>
                <a:ext cx="1363" cy="493"/>
              </a:xfrm>
              <a:custGeom>
                <a:avLst/>
                <a:gdLst>
                  <a:gd name="T0" fmla="*/ 643 w 1363"/>
                  <a:gd name="T1" fmla="*/ 134 h 493"/>
                  <a:gd name="T2" fmla="*/ 509 w 1363"/>
                  <a:gd name="T3" fmla="*/ 94 h 493"/>
                  <a:gd name="T4" fmla="*/ 384 w 1363"/>
                  <a:gd name="T5" fmla="*/ 59 h 493"/>
                  <a:gd name="T6" fmla="*/ 273 w 1363"/>
                  <a:gd name="T7" fmla="*/ 32 h 493"/>
                  <a:gd name="T8" fmla="*/ 175 w 1363"/>
                  <a:gd name="T9" fmla="*/ 13 h 493"/>
                  <a:gd name="T10" fmla="*/ 98 w 1363"/>
                  <a:gd name="T11" fmla="*/ 2 h 493"/>
                  <a:gd name="T12" fmla="*/ 40 w 1363"/>
                  <a:gd name="T13" fmla="*/ 0 h 493"/>
                  <a:gd name="T14" fmla="*/ 8 w 1363"/>
                  <a:gd name="T15" fmla="*/ 9 h 493"/>
                  <a:gd name="T16" fmla="*/ 0 w 1363"/>
                  <a:gd name="T17" fmla="*/ 26 h 493"/>
                  <a:gd name="T18" fmla="*/ 23 w 1363"/>
                  <a:gd name="T19" fmla="*/ 53 h 493"/>
                  <a:gd name="T20" fmla="*/ 69 w 1363"/>
                  <a:gd name="T21" fmla="*/ 86 h 493"/>
                  <a:gd name="T22" fmla="*/ 138 w 1363"/>
                  <a:gd name="T23" fmla="*/ 126 h 493"/>
                  <a:gd name="T24" fmla="*/ 226 w 1363"/>
                  <a:gd name="T25" fmla="*/ 169 h 493"/>
                  <a:gd name="T26" fmla="*/ 332 w 1363"/>
                  <a:gd name="T27" fmla="*/ 215 h 493"/>
                  <a:gd name="T28" fmla="*/ 451 w 1363"/>
                  <a:gd name="T29" fmla="*/ 263 h 493"/>
                  <a:gd name="T30" fmla="*/ 584 w 1363"/>
                  <a:gd name="T31" fmla="*/ 313 h 493"/>
                  <a:gd name="T32" fmla="*/ 722 w 1363"/>
                  <a:gd name="T33" fmla="*/ 359 h 493"/>
                  <a:gd name="T34" fmla="*/ 856 w 1363"/>
                  <a:gd name="T35" fmla="*/ 401 h 493"/>
                  <a:gd name="T36" fmla="*/ 981 w 1363"/>
                  <a:gd name="T37" fmla="*/ 434 h 493"/>
                  <a:gd name="T38" fmla="*/ 1092 w 1363"/>
                  <a:gd name="T39" fmla="*/ 462 h 493"/>
                  <a:gd name="T40" fmla="*/ 1190 w 1363"/>
                  <a:gd name="T41" fmla="*/ 480 h 493"/>
                  <a:gd name="T42" fmla="*/ 1267 w 1363"/>
                  <a:gd name="T43" fmla="*/ 491 h 493"/>
                  <a:gd name="T44" fmla="*/ 1325 w 1363"/>
                  <a:gd name="T45" fmla="*/ 493 h 493"/>
                  <a:gd name="T46" fmla="*/ 1357 w 1363"/>
                  <a:gd name="T47" fmla="*/ 483 h 493"/>
                  <a:gd name="T48" fmla="*/ 1363 w 1363"/>
                  <a:gd name="T49" fmla="*/ 466 h 493"/>
                  <a:gd name="T50" fmla="*/ 1342 w 1363"/>
                  <a:gd name="T51" fmla="*/ 439 h 493"/>
                  <a:gd name="T52" fmla="*/ 1296 w 1363"/>
                  <a:gd name="T53" fmla="*/ 405 h 493"/>
                  <a:gd name="T54" fmla="*/ 1227 w 1363"/>
                  <a:gd name="T55" fmla="*/ 366 h 493"/>
                  <a:gd name="T56" fmla="*/ 1139 w 1363"/>
                  <a:gd name="T57" fmla="*/ 324 h 493"/>
                  <a:gd name="T58" fmla="*/ 1033 w 1363"/>
                  <a:gd name="T59" fmla="*/ 278 h 493"/>
                  <a:gd name="T60" fmla="*/ 914 w 1363"/>
                  <a:gd name="T61" fmla="*/ 230 h 493"/>
                  <a:gd name="T62" fmla="*/ 781 w 1363"/>
                  <a:gd name="T63" fmla="*/ 180 h 4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3"/>
                  <a:gd name="T97" fmla="*/ 0 h 493"/>
                  <a:gd name="T98" fmla="*/ 1363 w 1363"/>
                  <a:gd name="T99" fmla="*/ 493 h 4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3" h="493">
                    <a:moveTo>
                      <a:pt x="712" y="157"/>
                    </a:moveTo>
                    <a:lnTo>
                      <a:pt x="643" y="134"/>
                    </a:lnTo>
                    <a:lnTo>
                      <a:pt x="574" y="113"/>
                    </a:lnTo>
                    <a:lnTo>
                      <a:pt x="509" y="94"/>
                    </a:lnTo>
                    <a:lnTo>
                      <a:pt x="445" y="74"/>
                    </a:lnTo>
                    <a:lnTo>
                      <a:pt x="384" y="59"/>
                    </a:lnTo>
                    <a:lnTo>
                      <a:pt x="326" y="44"/>
                    </a:lnTo>
                    <a:lnTo>
                      <a:pt x="273" y="32"/>
                    </a:lnTo>
                    <a:lnTo>
                      <a:pt x="221" y="21"/>
                    </a:lnTo>
                    <a:lnTo>
                      <a:pt x="175" y="13"/>
                    </a:lnTo>
                    <a:lnTo>
                      <a:pt x="134" y="5"/>
                    </a:lnTo>
                    <a:lnTo>
                      <a:pt x="98" y="2"/>
                    </a:lnTo>
                    <a:lnTo>
                      <a:pt x="65" y="0"/>
                    </a:lnTo>
                    <a:lnTo>
                      <a:pt x="40" y="0"/>
                    </a:lnTo>
                    <a:lnTo>
                      <a:pt x="21" y="3"/>
                    </a:lnTo>
                    <a:lnTo>
                      <a:pt x="8" y="9"/>
                    </a:lnTo>
                    <a:lnTo>
                      <a:pt x="0" y="17"/>
                    </a:lnTo>
                    <a:lnTo>
                      <a:pt x="0" y="26"/>
                    </a:lnTo>
                    <a:lnTo>
                      <a:pt x="8" y="40"/>
                    </a:lnTo>
                    <a:lnTo>
                      <a:pt x="23" y="53"/>
                    </a:lnTo>
                    <a:lnTo>
                      <a:pt x="42" y="69"/>
                    </a:lnTo>
                    <a:lnTo>
                      <a:pt x="69" y="86"/>
                    </a:lnTo>
                    <a:lnTo>
                      <a:pt x="100" y="105"/>
                    </a:lnTo>
                    <a:lnTo>
                      <a:pt x="138" y="126"/>
                    </a:lnTo>
                    <a:lnTo>
                      <a:pt x="180" y="147"/>
                    </a:lnTo>
                    <a:lnTo>
                      <a:pt x="226" y="169"/>
                    </a:lnTo>
                    <a:lnTo>
                      <a:pt x="276" y="192"/>
                    </a:lnTo>
                    <a:lnTo>
                      <a:pt x="332" y="215"/>
                    </a:lnTo>
                    <a:lnTo>
                      <a:pt x="390" y="240"/>
                    </a:lnTo>
                    <a:lnTo>
                      <a:pt x="451" y="263"/>
                    </a:lnTo>
                    <a:lnTo>
                      <a:pt x="516" y="288"/>
                    </a:lnTo>
                    <a:lnTo>
                      <a:pt x="584" y="313"/>
                    </a:lnTo>
                    <a:lnTo>
                      <a:pt x="653" y="336"/>
                    </a:lnTo>
                    <a:lnTo>
                      <a:pt x="722" y="359"/>
                    </a:lnTo>
                    <a:lnTo>
                      <a:pt x="791" y="380"/>
                    </a:lnTo>
                    <a:lnTo>
                      <a:pt x="856" y="401"/>
                    </a:lnTo>
                    <a:lnTo>
                      <a:pt x="920" y="418"/>
                    </a:lnTo>
                    <a:lnTo>
                      <a:pt x="981" y="434"/>
                    </a:lnTo>
                    <a:lnTo>
                      <a:pt x="1039" y="449"/>
                    </a:lnTo>
                    <a:lnTo>
                      <a:pt x="1092" y="462"/>
                    </a:lnTo>
                    <a:lnTo>
                      <a:pt x="1144" y="472"/>
                    </a:lnTo>
                    <a:lnTo>
                      <a:pt x="1190" y="480"/>
                    </a:lnTo>
                    <a:lnTo>
                      <a:pt x="1231" y="487"/>
                    </a:lnTo>
                    <a:lnTo>
                      <a:pt x="1267" y="491"/>
                    </a:lnTo>
                    <a:lnTo>
                      <a:pt x="1298" y="493"/>
                    </a:lnTo>
                    <a:lnTo>
                      <a:pt x="1325" y="493"/>
                    </a:lnTo>
                    <a:lnTo>
                      <a:pt x="1344" y="489"/>
                    </a:lnTo>
                    <a:lnTo>
                      <a:pt x="1357" y="483"/>
                    </a:lnTo>
                    <a:lnTo>
                      <a:pt x="1363" y="476"/>
                    </a:lnTo>
                    <a:lnTo>
                      <a:pt x="1363" y="466"/>
                    </a:lnTo>
                    <a:lnTo>
                      <a:pt x="1355" y="453"/>
                    </a:lnTo>
                    <a:lnTo>
                      <a:pt x="1342" y="439"/>
                    </a:lnTo>
                    <a:lnTo>
                      <a:pt x="1321" y="422"/>
                    </a:lnTo>
                    <a:lnTo>
                      <a:pt x="1296" y="405"/>
                    </a:lnTo>
                    <a:lnTo>
                      <a:pt x="1263" y="386"/>
                    </a:lnTo>
                    <a:lnTo>
                      <a:pt x="1227" y="366"/>
                    </a:lnTo>
                    <a:lnTo>
                      <a:pt x="1185" y="345"/>
                    </a:lnTo>
                    <a:lnTo>
                      <a:pt x="1139" y="324"/>
                    </a:lnTo>
                    <a:lnTo>
                      <a:pt x="1089" y="301"/>
                    </a:lnTo>
                    <a:lnTo>
                      <a:pt x="1033" y="278"/>
                    </a:lnTo>
                    <a:lnTo>
                      <a:pt x="975" y="253"/>
                    </a:lnTo>
                    <a:lnTo>
                      <a:pt x="914" y="230"/>
                    </a:lnTo>
                    <a:lnTo>
                      <a:pt x="849" y="205"/>
                    </a:lnTo>
                    <a:lnTo>
                      <a:pt x="781" y="180"/>
                    </a:lnTo>
                    <a:lnTo>
                      <a:pt x="712" y="157"/>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105" name="Group 151"/>
            <p:cNvGrpSpPr>
              <a:grpSpLocks/>
            </p:cNvGrpSpPr>
            <p:nvPr/>
          </p:nvGrpSpPr>
          <p:grpSpPr bwMode="auto">
            <a:xfrm>
              <a:off x="5103" y="4466"/>
              <a:ext cx="292" cy="478"/>
              <a:chOff x="13639" y="8927"/>
              <a:chExt cx="720" cy="1043"/>
            </a:xfrm>
          </p:grpSpPr>
          <p:sp>
            <p:nvSpPr>
              <p:cNvPr id="110" name="Freeform 152"/>
              <p:cNvSpPr>
                <a:spLocks/>
              </p:cNvSpPr>
              <p:nvPr/>
            </p:nvSpPr>
            <p:spPr bwMode="auto">
              <a:xfrm>
                <a:off x="13760" y="8998"/>
                <a:ext cx="599" cy="972"/>
              </a:xfrm>
              <a:custGeom>
                <a:avLst/>
                <a:gdLst>
                  <a:gd name="T0" fmla="*/ 165 w 599"/>
                  <a:gd name="T1" fmla="*/ 474 h 972"/>
                  <a:gd name="T2" fmla="*/ 115 w 599"/>
                  <a:gd name="T3" fmla="*/ 570 h 972"/>
                  <a:gd name="T4" fmla="*/ 73 w 599"/>
                  <a:gd name="T5" fmla="*/ 660 h 972"/>
                  <a:gd name="T6" fmla="*/ 39 w 599"/>
                  <a:gd name="T7" fmla="*/ 745 h 972"/>
                  <a:gd name="T8" fmla="*/ 16 w 599"/>
                  <a:gd name="T9" fmla="*/ 818 h 972"/>
                  <a:gd name="T10" fmla="*/ 2 w 599"/>
                  <a:gd name="T11" fmla="*/ 879 h 972"/>
                  <a:gd name="T12" fmla="*/ 0 w 599"/>
                  <a:gd name="T13" fmla="*/ 927 h 972"/>
                  <a:gd name="T14" fmla="*/ 10 w 599"/>
                  <a:gd name="T15" fmla="*/ 958 h 972"/>
                  <a:gd name="T16" fmla="*/ 31 w 599"/>
                  <a:gd name="T17" fmla="*/ 972 h 972"/>
                  <a:gd name="T18" fmla="*/ 64 w 599"/>
                  <a:gd name="T19" fmla="*/ 964 h 972"/>
                  <a:gd name="T20" fmla="*/ 104 w 599"/>
                  <a:gd name="T21" fmla="*/ 939 h 972"/>
                  <a:gd name="T22" fmla="*/ 150 w 599"/>
                  <a:gd name="T23" fmla="*/ 897 h 972"/>
                  <a:gd name="T24" fmla="*/ 202 w 599"/>
                  <a:gd name="T25" fmla="*/ 839 h 972"/>
                  <a:gd name="T26" fmla="*/ 260 w 599"/>
                  <a:gd name="T27" fmla="*/ 768 h 972"/>
                  <a:gd name="T28" fmla="*/ 317 w 599"/>
                  <a:gd name="T29" fmla="*/ 687 h 972"/>
                  <a:gd name="T30" fmla="*/ 377 w 599"/>
                  <a:gd name="T31" fmla="*/ 595 h 972"/>
                  <a:gd name="T32" fmla="*/ 434 w 599"/>
                  <a:gd name="T33" fmla="*/ 497 h 972"/>
                  <a:gd name="T34" fmla="*/ 484 w 599"/>
                  <a:gd name="T35" fmla="*/ 401 h 972"/>
                  <a:gd name="T36" fmla="*/ 526 w 599"/>
                  <a:gd name="T37" fmla="*/ 309 h 972"/>
                  <a:gd name="T38" fmla="*/ 559 w 599"/>
                  <a:gd name="T39" fmla="*/ 227 h 972"/>
                  <a:gd name="T40" fmla="*/ 582 w 599"/>
                  <a:gd name="T41" fmla="*/ 154 h 972"/>
                  <a:gd name="T42" fmla="*/ 596 w 599"/>
                  <a:gd name="T43" fmla="*/ 92 h 972"/>
                  <a:gd name="T44" fmla="*/ 599 w 599"/>
                  <a:gd name="T45" fmla="*/ 44 h 972"/>
                  <a:gd name="T46" fmla="*/ 590 w 599"/>
                  <a:gd name="T47" fmla="*/ 13 h 972"/>
                  <a:gd name="T48" fmla="*/ 569 w 599"/>
                  <a:gd name="T49" fmla="*/ 0 h 972"/>
                  <a:gd name="T50" fmla="*/ 536 w 599"/>
                  <a:gd name="T51" fmla="*/ 8 h 972"/>
                  <a:gd name="T52" fmla="*/ 496 w 599"/>
                  <a:gd name="T53" fmla="*/ 33 h 972"/>
                  <a:gd name="T54" fmla="*/ 450 w 599"/>
                  <a:gd name="T55" fmla="*/ 75 h 972"/>
                  <a:gd name="T56" fmla="*/ 398 w 599"/>
                  <a:gd name="T57" fmla="*/ 131 h 972"/>
                  <a:gd name="T58" fmla="*/ 340 w 599"/>
                  <a:gd name="T59" fmla="*/ 202 h 972"/>
                  <a:gd name="T60" fmla="*/ 283 w 599"/>
                  <a:gd name="T61" fmla="*/ 284 h 972"/>
                  <a:gd name="T62" fmla="*/ 223 w 599"/>
                  <a:gd name="T63" fmla="*/ 374 h 9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9"/>
                  <a:gd name="T97" fmla="*/ 0 h 972"/>
                  <a:gd name="T98" fmla="*/ 599 w 599"/>
                  <a:gd name="T99" fmla="*/ 972 h 9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9" h="972">
                    <a:moveTo>
                      <a:pt x="194" y="424"/>
                    </a:moveTo>
                    <a:lnTo>
                      <a:pt x="165" y="474"/>
                    </a:lnTo>
                    <a:lnTo>
                      <a:pt x="140" y="522"/>
                    </a:lnTo>
                    <a:lnTo>
                      <a:pt x="115" y="570"/>
                    </a:lnTo>
                    <a:lnTo>
                      <a:pt x="92" y="616"/>
                    </a:lnTo>
                    <a:lnTo>
                      <a:pt x="73" y="660"/>
                    </a:lnTo>
                    <a:lnTo>
                      <a:pt x="54" y="703"/>
                    </a:lnTo>
                    <a:lnTo>
                      <a:pt x="39" y="745"/>
                    </a:lnTo>
                    <a:lnTo>
                      <a:pt x="27" y="783"/>
                    </a:lnTo>
                    <a:lnTo>
                      <a:pt x="16" y="818"/>
                    </a:lnTo>
                    <a:lnTo>
                      <a:pt x="8" y="851"/>
                    </a:lnTo>
                    <a:lnTo>
                      <a:pt x="2" y="879"/>
                    </a:lnTo>
                    <a:lnTo>
                      <a:pt x="0" y="906"/>
                    </a:lnTo>
                    <a:lnTo>
                      <a:pt x="0" y="927"/>
                    </a:lnTo>
                    <a:lnTo>
                      <a:pt x="4" y="945"/>
                    </a:lnTo>
                    <a:lnTo>
                      <a:pt x="10" y="958"/>
                    </a:lnTo>
                    <a:lnTo>
                      <a:pt x="19" y="968"/>
                    </a:lnTo>
                    <a:lnTo>
                      <a:pt x="31" y="972"/>
                    </a:lnTo>
                    <a:lnTo>
                      <a:pt x="46" y="970"/>
                    </a:lnTo>
                    <a:lnTo>
                      <a:pt x="64" y="964"/>
                    </a:lnTo>
                    <a:lnTo>
                      <a:pt x="83" y="952"/>
                    </a:lnTo>
                    <a:lnTo>
                      <a:pt x="104" y="939"/>
                    </a:lnTo>
                    <a:lnTo>
                      <a:pt x="125" y="920"/>
                    </a:lnTo>
                    <a:lnTo>
                      <a:pt x="150" y="897"/>
                    </a:lnTo>
                    <a:lnTo>
                      <a:pt x="175" y="870"/>
                    </a:lnTo>
                    <a:lnTo>
                      <a:pt x="202" y="839"/>
                    </a:lnTo>
                    <a:lnTo>
                      <a:pt x="231" y="805"/>
                    </a:lnTo>
                    <a:lnTo>
                      <a:pt x="260" y="768"/>
                    </a:lnTo>
                    <a:lnTo>
                      <a:pt x="288" y="730"/>
                    </a:lnTo>
                    <a:lnTo>
                      <a:pt x="317" y="687"/>
                    </a:lnTo>
                    <a:lnTo>
                      <a:pt x="346" y="643"/>
                    </a:lnTo>
                    <a:lnTo>
                      <a:pt x="377" y="595"/>
                    </a:lnTo>
                    <a:lnTo>
                      <a:pt x="405" y="547"/>
                    </a:lnTo>
                    <a:lnTo>
                      <a:pt x="434" y="497"/>
                    </a:lnTo>
                    <a:lnTo>
                      <a:pt x="459" y="449"/>
                    </a:lnTo>
                    <a:lnTo>
                      <a:pt x="484" y="401"/>
                    </a:lnTo>
                    <a:lnTo>
                      <a:pt x="505" y="355"/>
                    </a:lnTo>
                    <a:lnTo>
                      <a:pt x="526" y="309"/>
                    </a:lnTo>
                    <a:lnTo>
                      <a:pt x="544" y="267"/>
                    </a:lnTo>
                    <a:lnTo>
                      <a:pt x="559" y="227"/>
                    </a:lnTo>
                    <a:lnTo>
                      <a:pt x="572" y="188"/>
                    </a:lnTo>
                    <a:lnTo>
                      <a:pt x="582" y="154"/>
                    </a:lnTo>
                    <a:lnTo>
                      <a:pt x="592" y="121"/>
                    </a:lnTo>
                    <a:lnTo>
                      <a:pt x="596" y="92"/>
                    </a:lnTo>
                    <a:lnTo>
                      <a:pt x="599" y="65"/>
                    </a:lnTo>
                    <a:lnTo>
                      <a:pt x="599" y="44"/>
                    </a:lnTo>
                    <a:lnTo>
                      <a:pt x="596" y="27"/>
                    </a:lnTo>
                    <a:lnTo>
                      <a:pt x="590" y="13"/>
                    </a:lnTo>
                    <a:lnTo>
                      <a:pt x="580" y="4"/>
                    </a:lnTo>
                    <a:lnTo>
                      <a:pt x="569" y="0"/>
                    </a:lnTo>
                    <a:lnTo>
                      <a:pt x="553" y="2"/>
                    </a:lnTo>
                    <a:lnTo>
                      <a:pt x="536" y="8"/>
                    </a:lnTo>
                    <a:lnTo>
                      <a:pt x="517" y="17"/>
                    </a:lnTo>
                    <a:lnTo>
                      <a:pt x="496" y="33"/>
                    </a:lnTo>
                    <a:lnTo>
                      <a:pt x="475" y="52"/>
                    </a:lnTo>
                    <a:lnTo>
                      <a:pt x="450" y="75"/>
                    </a:lnTo>
                    <a:lnTo>
                      <a:pt x="425" y="102"/>
                    </a:lnTo>
                    <a:lnTo>
                      <a:pt x="398" y="131"/>
                    </a:lnTo>
                    <a:lnTo>
                      <a:pt x="369" y="165"/>
                    </a:lnTo>
                    <a:lnTo>
                      <a:pt x="340" y="202"/>
                    </a:lnTo>
                    <a:lnTo>
                      <a:pt x="311" y="242"/>
                    </a:lnTo>
                    <a:lnTo>
                      <a:pt x="283" y="284"/>
                    </a:lnTo>
                    <a:lnTo>
                      <a:pt x="254" y="328"/>
                    </a:lnTo>
                    <a:lnTo>
                      <a:pt x="223" y="374"/>
                    </a:lnTo>
                    <a:lnTo>
                      <a:pt x="194" y="424"/>
                    </a:lnTo>
                    <a:close/>
                  </a:path>
                </a:pathLst>
              </a:custGeom>
              <a:solidFill>
                <a:srgbClr val="000000"/>
              </a:solidFill>
              <a:ln w="9525">
                <a:solidFill>
                  <a:srgbClr val="000000"/>
                </a:solidFill>
                <a:prstDash val="solid"/>
                <a:round/>
                <a:headEnd/>
                <a:tailEnd/>
              </a:ln>
            </p:spPr>
            <p:txBody>
              <a:bodyPr/>
              <a:lstStyle/>
              <a:p>
                <a:endParaRPr lang="en-GB"/>
              </a:p>
            </p:txBody>
          </p:sp>
          <p:sp>
            <p:nvSpPr>
              <p:cNvPr id="111" name="Freeform 153"/>
              <p:cNvSpPr>
                <a:spLocks/>
              </p:cNvSpPr>
              <p:nvPr/>
            </p:nvSpPr>
            <p:spPr bwMode="auto">
              <a:xfrm>
                <a:off x="13664" y="8935"/>
                <a:ext cx="676" cy="1031"/>
              </a:xfrm>
              <a:custGeom>
                <a:avLst/>
                <a:gdLst>
                  <a:gd name="T0" fmla="*/ 0 w 676"/>
                  <a:gd name="T1" fmla="*/ 964 h 1031"/>
                  <a:gd name="T2" fmla="*/ 115 w 676"/>
                  <a:gd name="T3" fmla="*/ 1031 h 1031"/>
                  <a:gd name="T4" fmla="*/ 676 w 676"/>
                  <a:gd name="T5" fmla="*/ 67 h 1031"/>
                  <a:gd name="T6" fmla="*/ 561 w 676"/>
                  <a:gd name="T7" fmla="*/ 0 h 1031"/>
                  <a:gd name="T8" fmla="*/ 0 w 676"/>
                  <a:gd name="T9" fmla="*/ 964 h 1031"/>
                  <a:gd name="T10" fmla="*/ 0 60000 65536"/>
                  <a:gd name="T11" fmla="*/ 0 60000 65536"/>
                  <a:gd name="T12" fmla="*/ 0 60000 65536"/>
                  <a:gd name="T13" fmla="*/ 0 60000 65536"/>
                  <a:gd name="T14" fmla="*/ 0 60000 65536"/>
                  <a:gd name="T15" fmla="*/ 0 w 676"/>
                  <a:gd name="T16" fmla="*/ 0 h 1031"/>
                  <a:gd name="T17" fmla="*/ 676 w 676"/>
                  <a:gd name="T18" fmla="*/ 1031 h 1031"/>
                </a:gdLst>
                <a:ahLst/>
                <a:cxnLst>
                  <a:cxn ang="T10">
                    <a:pos x="T0" y="T1"/>
                  </a:cxn>
                  <a:cxn ang="T11">
                    <a:pos x="T2" y="T3"/>
                  </a:cxn>
                  <a:cxn ang="T12">
                    <a:pos x="T4" y="T5"/>
                  </a:cxn>
                  <a:cxn ang="T13">
                    <a:pos x="T6" y="T7"/>
                  </a:cxn>
                  <a:cxn ang="T14">
                    <a:pos x="T8" y="T9"/>
                  </a:cxn>
                </a:cxnLst>
                <a:rect l="T15" t="T16" r="T17" b="T18"/>
                <a:pathLst>
                  <a:path w="676" h="1031">
                    <a:moveTo>
                      <a:pt x="0" y="964"/>
                    </a:moveTo>
                    <a:lnTo>
                      <a:pt x="115" y="1031"/>
                    </a:lnTo>
                    <a:lnTo>
                      <a:pt x="676" y="67"/>
                    </a:lnTo>
                    <a:lnTo>
                      <a:pt x="561" y="0"/>
                    </a:lnTo>
                    <a:lnTo>
                      <a:pt x="0" y="964"/>
                    </a:lnTo>
                    <a:close/>
                  </a:path>
                </a:pathLst>
              </a:custGeom>
              <a:solidFill>
                <a:srgbClr val="000000"/>
              </a:solidFill>
              <a:ln w="9525">
                <a:solidFill>
                  <a:srgbClr val="000000"/>
                </a:solidFill>
                <a:prstDash val="solid"/>
                <a:round/>
                <a:headEnd/>
                <a:tailEnd/>
              </a:ln>
            </p:spPr>
            <p:txBody>
              <a:bodyPr/>
              <a:lstStyle/>
              <a:p>
                <a:endParaRPr lang="en-GB"/>
              </a:p>
            </p:txBody>
          </p:sp>
          <p:sp>
            <p:nvSpPr>
              <p:cNvPr id="112" name="Freeform 154"/>
              <p:cNvSpPr>
                <a:spLocks/>
              </p:cNvSpPr>
              <p:nvPr/>
            </p:nvSpPr>
            <p:spPr bwMode="auto">
              <a:xfrm>
                <a:off x="13639" y="8927"/>
                <a:ext cx="601" cy="972"/>
              </a:xfrm>
              <a:custGeom>
                <a:avLst/>
                <a:gdLst>
                  <a:gd name="T0" fmla="*/ 167 w 601"/>
                  <a:gd name="T1" fmla="*/ 474 h 972"/>
                  <a:gd name="T2" fmla="*/ 117 w 601"/>
                  <a:gd name="T3" fmla="*/ 570 h 972"/>
                  <a:gd name="T4" fmla="*/ 75 w 601"/>
                  <a:gd name="T5" fmla="*/ 662 h 972"/>
                  <a:gd name="T6" fmla="*/ 41 w 601"/>
                  <a:gd name="T7" fmla="*/ 745 h 972"/>
                  <a:gd name="T8" fmla="*/ 18 w 601"/>
                  <a:gd name="T9" fmla="*/ 818 h 972"/>
                  <a:gd name="T10" fmla="*/ 4 w 601"/>
                  <a:gd name="T11" fmla="*/ 879 h 972"/>
                  <a:gd name="T12" fmla="*/ 0 w 601"/>
                  <a:gd name="T13" fmla="*/ 927 h 972"/>
                  <a:gd name="T14" fmla="*/ 10 w 601"/>
                  <a:gd name="T15" fmla="*/ 958 h 972"/>
                  <a:gd name="T16" fmla="*/ 33 w 601"/>
                  <a:gd name="T17" fmla="*/ 972 h 972"/>
                  <a:gd name="T18" fmla="*/ 64 w 601"/>
                  <a:gd name="T19" fmla="*/ 964 h 972"/>
                  <a:gd name="T20" fmla="*/ 104 w 601"/>
                  <a:gd name="T21" fmla="*/ 939 h 972"/>
                  <a:gd name="T22" fmla="*/ 152 w 601"/>
                  <a:gd name="T23" fmla="*/ 897 h 972"/>
                  <a:gd name="T24" fmla="*/ 204 w 601"/>
                  <a:gd name="T25" fmla="*/ 841 h 972"/>
                  <a:gd name="T26" fmla="*/ 260 w 601"/>
                  <a:gd name="T27" fmla="*/ 770 h 972"/>
                  <a:gd name="T28" fmla="*/ 317 w 601"/>
                  <a:gd name="T29" fmla="*/ 687 h 972"/>
                  <a:gd name="T30" fmla="*/ 377 w 601"/>
                  <a:gd name="T31" fmla="*/ 597 h 972"/>
                  <a:gd name="T32" fmla="*/ 434 w 601"/>
                  <a:gd name="T33" fmla="*/ 497 h 972"/>
                  <a:gd name="T34" fmla="*/ 484 w 601"/>
                  <a:gd name="T35" fmla="*/ 401 h 972"/>
                  <a:gd name="T36" fmla="*/ 526 w 601"/>
                  <a:gd name="T37" fmla="*/ 311 h 972"/>
                  <a:gd name="T38" fmla="*/ 561 w 601"/>
                  <a:gd name="T39" fmla="*/ 226 h 972"/>
                  <a:gd name="T40" fmla="*/ 584 w 601"/>
                  <a:gd name="T41" fmla="*/ 153 h 972"/>
                  <a:gd name="T42" fmla="*/ 597 w 601"/>
                  <a:gd name="T43" fmla="*/ 92 h 972"/>
                  <a:gd name="T44" fmla="*/ 601 w 601"/>
                  <a:gd name="T45" fmla="*/ 44 h 972"/>
                  <a:gd name="T46" fmla="*/ 592 w 601"/>
                  <a:gd name="T47" fmla="*/ 13 h 972"/>
                  <a:gd name="T48" fmla="*/ 571 w 601"/>
                  <a:gd name="T49" fmla="*/ 0 h 972"/>
                  <a:gd name="T50" fmla="*/ 538 w 601"/>
                  <a:gd name="T51" fmla="*/ 8 h 972"/>
                  <a:gd name="T52" fmla="*/ 498 w 601"/>
                  <a:gd name="T53" fmla="*/ 33 h 972"/>
                  <a:gd name="T54" fmla="*/ 450 w 601"/>
                  <a:gd name="T55" fmla="*/ 75 h 972"/>
                  <a:gd name="T56" fmla="*/ 398 w 601"/>
                  <a:gd name="T57" fmla="*/ 132 h 972"/>
                  <a:gd name="T58" fmla="*/ 342 w 601"/>
                  <a:gd name="T59" fmla="*/ 203 h 972"/>
                  <a:gd name="T60" fmla="*/ 284 w 601"/>
                  <a:gd name="T61" fmla="*/ 284 h 972"/>
                  <a:gd name="T62" fmla="*/ 225 w 601"/>
                  <a:gd name="T63" fmla="*/ 376 h 9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1"/>
                  <a:gd name="T97" fmla="*/ 0 h 972"/>
                  <a:gd name="T98" fmla="*/ 601 w 601"/>
                  <a:gd name="T99" fmla="*/ 972 h 9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1" h="972">
                    <a:moveTo>
                      <a:pt x="196" y="424"/>
                    </a:moveTo>
                    <a:lnTo>
                      <a:pt x="167" y="474"/>
                    </a:lnTo>
                    <a:lnTo>
                      <a:pt x="142" y="522"/>
                    </a:lnTo>
                    <a:lnTo>
                      <a:pt x="117" y="570"/>
                    </a:lnTo>
                    <a:lnTo>
                      <a:pt x="94" y="616"/>
                    </a:lnTo>
                    <a:lnTo>
                      <a:pt x="75" y="662"/>
                    </a:lnTo>
                    <a:lnTo>
                      <a:pt x="56" y="705"/>
                    </a:lnTo>
                    <a:lnTo>
                      <a:pt x="41" y="745"/>
                    </a:lnTo>
                    <a:lnTo>
                      <a:pt x="27" y="783"/>
                    </a:lnTo>
                    <a:lnTo>
                      <a:pt x="18" y="818"/>
                    </a:lnTo>
                    <a:lnTo>
                      <a:pt x="10" y="851"/>
                    </a:lnTo>
                    <a:lnTo>
                      <a:pt x="4" y="879"/>
                    </a:lnTo>
                    <a:lnTo>
                      <a:pt x="0" y="906"/>
                    </a:lnTo>
                    <a:lnTo>
                      <a:pt x="0" y="927"/>
                    </a:lnTo>
                    <a:lnTo>
                      <a:pt x="4" y="945"/>
                    </a:lnTo>
                    <a:lnTo>
                      <a:pt x="10" y="958"/>
                    </a:lnTo>
                    <a:lnTo>
                      <a:pt x="20" y="968"/>
                    </a:lnTo>
                    <a:lnTo>
                      <a:pt x="33" y="972"/>
                    </a:lnTo>
                    <a:lnTo>
                      <a:pt x="46" y="970"/>
                    </a:lnTo>
                    <a:lnTo>
                      <a:pt x="64" y="964"/>
                    </a:lnTo>
                    <a:lnTo>
                      <a:pt x="83" y="954"/>
                    </a:lnTo>
                    <a:lnTo>
                      <a:pt x="104" y="939"/>
                    </a:lnTo>
                    <a:lnTo>
                      <a:pt x="127" y="920"/>
                    </a:lnTo>
                    <a:lnTo>
                      <a:pt x="152" y="897"/>
                    </a:lnTo>
                    <a:lnTo>
                      <a:pt x="177" y="870"/>
                    </a:lnTo>
                    <a:lnTo>
                      <a:pt x="204" y="841"/>
                    </a:lnTo>
                    <a:lnTo>
                      <a:pt x="231" y="806"/>
                    </a:lnTo>
                    <a:lnTo>
                      <a:pt x="260" y="770"/>
                    </a:lnTo>
                    <a:lnTo>
                      <a:pt x="288" y="730"/>
                    </a:lnTo>
                    <a:lnTo>
                      <a:pt x="317" y="687"/>
                    </a:lnTo>
                    <a:lnTo>
                      <a:pt x="348" y="643"/>
                    </a:lnTo>
                    <a:lnTo>
                      <a:pt x="377" y="597"/>
                    </a:lnTo>
                    <a:lnTo>
                      <a:pt x="405" y="547"/>
                    </a:lnTo>
                    <a:lnTo>
                      <a:pt x="434" y="497"/>
                    </a:lnTo>
                    <a:lnTo>
                      <a:pt x="459" y="449"/>
                    </a:lnTo>
                    <a:lnTo>
                      <a:pt x="484" y="401"/>
                    </a:lnTo>
                    <a:lnTo>
                      <a:pt x="507" y="355"/>
                    </a:lnTo>
                    <a:lnTo>
                      <a:pt x="526" y="311"/>
                    </a:lnTo>
                    <a:lnTo>
                      <a:pt x="546" y="269"/>
                    </a:lnTo>
                    <a:lnTo>
                      <a:pt x="561" y="226"/>
                    </a:lnTo>
                    <a:lnTo>
                      <a:pt x="574" y="190"/>
                    </a:lnTo>
                    <a:lnTo>
                      <a:pt x="584" y="153"/>
                    </a:lnTo>
                    <a:lnTo>
                      <a:pt x="592" y="121"/>
                    </a:lnTo>
                    <a:lnTo>
                      <a:pt x="597" y="92"/>
                    </a:lnTo>
                    <a:lnTo>
                      <a:pt x="601" y="65"/>
                    </a:lnTo>
                    <a:lnTo>
                      <a:pt x="601" y="44"/>
                    </a:lnTo>
                    <a:lnTo>
                      <a:pt x="597" y="27"/>
                    </a:lnTo>
                    <a:lnTo>
                      <a:pt x="592" y="13"/>
                    </a:lnTo>
                    <a:lnTo>
                      <a:pt x="582" y="4"/>
                    </a:lnTo>
                    <a:lnTo>
                      <a:pt x="571" y="0"/>
                    </a:lnTo>
                    <a:lnTo>
                      <a:pt x="555" y="2"/>
                    </a:lnTo>
                    <a:lnTo>
                      <a:pt x="538" y="8"/>
                    </a:lnTo>
                    <a:lnTo>
                      <a:pt x="519" y="19"/>
                    </a:lnTo>
                    <a:lnTo>
                      <a:pt x="498" y="33"/>
                    </a:lnTo>
                    <a:lnTo>
                      <a:pt x="475" y="52"/>
                    </a:lnTo>
                    <a:lnTo>
                      <a:pt x="450" y="75"/>
                    </a:lnTo>
                    <a:lnTo>
                      <a:pt x="425" y="102"/>
                    </a:lnTo>
                    <a:lnTo>
                      <a:pt x="398" y="132"/>
                    </a:lnTo>
                    <a:lnTo>
                      <a:pt x="371" y="167"/>
                    </a:lnTo>
                    <a:lnTo>
                      <a:pt x="342" y="203"/>
                    </a:lnTo>
                    <a:lnTo>
                      <a:pt x="313" y="242"/>
                    </a:lnTo>
                    <a:lnTo>
                      <a:pt x="284" y="284"/>
                    </a:lnTo>
                    <a:lnTo>
                      <a:pt x="254" y="328"/>
                    </a:lnTo>
                    <a:lnTo>
                      <a:pt x="225" y="376"/>
                    </a:lnTo>
                    <a:lnTo>
                      <a:pt x="196" y="424"/>
                    </a:lnTo>
                    <a:close/>
                  </a:path>
                </a:pathLst>
              </a:custGeom>
              <a:solidFill>
                <a:srgbClr val="FFFFFF"/>
              </a:solidFill>
              <a:ln w="9525">
                <a:solidFill>
                  <a:srgbClr val="000000"/>
                </a:solidFill>
                <a:prstDash val="solid"/>
                <a:round/>
                <a:headEnd/>
                <a:tailEnd/>
              </a:ln>
            </p:spPr>
            <p:txBody>
              <a:bodyPr/>
              <a:lstStyle/>
              <a:p>
                <a:endParaRPr lang="en-GB"/>
              </a:p>
            </p:txBody>
          </p:sp>
        </p:grpSp>
        <p:grpSp>
          <p:nvGrpSpPr>
            <p:cNvPr id="106" name="Group 155"/>
            <p:cNvGrpSpPr>
              <a:grpSpLocks/>
            </p:cNvGrpSpPr>
            <p:nvPr/>
          </p:nvGrpSpPr>
          <p:grpSpPr bwMode="auto">
            <a:xfrm>
              <a:off x="5172" y="4345"/>
              <a:ext cx="568" cy="272"/>
              <a:chOff x="13810" y="8662"/>
              <a:chExt cx="1398" cy="595"/>
            </a:xfrm>
          </p:grpSpPr>
          <p:sp>
            <p:nvSpPr>
              <p:cNvPr id="107" name="Freeform 156"/>
              <p:cNvSpPr>
                <a:spLocks/>
              </p:cNvSpPr>
              <p:nvPr/>
            </p:nvSpPr>
            <p:spPr bwMode="auto">
              <a:xfrm>
                <a:off x="13810" y="8764"/>
                <a:ext cx="1364" cy="493"/>
              </a:xfrm>
              <a:custGeom>
                <a:avLst/>
                <a:gdLst>
                  <a:gd name="T0" fmla="*/ 642 w 1364"/>
                  <a:gd name="T1" fmla="*/ 134 h 493"/>
                  <a:gd name="T2" fmla="*/ 507 w 1364"/>
                  <a:gd name="T3" fmla="*/ 94 h 493"/>
                  <a:gd name="T4" fmla="*/ 384 w 1364"/>
                  <a:gd name="T5" fmla="*/ 59 h 493"/>
                  <a:gd name="T6" fmla="*/ 271 w 1364"/>
                  <a:gd name="T7" fmla="*/ 32 h 493"/>
                  <a:gd name="T8" fmla="*/ 175 w 1364"/>
                  <a:gd name="T9" fmla="*/ 13 h 493"/>
                  <a:gd name="T10" fmla="*/ 96 w 1364"/>
                  <a:gd name="T11" fmla="*/ 2 h 493"/>
                  <a:gd name="T12" fmla="*/ 41 w 1364"/>
                  <a:gd name="T13" fmla="*/ 0 h 493"/>
                  <a:gd name="T14" fmla="*/ 8 w 1364"/>
                  <a:gd name="T15" fmla="*/ 9 h 493"/>
                  <a:gd name="T16" fmla="*/ 0 w 1364"/>
                  <a:gd name="T17" fmla="*/ 27 h 493"/>
                  <a:gd name="T18" fmla="*/ 21 w 1364"/>
                  <a:gd name="T19" fmla="*/ 53 h 493"/>
                  <a:gd name="T20" fmla="*/ 67 w 1364"/>
                  <a:gd name="T21" fmla="*/ 86 h 493"/>
                  <a:gd name="T22" fmla="*/ 137 w 1364"/>
                  <a:gd name="T23" fmla="*/ 126 h 493"/>
                  <a:gd name="T24" fmla="*/ 225 w 1364"/>
                  <a:gd name="T25" fmla="*/ 169 h 493"/>
                  <a:gd name="T26" fmla="*/ 330 w 1364"/>
                  <a:gd name="T27" fmla="*/ 215 h 493"/>
                  <a:gd name="T28" fmla="*/ 450 w 1364"/>
                  <a:gd name="T29" fmla="*/ 263 h 493"/>
                  <a:gd name="T30" fmla="*/ 582 w 1364"/>
                  <a:gd name="T31" fmla="*/ 313 h 493"/>
                  <a:gd name="T32" fmla="*/ 720 w 1364"/>
                  <a:gd name="T33" fmla="*/ 359 h 493"/>
                  <a:gd name="T34" fmla="*/ 855 w 1364"/>
                  <a:gd name="T35" fmla="*/ 401 h 493"/>
                  <a:gd name="T36" fmla="*/ 979 w 1364"/>
                  <a:gd name="T37" fmla="*/ 434 h 493"/>
                  <a:gd name="T38" fmla="*/ 1091 w 1364"/>
                  <a:gd name="T39" fmla="*/ 462 h 493"/>
                  <a:gd name="T40" fmla="*/ 1189 w 1364"/>
                  <a:gd name="T41" fmla="*/ 480 h 493"/>
                  <a:gd name="T42" fmla="*/ 1266 w 1364"/>
                  <a:gd name="T43" fmla="*/ 491 h 493"/>
                  <a:gd name="T44" fmla="*/ 1323 w 1364"/>
                  <a:gd name="T45" fmla="*/ 493 h 493"/>
                  <a:gd name="T46" fmla="*/ 1358 w 1364"/>
                  <a:gd name="T47" fmla="*/ 484 h 493"/>
                  <a:gd name="T48" fmla="*/ 1364 w 1364"/>
                  <a:gd name="T49" fmla="*/ 466 h 493"/>
                  <a:gd name="T50" fmla="*/ 1342 w 1364"/>
                  <a:gd name="T51" fmla="*/ 439 h 493"/>
                  <a:gd name="T52" fmla="*/ 1294 w 1364"/>
                  <a:gd name="T53" fmla="*/ 405 h 493"/>
                  <a:gd name="T54" fmla="*/ 1227 w 1364"/>
                  <a:gd name="T55" fmla="*/ 366 h 493"/>
                  <a:gd name="T56" fmla="*/ 1139 w 1364"/>
                  <a:gd name="T57" fmla="*/ 324 h 493"/>
                  <a:gd name="T58" fmla="*/ 1033 w 1364"/>
                  <a:gd name="T59" fmla="*/ 278 h 493"/>
                  <a:gd name="T60" fmla="*/ 914 w 1364"/>
                  <a:gd name="T61" fmla="*/ 230 h 493"/>
                  <a:gd name="T62" fmla="*/ 782 w 1364"/>
                  <a:gd name="T63" fmla="*/ 180 h 4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4"/>
                  <a:gd name="T97" fmla="*/ 0 h 493"/>
                  <a:gd name="T98" fmla="*/ 1364 w 1364"/>
                  <a:gd name="T99" fmla="*/ 493 h 4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4" h="493">
                    <a:moveTo>
                      <a:pt x="713" y="157"/>
                    </a:moveTo>
                    <a:lnTo>
                      <a:pt x="642" y="134"/>
                    </a:lnTo>
                    <a:lnTo>
                      <a:pt x="574" y="113"/>
                    </a:lnTo>
                    <a:lnTo>
                      <a:pt x="507" y="94"/>
                    </a:lnTo>
                    <a:lnTo>
                      <a:pt x="444" y="75"/>
                    </a:lnTo>
                    <a:lnTo>
                      <a:pt x="384" y="59"/>
                    </a:lnTo>
                    <a:lnTo>
                      <a:pt x="325" y="44"/>
                    </a:lnTo>
                    <a:lnTo>
                      <a:pt x="271" y="32"/>
                    </a:lnTo>
                    <a:lnTo>
                      <a:pt x="221" y="21"/>
                    </a:lnTo>
                    <a:lnTo>
                      <a:pt x="175" y="13"/>
                    </a:lnTo>
                    <a:lnTo>
                      <a:pt x="133" y="5"/>
                    </a:lnTo>
                    <a:lnTo>
                      <a:pt x="96" y="2"/>
                    </a:lnTo>
                    <a:lnTo>
                      <a:pt x="65" y="0"/>
                    </a:lnTo>
                    <a:lnTo>
                      <a:pt x="41" y="0"/>
                    </a:lnTo>
                    <a:lnTo>
                      <a:pt x="19" y="3"/>
                    </a:lnTo>
                    <a:lnTo>
                      <a:pt x="8" y="9"/>
                    </a:lnTo>
                    <a:lnTo>
                      <a:pt x="0" y="17"/>
                    </a:lnTo>
                    <a:lnTo>
                      <a:pt x="0" y="27"/>
                    </a:lnTo>
                    <a:lnTo>
                      <a:pt x="8" y="40"/>
                    </a:lnTo>
                    <a:lnTo>
                      <a:pt x="21" y="53"/>
                    </a:lnTo>
                    <a:lnTo>
                      <a:pt x="42" y="69"/>
                    </a:lnTo>
                    <a:lnTo>
                      <a:pt x="67" y="86"/>
                    </a:lnTo>
                    <a:lnTo>
                      <a:pt x="100" y="105"/>
                    </a:lnTo>
                    <a:lnTo>
                      <a:pt x="137" y="126"/>
                    </a:lnTo>
                    <a:lnTo>
                      <a:pt x="179" y="148"/>
                    </a:lnTo>
                    <a:lnTo>
                      <a:pt x="225" y="169"/>
                    </a:lnTo>
                    <a:lnTo>
                      <a:pt x="275" y="192"/>
                    </a:lnTo>
                    <a:lnTo>
                      <a:pt x="330" y="215"/>
                    </a:lnTo>
                    <a:lnTo>
                      <a:pt x="388" y="240"/>
                    </a:lnTo>
                    <a:lnTo>
                      <a:pt x="450" y="263"/>
                    </a:lnTo>
                    <a:lnTo>
                      <a:pt x="515" y="288"/>
                    </a:lnTo>
                    <a:lnTo>
                      <a:pt x="582" y="313"/>
                    </a:lnTo>
                    <a:lnTo>
                      <a:pt x="651" y="336"/>
                    </a:lnTo>
                    <a:lnTo>
                      <a:pt x="720" y="359"/>
                    </a:lnTo>
                    <a:lnTo>
                      <a:pt x="789" y="380"/>
                    </a:lnTo>
                    <a:lnTo>
                      <a:pt x="855" y="401"/>
                    </a:lnTo>
                    <a:lnTo>
                      <a:pt x="918" y="418"/>
                    </a:lnTo>
                    <a:lnTo>
                      <a:pt x="979" y="434"/>
                    </a:lnTo>
                    <a:lnTo>
                      <a:pt x="1037" y="449"/>
                    </a:lnTo>
                    <a:lnTo>
                      <a:pt x="1091" y="462"/>
                    </a:lnTo>
                    <a:lnTo>
                      <a:pt x="1143" y="472"/>
                    </a:lnTo>
                    <a:lnTo>
                      <a:pt x="1189" y="480"/>
                    </a:lnTo>
                    <a:lnTo>
                      <a:pt x="1229" y="487"/>
                    </a:lnTo>
                    <a:lnTo>
                      <a:pt x="1266" y="491"/>
                    </a:lnTo>
                    <a:lnTo>
                      <a:pt x="1298" y="493"/>
                    </a:lnTo>
                    <a:lnTo>
                      <a:pt x="1323" y="493"/>
                    </a:lnTo>
                    <a:lnTo>
                      <a:pt x="1344" y="489"/>
                    </a:lnTo>
                    <a:lnTo>
                      <a:pt x="1358" y="484"/>
                    </a:lnTo>
                    <a:lnTo>
                      <a:pt x="1364" y="476"/>
                    </a:lnTo>
                    <a:lnTo>
                      <a:pt x="1364" y="466"/>
                    </a:lnTo>
                    <a:lnTo>
                      <a:pt x="1356" y="453"/>
                    </a:lnTo>
                    <a:lnTo>
                      <a:pt x="1342" y="439"/>
                    </a:lnTo>
                    <a:lnTo>
                      <a:pt x="1321" y="422"/>
                    </a:lnTo>
                    <a:lnTo>
                      <a:pt x="1294" y="405"/>
                    </a:lnTo>
                    <a:lnTo>
                      <a:pt x="1264" y="386"/>
                    </a:lnTo>
                    <a:lnTo>
                      <a:pt x="1227" y="366"/>
                    </a:lnTo>
                    <a:lnTo>
                      <a:pt x="1185" y="345"/>
                    </a:lnTo>
                    <a:lnTo>
                      <a:pt x="1139" y="324"/>
                    </a:lnTo>
                    <a:lnTo>
                      <a:pt x="1089" y="301"/>
                    </a:lnTo>
                    <a:lnTo>
                      <a:pt x="1033" y="278"/>
                    </a:lnTo>
                    <a:lnTo>
                      <a:pt x="976" y="253"/>
                    </a:lnTo>
                    <a:lnTo>
                      <a:pt x="914" y="230"/>
                    </a:lnTo>
                    <a:lnTo>
                      <a:pt x="849" y="205"/>
                    </a:lnTo>
                    <a:lnTo>
                      <a:pt x="782" y="180"/>
                    </a:lnTo>
                    <a:lnTo>
                      <a:pt x="713" y="157"/>
                    </a:lnTo>
                    <a:close/>
                  </a:path>
                </a:pathLst>
              </a:custGeom>
              <a:solidFill>
                <a:srgbClr val="000000"/>
              </a:solidFill>
              <a:ln w="9525">
                <a:solidFill>
                  <a:srgbClr val="000000"/>
                </a:solidFill>
                <a:prstDash val="solid"/>
                <a:round/>
                <a:headEnd/>
                <a:tailEnd/>
              </a:ln>
            </p:spPr>
            <p:txBody>
              <a:bodyPr/>
              <a:lstStyle/>
              <a:p>
                <a:endParaRPr lang="en-GB"/>
              </a:p>
            </p:txBody>
          </p:sp>
          <p:sp>
            <p:nvSpPr>
              <p:cNvPr id="108" name="Freeform 157"/>
              <p:cNvSpPr>
                <a:spLocks/>
              </p:cNvSpPr>
              <p:nvPr/>
            </p:nvSpPr>
            <p:spPr bwMode="auto">
              <a:xfrm>
                <a:off x="13810" y="8683"/>
                <a:ext cx="1396" cy="557"/>
              </a:xfrm>
              <a:custGeom>
                <a:avLst/>
                <a:gdLst>
                  <a:gd name="T0" fmla="*/ 33 w 1396"/>
                  <a:gd name="T1" fmla="*/ 0 h 557"/>
                  <a:gd name="T2" fmla="*/ 0 w 1396"/>
                  <a:gd name="T3" fmla="*/ 98 h 557"/>
                  <a:gd name="T4" fmla="*/ 1364 w 1396"/>
                  <a:gd name="T5" fmla="*/ 557 h 557"/>
                  <a:gd name="T6" fmla="*/ 1396 w 1396"/>
                  <a:gd name="T7" fmla="*/ 459 h 557"/>
                  <a:gd name="T8" fmla="*/ 33 w 1396"/>
                  <a:gd name="T9" fmla="*/ 0 h 557"/>
                  <a:gd name="T10" fmla="*/ 0 60000 65536"/>
                  <a:gd name="T11" fmla="*/ 0 60000 65536"/>
                  <a:gd name="T12" fmla="*/ 0 60000 65536"/>
                  <a:gd name="T13" fmla="*/ 0 60000 65536"/>
                  <a:gd name="T14" fmla="*/ 0 60000 65536"/>
                  <a:gd name="T15" fmla="*/ 0 w 1396"/>
                  <a:gd name="T16" fmla="*/ 0 h 557"/>
                  <a:gd name="T17" fmla="*/ 1396 w 1396"/>
                  <a:gd name="T18" fmla="*/ 557 h 557"/>
                </a:gdLst>
                <a:ahLst/>
                <a:cxnLst>
                  <a:cxn ang="T10">
                    <a:pos x="T0" y="T1"/>
                  </a:cxn>
                  <a:cxn ang="T11">
                    <a:pos x="T2" y="T3"/>
                  </a:cxn>
                  <a:cxn ang="T12">
                    <a:pos x="T4" y="T5"/>
                  </a:cxn>
                  <a:cxn ang="T13">
                    <a:pos x="T6" y="T7"/>
                  </a:cxn>
                  <a:cxn ang="T14">
                    <a:pos x="T8" y="T9"/>
                  </a:cxn>
                </a:cxnLst>
                <a:rect l="T15" t="T16" r="T17" b="T18"/>
                <a:pathLst>
                  <a:path w="1396" h="557">
                    <a:moveTo>
                      <a:pt x="33" y="0"/>
                    </a:moveTo>
                    <a:lnTo>
                      <a:pt x="0" y="98"/>
                    </a:lnTo>
                    <a:lnTo>
                      <a:pt x="1364" y="557"/>
                    </a:lnTo>
                    <a:lnTo>
                      <a:pt x="1396" y="459"/>
                    </a:lnTo>
                    <a:lnTo>
                      <a:pt x="33" y="0"/>
                    </a:lnTo>
                    <a:close/>
                  </a:path>
                </a:pathLst>
              </a:custGeom>
              <a:solidFill>
                <a:srgbClr val="000000"/>
              </a:solidFill>
              <a:ln w="9525">
                <a:solidFill>
                  <a:srgbClr val="000000"/>
                </a:solidFill>
                <a:prstDash val="solid"/>
                <a:round/>
                <a:headEnd/>
                <a:tailEnd/>
              </a:ln>
            </p:spPr>
            <p:txBody>
              <a:bodyPr/>
              <a:lstStyle/>
              <a:p>
                <a:endParaRPr lang="en-GB"/>
              </a:p>
            </p:txBody>
          </p:sp>
          <p:sp>
            <p:nvSpPr>
              <p:cNvPr id="109" name="Freeform 158"/>
              <p:cNvSpPr>
                <a:spLocks/>
              </p:cNvSpPr>
              <p:nvPr/>
            </p:nvSpPr>
            <p:spPr bwMode="auto">
              <a:xfrm>
                <a:off x="13845" y="8662"/>
                <a:ext cx="1363" cy="493"/>
              </a:xfrm>
              <a:custGeom>
                <a:avLst/>
                <a:gdLst>
                  <a:gd name="T0" fmla="*/ 641 w 1363"/>
                  <a:gd name="T1" fmla="*/ 134 h 493"/>
                  <a:gd name="T2" fmla="*/ 507 w 1363"/>
                  <a:gd name="T3" fmla="*/ 94 h 493"/>
                  <a:gd name="T4" fmla="*/ 382 w 1363"/>
                  <a:gd name="T5" fmla="*/ 59 h 493"/>
                  <a:gd name="T6" fmla="*/ 271 w 1363"/>
                  <a:gd name="T7" fmla="*/ 33 h 493"/>
                  <a:gd name="T8" fmla="*/ 175 w 1363"/>
                  <a:gd name="T9" fmla="*/ 13 h 493"/>
                  <a:gd name="T10" fmla="*/ 96 w 1363"/>
                  <a:gd name="T11" fmla="*/ 2 h 493"/>
                  <a:gd name="T12" fmla="*/ 38 w 1363"/>
                  <a:gd name="T13" fmla="*/ 0 h 493"/>
                  <a:gd name="T14" fmla="*/ 6 w 1363"/>
                  <a:gd name="T15" fmla="*/ 9 h 493"/>
                  <a:gd name="T16" fmla="*/ 0 w 1363"/>
                  <a:gd name="T17" fmla="*/ 27 h 493"/>
                  <a:gd name="T18" fmla="*/ 21 w 1363"/>
                  <a:gd name="T19" fmla="*/ 54 h 493"/>
                  <a:gd name="T20" fmla="*/ 67 w 1363"/>
                  <a:gd name="T21" fmla="*/ 88 h 493"/>
                  <a:gd name="T22" fmla="*/ 136 w 1363"/>
                  <a:gd name="T23" fmla="*/ 127 h 493"/>
                  <a:gd name="T24" fmla="*/ 224 w 1363"/>
                  <a:gd name="T25" fmla="*/ 171 h 493"/>
                  <a:gd name="T26" fmla="*/ 330 w 1363"/>
                  <a:gd name="T27" fmla="*/ 217 h 493"/>
                  <a:gd name="T28" fmla="*/ 449 w 1363"/>
                  <a:gd name="T29" fmla="*/ 263 h 493"/>
                  <a:gd name="T30" fmla="*/ 582 w 1363"/>
                  <a:gd name="T31" fmla="*/ 313 h 493"/>
                  <a:gd name="T32" fmla="*/ 720 w 1363"/>
                  <a:gd name="T33" fmla="*/ 359 h 493"/>
                  <a:gd name="T34" fmla="*/ 854 w 1363"/>
                  <a:gd name="T35" fmla="*/ 401 h 493"/>
                  <a:gd name="T36" fmla="*/ 979 w 1363"/>
                  <a:gd name="T37" fmla="*/ 434 h 493"/>
                  <a:gd name="T38" fmla="*/ 1090 w 1363"/>
                  <a:gd name="T39" fmla="*/ 463 h 493"/>
                  <a:gd name="T40" fmla="*/ 1188 w 1363"/>
                  <a:gd name="T41" fmla="*/ 480 h 493"/>
                  <a:gd name="T42" fmla="*/ 1265 w 1363"/>
                  <a:gd name="T43" fmla="*/ 491 h 493"/>
                  <a:gd name="T44" fmla="*/ 1323 w 1363"/>
                  <a:gd name="T45" fmla="*/ 493 h 493"/>
                  <a:gd name="T46" fmla="*/ 1357 w 1363"/>
                  <a:gd name="T47" fmla="*/ 484 h 493"/>
                  <a:gd name="T48" fmla="*/ 1363 w 1363"/>
                  <a:gd name="T49" fmla="*/ 467 h 493"/>
                  <a:gd name="T50" fmla="*/ 1340 w 1363"/>
                  <a:gd name="T51" fmla="*/ 440 h 493"/>
                  <a:gd name="T52" fmla="*/ 1294 w 1363"/>
                  <a:gd name="T53" fmla="*/ 407 h 493"/>
                  <a:gd name="T54" fmla="*/ 1225 w 1363"/>
                  <a:gd name="T55" fmla="*/ 367 h 493"/>
                  <a:gd name="T56" fmla="*/ 1137 w 1363"/>
                  <a:gd name="T57" fmla="*/ 324 h 493"/>
                  <a:gd name="T58" fmla="*/ 1031 w 1363"/>
                  <a:gd name="T59" fmla="*/ 278 h 493"/>
                  <a:gd name="T60" fmla="*/ 912 w 1363"/>
                  <a:gd name="T61" fmla="*/ 230 h 493"/>
                  <a:gd name="T62" fmla="*/ 779 w 1363"/>
                  <a:gd name="T63" fmla="*/ 180 h 4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3"/>
                  <a:gd name="T97" fmla="*/ 0 h 493"/>
                  <a:gd name="T98" fmla="*/ 1363 w 1363"/>
                  <a:gd name="T99" fmla="*/ 493 h 4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3" h="493">
                    <a:moveTo>
                      <a:pt x="710" y="157"/>
                    </a:moveTo>
                    <a:lnTo>
                      <a:pt x="641" y="134"/>
                    </a:lnTo>
                    <a:lnTo>
                      <a:pt x="572" y="113"/>
                    </a:lnTo>
                    <a:lnTo>
                      <a:pt x="507" y="94"/>
                    </a:lnTo>
                    <a:lnTo>
                      <a:pt x="443" y="75"/>
                    </a:lnTo>
                    <a:lnTo>
                      <a:pt x="382" y="59"/>
                    </a:lnTo>
                    <a:lnTo>
                      <a:pt x="324" y="44"/>
                    </a:lnTo>
                    <a:lnTo>
                      <a:pt x="271" y="33"/>
                    </a:lnTo>
                    <a:lnTo>
                      <a:pt x="221" y="21"/>
                    </a:lnTo>
                    <a:lnTo>
                      <a:pt x="175" y="13"/>
                    </a:lnTo>
                    <a:lnTo>
                      <a:pt x="132" y="6"/>
                    </a:lnTo>
                    <a:lnTo>
                      <a:pt x="96" y="2"/>
                    </a:lnTo>
                    <a:lnTo>
                      <a:pt x="65" y="0"/>
                    </a:lnTo>
                    <a:lnTo>
                      <a:pt x="38" y="0"/>
                    </a:lnTo>
                    <a:lnTo>
                      <a:pt x="19" y="4"/>
                    </a:lnTo>
                    <a:lnTo>
                      <a:pt x="6" y="9"/>
                    </a:lnTo>
                    <a:lnTo>
                      <a:pt x="0" y="17"/>
                    </a:lnTo>
                    <a:lnTo>
                      <a:pt x="0" y="27"/>
                    </a:lnTo>
                    <a:lnTo>
                      <a:pt x="7" y="40"/>
                    </a:lnTo>
                    <a:lnTo>
                      <a:pt x="21" y="54"/>
                    </a:lnTo>
                    <a:lnTo>
                      <a:pt x="42" y="71"/>
                    </a:lnTo>
                    <a:lnTo>
                      <a:pt x="67" y="88"/>
                    </a:lnTo>
                    <a:lnTo>
                      <a:pt x="100" y="107"/>
                    </a:lnTo>
                    <a:lnTo>
                      <a:pt x="136" y="127"/>
                    </a:lnTo>
                    <a:lnTo>
                      <a:pt x="178" y="148"/>
                    </a:lnTo>
                    <a:lnTo>
                      <a:pt x="224" y="171"/>
                    </a:lnTo>
                    <a:lnTo>
                      <a:pt x="274" y="192"/>
                    </a:lnTo>
                    <a:lnTo>
                      <a:pt x="330" y="217"/>
                    </a:lnTo>
                    <a:lnTo>
                      <a:pt x="388" y="240"/>
                    </a:lnTo>
                    <a:lnTo>
                      <a:pt x="449" y="263"/>
                    </a:lnTo>
                    <a:lnTo>
                      <a:pt x="514" y="288"/>
                    </a:lnTo>
                    <a:lnTo>
                      <a:pt x="582" y="313"/>
                    </a:lnTo>
                    <a:lnTo>
                      <a:pt x="651" y="336"/>
                    </a:lnTo>
                    <a:lnTo>
                      <a:pt x="720" y="359"/>
                    </a:lnTo>
                    <a:lnTo>
                      <a:pt x="789" y="380"/>
                    </a:lnTo>
                    <a:lnTo>
                      <a:pt x="854" y="401"/>
                    </a:lnTo>
                    <a:lnTo>
                      <a:pt x="918" y="418"/>
                    </a:lnTo>
                    <a:lnTo>
                      <a:pt x="979" y="434"/>
                    </a:lnTo>
                    <a:lnTo>
                      <a:pt x="1037" y="449"/>
                    </a:lnTo>
                    <a:lnTo>
                      <a:pt x="1090" y="463"/>
                    </a:lnTo>
                    <a:lnTo>
                      <a:pt x="1142" y="472"/>
                    </a:lnTo>
                    <a:lnTo>
                      <a:pt x="1188" y="480"/>
                    </a:lnTo>
                    <a:lnTo>
                      <a:pt x="1229" y="488"/>
                    </a:lnTo>
                    <a:lnTo>
                      <a:pt x="1265" y="491"/>
                    </a:lnTo>
                    <a:lnTo>
                      <a:pt x="1298" y="493"/>
                    </a:lnTo>
                    <a:lnTo>
                      <a:pt x="1323" y="493"/>
                    </a:lnTo>
                    <a:lnTo>
                      <a:pt x="1344" y="490"/>
                    </a:lnTo>
                    <a:lnTo>
                      <a:pt x="1357" y="484"/>
                    </a:lnTo>
                    <a:lnTo>
                      <a:pt x="1363" y="476"/>
                    </a:lnTo>
                    <a:lnTo>
                      <a:pt x="1363" y="467"/>
                    </a:lnTo>
                    <a:lnTo>
                      <a:pt x="1355" y="453"/>
                    </a:lnTo>
                    <a:lnTo>
                      <a:pt x="1340" y="440"/>
                    </a:lnTo>
                    <a:lnTo>
                      <a:pt x="1321" y="424"/>
                    </a:lnTo>
                    <a:lnTo>
                      <a:pt x="1294" y="407"/>
                    </a:lnTo>
                    <a:lnTo>
                      <a:pt x="1263" y="388"/>
                    </a:lnTo>
                    <a:lnTo>
                      <a:pt x="1225" y="367"/>
                    </a:lnTo>
                    <a:lnTo>
                      <a:pt x="1185" y="346"/>
                    </a:lnTo>
                    <a:lnTo>
                      <a:pt x="1137" y="324"/>
                    </a:lnTo>
                    <a:lnTo>
                      <a:pt x="1087" y="301"/>
                    </a:lnTo>
                    <a:lnTo>
                      <a:pt x="1031" y="278"/>
                    </a:lnTo>
                    <a:lnTo>
                      <a:pt x="973" y="253"/>
                    </a:lnTo>
                    <a:lnTo>
                      <a:pt x="912" y="230"/>
                    </a:lnTo>
                    <a:lnTo>
                      <a:pt x="847" y="205"/>
                    </a:lnTo>
                    <a:lnTo>
                      <a:pt x="779" y="180"/>
                    </a:lnTo>
                    <a:lnTo>
                      <a:pt x="710" y="157"/>
                    </a:lnTo>
                    <a:close/>
                  </a:path>
                </a:pathLst>
              </a:custGeom>
              <a:solidFill>
                <a:srgbClr val="FFFFFF"/>
              </a:solidFill>
              <a:ln w="9525">
                <a:solidFill>
                  <a:srgbClr val="000000"/>
                </a:solidFill>
                <a:prstDash val="solid"/>
                <a:round/>
                <a:headEnd/>
                <a:tailEnd/>
              </a:ln>
            </p:spPr>
            <p:txBody>
              <a:bodyPr/>
              <a:lstStyle/>
              <a:p>
                <a:endParaRPr lang="en-GB"/>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XRR, GISAXS, GID, </a:t>
            </a:r>
            <a:r>
              <a:rPr lang="en-GB" dirty="0" err="1" smtClean="0"/>
              <a:t>Fluorecence</a:t>
            </a:r>
            <a:endParaRPr lang="en-GB" dirty="0"/>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27</a:t>
            </a:fld>
            <a:endParaRPr lang="fr-FR" dirty="0"/>
          </a:p>
        </p:txBody>
      </p:sp>
      <p:sp>
        <p:nvSpPr>
          <p:cNvPr id="5" name="Text Box 3"/>
          <p:cNvSpPr txBox="1">
            <a:spLocks noChangeArrowheads="1"/>
          </p:cNvSpPr>
          <p:nvPr/>
        </p:nvSpPr>
        <p:spPr bwMode="auto">
          <a:xfrm>
            <a:off x="6819900" y="1341438"/>
            <a:ext cx="2025650" cy="276225"/>
          </a:xfrm>
          <a:prstGeom prst="rect">
            <a:avLst/>
          </a:prstGeom>
          <a:noFill/>
          <a:ln w="9525" algn="ctr">
            <a:noFill/>
            <a:miter lim="800000"/>
            <a:headEnd/>
            <a:tailEnd/>
          </a:ln>
        </p:spPr>
        <p:txBody>
          <a:bodyPr wrap="none" lIns="0" tIns="0" rIns="0" bIns="0">
            <a:spAutoFit/>
          </a:bodyPr>
          <a:lstStyle/>
          <a:p>
            <a:pPr algn="ctr"/>
            <a:r>
              <a:rPr lang="en-US"/>
              <a:t>Oil-based Ferrofluid</a:t>
            </a:r>
          </a:p>
        </p:txBody>
      </p:sp>
      <p:pic>
        <p:nvPicPr>
          <p:cNvPr id="6" name="Picture 5"/>
          <p:cNvPicPr>
            <a:picLocks noChangeAspect="1" noChangeArrowheads="1"/>
          </p:cNvPicPr>
          <p:nvPr/>
        </p:nvPicPr>
        <p:blipFill>
          <a:blip r:embed="rId3" cstate="print"/>
          <a:srcRect r="525" b="-6853"/>
          <a:stretch>
            <a:fillRect/>
          </a:stretch>
        </p:blipFill>
        <p:spPr bwMode="auto">
          <a:xfrm>
            <a:off x="123825" y="4186238"/>
            <a:ext cx="4175125" cy="2247900"/>
          </a:xfrm>
          <a:prstGeom prst="rect">
            <a:avLst/>
          </a:prstGeom>
          <a:noFill/>
          <a:ln w="9525">
            <a:noFill/>
            <a:miter lim="800000"/>
            <a:headEnd/>
            <a:tailEnd/>
          </a:ln>
        </p:spPr>
      </p:pic>
      <p:sp>
        <p:nvSpPr>
          <p:cNvPr id="7" name="Rectangle 11"/>
          <p:cNvSpPr>
            <a:spLocks noChangeArrowheads="1"/>
          </p:cNvSpPr>
          <p:nvPr/>
        </p:nvSpPr>
        <p:spPr bwMode="auto">
          <a:xfrm>
            <a:off x="158750" y="4208463"/>
            <a:ext cx="287338" cy="342900"/>
          </a:xfrm>
          <a:prstGeom prst="rect">
            <a:avLst/>
          </a:prstGeom>
          <a:solidFill>
            <a:schemeClr val="bg1"/>
          </a:solidFill>
          <a:ln w="9525">
            <a:noFill/>
            <a:miter lim="800000"/>
            <a:headEnd/>
            <a:tailEnd/>
          </a:ln>
        </p:spPr>
        <p:txBody>
          <a:bodyPr wrap="none" anchor="ctr"/>
          <a:lstStyle/>
          <a:p>
            <a:endParaRPr lang="en-US"/>
          </a:p>
        </p:txBody>
      </p:sp>
      <p:grpSp>
        <p:nvGrpSpPr>
          <p:cNvPr id="8" name="Group 12"/>
          <p:cNvGrpSpPr>
            <a:grpSpLocks/>
          </p:cNvGrpSpPr>
          <p:nvPr/>
        </p:nvGrpSpPr>
        <p:grpSpPr bwMode="auto">
          <a:xfrm>
            <a:off x="1885950" y="4883150"/>
            <a:ext cx="374650" cy="500063"/>
            <a:chOff x="3276" y="1523"/>
            <a:chExt cx="258" cy="346"/>
          </a:xfrm>
        </p:grpSpPr>
        <p:grpSp>
          <p:nvGrpSpPr>
            <p:cNvPr id="9" name="Group 13"/>
            <p:cNvGrpSpPr>
              <a:grpSpLocks/>
            </p:cNvGrpSpPr>
            <p:nvPr/>
          </p:nvGrpSpPr>
          <p:grpSpPr bwMode="auto">
            <a:xfrm>
              <a:off x="3300" y="1586"/>
              <a:ext cx="232" cy="98"/>
              <a:chOff x="1872" y="2237"/>
              <a:chExt cx="466" cy="199"/>
            </a:xfrm>
          </p:grpSpPr>
          <p:grpSp>
            <p:nvGrpSpPr>
              <p:cNvPr id="134" name="Group 14"/>
              <p:cNvGrpSpPr>
                <a:grpSpLocks noChangeAspect="1"/>
              </p:cNvGrpSpPr>
              <p:nvPr/>
            </p:nvGrpSpPr>
            <p:grpSpPr bwMode="auto">
              <a:xfrm rot="10798076" flipH="1">
                <a:off x="1872" y="2256"/>
                <a:ext cx="34" cy="121"/>
                <a:chOff x="2648" y="2735"/>
                <a:chExt cx="68" cy="242"/>
              </a:xfrm>
            </p:grpSpPr>
            <p:sp>
              <p:nvSpPr>
                <p:cNvPr id="162" name="Rectangle 1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63" name="Oval 1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35" name="Group 17"/>
              <p:cNvGrpSpPr>
                <a:grpSpLocks noChangeAspect="1"/>
              </p:cNvGrpSpPr>
              <p:nvPr/>
            </p:nvGrpSpPr>
            <p:grpSpPr bwMode="auto">
              <a:xfrm rot="10798076" flipH="1">
                <a:off x="1920" y="2237"/>
                <a:ext cx="34" cy="121"/>
                <a:chOff x="2648" y="2735"/>
                <a:chExt cx="68" cy="242"/>
              </a:xfrm>
            </p:grpSpPr>
            <p:sp>
              <p:nvSpPr>
                <p:cNvPr id="160" name="Rectangle 1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61" name="Oval 1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36" name="Group 20"/>
              <p:cNvGrpSpPr>
                <a:grpSpLocks noChangeAspect="1"/>
              </p:cNvGrpSpPr>
              <p:nvPr/>
            </p:nvGrpSpPr>
            <p:grpSpPr bwMode="auto">
              <a:xfrm rot="10798076" flipH="1">
                <a:off x="1968" y="2237"/>
                <a:ext cx="34" cy="121"/>
                <a:chOff x="2648" y="2735"/>
                <a:chExt cx="68" cy="242"/>
              </a:xfrm>
            </p:grpSpPr>
            <p:sp>
              <p:nvSpPr>
                <p:cNvPr id="158" name="Rectangle 2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59" name="Oval 2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37" name="Group 23"/>
              <p:cNvGrpSpPr>
                <a:grpSpLocks noChangeAspect="1"/>
              </p:cNvGrpSpPr>
              <p:nvPr/>
            </p:nvGrpSpPr>
            <p:grpSpPr bwMode="auto">
              <a:xfrm rot="10798076" flipH="1">
                <a:off x="2016" y="2256"/>
                <a:ext cx="34" cy="121"/>
                <a:chOff x="2648" y="2735"/>
                <a:chExt cx="68" cy="242"/>
              </a:xfrm>
            </p:grpSpPr>
            <p:sp>
              <p:nvSpPr>
                <p:cNvPr id="156" name="Rectangle 2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57" name="Oval 2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38" name="Group 26"/>
              <p:cNvGrpSpPr>
                <a:grpSpLocks noChangeAspect="1"/>
              </p:cNvGrpSpPr>
              <p:nvPr/>
            </p:nvGrpSpPr>
            <p:grpSpPr bwMode="auto">
              <a:xfrm rot="10798076" flipH="1">
                <a:off x="2064" y="2279"/>
                <a:ext cx="34" cy="121"/>
                <a:chOff x="2648" y="2735"/>
                <a:chExt cx="68" cy="242"/>
              </a:xfrm>
            </p:grpSpPr>
            <p:sp>
              <p:nvSpPr>
                <p:cNvPr id="154" name="Rectangle 2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55" name="Oval 2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39" name="Group 29"/>
              <p:cNvGrpSpPr>
                <a:grpSpLocks noChangeAspect="1"/>
              </p:cNvGrpSpPr>
              <p:nvPr/>
            </p:nvGrpSpPr>
            <p:grpSpPr bwMode="auto">
              <a:xfrm rot="10798076" flipH="1">
                <a:off x="2112" y="2304"/>
                <a:ext cx="34" cy="121"/>
                <a:chOff x="2648" y="2735"/>
                <a:chExt cx="68" cy="242"/>
              </a:xfrm>
            </p:grpSpPr>
            <p:sp>
              <p:nvSpPr>
                <p:cNvPr id="152" name="Rectangle 3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53" name="Oval 3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40" name="Group 32"/>
              <p:cNvGrpSpPr>
                <a:grpSpLocks noChangeAspect="1"/>
              </p:cNvGrpSpPr>
              <p:nvPr/>
            </p:nvGrpSpPr>
            <p:grpSpPr bwMode="auto">
              <a:xfrm rot="10798076" flipH="1">
                <a:off x="2160" y="2315"/>
                <a:ext cx="34" cy="121"/>
                <a:chOff x="2648" y="2735"/>
                <a:chExt cx="68" cy="242"/>
              </a:xfrm>
            </p:grpSpPr>
            <p:sp>
              <p:nvSpPr>
                <p:cNvPr id="150" name="Rectangle 3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51" name="Oval 3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41" name="Group 35"/>
              <p:cNvGrpSpPr>
                <a:grpSpLocks noChangeAspect="1"/>
              </p:cNvGrpSpPr>
              <p:nvPr/>
            </p:nvGrpSpPr>
            <p:grpSpPr bwMode="auto">
              <a:xfrm rot="10798076" flipH="1">
                <a:off x="2208" y="2313"/>
                <a:ext cx="34" cy="121"/>
                <a:chOff x="2648" y="2735"/>
                <a:chExt cx="68" cy="242"/>
              </a:xfrm>
            </p:grpSpPr>
            <p:sp>
              <p:nvSpPr>
                <p:cNvPr id="148" name="Rectangle 3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49" name="Oval 3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42" name="Group 38"/>
              <p:cNvGrpSpPr>
                <a:grpSpLocks noChangeAspect="1"/>
              </p:cNvGrpSpPr>
              <p:nvPr/>
            </p:nvGrpSpPr>
            <p:grpSpPr bwMode="auto">
              <a:xfrm rot="10798076" flipH="1">
                <a:off x="2304" y="2286"/>
                <a:ext cx="34" cy="121"/>
                <a:chOff x="2648" y="2735"/>
                <a:chExt cx="68" cy="242"/>
              </a:xfrm>
            </p:grpSpPr>
            <p:sp>
              <p:nvSpPr>
                <p:cNvPr id="146" name="Rectangle 3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47" name="Oval 4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43" name="Group 41"/>
              <p:cNvGrpSpPr>
                <a:grpSpLocks noChangeAspect="1"/>
              </p:cNvGrpSpPr>
              <p:nvPr/>
            </p:nvGrpSpPr>
            <p:grpSpPr bwMode="auto">
              <a:xfrm rot="10798076" flipH="1">
                <a:off x="2256" y="2304"/>
                <a:ext cx="34" cy="121"/>
                <a:chOff x="2648" y="2735"/>
                <a:chExt cx="68" cy="242"/>
              </a:xfrm>
            </p:grpSpPr>
            <p:sp>
              <p:nvSpPr>
                <p:cNvPr id="144" name="Rectangle 4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45" name="Oval 4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nvGrpSpPr>
            <p:cNvPr id="10" name="Group 44"/>
            <p:cNvGrpSpPr>
              <a:grpSpLocks/>
            </p:cNvGrpSpPr>
            <p:nvPr/>
          </p:nvGrpSpPr>
          <p:grpSpPr bwMode="auto">
            <a:xfrm flipH="1" flipV="1">
              <a:off x="3276" y="1646"/>
              <a:ext cx="233" cy="99"/>
              <a:chOff x="1872" y="2237"/>
              <a:chExt cx="466" cy="199"/>
            </a:xfrm>
          </p:grpSpPr>
          <p:grpSp>
            <p:nvGrpSpPr>
              <p:cNvPr id="104" name="Group 45"/>
              <p:cNvGrpSpPr>
                <a:grpSpLocks noChangeAspect="1"/>
              </p:cNvGrpSpPr>
              <p:nvPr/>
            </p:nvGrpSpPr>
            <p:grpSpPr bwMode="auto">
              <a:xfrm rot="10798076" flipH="1">
                <a:off x="1872" y="2256"/>
                <a:ext cx="34" cy="121"/>
                <a:chOff x="2648" y="2735"/>
                <a:chExt cx="68" cy="242"/>
              </a:xfrm>
            </p:grpSpPr>
            <p:sp>
              <p:nvSpPr>
                <p:cNvPr id="132" name="Rectangle 4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33" name="Oval 4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05" name="Group 48"/>
              <p:cNvGrpSpPr>
                <a:grpSpLocks noChangeAspect="1"/>
              </p:cNvGrpSpPr>
              <p:nvPr/>
            </p:nvGrpSpPr>
            <p:grpSpPr bwMode="auto">
              <a:xfrm rot="10798076" flipH="1">
                <a:off x="1920" y="2237"/>
                <a:ext cx="34" cy="121"/>
                <a:chOff x="2648" y="2735"/>
                <a:chExt cx="68" cy="242"/>
              </a:xfrm>
            </p:grpSpPr>
            <p:sp>
              <p:nvSpPr>
                <p:cNvPr id="130" name="Rectangle 4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31" name="Oval 5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06" name="Group 51"/>
              <p:cNvGrpSpPr>
                <a:grpSpLocks noChangeAspect="1"/>
              </p:cNvGrpSpPr>
              <p:nvPr/>
            </p:nvGrpSpPr>
            <p:grpSpPr bwMode="auto">
              <a:xfrm rot="10798076" flipH="1">
                <a:off x="1968" y="2237"/>
                <a:ext cx="34" cy="121"/>
                <a:chOff x="2648" y="2735"/>
                <a:chExt cx="68" cy="242"/>
              </a:xfrm>
            </p:grpSpPr>
            <p:sp>
              <p:nvSpPr>
                <p:cNvPr id="128" name="Rectangle 5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29" name="Oval 5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07" name="Group 54"/>
              <p:cNvGrpSpPr>
                <a:grpSpLocks noChangeAspect="1"/>
              </p:cNvGrpSpPr>
              <p:nvPr/>
            </p:nvGrpSpPr>
            <p:grpSpPr bwMode="auto">
              <a:xfrm rot="10798076" flipH="1">
                <a:off x="2016" y="2256"/>
                <a:ext cx="34" cy="121"/>
                <a:chOff x="2648" y="2735"/>
                <a:chExt cx="68" cy="242"/>
              </a:xfrm>
            </p:grpSpPr>
            <p:sp>
              <p:nvSpPr>
                <p:cNvPr id="126" name="Rectangle 5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27" name="Oval 5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08" name="Group 57"/>
              <p:cNvGrpSpPr>
                <a:grpSpLocks noChangeAspect="1"/>
              </p:cNvGrpSpPr>
              <p:nvPr/>
            </p:nvGrpSpPr>
            <p:grpSpPr bwMode="auto">
              <a:xfrm rot="10798076" flipH="1">
                <a:off x="2064" y="2279"/>
                <a:ext cx="34" cy="121"/>
                <a:chOff x="2648" y="2735"/>
                <a:chExt cx="68" cy="242"/>
              </a:xfrm>
            </p:grpSpPr>
            <p:sp>
              <p:nvSpPr>
                <p:cNvPr id="124" name="Rectangle 5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25" name="Oval 5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09" name="Group 60"/>
              <p:cNvGrpSpPr>
                <a:grpSpLocks noChangeAspect="1"/>
              </p:cNvGrpSpPr>
              <p:nvPr/>
            </p:nvGrpSpPr>
            <p:grpSpPr bwMode="auto">
              <a:xfrm rot="10798076" flipH="1">
                <a:off x="2112" y="2304"/>
                <a:ext cx="34" cy="121"/>
                <a:chOff x="2648" y="2735"/>
                <a:chExt cx="68" cy="242"/>
              </a:xfrm>
            </p:grpSpPr>
            <p:sp>
              <p:nvSpPr>
                <p:cNvPr id="122" name="Rectangle 6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23" name="Oval 6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10" name="Group 63"/>
              <p:cNvGrpSpPr>
                <a:grpSpLocks noChangeAspect="1"/>
              </p:cNvGrpSpPr>
              <p:nvPr/>
            </p:nvGrpSpPr>
            <p:grpSpPr bwMode="auto">
              <a:xfrm rot="10798076" flipH="1">
                <a:off x="2160" y="2315"/>
                <a:ext cx="34" cy="121"/>
                <a:chOff x="2648" y="2735"/>
                <a:chExt cx="68" cy="242"/>
              </a:xfrm>
            </p:grpSpPr>
            <p:sp>
              <p:nvSpPr>
                <p:cNvPr id="120" name="Rectangle 6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21" name="Oval 6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11" name="Group 66"/>
              <p:cNvGrpSpPr>
                <a:grpSpLocks noChangeAspect="1"/>
              </p:cNvGrpSpPr>
              <p:nvPr/>
            </p:nvGrpSpPr>
            <p:grpSpPr bwMode="auto">
              <a:xfrm rot="10798076" flipH="1">
                <a:off x="2208" y="2313"/>
                <a:ext cx="34" cy="121"/>
                <a:chOff x="2648" y="2735"/>
                <a:chExt cx="68" cy="242"/>
              </a:xfrm>
            </p:grpSpPr>
            <p:sp>
              <p:nvSpPr>
                <p:cNvPr id="118" name="Rectangle 6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19" name="Oval 6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12" name="Group 69"/>
              <p:cNvGrpSpPr>
                <a:grpSpLocks noChangeAspect="1"/>
              </p:cNvGrpSpPr>
              <p:nvPr/>
            </p:nvGrpSpPr>
            <p:grpSpPr bwMode="auto">
              <a:xfrm rot="10798076" flipH="1">
                <a:off x="2304" y="2286"/>
                <a:ext cx="34" cy="121"/>
                <a:chOff x="2648" y="2735"/>
                <a:chExt cx="68" cy="242"/>
              </a:xfrm>
            </p:grpSpPr>
            <p:sp>
              <p:nvSpPr>
                <p:cNvPr id="116" name="Rectangle 7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17" name="Oval 7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13" name="Group 72"/>
              <p:cNvGrpSpPr>
                <a:grpSpLocks noChangeAspect="1"/>
              </p:cNvGrpSpPr>
              <p:nvPr/>
            </p:nvGrpSpPr>
            <p:grpSpPr bwMode="auto">
              <a:xfrm rot="10798076" flipH="1">
                <a:off x="2256" y="2304"/>
                <a:ext cx="34" cy="121"/>
                <a:chOff x="2648" y="2735"/>
                <a:chExt cx="68" cy="242"/>
              </a:xfrm>
            </p:grpSpPr>
            <p:sp>
              <p:nvSpPr>
                <p:cNvPr id="114" name="Rectangle 7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15" name="Oval 7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nvGrpSpPr>
            <p:cNvPr id="11" name="Group 75"/>
            <p:cNvGrpSpPr>
              <a:grpSpLocks/>
            </p:cNvGrpSpPr>
            <p:nvPr/>
          </p:nvGrpSpPr>
          <p:grpSpPr bwMode="auto">
            <a:xfrm>
              <a:off x="3301" y="1711"/>
              <a:ext cx="233" cy="98"/>
              <a:chOff x="1872" y="2237"/>
              <a:chExt cx="466" cy="199"/>
            </a:xfrm>
          </p:grpSpPr>
          <p:grpSp>
            <p:nvGrpSpPr>
              <p:cNvPr id="74" name="Group 79"/>
              <p:cNvGrpSpPr>
                <a:grpSpLocks noChangeAspect="1"/>
              </p:cNvGrpSpPr>
              <p:nvPr/>
            </p:nvGrpSpPr>
            <p:grpSpPr bwMode="auto">
              <a:xfrm rot="10798076" flipH="1">
                <a:off x="1872" y="2256"/>
                <a:ext cx="34" cy="121"/>
                <a:chOff x="2648" y="2735"/>
                <a:chExt cx="68" cy="242"/>
              </a:xfrm>
            </p:grpSpPr>
            <p:sp>
              <p:nvSpPr>
                <p:cNvPr id="102" name="Rectangle 7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03" name="Oval 7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75" name="Group 79"/>
              <p:cNvGrpSpPr>
                <a:grpSpLocks noChangeAspect="1"/>
              </p:cNvGrpSpPr>
              <p:nvPr/>
            </p:nvGrpSpPr>
            <p:grpSpPr bwMode="auto">
              <a:xfrm rot="10798076" flipH="1">
                <a:off x="1920" y="2237"/>
                <a:ext cx="34" cy="121"/>
                <a:chOff x="2648" y="2735"/>
                <a:chExt cx="68" cy="242"/>
              </a:xfrm>
            </p:grpSpPr>
            <p:sp>
              <p:nvSpPr>
                <p:cNvPr id="100" name="Rectangle 8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01" name="Oval 8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76" name="Group 82"/>
              <p:cNvGrpSpPr>
                <a:grpSpLocks noChangeAspect="1"/>
              </p:cNvGrpSpPr>
              <p:nvPr/>
            </p:nvGrpSpPr>
            <p:grpSpPr bwMode="auto">
              <a:xfrm rot="10798076" flipH="1">
                <a:off x="1968" y="2237"/>
                <a:ext cx="34" cy="121"/>
                <a:chOff x="2648" y="2735"/>
                <a:chExt cx="68" cy="242"/>
              </a:xfrm>
            </p:grpSpPr>
            <p:sp>
              <p:nvSpPr>
                <p:cNvPr id="98" name="Rectangle 8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99" name="Oval 8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77" name="Group 85"/>
              <p:cNvGrpSpPr>
                <a:grpSpLocks noChangeAspect="1"/>
              </p:cNvGrpSpPr>
              <p:nvPr/>
            </p:nvGrpSpPr>
            <p:grpSpPr bwMode="auto">
              <a:xfrm rot="10798076" flipH="1">
                <a:off x="2016" y="2256"/>
                <a:ext cx="34" cy="121"/>
                <a:chOff x="2648" y="2735"/>
                <a:chExt cx="68" cy="242"/>
              </a:xfrm>
            </p:grpSpPr>
            <p:sp>
              <p:nvSpPr>
                <p:cNvPr id="96" name="Rectangle 8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97" name="Oval 8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78" name="Group 88"/>
              <p:cNvGrpSpPr>
                <a:grpSpLocks noChangeAspect="1"/>
              </p:cNvGrpSpPr>
              <p:nvPr/>
            </p:nvGrpSpPr>
            <p:grpSpPr bwMode="auto">
              <a:xfrm rot="10798076" flipH="1">
                <a:off x="2064" y="2279"/>
                <a:ext cx="34" cy="121"/>
                <a:chOff x="2648" y="2735"/>
                <a:chExt cx="68" cy="242"/>
              </a:xfrm>
            </p:grpSpPr>
            <p:sp>
              <p:nvSpPr>
                <p:cNvPr id="94" name="Rectangle 8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95" name="Oval 9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79" name="Group 91"/>
              <p:cNvGrpSpPr>
                <a:grpSpLocks noChangeAspect="1"/>
              </p:cNvGrpSpPr>
              <p:nvPr/>
            </p:nvGrpSpPr>
            <p:grpSpPr bwMode="auto">
              <a:xfrm rot="10798076" flipH="1">
                <a:off x="2112" y="2304"/>
                <a:ext cx="34" cy="121"/>
                <a:chOff x="2648" y="2735"/>
                <a:chExt cx="68" cy="242"/>
              </a:xfrm>
            </p:grpSpPr>
            <p:sp>
              <p:nvSpPr>
                <p:cNvPr id="92" name="Rectangle 9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93" name="Oval 9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80" name="Group 94"/>
              <p:cNvGrpSpPr>
                <a:grpSpLocks noChangeAspect="1"/>
              </p:cNvGrpSpPr>
              <p:nvPr/>
            </p:nvGrpSpPr>
            <p:grpSpPr bwMode="auto">
              <a:xfrm rot="10798076" flipH="1">
                <a:off x="2160" y="2315"/>
                <a:ext cx="34" cy="121"/>
                <a:chOff x="2648" y="2735"/>
                <a:chExt cx="68" cy="242"/>
              </a:xfrm>
            </p:grpSpPr>
            <p:sp>
              <p:nvSpPr>
                <p:cNvPr id="90" name="Rectangle 9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91" name="Oval 9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81" name="Group 97"/>
              <p:cNvGrpSpPr>
                <a:grpSpLocks noChangeAspect="1"/>
              </p:cNvGrpSpPr>
              <p:nvPr/>
            </p:nvGrpSpPr>
            <p:grpSpPr bwMode="auto">
              <a:xfrm rot="10798076" flipH="1">
                <a:off x="2208" y="2313"/>
                <a:ext cx="34" cy="121"/>
                <a:chOff x="2648" y="2735"/>
                <a:chExt cx="68" cy="242"/>
              </a:xfrm>
            </p:grpSpPr>
            <p:sp>
              <p:nvSpPr>
                <p:cNvPr id="88" name="Rectangle 9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89" name="Oval 9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82" name="Group 100"/>
              <p:cNvGrpSpPr>
                <a:grpSpLocks noChangeAspect="1"/>
              </p:cNvGrpSpPr>
              <p:nvPr/>
            </p:nvGrpSpPr>
            <p:grpSpPr bwMode="auto">
              <a:xfrm rot="10798076" flipH="1">
                <a:off x="2304" y="2286"/>
                <a:ext cx="34" cy="121"/>
                <a:chOff x="2648" y="2735"/>
                <a:chExt cx="68" cy="242"/>
              </a:xfrm>
            </p:grpSpPr>
            <p:sp>
              <p:nvSpPr>
                <p:cNvPr id="86" name="Rectangle 10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87" name="Oval 10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83" name="Group 103"/>
              <p:cNvGrpSpPr>
                <a:grpSpLocks noChangeAspect="1"/>
              </p:cNvGrpSpPr>
              <p:nvPr/>
            </p:nvGrpSpPr>
            <p:grpSpPr bwMode="auto">
              <a:xfrm rot="10798076" flipH="1">
                <a:off x="2256" y="2304"/>
                <a:ext cx="34" cy="121"/>
                <a:chOff x="2648" y="2735"/>
                <a:chExt cx="68" cy="242"/>
              </a:xfrm>
            </p:grpSpPr>
            <p:sp>
              <p:nvSpPr>
                <p:cNvPr id="84" name="Rectangle 10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85" name="Oval 10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nvGrpSpPr>
            <p:cNvPr id="12" name="Group 106"/>
            <p:cNvGrpSpPr>
              <a:grpSpLocks/>
            </p:cNvGrpSpPr>
            <p:nvPr/>
          </p:nvGrpSpPr>
          <p:grpSpPr bwMode="auto">
            <a:xfrm flipH="1" flipV="1">
              <a:off x="3279" y="1770"/>
              <a:ext cx="233" cy="99"/>
              <a:chOff x="1872" y="2237"/>
              <a:chExt cx="466" cy="199"/>
            </a:xfrm>
          </p:grpSpPr>
          <p:grpSp>
            <p:nvGrpSpPr>
              <p:cNvPr id="44" name="Group 107"/>
              <p:cNvGrpSpPr>
                <a:grpSpLocks noChangeAspect="1"/>
              </p:cNvGrpSpPr>
              <p:nvPr/>
            </p:nvGrpSpPr>
            <p:grpSpPr bwMode="auto">
              <a:xfrm rot="10798076" flipH="1">
                <a:off x="1872" y="2256"/>
                <a:ext cx="34" cy="121"/>
                <a:chOff x="2648" y="2735"/>
                <a:chExt cx="68" cy="242"/>
              </a:xfrm>
            </p:grpSpPr>
            <p:sp>
              <p:nvSpPr>
                <p:cNvPr id="72" name="Rectangle 10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73" name="Oval 10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45" name="Group 110"/>
              <p:cNvGrpSpPr>
                <a:grpSpLocks noChangeAspect="1"/>
              </p:cNvGrpSpPr>
              <p:nvPr/>
            </p:nvGrpSpPr>
            <p:grpSpPr bwMode="auto">
              <a:xfrm rot="10798076" flipH="1">
                <a:off x="1920" y="2237"/>
                <a:ext cx="34" cy="121"/>
                <a:chOff x="2648" y="2735"/>
                <a:chExt cx="68" cy="242"/>
              </a:xfrm>
            </p:grpSpPr>
            <p:sp>
              <p:nvSpPr>
                <p:cNvPr id="70" name="Rectangle 11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71" name="Oval 11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46" name="Group 113"/>
              <p:cNvGrpSpPr>
                <a:grpSpLocks noChangeAspect="1"/>
              </p:cNvGrpSpPr>
              <p:nvPr/>
            </p:nvGrpSpPr>
            <p:grpSpPr bwMode="auto">
              <a:xfrm rot="10798076" flipH="1">
                <a:off x="1968" y="2237"/>
                <a:ext cx="34" cy="121"/>
                <a:chOff x="2648" y="2735"/>
                <a:chExt cx="68" cy="242"/>
              </a:xfrm>
            </p:grpSpPr>
            <p:sp>
              <p:nvSpPr>
                <p:cNvPr id="68" name="Rectangle 11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69" name="Oval 11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47" name="Group 116"/>
              <p:cNvGrpSpPr>
                <a:grpSpLocks noChangeAspect="1"/>
              </p:cNvGrpSpPr>
              <p:nvPr/>
            </p:nvGrpSpPr>
            <p:grpSpPr bwMode="auto">
              <a:xfrm rot="10798076" flipH="1">
                <a:off x="2016" y="2256"/>
                <a:ext cx="34" cy="121"/>
                <a:chOff x="2648" y="2735"/>
                <a:chExt cx="68" cy="242"/>
              </a:xfrm>
            </p:grpSpPr>
            <p:sp>
              <p:nvSpPr>
                <p:cNvPr id="66" name="Rectangle 11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67" name="Oval 11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48" name="Group 119"/>
              <p:cNvGrpSpPr>
                <a:grpSpLocks noChangeAspect="1"/>
              </p:cNvGrpSpPr>
              <p:nvPr/>
            </p:nvGrpSpPr>
            <p:grpSpPr bwMode="auto">
              <a:xfrm rot="10798076" flipH="1">
                <a:off x="2064" y="2279"/>
                <a:ext cx="34" cy="121"/>
                <a:chOff x="2648" y="2735"/>
                <a:chExt cx="68" cy="242"/>
              </a:xfrm>
            </p:grpSpPr>
            <p:sp>
              <p:nvSpPr>
                <p:cNvPr id="64" name="Rectangle 12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65" name="Oval 12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49" name="Group 122"/>
              <p:cNvGrpSpPr>
                <a:grpSpLocks noChangeAspect="1"/>
              </p:cNvGrpSpPr>
              <p:nvPr/>
            </p:nvGrpSpPr>
            <p:grpSpPr bwMode="auto">
              <a:xfrm rot="10798076" flipH="1">
                <a:off x="2112" y="2304"/>
                <a:ext cx="34" cy="121"/>
                <a:chOff x="2648" y="2735"/>
                <a:chExt cx="68" cy="242"/>
              </a:xfrm>
            </p:grpSpPr>
            <p:sp>
              <p:nvSpPr>
                <p:cNvPr id="62" name="Rectangle 12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63" name="Oval 12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50" name="Group 125"/>
              <p:cNvGrpSpPr>
                <a:grpSpLocks noChangeAspect="1"/>
              </p:cNvGrpSpPr>
              <p:nvPr/>
            </p:nvGrpSpPr>
            <p:grpSpPr bwMode="auto">
              <a:xfrm rot="10798076" flipH="1">
                <a:off x="2160" y="2315"/>
                <a:ext cx="34" cy="121"/>
                <a:chOff x="2648" y="2735"/>
                <a:chExt cx="68" cy="242"/>
              </a:xfrm>
            </p:grpSpPr>
            <p:sp>
              <p:nvSpPr>
                <p:cNvPr id="60" name="Rectangle 12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61" name="Oval 12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51" name="Group 128"/>
              <p:cNvGrpSpPr>
                <a:grpSpLocks noChangeAspect="1"/>
              </p:cNvGrpSpPr>
              <p:nvPr/>
            </p:nvGrpSpPr>
            <p:grpSpPr bwMode="auto">
              <a:xfrm rot="10798076" flipH="1">
                <a:off x="2208" y="2313"/>
                <a:ext cx="34" cy="121"/>
                <a:chOff x="2648" y="2735"/>
                <a:chExt cx="68" cy="242"/>
              </a:xfrm>
            </p:grpSpPr>
            <p:sp>
              <p:nvSpPr>
                <p:cNvPr id="58" name="Rectangle 12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59" name="Oval 13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52" name="Group 131"/>
              <p:cNvGrpSpPr>
                <a:grpSpLocks noChangeAspect="1"/>
              </p:cNvGrpSpPr>
              <p:nvPr/>
            </p:nvGrpSpPr>
            <p:grpSpPr bwMode="auto">
              <a:xfrm rot="10798076" flipH="1">
                <a:off x="2304" y="2286"/>
                <a:ext cx="34" cy="121"/>
                <a:chOff x="2648" y="2735"/>
                <a:chExt cx="68" cy="242"/>
              </a:xfrm>
            </p:grpSpPr>
            <p:sp>
              <p:nvSpPr>
                <p:cNvPr id="56" name="Rectangle 13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57" name="Oval 13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53" name="Group 134"/>
              <p:cNvGrpSpPr>
                <a:grpSpLocks noChangeAspect="1"/>
              </p:cNvGrpSpPr>
              <p:nvPr/>
            </p:nvGrpSpPr>
            <p:grpSpPr bwMode="auto">
              <a:xfrm rot="10798076" flipH="1">
                <a:off x="2256" y="2304"/>
                <a:ext cx="34" cy="121"/>
                <a:chOff x="2648" y="2735"/>
                <a:chExt cx="68" cy="242"/>
              </a:xfrm>
            </p:grpSpPr>
            <p:sp>
              <p:nvSpPr>
                <p:cNvPr id="54" name="Rectangle 13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55" name="Oval 13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nvGrpSpPr>
            <p:cNvPr id="13" name="Group 137"/>
            <p:cNvGrpSpPr>
              <a:grpSpLocks/>
            </p:cNvGrpSpPr>
            <p:nvPr/>
          </p:nvGrpSpPr>
          <p:grpSpPr bwMode="auto">
            <a:xfrm flipH="1" flipV="1">
              <a:off x="3276" y="1523"/>
              <a:ext cx="233" cy="99"/>
              <a:chOff x="1872" y="2237"/>
              <a:chExt cx="466" cy="199"/>
            </a:xfrm>
          </p:grpSpPr>
          <p:grpSp>
            <p:nvGrpSpPr>
              <p:cNvPr id="14" name="Group 138"/>
              <p:cNvGrpSpPr>
                <a:grpSpLocks noChangeAspect="1"/>
              </p:cNvGrpSpPr>
              <p:nvPr/>
            </p:nvGrpSpPr>
            <p:grpSpPr bwMode="auto">
              <a:xfrm rot="10798076" flipH="1">
                <a:off x="1872" y="2256"/>
                <a:ext cx="34" cy="121"/>
                <a:chOff x="2648" y="2735"/>
                <a:chExt cx="68" cy="242"/>
              </a:xfrm>
            </p:grpSpPr>
            <p:sp>
              <p:nvSpPr>
                <p:cNvPr id="42" name="Rectangle 13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43" name="Oval 14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5" name="Group 141"/>
              <p:cNvGrpSpPr>
                <a:grpSpLocks noChangeAspect="1"/>
              </p:cNvGrpSpPr>
              <p:nvPr/>
            </p:nvGrpSpPr>
            <p:grpSpPr bwMode="auto">
              <a:xfrm rot="10798076" flipH="1">
                <a:off x="1920" y="2237"/>
                <a:ext cx="34" cy="121"/>
                <a:chOff x="2648" y="2735"/>
                <a:chExt cx="68" cy="242"/>
              </a:xfrm>
            </p:grpSpPr>
            <p:sp>
              <p:nvSpPr>
                <p:cNvPr id="40" name="Rectangle 14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41" name="Oval 14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6" name="Group 144"/>
              <p:cNvGrpSpPr>
                <a:grpSpLocks noChangeAspect="1"/>
              </p:cNvGrpSpPr>
              <p:nvPr/>
            </p:nvGrpSpPr>
            <p:grpSpPr bwMode="auto">
              <a:xfrm rot="10798076" flipH="1">
                <a:off x="1968" y="2237"/>
                <a:ext cx="34" cy="121"/>
                <a:chOff x="2648" y="2735"/>
                <a:chExt cx="68" cy="242"/>
              </a:xfrm>
            </p:grpSpPr>
            <p:sp>
              <p:nvSpPr>
                <p:cNvPr id="38" name="Rectangle 14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9" name="Oval 14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 name="Group 147"/>
              <p:cNvGrpSpPr>
                <a:grpSpLocks noChangeAspect="1"/>
              </p:cNvGrpSpPr>
              <p:nvPr/>
            </p:nvGrpSpPr>
            <p:grpSpPr bwMode="auto">
              <a:xfrm rot="10798076" flipH="1">
                <a:off x="2016" y="2256"/>
                <a:ext cx="34" cy="121"/>
                <a:chOff x="2648" y="2735"/>
                <a:chExt cx="68" cy="242"/>
              </a:xfrm>
            </p:grpSpPr>
            <p:sp>
              <p:nvSpPr>
                <p:cNvPr id="36" name="Rectangle 14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7" name="Oval 14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8" name="Group 150"/>
              <p:cNvGrpSpPr>
                <a:grpSpLocks noChangeAspect="1"/>
              </p:cNvGrpSpPr>
              <p:nvPr/>
            </p:nvGrpSpPr>
            <p:grpSpPr bwMode="auto">
              <a:xfrm rot="10798076" flipH="1">
                <a:off x="2064" y="2279"/>
                <a:ext cx="34" cy="121"/>
                <a:chOff x="2648" y="2735"/>
                <a:chExt cx="68" cy="242"/>
              </a:xfrm>
            </p:grpSpPr>
            <p:sp>
              <p:nvSpPr>
                <p:cNvPr id="34" name="Rectangle 15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5" name="Oval 15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9" name="Group 153"/>
              <p:cNvGrpSpPr>
                <a:grpSpLocks noChangeAspect="1"/>
              </p:cNvGrpSpPr>
              <p:nvPr/>
            </p:nvGrpSpPr>
            <p:grpSpPr bwMode="auto">
              <a:xfrm rot="10798076" flipH="1">
                <a:off x="2112" y="2304"/>
                <a:ext cx="34" cy="121"/>
                <a:chOff x="2648" y="2735"/>
                <a:chExt cx="68" cy="242"/>
              </a:xfrm>
            </p:grpSpPr>
            <p:sp>
              <p:nvSpPr>
                <p:cNvPr id="32" name="Rectangle 15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3" name="Oval 15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 name="Group 156"/>
              <p:cNvGrpSpPr>
                <a:grpSpLocks noChangeAspect="1"/>
              </p:cNvGrpSpPr>
              <p:nvPr/>
            </p:nvGrpSpPr>
            <p:grpSpPr bwMode="auto">
              <a:xfrm rot="10798076" flipH="1">
                <a:off x="2160" y="2315"/>
                <a:ext cx="34" cy="121"/>
                <a:chOff x="2648" y="2735"/>
                <a:chExt cx="68" cy="242"/>
              </a:xfrm>
            </p:grpSpPr>
            <p:sp>
              <p:nvSpPr>
                <p:cNvPr id="30" name="Rectangle 15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1" name="Oval 15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1" name="Group 159"/>
              <p:cNvGrpSpPr>
                <a:grpSpLocks noChangeAspect="1"/>
              </p:cNvGrpSpPr>
              <p:nvPr/>
            </p:nvGrpSpPr>
            <p:grpSpPr bwMode="auto">
              <a:xfrm rot="10798076" flipH="1">
                <a:off x="2208" y="2313"/>
                <a:ext cx="34" cy="121"/>
                <a:chOff x="2648" y="2735"/>
                <a:chExt cx="68" cy="242"/>
              </a:xfrm>
            </p:grpSpPr>
            <p:sp>
              <p:nvSpPr>
                <p:cNvPr id="28" name="Rectangle 16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9" name="Oval 16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2" name="Group 162"/>
              <p:cNvGrpSpPr>
                <a:grpSpLocks noChangeAspect="1"/>
              </p:cNvGrpSpPr>
              <p:nvPr/>
            </p:nvGrpSpPr>
            <p:grpSpPr bwMode="auto">
              <a:xfrm rot="10798076" flipH="1">
                <a:off x="2304" y="2286"/>
                <a:ext cx="34" cy="121"/>
                <a:chOff x="2648" y="2735"/>
                <a:chExt cx="68" cy="242"/>
              </a:xfrm>
            </p:grpSpPr>
            <p:sp>
              <p:nvSpPr>
                <p:cNvPr id="26" name="Rectangle 16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7" name="Oval 16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 name="Group 165"/>
              <p:cNvGrpSpPr>
                <a:grpSpLocks noChangeAspect="1"/>
              </p:cNvGrpSpPr>
              <p:nvPr/>
            </p:nvGrpSpPr>
            <p:grpSpPr bwMode="auto">
              <a:xfrm rot="10798076" flipH="1">
                <a:off x="2256" y="2304"/>
                <a:ext cx="34" cy="121"/>
                <a:chOff x="2648" y="2735"/>
                <a:chExt cx="68" cy="242"/>
              </a:xfrm>
            </p:grpSpPr>
            <p:sp>
              <p:nvSpPr>
                <p:cNvPr id="24" name="Rectangle 16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5" name="Oval 16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grpSp>
        <p:nvGrpSpPr>
          <p:cNvPr id="164" name="Group 168"/>
          <p:cNvGrpSpPr>
            <a:grpSpLocks/>
          </p:cNvGrpSpPr>
          <p:nvPr/>
        </p:nvGrpSpPr>
        <p:grpSpPr bwMode="auto">
          <a:xfrm rot="-5400000">
            <a:off x="1382712" y="4926013"/>
            <a:ext cx="373063" cy="503238"/>
            <a:chOff x="3276" y="1523"/>
            <a:chExt cx="258" cy="346"/>
          </a:xfrm>
        </p:grpSpPr>
        <p:grpSp>
          <p:nvGrpSpPr>
            <p:cNvPr id="165" name="Group 169"/>
            <p:cNvGrpSpPr>
              <a:grpSpLocks/>
            </p:cNvGrpSpPr>
            <p:nvPr/>
          </p:nvGrpSpPr>
          <p:grpSpPr bwMode="auto">
            <a:xfrm>
              <a:off x="3300" y="1586"/>
              <a:ext cx="232" cy="98"/>
              <a:chOff x="1872" y="2237"/>
              <a:chExt cx="466" cy="199"/>
            </a:xfrm>
          </p:grpSpPr>
          <p:grpSp>
            <p:nvGrpSpPr>
              <p:cNvPr id="290" name="Group 170"/>
              <p:cNvGrpSpPr>
                <a:grpSpLocks noChangeAspect="1"/>
              </p:cNvGrpSpPr>
              <p:nvPr/>
            </p:nvGrpSpPr>
            <p:grpSpPr bwMode="auto">
              <a:xfrm rot="10798076" flipH="1">
                <a:off x="1872" y="2256"/>
                <a:ext cx="34" cy="121"/>
                <a:chOff x="2648" y="2735"/>
                <a:chExt cx="68" cy="242"/>
              </a:xfrm>
            </p:grpSpPr>
            <p:sp>
              <p:nvSpPr>
                <p:cNvPr id="318" name="Rectangle 17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19" name="Oval 17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91" name="Group 173"/>
              <p:cNvGrpSpPr>
                <a:grpSpLocks noChangeAspect="1"/>
              </p:cNvGrpSpPr>
              <p:nvPr/>
            </p:nvGrpSpPr>
            <p:grpSpPr bwMode="auto">
              <a:xfrm rot="10798076" flipH="1">
                <a:off x="1920" y="2237"/>
                <a:ext cx="34" cy="121"/>
                <a:chOff x="2648" y="2735"/>
                <a:chExt cx="68" cy="242"/>
              </a:xfrm>
            </p:grpSpPr>
            <p:sp>
              <p:nvSpPr>
                <p:cNvPr id="316" name="Rectangle 17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17" name="Oval 17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92" name="Group 176"/>
              <p:cNvGrpSpPr>
                <a:grpSpLocks noChangeAspect="1"/>
              </p:cNvGrpSpPr>
              <p:nvPr/>
            </p:nvGrpSpPr>
            <p:grpSpPr bwMode="auto">
              <a:xfrm rot="10798076" flipH="1">
                <a:off x="1968" y="2237"/>
                <a:ext cx="34" cy="121"/>
                <a:chOff x="2648" y="2735"/>
                <a:chExt cx="68" cy="242"/>
              </a:xfrm>
            </p:grpSpPr>
            <p:sp>
              <p:nvSpPr>
                <p:cNvPr id="314" name="Rectangle 17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15" name="Oval 17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93" name="Group 179"/>
              <p:cNvGrpSpPr>
                <a:grpSpLocks noChangeAspect="1"/>
              </p:cNvGrpSpPr>
              <p:nvPr/>
            </p:nvGrpSpPr>
            <p:grpSpPr bwMode="auto">
              <a:xfrm rot="10798076" flipH="1">
                <a:off x="2016" y="2256"/>
                <a:ext cx="34" cy="121"/>
                <a:chOff x="2648" y="2735"/>
                <a:chExt cx="68" cy="242"/>
              </a:xfrm>
            </p:grpSpPr>
            <p:sp>
              <p:nvSpPr>
                <p:cNvPr id="312" name="Rectangle 18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13" name="Oval 18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94" name="Group 182"/>
              <p:cNvGrpSpPr>
                <a:grpSpLocks noChangeAspect="1"/>
              </p:cNvGrpSpPr>
              <p:nvPr/>
            </p:nvGrpSpPr>
            <p:grpSpPr bwMode="auto">
              <a:xfrm rot="10798076" flipH="1">
                <a:off x="2064" y="2279"/>
                <a:ext cx="34" cy="121"/>
                <a:chOff x="2648" y="2735"/>
                <a:chExt cx="68" cy="242"/>
              </a:xfrm>
            </p:grpSpPr>
            <p:sp>
              <p:nvSpPr>
                <p:cNvPr id="310" name="Rectangle 18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11" name="Oval 18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95" name="Group 185"/>
              <p:cNvGrpSpPr>
                <a:grpSpLocks noChangeAspect="1"/>
              </p:cNvGrpSpPr>
              <p:nvPr/>
            </p:nvGrpSpPr>
            <p:grpSpPr bwMode="auto">
              <a:xfrm rot="10798076" flipH="1">
                <a:off x="2112" y="2304"/>
                <a:ext cx="34" cy="121"/>
                <a:chOff x="2648" y="2735"/>
                <a:chExt cx="68" cy="242"/>
              </a:xfrm>
            </p:grpSpPr>
            <p:sp>
              <p:nvSpPr>
                <p:cNvPr id="308" name="Rectangle 18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09" name="Oval 18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96" name="Group 188"/>
              <p:cNvGrpSpPr>
                <a:grpSpLocks noChangeAspect="1"/>
              </p:cNvGrpSpPr>
              <p:nvPr/>
            </p:nvGrpSpPr>
            <p:grpSpPr bwMode="auto">
              <a:xfrm rot="10798076" flipH="1">
                <a:off x="2160" y="2315"/>
                <a:ext cx="34" cy="121"/>
                <a:chOff x="2648" y="2735"/>
                <a:chExt cx="68" cy="242"/>
              </a:xfrm>
            </p:grpSpPr>
            <p:sp>
              <p:nvSpPr>
                <p:cNvPr id="306" name="Rectangle 18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07" name="Oval 19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97" name="Group 191"/>
              <p:cNvGrpSpPr>
                <a:grpSpLocks noChangeAspect="1"/>
              </p:cNvGrpSpPr>
              <p:nvPr/>
            </p:nvGrpSpPr>
            <p:grpSpPr bwMode="auto">
              <a:xfrm rot="10798076" flipH="1">
                <a:off x="2208" y="2313"/>
                <a:ext cx="34" cy="121"/>
                <a:chOff x="2648" y="2735"/>
                <a:chExt cx="68" cy="242"/>
              </a:xfrm>
            </p:grpSpPr>
            <p:sp>
              <p:nvSpPr>
                <p:cNvPr id="304" name="Rectangle 19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05" name="Oval 19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98" name="Group 194"/>
              <p:cNvGrpSpPr>
                <a:grpSpLocks noChangeAspect="1"/>
              </p:cNvGrpSpPr>
              <p:nvPr/>
            </p:nvGrpSpPr>
            <p:grpSpPr bwMode="auto">
              <a:xfrm rot="10798076" flipH="1">
                <a:off x="2304" y="2286"/>
                <a:ext cx="34" cy="121"/>
                <a:chOff x="2648" y="2735"/>
                <a:chExt cx="68" cy="242"/>
              </a:xfrm>
            </p:grpSpPr>
            <p:sp>
              <p:nvSpPr>
                <p:cNvPr id="302" name="Rectangle 19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03" name="Oval 19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99" name="Group 197"/>
              <p:cNvGrpSpPr>
                <a:grpSpLocks noChangeAspect="1"/>
              </p:cNvGrpSpPr>
              <p:nvPr/>
            </p:nvGrpSpPr>
            <p:grpSpPr bwMode="auto">
              <a:xfrm rot="10798076" flipH="1">
                <a:off x="2256" y="2304"/>
                <a:ext cx="34" cy="121"/>
                <a:chOff x="2648" y="2735"/>
                <a:chExt cx="68" cy="242"/>
              </a:xfrm>
            </p:grpSpPr>
            <p:sp>
              <p:nvSpPr>
                <p:cNvPr id="300" name="Rectangle 19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301" name="Oval 19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nvGrpSpPr>
            <p:cNvPr id="166" name="Group 200"/>
            <p:cNvGrpSpPr>
              <a:grpSpLocks/>
            </p:cNvGrpSpPr>
            <p:nvPr/>
          </p:nvGrpSpPr>
          <p:grpSpPr bwMode="auto">
            <a:xfrm flipH="1" flipV="1">
              <a:off x="3276" y="1646"/>
              <a:ext cx="233" cy="99"/>
              <a:chOff x="1872" y="2237"/>
              <a:chExt cx="466" cy="199"/>
            </a:xfrm>
          </p:grpSpPr>
          <p:grpSp>
            <p:nvGrpSpPr>
              <p:cNvPr id="260" name="Group 201"/>
              <p:cNvGrpSpPr>
                <a:grpSpLocks noChangeAspect="1"/>
              </p:cNvGrpSpPr>
              <p:nvPr/>
            </p:nvGrpSpPr>
            <p:grpSpPr bwMode="auto">
              <a:xfrm rot="10798076" flipH="1">
                <a:off x="1872" y="2256"/>
                <a:ext cx="34" cy="121"/>
                <a:chOff x="2648" y="2735"/>
                <a:chExt cx="68" cy="242"/>
              </a:xfrm>
            </p:grpSpPr>
            <p:sp>
              <p:nvSpPr>
                <p:cNvPr id="288" name="Rectangle 20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89" name="Oval 20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61" name="Group 204"/>
              <p:cNvGrpSpPr>
                <a:grpSpLocks noChangeAspect="1"/>
              </p:cNvGrpSpPr>
              <p:nvPr/>
            </p:nvGrpSpPr>
            <p:grpSpPr bwMode="auto">
              <a:xfrm rot="10798076" flipH="1">
                <a:off x="1920" y="2237"/>
                <a:ext cx="34" cy="121"/>
                <a:chOff x="2648" y="2735"/>
                <a:chExt cx="68" cy="242"/>
              </a:xfrm>
            </p:grpSpPr>
            <p:sp>
              <p:nvSpPr>
                <p:cNvPr id="286" name="Rectangle 20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87" name="Oval 20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62" name="Group 207"/>
              <p:cNvGrpSpPr>
                <a:grpSpLocks noChangeAspect="1"/>
              </p:cNvGrpSpPr>
              <p:nvPr/>
            </p:nvGrpSpPr>
            <p:grpSpPr bwMode="auto">
              <a:xfrm rot="10798076" flipH="1">
                <a:off x="1968" y="2237"/>
                <a:ext cx="34" cy="121"/>
                <a:chOff x="2648" y="2735"/>
                <a:chExt cx="68" cy="242"/>
              </a:xfrm>
            </p:grpSpPr>
            <p:sp>
              <p:nvSpPr>
                <p:cNvPr id="284" name="Rectangle 20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85" name="Oval 20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63" name="Group 210"/>
              <p:cNvGrpSpPr>
                <a:grpSpLocks noChangeAspect="1"/>
              </p:cNvGrpSpPr>
              <p:nvPr/>
            </p:nvGrpSpPr>
            <p:grpSpPr bwMode="auto">
              <a:xfrm rot="10798076" flipH="1">
                <a:off x="2016" y="2256"/>
                <a:ext cx="34" cy="121"/>
                <a:chOff x="2648" y="2735"/>
                <a:chExt cx="68" cy="242"/>
              </a:xfrm>
            </p:grpSpPr>
            <p:sp>
              <p:nvSpPr>
                <p:cNvPr id="282" name="Rectangle 21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83" name="Oval 21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64" name="Group 213"/>
              <p:cNvGrpSpPr>
                <a:grpSpLocks noChangeAspect="1"/>
              </p:cNvGrpSpPr>
              <p:nvPr/>
            </p:nvGrpSpPr>
            <p:grpSpPr bwMode="auto">
              <a:xfrm rot="10798076" flipH="1">
                <a:off x="2064" y="2279"/>
                <a:ext cx="34" cy="121"/>
                <a:chOff x="2648" y="2735"/>
                <a:chExt cx="68" cy="242"/>
              </a:xfrm>
            </p:grpSpPr>
            <p:sp>
              <p:nvSpPr>
                <p:cNvPr id="280" name="Rectangle 21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81" name="Oval 21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65" name="Group 216"/>
              <p:cNvGrpSpPr>
                <a:grpSpLocks noChangeAspect="1"/>
              </p:cNvGrpSpPr>
              <p:nvPr/>
            </p:nvGrpSpPr>
            <p:grpSpPr bwMode="auto">
              <a:xfrm rot="10798076" flipH="1">
                <a:off x="2112" y="2304"/>
                <a:ext cx="34" cy="121"/>
                <a:chOff x="2648" y="2735"/>
                <a:chExt cx="68" cy="242"/>
              </a:xfrm>
            </p:grpSpPr>
            <p:sp>
              <p:nvSpPr>
                <p:cNvPr id="278" name="Rectangle 21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79" name="Oval 21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66" name="Group 219"/>
              <p:cNvGrpSpPr>
                <a:grpSpLocks noChangeAspect="1"/>
              </p:cNvGrpSpPr>
              <p:nvPr/>
            </p:nvGrpSpPr>
            <p:grpSpPr bwMode="auto">
              <a:xfrm rot="10798076" flipH="1">
                <a:off x="2160" y="2315"/>
                <a:ext cx="34" cy="121"/>
                <a:chOff x="2648" y="2735"/>
                <a:chExt cx="68" cy="242"/>
              </a:xfrm>
            </p:grpSpPr>
            <p:sp>
              <p:nvSpPr>
                <p:cNvPr id="276" name="Rectangle 22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77" name="Oval 22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67" name="Group 222"/>
              <p:cNvGrpSpPr>
                <a:grpSpLocks noChangeAspect="1"/>
              </p:cNvGrpSpPr>
              <p:nvPr/>
            </p:nvGrpSpPr>
            <p:grpSpPr bwMode="auto">
              <a:xfrm rot="10798076" flipH="1">
                <a:off x="2208" y="2313"/>
                <a:ext cx="34" cy="121"/>
                <a:chOff x="2648" y="2735"/>
                <a:chExt cx="68" cy="242"/>
              </a:xfrm>
            </p:grpSpPr>
            <p:sp>
              <p:nvSpPr>
                <p:cNvPr id="274" name="Rectangle 22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75" name="Oval 22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68" name="Group 225"/>
              <p:cNvGrpSpPr>
                <a:grpSpLocks noChangeAspect="1"/>
              </p:cNvGrpSpPr>
              <p:nvPr/>
            </p:nvGrpSpPr>
            <p:grpSpPr bwMode="auto">
              <a:xfrm rot="10798076" flipH="1">
                <a:off x="2304" y="2286"/>
                <a:ext cx="34" cy="121"/>
                <a:chOff x="2648" y="2735"/>
                <a:chExt cx="68" cy="242"/>
              </a:xfrm>
            </p:grpSpPr>
            <p:sp>
              <p:nvSpPr>
                <p:cNvPr id="272" name="Rectangle 22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73" name="Oval 22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69" name="Group 228"/>
              <p:cNvGrpSpPr>
                <a:grpSpLocks noChangeAspect="1"/>
              </p:cNvGrpSpPr>
              <p:nvPr/>
            </p:nvGrpSpPr>
            <p:grpSpPr bwMode="auto">
              <a:xfrm rot="10798076" flipH="1">
                <a:off x="2256" y="2304"/>
                <a:ext cx="34" cy="121"/>
                <a:chOff x="2648" y="2735"/>
                <a:chExt cx="68" cy="242"/>
              </a:xfrm>
            </p:grpSpPr>
            <p:sp>
              <p:nvSpPr>
                <p:cNvPr id="270" name="Rectangle 22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71" name="Oval 23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nvGrpSpPr>
            <p:cNvPr id="167" name="Group 231"/>
            <p:cNvGrpSpPr>
              <a:grpSpLocks/>
            </p:cNvGrpSpPr>
            <p:nvPr/>
          </p:nvGrpSpPr>
          <p:grpSpPr bwMode="auto">
            <a:xfrm>
              <a:off x="3301" y="1711"/>
              <a:ext cx="233" cy="98"/>
              <a:chOff x="1872" y="2237"/>
              <a:chExt cx="466" cy="199"/>
            </a:xfrm>
          </p:grpSpPr>
          <p:grpSp>
            <p:nvGrpSpPr>
              <p:cNvPr id="230" name="Group 235"/>
              <p:cNvGrpSpPr>
                <a:grpSpLocks noChangeAspect="1"/>
              </p:cNvGrpSpPr>
              <p:nvPr/>
            </p:nvGrpSpPr>
            <p:grpSpPr bwMode="auto">
              <a:xfrm rot="10798076" flipH="1">
                <a:off x="1872" y="2256"/>
                <a:ext cx="34" cy="121"/>
                <a:chOff x="2648" y="2735"/>
                <a:chExt cx="68" cy="242"/>
              </a:xfrm>
            </p:grpSpPr>
            <p:sp>
              <p:nvSpPr>
                <p:cNvPr id="258" name="Rectangle 23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59" name="Oval 23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1" name="Group 235"/>
              <p:cNvGrpSpPr>
                <a:grpSpLocks noChangeAspect="1"/>
              </p:cNvGrpSpPr>
              <p:nvPr/>
            </p:nvGrpSpPr>
            <p:grpSpPr bwMode="auto">
              <a:xfrm rot="10798076" flipH="1">
                <a:off x="1920" y="2237"/>
                <a:ext cx="34" cy="121"/>
                <a:chOff x="2648" y="2735"/>
                <a:chExt cx="68" cy="242"/>
              </a:xfrm>
            </p:grpSpPr>
            <p:sp>
              <p:nvSpPr>
                <p:cNvPr id="256" name="Rectangle 23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57" name="Oval 23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2" name="Group 238"/>
              <p:cNvGrpSpPr>
                <a:grpSpLocks noChangeAspect="1"/>
              </p:cNvGrpSpPr>
              <p:nvPr/>
            </p:nvGrpSpPr>
            <p:grpSpPr bwMode="auto">
              <a:xfrm rot="10798076" flipH="1">
                <a:off x="1968" y="2237"/>
                <a:ext cx="34" cy="121"/>
                <a:chOff x="2648" y="2735"/>
                <a:chExt cx="68" cy="242"/>
              </a:xfrm>
            </p:grpSpPr>
            <p:sp>
              <p:nvSpPr>
                <p:cNvPr id="254" name="Rectangle 23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55" name="Oval 24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3" name="Group 241"/>
              <p:cNvGrpSpPr>
                <a:grpSpLocks noChangeAspect="1"/>
              </p:cNvGrpSpPr>
              <p:nvPr/>
            </p:nvGrpSpPr>
            <p:grpSpPr bwMode="auto">
              <a:xfrm rot="10798076" flipH="1">
                <a:off x="2016" y="2256"/>
                <a:ext cx="34" cy="121"/>
                <a:chOff x="2648" y="2735"/>
                <a:chExt cx="68" cy="242"/>
              </a:xfrm>
            </p:grpSpPr>
            <p:sp>
              <p:nvSpPr>
                <p:cNvPr id="252" name="Rectangle 24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53" name="Oval 24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4" name="Group 244"/>
              <p:cNvGrpSpPr>
                <a:grpSpLocks noChangeAspect="1"/>
              </p:cNvGrpSpPr>
              <p:nvPr/>
            </p:nvGrpSpPr>
            <p:grpSpPr bwMode="auto">
              <a:xfrm rot="10798076" flipH="1">
                <a:off x="2064" y="2279"/>
                <a:ext cx="34" cy="121"/>
                <a:chOff x="2648" y="2735"/>
                <a:chExt cx="68" cy="242"/>
              </a:xfrm>
            </p:grpSpPr>
            <p:sp>
              <p:nvSpPr>
                <p:cNvPr id="250" name="Rectangle 24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51" name="Oval 24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5" name="Group 247"/>
              <p:cNvGrpSpPr>
                <a:grpSpLocks noChangeAspect="1"/>
              </p:cNvGrpSpPr>
              <p:nvPr/>
            </p:nvGrpSpPr>
            <p:grpSpPr bwMode="auto">
              <a:xfrm rot="10798076" flipH="1">
                <a:off x="2112" y="2304"/>
                <a:ext cx="34" cy="121"/>
                <a:chOff x="2648" y="2735"/>
                <a:chExt cx="68" cy="242"/>
              </a:xfrm>
            </p:grpSpPr>
            <p:sp>
              <p:nvSpPr>
                <p:cNvPr id="248" name="Rectangle 24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49" name="Oval 24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6" name="Group 250"/>
              <p:cNvGrpSpPr>
                <a:grpSpLocks noChangeAspect="1"/>
              </p:cNvGrpSpPr>
              <p:nvPr/>
            </p:nvGrpSpPr>
            <p:grpSpPr bwMode="auto">
              <a:xfrm rot="10798076" flipH="1">
                <a:off x="2160" y="2315"/>
                <a:ext cx="34" cy="121"/>
                <a:chOff x="2648" y="2735"/>
                <a:chExt cx="68" cy="242"/>
              </a:xfrm>
            </p:grpSpPr>
            <p:sp>
              <p:nvSpPr>
                <p:cNvPr id="246" name="Rectangle 25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47" name="Oval 25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7" name="Group 253"/>
              <p:cNvGrpSpPr>
                <a:grpSpLocks noChangeAspect="1"/>
              </p:cNvGrpSpPr>
              <p:nvPr/>
            </p:nvGrpSpPr>
            <p:grpSpPr bwMode="auto">
              <a:xfrm rot="10798076" flipH="1">
                <a:off x="2208" y="2313"/>
                <a:ext cx="34" cy="121"/>
                <a:chOff x="2648" y="2735"/>
                <a:chExt cx="68" cy="242"/>
              </a:xfrm>
            </p:grpSpPr>
            <p:sp>
              <p:nvSpPr>
                <p:cNvPr id="244" name="Rectangle 25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45" name="Oval 25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8" name="Group 256"/>
              <p:cNvGrpSpPr>
                <a:grpSpLocks noChangeAspect="1"/>
              </p:cNvGrpSpPr>
              <p:nvPr/>
            </p:nvGrpSpPr>
            <p:grpSpPr bwMode="auto">
              <a:xfrm rot="10798076" flipH="1">
                <a:off x="2304" y="2286"/>
                <a:ext cx="34" cy="121"/>
                <a:chOff x="2648" y="2735"/>
                <a:chExt cx="68" cy="242"/>
              </a:xfrm>
            </p:grpSpPr>
            <p:sp>
              <p:nvSpPr>
                <p:cNvPr id="242" name="Rectangle 25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43" name="Oval 25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39" name="Group 259"/>
              <p:cNvGrpSpPr>
                <a:grpSpLocks noChangeAspect="1"/>
              </p:cNvGrpSpPr>
              <p:nvPr/>
            </p:nvGrpSpPr>
            <p:grpSpPr bwMode="auto">
              <a:xfrm rot="10798076" flipH="1">
                <a:off x="2256" y="2304"/>
                <a:ext cx="34" cy="121"/>
                <a:chOff x="2648" y="2735"/>
                <a:chExt cx="68" cy="242"/>
              </a:xfrm>
            </p:grpSpPr>
            <p:sp>
              <p:nvSpPr>
                <p:cNvPr id="240" name="Rectangle 26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41" name="Oval 26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nvGrpSpPr>
            <p:cNvPr id="168" name="Group 262"/>
            <p:cNvGrpSpPr>
              <a:grpSpLocks/>
            </p:cNvGrpSpPr>
            <p:nvPr/>
          </p:nvGrpSpPr>
          <p:grpSpPr bwMode="auto">
            <a:xfrm flipH="1" flipV="1">
              <a:off x="3279" y="1770"/>
              <a:ext cx="233" cy="99"/>
              <a:chOff x="1872" y="2237"/>
              <a:chExt cx="466" cy="199"/>
            </a:xfrm>
          </p:grpSpPr>
          <p:grpSp>
            <p:nvGrpSpPr>
              <p:cNvPr id="200" name="Group 263"/>
              <p:cNvGrpSpPr>
                <a:grpSpLocks noChangeAspect="1"/>
              </p:cNvGrpSpPr>
              <p:nvPr/>
            </p:nvGrpSpPr>
            <p:grpSpPr bwMode="auto">
              <a:xfrm rot="10798076" flipH="1">
                <a:off x="1872" y="2256"/>
                <a:ext cx="34" cy="121"/>
                <a:chOff x="2648" y="2735"/>
                <a:chExt cx="68" cy="242"/>
              </a:xfrm>
            </p:grpSpPr>
            <p:sp>
              <p:nvSpPr>
                <p:cNvPr id="228" name="Rectangle 26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29" name="Oval 26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1" name="Group 266"/>
              <p:cNvGrpSpPr>
                <a:grpSpLocks noChangeAspect="1"/>
              </p:cNvGrpSpPr>
              <p:nvPr/>
            </p:nvGrpSpPr>
            <p:grpSpPr bwMode="auto">
              <a:xfrm rot="10798076" flipH="1">
                <a:off x="1920" y="2237"/>
                <a:ext cx="34" cy="121"/>
                <a:chOff x="2648" y="2735"/>
                <a:chExt cx="68" cy="242"/>
              </a:xfrm>
            </p:grpSpPr>
            <p:sp>
              <p:nvSpPr>
                <p:cNvPr id="226" name="Rectangle 26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27" name="Oval 26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2" name="Group 269"/>
              <p:cNvGrpSpPr>
                <a:grpSpLocks noChangeAspect="1"/>
              </p:cNvGrpSpPr>
              <p:nvPr/>
            </p:nvGrpSpPr>
            <p:grpSpPr bwMode="auto">
              <a:xfrm rot="10798076" flipH="1">
                <a:off x="1968" y="2237"/>
                <a:ext cx="34" cy="121"/>
                <a:chOff x="2648" y="2735"/>
                <a:chExt cx="68" cy="242"/>
              </a:xfrm>
            </p:grpSpPr>
            <p:sp>
              <p:nvSpPr>
                <p:cNvPr id="224" name="Rectangle 27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25" name="Oval 27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3" name="Group 272"/>
              <p:cNvGrpSpPr>
                <a:grpSpLocks noChangeAspect="1"/>
              </p:cNvGrpSpPr>
              <p:nvPr/>
            </p:nvGrpSpPr>
            <p:grpSpPr bwMode="auto">
              <a:xfrm rot="10798076" flipH="1">
                <a:off x="2016" y="2256"/>
                <a:ext cx="34" cy="121"/>
                <a:chOff x="2648" y="2735"/>
                <a:chExt cx="68" cy="242"/>
              </a:xfrm>
            </p:grpSpPr>
            <p:sp>
              <p:nvSpPr>
                <p:cNvPr id="222" name="Rectangle 27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23" name="Oval 27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4" name="Group 275"/>
              <p:cNvGrpSpPr>
                <a:grpSpLocks noChangeAspect="1"/>
              </p:cNvGrpSpPr>
              <p:nvPr/>
            </p:nvGrpSpPr>
            <p:grpSpPr bwMode="auto">
              <a:xfrm rot="10798076" flipH="1">
                <a:off x="2064" y="2279"/>
                <a:ext cx="34" cy="121"/>
                <a:chOff x="2648" y="2735"/>
                <a:chExt cx="68" cy="242"/>
              </a:xfrm>
            </p:grpSpPr>
            <p:sp>
              <p:nvSpPr>
                <p:cNvPr id="220" name="Rectangle 27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21" name="Oval 27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5" name="Group 278"/>
              <p:cNvGrpSpPr>
                <a:grpSpLocks noChangeAspect="1"/>
              </p:cNvGrpSpPr>
              <p:nvPr/>
            </p:nvGrpSpPr>
            <p:grpSpPr bwMode="auto">
              <a:xfrm rot="10798076" flipH="1">
                <a:off x="2112" y="2304"/>
                <a:ext cx="34" cy="121"/>
                <a:chOff x="2648" y="2735"/>
                <a:chExt cx="68" cy="242"/>
              </a:xfrm>
            </p:grpSpPr>
            <p:sp>
              <p:nvSpPr>
                <p:cNvPr id="218" name="Rectangle 27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19" name="Oval 28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6" name="Group 281"/>
              <p:cNvGrpSpPr>
                <a:grpSpLocks noChangeAspect="1"/>
              </p:cNvGrpSpPr>
              <p:nvPr/>
            </p:nvGrpSpPr>
            <p:grpSpPr bwMode="auto">
              <a:xfrm rot="10798076" flipH="1">
                <a:off x="2160" y="2315"/>
                <a:ext cx="34" cy="121"/>
                <a:chOff x="2648" y="2735"/>
                <a:chExt cx="68" cy="242"/>
              </a:xfrm>
            </p:grpSpPr>
            <p:sp>
              <p:nvSpPr>
                <p:cNvPr id="216" name="Rectangle 28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17" name="Oval 28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7" name="Group 284"/>
              <p:cNvGrpSpPr>
                <a:grpSpLocks noChangeAspect="1"/>
              </p:cNvGrpSpPr>
              <p:nvPr/>
            </p:nvGrpSpPr>
            <p:grpSpPr bwMode="auto">
              <a:xfrm rot="10798076" flipH="1">
                <a:off x="2208" y="2313"/>
                <a:ext cx="34" cy="121"/>
                <a:chOff x="2648" y="2735"/>
                <a:chExt cx="68" cy="242"/>
              </a:xfrm>
            </p:grpSpPr>
            <p:sp>
              <p:nvSpPr>
                <p:cNvPr id="214" name="Rectangle 28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15" name="Oval 28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8" name="Group 287"/>
              <p:cNvGrpSpPr>
                <a:grpSpLocks noChangeAspect="1"/>
              </p:cNvGrpSpPr>
              <p:nvPr/>
            </p:nvGrpSpPr>
            <p:grpSpPr bwMode="auto">
              <a:xfrm rot="10798076" flipH="1">
                <a:off x="2304" y="2286"/>
                <a:ext cx="34" cy="121"/>
                <a:chOff x="2648" y="2735"/>
                <a:chExt cx="68" cy="242"/>
              </a:xfrm>
            </p:grpSpPr>
            <p:sp>
              <p:nvSpPr>
                <p:cNvPr id="212" name="Rectangle 28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13" name="Oval 28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209" name="Group 290"/>
              <p:cNvGrpSpPr>
                <a:grpSpLocks noChangeAspect="1"/>
              </p:cNvGrpSpPr>
              <p:nvPr/>
            </p:nvGrpSpPr>
            <p:grpSpPr bwMode="auto">
              <a:xfrm rot="10798076" flipH="1">
                <a:off x="2256" y="2304"/>
                <a:ext cx="34" cy="121"/>
                <a:chOff x="2648" y="2735"/>
                <a:chExt cx="68" cy="242"/>
              </a:xfrm>
            </p:grpSpPr>
            <p:sp>
              <p:nvSpPr>
                <p:cNvPr id="210" name="Rectangle 29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211" name="Oval 29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nvGrpSpPr>
            <p:cNvPr id="169" name="Group 293"/>
            <p:cNvGrpSpPr>
              <a:grpSpLocks/>
            </p:cNvGrpSpPr>
            <p:nvPr/>
          </p:nvGrpSpPr>
          <p:grpSpPr bwMode="auto">
            <a:xfrm flipH="1" flipV="1">
              <a:off x="3276" y="1523"/>
              <a:ext cx="233" cy="99"/>
              <a:chOff x="1872" y="2237"/>
              <a:chExt cx="466" cy="199"/>
            </a:xfrm>
          </p:grpSpPr>
          <p:grpSp>
            <p:nvGrpSpPr>
              <p:cNvPr id="170" name="Group 294"/>
              <p:cNvGrpSpPr>
                <a:grpSpLocks noChangeAspect="1"/>
              </p:cNvGrpSpPr>
              <p:nvPr/>
            </p:nvGrpSpPr>
            <p:grpSpPr bwMode="auto">
              <a:xfrm rot="10798076" flipH="1">
                <a:off x="1872" y="2256"/>
                <a:ext cx="34" cy="121"/>
                <a:chOff x="2648" y="2735"/>
                <a:chExt cx="68" cy="242"/>
              </a:xfrm>
            </p:grpSpPr>
            <p:sp>
              <p:nvSpPr>
                <p:cNvPr id="198" name="Rectangle 295"/>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99" name="Oval 296"/>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1" name="Group 297"/>
              <p:cNvGrpSpPr>
                <a:grpSpLocks noChangeAspect="1"/>
              </p:cNvGrpSpPr>
              <p:nvPr/>
            </p:nvGrpSpPr>
            <p:grpSpPr bwMode="auto">
              <a:xfrm rot="10798076" flipH="1">
                <a:off x="1920" y="2237"/>
                <a:ext cx="34" cy="121"/>
                <a:chOff x="2648" y="2735"/>
                <a:chExt cx="68" cy="242"/>
              </a:xfrm>
            </p:grpSpPr>
            <p:sp>
              <p:nvSpPr>
                <p:cNvPr id="196" name="Rectangle 298"/>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97" name="Oval 299"/>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2" name="Group 300"/>
              <p:cNvGrpSpPr>
                <a:grpSpLocks noChangeAspect="1"/>
              </p:cNvGrpSpPr>
              <p:nvPr/>
            </p:nvGrpSpPr>
            <p:grpSpPr bwMode="auto">
              <a:xfrm rot="10798076" flipH="1">
                <a:off x="1968" y="2237"/>
                <a:ext cx="34" cy="121"/>
                <a:chOff x="2648" y="2735"/>
                <a:chExt cx="68" cy="242"/>
              </a:xfrm>
            </p:grpSpPr>
            <p:sp>
              <p:nvSpPr>
                <p:cNvPr id="194" name="Rectangle 301"/>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95" name="Oval 302"/>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3" name="Group 303"/>
              <p:cNvGrpSpPr>
                <a:grpSpLocks noChangeAspect="1"/>
              </p:cNvGrpSpPr>
              <p:nvPr/>
            </p:nvGrpSpPr>
            <p:grpSpPr bwMode="auto">
              <a:xfrm rot="10798076" flipH="1">
                <a:off x="2016" y="2256"/>
                <a:ext cx="34" cy="121"/>
                <a:chOff x="2648" y="2735"/>
                <a:chExt cx="68" cy="242"/>
              </a:xfrm>
            </p:grpSpPr>
            <p:sp>
              <p:nvSpPr>
                <p:cNvPr id="192" name="Rectangle 304"/>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93" name="Oval 305"/>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4" name="Group 306"/>
              <p:cNvGrpSpPr>
                <a:grpSpLocks noChangeAspect="1"/>
              </p:cNvGrpSpPr>
              <p:nvPr/>
            </p:nvGrpSpPr>
            <p:grpSpPr bwMode="auto">
              <a:xfrm rot="10798076" flipH="1">
                <a:off x="2064" y="2279"/>
                <a:ext cx="34" cy="121"/>
                <a:chOff x="2648" y="2735"/>
                <a:chExt cx="68" cy="242"/>
              </a:xfrm>
            </p:grpSpPr>
            <p:sp>
              <p:nvSpPr>
                <p:cNvPr id="190" name="Rectangle 307"/>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91" name="Oval 308"/>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5" name="Group 309"/>
              <p:cNvGrpSpPr>
                <a:grpSpLocks noChangeAspect="1"/>
              </p:cNvGrpSpPr>
              <p:nvPr/>
            </p:nvGrpSpPr>
            <p:grpSpPr bwMode="auto">
              <a:xfrm rot="10798076" flipH="1">
                <a:off x="2112" y="2304"/>
                <a:ext cx="34" cy="121"/>
                <a:chOff x="2648" y="2735"/>
                <a:chExt cx="68" cy="242"/>
              </a:xfrm>
            </p:grpSpPr>
            <p:sp>
              <p:nvSpPr>
                <p:cNvPr id="188" name="Rectangle 310"/>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89" name="Oval 311"/>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6" name="Group 312"/>
              <p:cNvGrpSpPr>
                <a:grpSpLocks noChangeAspect="1"/>
              </p:cNvGrpSpPr>
              <p:nvPr/>
            </p:nvGrpSpPr>
            <p:grpSpPr bwMode="auto">
              <a:xfrm rot="10798076" flipH="1">
                <a:off x="2160" y="2315"/>
                <a:ext cx="34" cy="121"/>
                <a:chOff x="2648" y="2735"/>
                <a:chExt cx="68" cy="242"/>
              </a:xfrm>
            </p:grpSpPr>
            <p:sp>
              <p:nvSpPr>
                <p:cNvPr id="186" name="Rectangle 313"/>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87" name="Oval 314"/>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7" name="Group 315"/>
              <p:cNvGrpSpPr>
                <a:grpSpLocks noChangeAspect="1"/>
              </p:cNvGrpSpPr>
              <p:nvPr/>
            </p:nvGrpSpPr>
            <p:grpSpPr bwMode="auto">
              <a:xfrm rot="10798076" flipH="1">
                <a:off x="2208" y="2313"/>
                <a:ext cx="34" cy="121"/>
                <a:chOff x="2648" y="2735"/>
                <a:chExt cx="68" cy="242"/>
              </a:xfrm>
            </p:grpSpPr>
            <p:sp>
              <p:nvSpPr>
                <p:cNvPr id="184" name="Rectangle 316"/>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85" name="Oval 317"/>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8" name="Group 318"/>
              <p:cNvGrpSpPr>
                <a:grpSpLocks noChangeAspect="1"/>
              </p:cNvGrpSpPr>
              <p:nvPr/>
            </p:nvGrpSpPr>
            <p:grpSpPr bwMode="auto">
              <a:xfrm rot="10798076" flipH="1">
                <a:off x="2304" y="2286"/>
                <a:ext cx="34" cy="121"/>
                <a:chOff x="2648" y="2735"/>
                <a:chExt cx="68" cy="242"/>
              </a:xfrm>
            </p:grpSpPr>
            <p:sp>
              <p:nvSpPr>
                <p:cNvPr id="182" name="Rectangle 319"/>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83" name="Oval 320"/>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nvGrpSpPr>
              <p:cNvPr id="179" name="Group 321"/>
              <p:cNvGrpSpPr>
                <a:grpSpLocks noChangeAspect="1"/>
              </p:cNvGrpSpPr>
              <p:nvPr/>
            </p:nvGrpSpPr>
            <p:grpSpPr bwMode="auto">
              <a:xfrm rot="10798076" flipH="1">
                <a:off x="2256" y="2304"/>
                <a:ext cx="34" cy="121"/>
                <a:chOff x="2648" y="2735"/>
                <a:chExt cx="68" cy="242"/>
              </a:xfrm>
            </p:grpSpPr>
            <p:sp>
              <p:nvSpPr>
                <p:cNvPr id="180" name="Rectangle 322"/>
                <p:cNvSpPr>
                  <a:spLocks noChangeAspect="1" noChangeArrowheads="1"/>
                </p:cNvSpPr>
                <p:nvPr/>
              </p:nvSpPr>
              <p:spPr bwMode="auto">
                <a:xfrm>
                  <a:off x="2653" y="2750"/>
                  <a:ext cx="57" cy="227"/>
                </a:xfrm>
                <a:prstGeom prst="rect">
                  <a:avLst/>
                </a:prstGeom>
                <a:solidFill>
                  <a:srgbClr val="808000"/>
                </a:solidFill>
                <a:ln w="3175">
                  <a:noFill/>
                  <a:miter lim="800000"/>
                  <a:headEnd/>
                  <a:tailEnd/>
                </a:ln>
              </p:spPr>
              <p:txBody>
                <a:bodyPr wrap="none" anchor="ctr"/>
                <a:lstStyle/>
                <a:p>
                  <a:endParaRPr lang="en-US"/>
                </a:p>
              </p:txBody>
            </p:sp>
            <p:sp>
              <p:nvSpPr>
                <p:cNvPr id="181" name="Oval 323"/>
                <p:cNvSpPr>
                  <a:spLocks noChangeAspect="1" noChangeArrowheads="1"/>
                </p:cNvSpPr>
                <p:nvPr/>
              </p:nvSpPr>
              <p:spPr bwMode="auto">
                <a:xfrm>
                  <a:off x="2648" y="2735"/>
                  <a:ext cx="68" cy="68"/>
                </a:xfrm>
                <a:prstGeom prst="ellipse">
                  <a:avLst/>
                </a:prstGeom>
                <a:solidFill>
                  <a:srgbClr val="FFFF00"/>
                </a:solidFill>
                <a:ln w="3175">
                  <a:noFill/>
                  <a:round/>
                  <a:headEnd/>
                  <a:tailEnd/>
                </a:ln>
              </p:spPr>
              <p:txBody>
                <a:bodyPr wrap="none" anchor="ctr"/>
                <a:lstStyle/>
                <a:p>
                  <a:endParaRPr lang="en-US"/>
                </a:p>
              </p:txBody>
            </p:sp>
          </p:grpSp>
        </p:grpSp>
      </p:grpSp>
      <p:sp>
        <p:nvSpPr>
          <p:cNvPr id="320" name="Line 325"/>
          <p:cNvSpPr>
            <a:spLocks noChangeShapeType="1"/>
          </p:cNvSpPr>
          <p:nvPr/>
        </p:nvSpPr>
        <p:spPr bwMode="auto">
          <a:xfrm>
            <a:off x="128588" y="5715000"/>
            <a:ext cx="4176712" cy="0"/>
          </a:xfrm>
          <a:prstGeom prst="line">
            <a:avLst/>
          </a:prstGeom>
          <a:noFill/>
          <a:ln w="9525">
            <a:solidFill>
              <a:schemeClr val="tx1"/>
            </a:solidFill>
            <a:prstDash val="dash"/>
            <a:round/>
            <a:headEnd/>
            <a:tailEnd/>
          </a:ln>
        </p:spPr>
        <p:txBody>
          <a:bodyPr/>
          <a:lstStyle/>
          <a:p>
            <a:endParaRPr lang="en-GB"/>
          </a:p>
        </p:txBody>
      </p:sp>
      <p:sp>
        <p:nvSpPr>
          <p:cNvPr id="321" name="Line 326"/>
          <p:cNvSpPr>
            <a:spLocks noChangeShapeType="1"/>
          </p:cNvSpPr>
          <p:nvPr/>
        </p:nvSpPr>
        <p:spPr bwMode="auto">
          <a:xfrm>
            <a:off x="119063" y="4791075"/>
            <a:ext cx="4176712" cy="0"/>
          </a:xfrm>
          <a:prstGeom prst="line">
            <a:avLst/>
          </a:prstGeom>
          <a:noFill/>
          <a:ln w="9525">
            <a:solidFill>
              <a:schemeClr val="tx1"/>
            </a:solidFill>
            <a:prstDash val="dash"/>
            <a:round/>
            <a:headEnd/>
            <a:tailEnd/>
          </a:ln>
        </p:spPr>
        <p:txBody>
          <a:bodyPr/>
          <a:lstStyle/>
          <a:p>
            <a:endParaRPr lang="en-GB"/>
          </a:p>
        </p:txBody>
      </p:sp>
      <p:sp>
        <p:nvSpPr>
          <p:cNvPr id="322" name="Line 327"/>
          <p:cNvSpPr>
            <a:spLocks noChangeShapeType="1"/>
          </p:cNvSpPr>
          <p:nvPr/>
        </p:nvSpPr>
        <p:spPr bwMode="auto">
          <a:xfrm>
            <a:off x="106363" y="4564063"/>
            <a:ext cx="4176712" cy="0"/>
          </a:xfrm>
          <a:prstGeom prst="line">
            <a:avLst/>
          </a:prstGeom>
          <a:noFill/>
          <a:ln w="9525">
            <a:solidFill>
              <a:schemeClr val="tx1"/>
            </a:solidFill>
            <a:prstDash val="dash"/>
            <a:round/>
            <a:headEnd/>
            <a:tailEnd/>
          </a:ln>
        </p:spPr>
        <p:txBody>
          <a:bodyPr/>
          <a:lstStyle/>
          <a:p>
            <a:endParaRPr lang="en-GB"/>
          </a:p>
        </p:txBody>
      </p:sp>
      <p:sp>
        <p:nvSpPr>
          <p:cNvPr id="323" name="Line 329"/>
          <p:cNvSpPr>
            <a:spLocks noChangeShapeType="1"/>
          </p:cNvSpPr>
          <p:nvPr/>
        </p:nvSpPr>
        <p:spPr bwMode="auto">
          <a:xfrm>
            <a:off x="111125" y="4457700"/>
            <a:ext cx="4176713" cy="0"/>
          </a:xfrm>
          <a:prstGeom prst="line">
            <a:avLst/>
          </a:prstGeom>
          <a:noFill/>
          <a:ln w="9525">
            <a:solidFill>
              <a:schemeClr val="tx1"/>
            </a:solidFill>
            <a:prstDash val="dash"/>
            <a:round/>
            <a:headEnd/>
            <a:tailEnd/>
          </a:ln>
        </p:spPr>
        <p:txBody>
          <a:bodyPr/>
          <a:lstStyle/>
          <a:p>
            <a:endParaRPr lang="en-GB"/>
          </a:p>
        </p:txBody>
      </p:sp>
      <p:pic>
        <p:nvPicPr>
          <p:cNvPr id="324" name="Picture 333"/>
          <p:cNvPicPr>
            <a:picLocks noChangeAspect="1" noChangeArrowheads="1"/>
          </p:cNvPicPr>
          <p:nvPr/>
        </p:nvPicPr>
        <p:blipFill>
          <a:blip r:embed="rId4" cstate="print"/>
          <a:srcRect l="9361" t="6113"/>
          <a:stretch>
            <a:fillRect/>
          </a:stretch>
        </p:blipFill>
        <p:spPr bwMode="auto">
          <a:xfrm>
            <a:off x="4910138" y="4076700"/>
            <a:ext cx="4073525" cy="2195513"/>
          </a:xfrm>
          <a:prstGeom prst="rect">
            <a:avLst/>
          </a:prstGeom>
          <a:solidFill>
            <a:schemeClr val="accent1"/>
          </a:solidFill>
          <a:ln w="9525">
            <a:noFill/>
            <a:miter lim="800000"/>
            <a:headEnd/>
            <a:tailEnd/>
          </a:ln>
        </p:spPr>
      </p:pic>
      <p:sp>
        <p:nvSpPr>
          <p:cNvPr id="325" name="AutoShape 336"/>
          <p:cNvSpPr>
            <a:spLocks/>
          </p:cNvSpPr>
          <p:nvPr/>
        </p:nvSpPr>
        <p:spPr bwMode="auto">
          <a:xfrm>
            <a:off x="4352925" y="4387850"/>
            <a:ext cx="107950" cy="1362075"/>
          </a:xfrm>
          <a:prstGeom prst="rightBrace">
            <a:avLst>
              <a:gd name="adj1" fmla="val 105147"/>
              <a:gd name="adj2" fmla="val 50000"/>
            </a:avLst>
          </a:prstGeom>
          <a:noFill/>
          <a:ln w="9525">
            <a:solidFill>
              <a:schemeClr val="tx1"/>
            </a:solidFill>
            <a:round/>
            <a:headEnd/>
            <a:tailEnd/>
          </a:ln>
        </p:spPr>
        <p:txBody>
          <a:bodyPr wrap="none" anchor="ctr"/>
          <a:lstStyle/>
          <a:p>
            <a:endParaRPr lang="en-US"/>
          </a:p>
        </p:txBody>
      </p:sp>
      <p:sp>
        <p:nvSpPr>
          <p:cNvPr id="326" name="Line 338"/>
          <p:cNvSpPr>
            <a:spLocks noChangeShapeType="1"/>
          </p:cNvSpPr>
          <p:nvPr/>
        </p:nvSpPr>
        <p:spPr bwMode="auto">
          <a:xfrm>
            <a:off x="4919663" y="5737225"/>
            <a:ext cx="4075112" cy="0"/>
          </a:xfrm>
          <a:prstGeom prst="line">
            <a:avLst/>
          </a:prstGeom>
          <a:noFill/>
          <a:ln w="9525">
            <a:solidFill>
              <a:schemeClr val="tx1"/>
            </a:solidFill>
            <a:prstDash val="dash"/>
            <a:round/>
            <a:headEnd/>
            <a:tailEnd/>
          </a:ln>
        </p:spPr>
        <p:txBody>
          <a:bodyPr/>
          <a:lstStyle/>
          <a:p>
            <a:endParaRPr lang="en-GB"/>
          </a:p>
        </p:txBody>
      </p:sp>
      <p:sp>
        <p:nvSpPr>
          <p:cNvPr id="327" name="Line 341"/>
          <p:cNvSpPr>
            <a:spLocks noChangeShapeType="1"/>
          </p:cNvSpPr>
          <p:nvPr/>
        </p:nvSpPr>
        <p:spPr bwMode="auto">
          <a:xfrm>
            <a:off x="4919663" y="4984750"/>
            <a:ext cx="4075112" cy="0"/>
          </a:xfrm>
          <a:prstGeom prst="line">
            <a:avLst/>
          </a:prstGeom>
          <a:noFill/>
          <a:ln w="9525">
            <a:solidFill>
              <a:schemeClr val="tx1"/>
            </a:solidFill>
            <a:prstDash val="dash"/>
            <a:round/>
            <a:headEnd/>
            <a:tailEnd/>
          </a:ln>
        </p:spPr>
        <p:txBody>
          <a:bodyPr/>
          <a:lstStyle/>
          <a:p>
            <a:endParaRPr lang="en-GB"/>
          </a:p>
        </p:txBody>
      </p:sp>
      <p:sp>
        <p:nvSpPr>
          <p:cNvPr id="328" name="Rectangle 24197"/>
          <p:cNvSpPr>
            <a:spLocks noChangeArrowheads="1"/>
          </p:cNvSpPr>
          <p:nvPr/>
        </p:nvSpPr>
        <p:spPr bwMode="auto">
          <a:xfrm>
            <a:off x="4910138" y="4373563"/>
            <a:ext cx="4060825" cy="331787"/>
          </a:xfrm>
          <a:prstGeom prst="rect">
            <a:avLst/>
          </a:prstGeom>
          <a:gradFill rotWithShape="1">
            <a:gsLst>
              <a:gs pos="0">
                <a:srgbClr val="A4A000"/>
              </a:gs>
              <a:gs pos="100000">
                <a:srgbClr val="B2B2B2"/>
              </a:gs>
            </a:gsLst>
            <a:lin ang="5400000" scaled="1"/>
          </a:gradFill>
          <a:ln w="3175" algn="ctr">
            <a:noFill/>
            <a:miter lim="800000"/>
            <a:headEnd/>
            <a:tailEnd/>
          </a:ln>
        </p:spPr>
        <p:txBody>
          <a:bodyPr wrap="none" anchor="ctr"/>
          <a:lstStyle/>
          <a:p>
            <a:endParaRPr lang="fr-FR" sz="8200">
              <a:solidFill>
                <a:schemeClr val="bg1"/>
              </a:solidFill>
            </a:endParaRPr>
          </a:p>
        </p:txBody>
      </p:sp>
      <p:sp>
        <p:nvSpPr>
          <p:cNvPr id="329" name="Line 967"/>
          <p:cNvSpPr>
            <a:spLocks noChangeShapeType="1"/>
          </p:cNvSpPr>
          <p:nvPr/>
        </p:nvSpPr>
        <p:spPr bwMode="auto">
          <a:xfrm>
            <a:off x="4919663" y="4645025"/>
            <a:ext cx="4075112" cy="0"/>
          </a:xfrm>
          <a:prstGeom prst="line">
            <a:avLst/>
          </a:prstGeom>
          <a:noFill/>
          <a:ln w="9525">
            <a:solidFill>
              <a:schemeClr val="tx1"/>
            </a:solidFill>
            <a:prstDash val="dash"/>
            <a:round/>
            <a:headEnd/>
            <a:tailEnd/>
          </a:ln>
        </p:spPr>
        <p:txBody>
          <a:bodyPr/>
          <a:lstStyle/>
          <a:p>
            <a:endParaRPr lang="en-GB"/>
          </a:p>
        </p:txBody>
      </p:sp>
      <p:sp>
        <p:nvSpPr>
          <p:cNvPr id="330" name="Text Box 334"/>
          <p:cNvSpPr txBox="1">
            <a:spLocks noChangeArrowheads="1"/>
          </p:cNvSpPr>
          <p:nvPr/>
        </p:nvSpPr>
        <p:spPr bwMode="auto">
          <a:xfrm>
            <a:off x="8410575" y="4378325"/>
            <a:ext cx="660400" cy="276225"/>
          </a:xfrm>
          <a:prstGeom prst="rect">
            <a:avLst/>
          </a:prstGeom>
          <a:solidFill>
            <a:schemeClr val="bg1">
              <a:alpha val="59999"/>
            </a:schemeClr>
          </a:solidFill>
          <a:ln w="9525" algn="ctr">
            <a:noFill/>
            <a:miter lim="800000"/>
            <a:headEnd/>
            <a:tailEnd/>
          </a:ln>
        </p:spPr>
        <p:txBody>
          <a:bodyPr wrap="none" lIns="0" tIns="0" rIns="0" bIns="0">
            <a:spAutoFit/>
          </a:bodyPr>
          <a:lstStyle/>
          <a:p>
            <a:r>
              <a:rPr lang="en-US">
                <a:latin typeface="Times New Roman" pitchFamily="18" charset="0"/>
              </a:rPr>
              <a:t>3</a:t>
            </a:r>
            <a:r>
              <a:rPr lang="en-US">
                <a:latin typeface="Times New Roman" pitchFamily="18" charset="0"/>
                <a:cs typeface="Times New Roman" pitchFamily="18" charset="0"/>
                <a:sym typeface="Symbol" pitchFamily="18" charset="2"/>
              </a:rPr>
              <a:t>-5 nm</a:t>
            </a:r>
            <a:endParaRPr lang="en-US">
              <a:latin typeface="Times New Roman" pitchFamily="18" charset="0"/>
            </a:endParaRPr>
          </a:p>
        </p:txBody>
      </p:sp>
      <p:sp>
        <p:nvSpPr>
          <p:cNvPr id="331" name="Text Box 335"/>
          <p:cNvSpPr txBox="1">
            <a:spLocks noChangeArrowheads="1"/>
          </p:cNvSpPr>
          <p:nvPr/>
        </p:nvSpPr>
        <p:spPr bwMode="auto">
          <a:xfrm>
            <a:off x="8083550" y="5165725"/>
            <a:ext cx="892175" cy="276225"/>
          </a:xfrm>
          <a:prstGeom prst="rect">
            <a:avLst/>
          </a:prstGeom>
          <a:solidFill>
            <a:schemeClr val="bg1">
              <a:alpha val="59999"/>
            </a:schemeClr>
          </a:solidFill>
          <a:ln w="9525" algn="ctr">
            <a:noFill/>
            <a:miter lim="800000"/>
            <a:headEnd/>
            <a:tailEnd/>
          </a:ln>
        </p:spPr>
        <p:txBody>
          <a:bodyPr wrap="none" lIns="0" tIns="0" rIns="0" bIns="0">
            <a:spAutoFit/>
          </a:bodyPr>
          <a:lstStyle/>
          <a:p>
            <a:r>
              <a:rPr lang="en-US">
                <a:latin typeface="Times New Roman" pitchFamily="18" charset="0"/>
              </a:rPr>
              <a:t>30</a:t>
            </a:r>
            <a:r>
              <a:rPr lang="en-US">
                <a:latin typeface="Times New Roman" pitchFamily="18" charset="0"/>
                <a:cs typeface="Times New Roman" pitchFamily="18" charset="0"/>
                <a:sym typeface="Symbol" pitchFamily="18" charset="2"/>
              </a:rPr>
              <a:t>-4</a:t>
            </a:r>
            <a:r>
              <a:rPr lang="en-US">
                <a:latin typeface="Times New Roman" pitchFamily="18" charset="0"/>
                <a:cs typeface="Times New Roman" pitchFamily="18" charset="0"/>
              </a:rPr>
              <a:t>0 nm</a:t>
            </a:r>
            <a:endParaRPr lang="en-US">
              <a:latin typeface="Times New Roman" pitchFamily="18" charset="0"/>
            </a:endParaRPr>
          </a:p>
        </p:txBody>
      </p:sp>
      <p:sp>
        <p:nvSpPr>
          <p:cNvPr id="332" name="Text Box 337"/>
          <p:cNvSpPr txBox="1">
            <a:spLocks noChangeArrowheads="1"/>
          </p:cNvSpPr>
          <p:nvPr/>
        </p:nvSpPr>
        <p:spPr bwMode="auto">
          <a:xfrm>
            <a:off x="8564563" y="5830888"/>
            <a:ext cx="411162" cy="276225"/>
          </a:xfrm>
          <a:prstGeom prst="rect">
            <a:avLst/>
          </a:prstGeom>
          <a:solidFill>
            <a:schemeClr val="bg1">
              <a:alpha val="59999"/>
            </a:schemeClr>
          </a:solidFill>
          <a:ln w="9525" algn="ctr">
            <a:noFill/>
            <a:miter lim="800000"/>
            <a:headEnd/>
            <a:tailEnd/>
          </a:ln>
        </p:spPr>
        <p:txBody>
          <a:bodyPr wrap="none" lIns="0" tIns="0" rIns="0" bIns="0">
            <a:spAutoFit/>
          </a:bodyPr>
          <a:lstStyle/>
          <a:p>
            <a:r>
              <a:rPr lang="en-US">
                <a:latin typeface="Times New Roman" pitchFamily="18" charset="0"/>
              </a:rPr>
              <a:t>bulk</a:t>
            </a:r>
          </a:p>
        </p:txBody>
      </p:sp>
      <p:sp>
        <p:nvSpPr>
          <p:cNvPr id="333" name="Text Box 340"/>
          <p:cNvSpPr txBox="1">
            <a:spLocks noChangeArrowheads="1"/>
          </p:cNvSpPr>
          <p:nvPr/>
        </p:nvSpPr>
        <p:spPr bwMode="auto">
          <a:xfrm>
            <a:off x="8391525" y="4681538"/>
            <a:ext cx="584200" cy="276225"/>
          </a:xfrm>
          <a:prstGeom prst="rect">
            <a:avLst/>
          </a:prstGeom>
          <a:solidFill>
            <a:schemeClr val="bg1">
              <a:alpha val="59999"/>
            </a:schemeClr>
          </a:solidFill>
          <a:ln w="9525" algn="ctr">
            <a:noFill/>
            <a:miter lim="800000"/>
            <a:headEnd/>
            <a:tailEnd/>
          </a:ln>
        </p:spPr>
        <p:txBody>
          <a:bodyPr wrap="none" lIns="0" tIns="0" rIns="0" bIns="0">
            <a:spAutoFit/>
          </a:bodyPr>
          <a:lstStyle/>
          <a:p>
            <a:r>
              <a:rPr lang="en-US">
                <a:latin typeface="Times New Roman" pitchFamily="18" charset="0"/>
              </a:rPr>
              <a:t>10 nm</a:t>
            </a:r>
          </a:p>
        </p:txBody>
      </p:sp>
      <p:sp>
        <p:nvSpPr>
          <p:cNvPr id="334" name="Text Box 334"/>
          <p:cNvSpPr txBox="1">
            <a:spLocks noChangeArrowheads="1"/>
          </p:cNvSpPr>
          <p:nvPr/>
        </p:nvSpPr>
        <p:spPr bwMode="auto">
          <a:xfrm>
            <a:off x="111125" y="4330700"/>
            <a:ext cx="833438" cy="276225"/>
          </a:xfrm>
          <a:prstGeom prst="rect">
            <a:avLst/>
          </a:prstGeom>
          <a:solidFill>
            <a:schemeClr val="bg1">
              <a:alpha val="59999"/>
            </a:schemeClr>
          </a:solidFill>
          <a:ln w="9525" algn="ctr">
            <a:noFill/>
            <a:miter lim="800000"/>
            <a:headEnd/>
            <a:tailEnd/>
          </a:ln>
        </p:spPr>
        <p:txBody>
          <a:bodyPr wrap="none" lIns="0" tIns="0" rIns="0" bIns="0">
            <a:spAutoFit/>
          </a:bodyPr>
          <a:lstStyle/>
          <a:p>
            <a:r>
              <a:rPr lang="en-US">
                <a:latin typeface="Times New Roman" pitchFamily="18" charset="0"/>
              </a:rPr>
              <a:t>2</a:t>
            </a:r>
            <a:r>
              <a:rPr lang="en-US">
                <a:latin typeface="Times New Roman" pitchFamily="18" charset="0"/>
                <a:cs typeface="Times New Roman" pitchFamily="18" charset="0"/>
                <a:sym typeface="Symbol" pitchFamily="18" charset="2"/>
              </a:rPr>
              <a:t>-2.5 nm</a:t>
            </a:r>
            <a:endParaRPr lang="en-US">
              <a:latin typeface="Times New Roman" pitchFamily="18" charset="0"/>
            </a:endParaRPr>
          </a:p>
        </p:txBody>
      </p:sp>
      <p:sp>
        <p:nvSpPr>
          <p:cNvPr id="335" name="Text Box 335"/>
          <p:cNvSpPr txBox="1">
            <a:spLocks noChangeArrowheads="1"/>
          </p:cNvSpPr>
          <p:nvPr/>
        </p:nvSpPr>
        <p:spPr bwMode="auto">
          <a:xfrm>
            <a:off x="120650" y="5165725"/>
            <a:ext cx="892175" cy="276225"/>
          </a:xfrm>
          <a:prstGeom prst="rect">
            <a:avLst/>
          </a:prstGeom>
          <a:solidFill>
            <a:schemeClr val="bg1">
              <a:alpha val="59999"/>
            </a:schemeClr>
          </a:solidFill>
          <a:ln w="9525" algn="ctr">
            <a:noFill/>
            <a:miter lim="800000"/>
            <a:headEnd/>
            <a:tailEnd/>
          </a:ln>
        </p:spPr>
        <p:txBody>
          <a:bodyPr wrap="none" lIns="0" tIns="0" rIns="0" bIns="0">
            <a:spAutoFit/>
          </a:bodyPr>
          <a:lstStyle/>
          <a:p>
            <a:r>
              <a:rPr lang="en-US">
                <a:latin typeface="Times New Roman" pitchFamily="18" charset="0"/>
              </a:rPr>
              <a:t>10</a:t>
            </a:r>
            <a:r>
              <a:rPr lang="en-US">
                <a:latin typeface="Times New Roman" pitchFamily="18" charset="0"/>
                <a:cs typeface="Times New Roman" pitchFamily="18" charset="0"/>
                <a:sym typeface="Symbol" pitchFamily="18" charset="2"/>
              </a:rPr>
              <a:t>-25 </a:t>
            </a:r>
            <a:r>
              <a:rPr lang="en-US">
                <a:latin typeface="Times New Roman" pitchFamily="18" charset="0"/>
                <a:cs typeface="Times New Roman" pitchFamily="18" charset="0"/>
              </a:rPr>
              <a:t>nm</a:t>
            </a:r>
            <a:endParaRPr lang="en-US">
              <a:latin typeface="Times New Roman" pitchFamily="18" charset="0"/>
            </a:endParaRPr>
          </a:p>
        </p:txBody>
      </p:sp>
      <p:sp>
        <p:nvSpPr>
          <p:cNvPr id="336" name="Text Box 337"/>
          <p:cNvSpPr txBox="1">
            <a:spLocks noChangeArrowheads="1"/>
          </p:cNvSpPr>
          <p:nvPr/>
        </p:nvSpPr>
        <p:spPr bwMode="auto">
          <a:xfrm>
            <a:off x="120650" y="5840413"/>
            <a:ext cx="411163" cy="276225"/>
          </a:xfrm>
          <a:prstGeom prst="rect">
            <a:avLst/>
          </a:prstGeom>
          <a:solidFill>
            <a:schemeClr val="bg1">
              <a:alpha val="59999"/>
            </a:schemeClr>
          </a:solidFill>
          <a:ln w="9525" algn="ctr">
            <a:noFill/>
            <a:miter lim="800000"/>
            <a:headEnd/>
            <a:tailEnd/>
          </a:ln>
        </p:spPr>
        <p:txBody>
          <a:bodyPr wrap="none" lIns="0" tIns="0" rIns="0" bIns="0">
            <a:spAutoFit/>
          </a:bodyPr>
          <a:lstStyle/>
          <a:p>
            <a:r>
              <a:rPr lang="en-US">
                <a:latin typeface="Times New Roman" pitchFamily="18" charset="0"/>
              </a:rPr>
              <a:t>bulk</a:t>
            </a:r>
          </a:p>
        </p:txBody>
      </p:sp>
      <p:sp>
        <p:nvSpPr>
          <p:cNvPr id="337" name="Text Box 340"/>
          <p:cNvSpPr txBox="1">
            <a:spLocks noChangeArrowheads="1"/>
          </p:cNvSpPr>
          <p:nvPr/>
        </p:nvSpPr>
        <p:spPr bwMode="auto">
          <a:xfrm>
            <a:off x="120650" y="4548188"/>
            <a:ext cx="660400" cy="276225"/>
          </a:xfrm>
          <a:prstGeom prst="rect">
            <a:avLst/>
          </a:prstGeom>
          <a:solidFill>
            <a:schemeClr val="bg1">
              <a:alpha val="59999"/>
            </a:schemeClr>
          </a:solidFill>
          <a:ln w="9525" algn="ctr">
            <a:noFill/>
            <a:miter lim="800000"/>
            <a:headEnd/>
            <a:tailEnd/>
          </a:ln>
        </p:spPr>
        <p:txBody>
          <a:bodyPr wrap="none" lIns="0" tIns="0" rIns="0" bIns="0">
            <a:spAutoFit/>
          </a:bodyPr>
          <a:lstStyle/>
          <a:p>
            <a:r>
              <a:rPr lang="en-US">
                <a:latin typeface="Times New Roman" pitchFamily="18" charset="0"/>
              </a:rPr>
              <a:t>3-6 nm</a:t>
            </a:r>
          </a:p>
        </p:txBody>
      </p:sp>
      <p:sp>
        <p:nvSpPr>
          <p:cNvPr id="338" name="TextBox 3"/>
          <p:cNvSpPr txBox="1">
            <a:spLocks noChangeArrowheads="1"/>
          </p:cNvSpPr>
          <p:nvPr/>
        </p:nvSpPr>
        <p:spPr bwMode="auto">
          <a:xfrm>
            <a:off x="4745038" y="6265863"/>
            <a:ext cx="4384675" cy="338137"/>
          </a:xfrm>
          <a:prstGeom prst="rect">
            <a:avLst/>
          </a:prstGeom>
          <a:noFill/>
          <a:ln w="9525">
            <a:noFill/>
            <a:miter lim="800000"/>
            <a:headEnd/>
            <a:tailEnd/>
          </a:ln>
        </p:spPr>
        <p:txBody>
          <a:bodyPr wrap="none">
            <a:spAutoFit/>
          </a:bodyPr>
          <a:lstStyle/>
          <a:p>
            <a:r>
              <a:rPr lang="en-GB" sz="1600" i="1">
                <a:latin typeface="Times New Roman" pitchFamily="18" charset="0"/>
                <a:cs typeface="Times New Roman" pitchFamily="18" charset="0"/>
              </a:rPr>
              <a:t>A. Vorobiev, et al., Phys. Rev. E </a:t>
            </a:r>
            <a:r>
              <a:rPr lang="en-GB" sz="1600" b="1" i="1">
                <a:latin typeface="Times New Roman" pitchFamily="18" charset="0"/>
                <a:cs typeface="Times New Roman" pitchFamily="18" charset="0"/>
              </a:rPr>
              <a:t>79</a:t>
            </a:r>
            <a:r>
              <a:rPr lang="en-GB" sz="1600" i="1">
                <a:latin typeface="Times New Roman" pitchFamily="18" charset="0"/>
                <a:cs typeface="Times New Roman" pitchFamily="18" charset="0"/>
              </a:rPr>
              <a:t>, 031403 (2009)</a:t>
            </a:r>
            <a:endParaRPr lang="en-GB" sz="1600">
              <a:latin typeface="Times New Roman" pitchFamily="18" charset="0"/>
              <a:cs typeface="Times New Roman" pitchFamily="18" charset="0"/>
            </a:endParaRPr>
          </a:p>
        </p:txBody>
      </p:sp>
      <p:sp>
        <p:nvSpPr>
          <p:cNvPr id="339" name="AutoShape 336"/>
          <p:cNvSpPr>
            <a:spLocks/>
          </p:cNvSpPr>
          <p:nvPr/>
        </p:nvSpPr>
        <p:spPr bwMode="auto">
          <a:xfrm flipH="1">
            <a:off x="4743450" y="4387850"/>
            <a:ext cx="107950" cy="1362075"/>
          </a:xfrm>
          <a:prstGeom prst="rightBrace">
            <a:avLst>
              <a:gd name="adj1" fmla="val 105147"/>
              <a:gd name="adj2" fmla="val 50000"/>
            </a:avLst>
          </a:prstGeom>
          <a:noFill/>
          <a:ln w="9525">
            <a:solidFill>
              <a:schemeClr val="tx1"/>
            </a:solidFill>
            <a:round/>
            <a:headEnd/>
            <a:tailEnd/>
          </a:ln>
        </p:spPr>
        <p:txBody>
          <a:bodyPr wrap="none" anchor="ctr"/>
          <a:lstStyle/>
          <a:p>
            <a:endParaRPr lang="en-US"/>
          </a:p>
        </p:txBody>
      </p:sp>
      <p:sp>
        <p:nvSpPr>
          <p:cNvPr id="340" name="TextBox 1061"/>
          <p:cNvSpPr txBox="1">
            <a:spLocks noChangeArrowheads="1"/>
          </p:cNvSpPr>
          <p:nvPr/>
        </p:nvSpPr>
        <p:spPr bwMode="auto">
          <a:xfrm rot="-5400000">
            <a:off x="4114801" y="4953000"/>
            <a:ext cx="906462" cy="338137"/>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interface</a:t>
            </a:r>
            <a:endParaRPr lang="en-GB" sz="1600">
              <a:latin typeface="Times New Roman" pitchFamily="18" charset="0"/>
              <a:cs typeface="Times New Roman" pitchFamily="18" charset="0"/>
            </a:endParaRPr>
          </a:p>
        </p:txBody>
      </p:sp>
      <p:sp>
        <p:nvSpPr>
          <p:cNvPr id="341" name="Text Box 3"/>
          <p:cNvSpPr txBox="1">
            <a:spLocks noChangeArrowheads="1"/>
          </p:cNvSpPr>
          <p:nvPr/>
        </p:nvSpPr>
        <p:spPr bwMode="auto">
          <a:xfrm>
            <a:off x="314325" y="1427163"/>
            <a:ext cx="1949450" cy="276225"/>
          </a:xfrm>
          <a:prstGeom prst="rect">
            <a:avLst/>
          </a:prstGeom>
          <a:noFill/>
          <a:ln w="9525" algn="ctr">
            <a:noFill/>
            <a:miter lim="800000"/>
            <a:headEnd/>
            <a:tailEnd/>
          </a:ln>
        </p:spPr>
        <p:txBody>
          <a:bodyPr wrap="none" lIns="0" tIns="0" rIns="0" bIns="0">
            <a:spAutoFit/>
          </a:bodyPr>
          <a:lstStyle/>
          <a:p>
            <a:pPr algn="ctr"/>
            <a:r>
              <a:rPr lang="en-US"/>
              <a:t>Aqueous Ferrofluid</a:t>
            </a:r>
          </a:p>
        </p:txBody>
      </p:sp>
      <p:pic>
        <p:nvPicPr>
          <p:cNvPr id="342" name="Picture 233" descr="T13andFF7 for presentation"/>
          <p:cNvPicPr>
            <a:picLocks noChangeAspect="1" noChangeArrowheads="1"/>
          </p:cNvPicPr>
          <p:nvPr/>
        </p:nvPicPr>
        <p:blipFill>
          <a:blip r:embed="rId5" cstate="print"/>
          <a:srcRect b="-1167"/>
          <a:stretch>
            <a:fillRect/>
          </a:stretch>
        </p:blipFill>
        <p:spPr bwMode="auto">
          <a:xfrm>
            <a:off x="4313238" y="1878013"/>
            <a:ext cx="1677987" cy="2116137"/>
          </a:xfrm>
          <a:prstGeom prst="rect">
            <a:avLst/>
          </a:prstGeom>
          <a:solidFill>
            <a:srgbClr val="66FFFF"/>
          </a:solidFill>
          <a:ln w="9525">
            <a:noFill/>
            <a:miter lim="800000"/>
            <a:headEnd/>
            <a:tailEnd/>
          </a:ln>
        </p:spPr>
      </p:pic>
      <p:grpSp>
        <p:nvGrpSpPr>
          <p:cNvPr id="343" name="Group 1179"/>
          <p:cNvGrpSpPr>
            <a:grpSpLocks/>
          </p:cNvGrpSpPr>
          <p:nvPr/>
        </p:nvGrpSpPr>
        <p:grpSpPr bwMode="auto">
          <a:xfrm>
            <a:off x="2476500" y="1828800"/>
            <a:ext cx="1819275" cy="2190750"/>
            <a:chOff x="1076325" y="2171700"/>
            <a:chExt cx="1819630" cy="2190750"/>
          </a:xfrm>
        </p:grpSpPr>
        <p:pic>
          <p:nvPicPr>
            <p:cNvPr id="344" name="Picture 1161" descr="FF_gisaxs.jpg"/>
            <p:cNvPicPr>
              <a:picLocks noChangeAspect="1"/>
            </p:cNvPicPr>
            <p:nvPr/>
          </p:nvPicPr>
          <p:blipFill>
            <a:blip r:embed="rId6" cstate="print"/>
            <a:srcRect/>
            <a:stretch>
              <a:fillRect/>
            </a:stretch>
          </p:blipFill>
          <p:spPr bwMode="auto">
            <a:xfrm>
              <a:off x="1104900" y="2200275"/>
              <a:ext cx="1791055" cy="2162175"/>
            </a:xfrm>
            <a:prstGeom prst="rect">
              <a:avLst/>
            </a:prstGeom>
            <a:noFill/>
            <a:ln w="9525">
              <a:noFill/>
              <a:miter lim="800000"/>
              <a:headEnd/>
              <a:tailEnd/>
            </a:ln>
          </p:spPr>
        </p:pic>
        <p:sp>
          <p:nvSpPr>
            <p:cNvPr id="345" name="TextBox 1162"/>
            <p:cNvSpPr txBox="1">
              <a:spLocks noChangeArrowheads="1"/>
            </p:cNvSpPr>
            <p:nvPr/>
          </p:nvSpPr>
          <p:spPr bwMode="auto">
            <a:xfrm>
              <a:off x="1076325" y="2171700"/>
              <a:ext cx="821059" cy="276999"/>
            </a:xfrm>
            <a:prstGeom prst="rect">
              <a:avLst/>
            </a:prstGeom>
            <a:noFill/>
            <a:ln w="9525">
              <a:noFill/>
              <a:miter lim="800000"/>
              <a:headEnd/>
              <a:tailEnd/>
            </a:ln>
          </p:spPr>
          <p:txBody>
            <a:bodyPr wrap="none">
              <a:spAutoFit/>
            </a:bodyPr>
            <a:lstStyle/>
            <a:p>
              <a:r>
                <a:rPr lang="en-US" sz="1200" b="1">
                  <a:solidFill>
                    <a:srgbClr val="FFFF00"/>
                  </a:solidFill>
                </a:rPr>
                <a:t>L</a:t>
              </a:r>
              <a:r>
                <a:rPr lang="en-US" sz="1200" b="1" baseline="-25000">
                  <a:solidFill>
                    <a:srgbClr val="FFFF00"/>
                  </a:solidFill>
                </a:rPr>
                <a:t>BL</a:t>
              </a:r>
              <a:r>
                <a:rPr lang="en-US" sz="1200" b="1">
                  <a:solidFill>
                    <a:srgbClr val="FFFF00"/>
                  </a:solidFill>
                </a:rPr>
                <a:t>=5nm</a:t>
              </a:r>
              <a:endParaRPr lang="en-GB" sz="1200" b="1">
                <a:solidFill>
                  <a:srgbClr val="FFFF00"/>
                </a:solidFill>
              </a:endParaRPr>
            </a:p>
          </p:txBody>
        </p:sp>
      </p:grpSp>
      <p:sp>
        <p:nvSpPr>
          <p:cNvPr id="346" name="Text Box 231"/>
          <p:cNvSpPr txBox="1">
            <a:spLocks noChangeArrowheads="1"/>
          </p:cNvSpPr>
          <p:nvPr/>
        </p:nvSpPr>
        <p:spPr bwMode="auto">
          <a:xfrm rot="-5400000">
            <a:off x="4194969" y="1955007"/>
            <a:ext cx="420687" cy="336550"/>
          </a:xfrm>
          <a:prstGeom prst="rect">
            <a:avLst/>
          </a:prstGeom>
          <a:noFill/>
          <a:ln w="9525" algn="ctr">
            <a:noFill/>
            <a:miter lim="800000"/>
            <a:headEnd/>
            <a:tailEnd/>
          </a:ln>
        </p:spPr>
        <p:txBody>
          <a:bodyPr wrap="none">
            <a:spAutoFit/>
          </a:bodyPr>
          <a:lstStyle/>
          <a:p>
            <a:r>
              <a:rPr lang="en-US" sz="1600"/>
              <a:t>Fe</a:t>
            </a:r>
            <a:endParaRPr lang="fr-FR" sz="1600"/>
          </a:p>
        </p:txBody>
      </p:sp>
      <p:grpSp>
        <p:nvGrpSpPr>
          <p:cNvPr id="347" name="Group 1271"/>
          <p:cNvGrpSpPr>
            <a:grpSpLocks/>
          </p:cNvGrpSpPr>
          <p:nvPr/>
        </p:nvGrpSpPr>
        <p:grpSpPr bwMode="auto">
          <a:xfrm>
            <a:off x="57150" y="1762125"/>
            <a:ext cx="2536825" cy="2117725"/>
            <a:chOff x="447675" y="2028825"/>
            <a:chExt cx="2536825" cy="2117725"/>
          </a:xfrm>
        </p:grpSpPr>
        <p:pic>
          <p:nvPicPr>
            <p:cNvPr id="348" name="Picture 90" descr="zero-field FF2 profile"/>
            <p:cNvPicPr>
              <a:picLocks noChangeAspect="1" noChangeArrowheads="1"/>
            </p:cNvPicPr>
            <p:nvPr/>
          </p:nvPicPr>
          <p:blipFill>
            <a:blip r:embed="rId7" cstate="print"/>
            <a:srcRect t="6490" r="4858" b="7796"/>
            <a:stretch>
              <a:fillRect/>
            </a:stretch>
          </p:blipFill>
          <p:spPr bwMode="auto">
            <a:xfrm>
              <a:off x="447675" y="2133600"/>
              <a:ext cx="2457450" cy="2012950"/>
            </a:xfrm>
            <a:prstGeom prst="rect">
              <a:avLst/>
            </a:prstGeom>
            <a:solidFill>
              <a:schemeClr val="bg1"/>
            </a:solidFill>
            <a:ln w="9525">
              <a:noFill/>
              <a:miter lim="800000"/>
              <a:headEnd/>
              <a:tailEnd/>
            </a:ln>
          </p:spPr>
        </p:pic>
        <p:sp>
          <p:nvSpPr>
            <p:cNvPr id="349" name="Text Box 76"/>
            <p:cNvSpPr txBox="1">
              <a:spLocks noChangeArrowheads="1"/>
            </p:cNvSpPr>
            <p:nvPr/>
          </p:nvSpPr>
          <p:spPr bwMode="auto">
            <a:xfrm rot="-5400000">
              <a:off x="260350" y="2386111"/>
              <a:ext cx="1022350" cy="307777"/>
            </a:xfrm>
            <a:prstGeom prst="rect">
              <a:avLst/>
            </a:prstGeom>
            <a:noFill/>
            <a:ln w="9525">
              <a:noFill/>
              <a:miter lim="800000"/>
              <a:headEnd/>
              <a:tailEnd/>
            </a:ln>
          </p:spPr>
          <p:txBody>
            <a:bodyPr>
              <a:spAutoFit/>
            </a:bodyPr>
            <a:lstStyle/>
            <a:p>
              <a:r>
                <a:rPr lang="el-GR" sz="1400">
                  <a:latin typeface="Times New Roman" pitchFamily="18" charset="0"/>
                  <a:cs typeface="Times New Roman" pitchFamily="18" charset="0"/>
                </a:rPr>
                <a:t>ρ</a:t>
              </a:r>
              <a:r>
                <a:rPr lang="en-US" sz="1400">
                  <a:latin typeface="Times New Roman" pitchFamily="18" charset="0"/>
                  <a:cs typeface="Times New Roman" pitchFamily="18" charset="0"/>
                </a:rPr>
                <a:t> (</a:t>
              </a:r>
              <a:r>
                <a:rPr lang="en-US" sz="1400">
                  <a:latin typeface="Times New Roman" pitchFamily="18" charset="0"/>
                  <a:ea typeface="ヒラギノ角ゴ Pro W3"/>
                  <a:cs typeface="ヒラギノ角ゴ Pro W3"/>
                </a:rPr>
                <a:t>10</a:t>
              </a:r>
              <a:r>
                <a:rPr lang="en-US" sz="1400" baseline="30000">
                  <a:latin typeface="Times New Roman" pitchFamily="18" charset="0"/>
                  <a:ea typeface="ヒラギノ角ゴ Pro W3"/>
                  <a:cs typeface="ヒラギノ角ゴ Pro W3"/>
                </a:rPr>
                <a:t>-6</a:t>
              </a:r>
              <a:r>
                <a:rPr lang="el-GR" sz="1400">
                  <a:latin typeface="Times New Roman" pitchFamily="18" charset="0"/>
                  <a:ea typeface="ヒラギノ角ゴ Pro W3"/>
                  <a:cs typeface="ヒラギノ角ゴ Pro W3"/>
                </a:rPr>
                <a:t> </a:t>
              </a:r>
              <a:r>
                <a:rPr lang="en-US" sz="1400">
                  <a:latin typeface="Times New Roman" pitchFamily="18" charset="0"/>
                </a:rPr>
                <a:t>Å</a:t>
              </a:r>
              <a:r>
                <a:rPr lang="en-US" sz="1400" baseline="30000">
                  <a:latin typeface="Times New Roman" pitchFamily="18" charset="0"/>
                </a:rPr>
                <a:t>-2</a:t>
              </a:r>
              <a:r>
                <a:rPr lang="en-US" sz="1400">
                  <a:latin typeface="Times New Roman" pitchFamily="18" charset="0"/>
                </a:rPr>
                <a:t>)</a:t>
              </a:r>
            </a:p>
          </p:txBody>
        </p:sp>
        <p:sp>
          <p:nvSpPr>
            <p:cNvPr id="350" name="Rectangle 52"/>
            <p:cNvSpPr>
              <a:spLocks noChangeArrowheads="1"/>
            </p:cNvSpPr>
            <p:nvPr/>
          </p:nvSpPr>
          <p:spPr bwMode="auto">
            <a:xfrm>
              <a:off x="998648" y="2725738"/>
              <a:ext cx="1925527" cy="1138773"/>
            </a:xfrm>
            <a:prstGeom prst="rect">
              <a:avLst/>
            </a:prstGeom>
            <a:noFill/>
            <a:ln w="9525" algn="ctr">
              <a:noFill/>
              <a:miter lim="800000"/>
              <a:headEnd/>
              <a:tailEnd/>
            </a:ln>
          </p:spPr>
          <p:txBody>
            <a:bodyPr wrap="none">
              <a:spAutoFit/>
            </a:bodyPr>
            <a:lstStyle/>
            <a:p>
              <a:pPr algn="just"/>
              <a:r>
                <a:rPr lang="en-US" sz="1200">
                  <a:solidFill>
                    <a:srgbClr val="0000FF"/>
                  </a:solidFill>
                  <a:latin typeface="Times-Roman"/>
                  <a:ea typeface="ヒラギノ角ゴ Pro W3"/>
                  <a:cs typeface="ヒラギノ角ゴ Pro W3"/>
                </a:rPr>
                <a:t>SLD [</a:t>
              </a:r>
              <a:r>
                <a:rPr lang="fr-FR" sz="1200">
                  <a:solidFill>
                    <a:srgbClr val="0000FF"/>
                  </a:solidFill>
                  <a:ea typeface="ヒラギノ角ゴ Pro W3"/>
                  <a:cs typeface="ヒラギノ角ゴ Pro W3"/>
                </a:rPr>
                <a:t>10</a:t>
              </a:r>
              <a:r>
                <a:rPr lang="fr-FR" sz="1200" baseline="30000">
                  <a:solidFill>
                    <a:srgbClr val="0000FF"/>
                  </a:solidFill>
                  <a:ea typeface="ヒラギノ角ゴ Pro W3"/>
                  <a:cs typeface="ヒラギノ角ゴ Pro W3"/>
                </a:rPr>
                <a:t>−6</a:t>
              </a:r>
              <a:r>
                <a:rPr lang="fr-FR" sz="1200">
                  <a:solidFill>
                    <a:srgbClr val="0000FF"/>
                  </a:solidFill>
                  <a:ea typeface="ヒラギノ角ゴ Pro W3"/>
                  <a:cs typeface="ヒラギノ角ゴ Pro W3"/>
                </a:rPr>
                <a:t> Å</a:t>
              </a:r>
              <a:r>
                <a:rPr lang="fr-FR" sz="1200" baseline="30000">
                  <a:solidFill>
                    <a:srgbClr val="0000FF"/>
                  </a:solidFill>
                  <a:ea typeface="ヒラギノ角ゴ Pro W3"/>
                  <a:cs typeface="ヒラギノ角ゴ Pro W3"/>
                </a:rPr>
                <a:t>−2</a:t>
              </a:r>
              <a:r>
                <a:rPr lang="en-US" sz="1200">
                  <a:solidFill>
                    <a:srgbClr val="0000FF"/>
                  </a:solidFill>
                  <a:latin typeface="Times-Roman"/>
                  <a:ea typeface="ヒラギノ角ゴ Pro W3"/>
                  <a:cs typeface="ヒラギノ角ゴ Pro W3"/>
                </a:rPr>
                <a:t>]</a:t>
              </a:r>
            </a:p>
            <a:p>
              <a:pPr algn="just"/>
              <a:r>
                <a:rPr lang="en-US" sz="1200">
                  <a:solidFill>
                    <a:srgbClr val="0000FF"/>
                  </a:solidFill>
                  <a:latin typeface="Times-Roman"/>
                  <a:ea typeface="ヒラギノ角ゴ Pro W3"/>
                  <a:cs typeface="ヒラギノ角ゴ Pro W3"/>
                </a:rPr>
                <a:t>magn. core Fe</a:t>
              </a:r>
              <a:r>
                <a:rPr lang="en-US" sz="1200" baseline="-25000">
                  <a:solidFill>
                    <a:srgbClr val="0000FF"/>
                  </a:solidFill>
                  <a:latin typeface="Times-Roman"/>
                  <a:ea typeface="ヒラギノ角ゴ Pro W3"/>
                  <a:cs typeface="ヒラギノ角ゴ Pro W3"/>
                </a:rPr>
                <a:t>3</a:t>
              </a:r>
              <a:r>
                <a:rPr lang="en-US" sz="1200">
                  <a:solidFill>
                    <a:srgbClr val="0000FF"/>
                  </a:solidFill>
                  <a:latin typeface="Times-Roman"/>
                  <a:ea typeface="ヒラギノ角ゴ Pro W3"/>
                  <a:cs typeface="ヒラギノ角ゴ Pro W3"/>
                </a:rPr>
                <a:t>O</a:t>
              </a:r>
              <a:r>
                <a:rPr lang="en-US" sz="1200" baseline="-25000">
                  <a:solidFill>
                    <a:srgbClr val="0000FF"/>
                  </a:solidFill>
                  <a:latin typeface="Times-Roman"/>
                  <a:ea typeface="ヒラギノ角ゴ Pro W3"/>
                  <a:cs typeface="ヒラギノ角ゴ Pro W3"/>
                </a:rPr>
                <a:t>4</a:t>
              </a:r>
              <a:r>
                <a:rPr lang="en-US" sz="1200">
                  <a:solidFill>
                    <a:srgbClr val="0000FF"/>
                  </a:solidFill>
                  <a:latin typeface="Times-Roman"/>
                  <a:ea typeface="ヒラギノ角ゴ Pro W3"/>
                  <a:cs typeface="ヒラギノ角ゴ Pro W3"/>
                </a:rPr>
                <a:t>     40.5</a:t>
              </a:r>
              <a:endParaRPr lang="fr-FR" sz="1200">
                <a:solidFill>
                  <a:srgbClr val="0000FF"/>
                </a:solidFill>
                <a:latin typeface="Times-Roman"/>
                <a:ea typeface="ヒラギノ角ゴ Pro W3"/>
                <a:cs typeface="ヒラギノ角ゴ Pro W3"/>
              </a:endParaRPr>
            </a:p>
            <a:p>
              <a:pPr algn="just"/>
              <a:r>
                <a:rPr lang="fr-FR" sz="1200">
                  <a:solidFill>
                    <a:srgbClr val="0000FF"/>
                  </a:solidFill>
                  <a:latin typeface="Times-Roman"/>
                  <a:ea typeface="ヒラギノ角ゴ Pro W3"/>
                  <a:cs typeface="ヒラギノ角ゴ Pro W3"/>
                </a:rPr>
                <a:t>surfactant  C</a:t>
              </a:r>
              <a:r>
                <a:rPr lang="fr-FR" sz="1200" baseline="-25000">
                  <a:solidFill>
                    <a:srgbClr val="0000FF"/>
                  </a:solidFill>
                  <a:latin typeface="Times-Roman"/>
                  <a:ea typeface="ヒラギノ角ゴ Pro W3"/>
                  <a:cs typeface="ヒラギノ角ゴ Pro W3"/>
                </a:rPr>
                <a:t>18</a:t>
              </a:r>
              <a:r>
                <a:rPr lang="fr-FR" sz="1200">
                  <a:solidFill>
                    <a:srgbClr val="0000FF"/>
                  </a:solidFill>
                  <a:latin typeface="Times-Roman"/>
                  <a:ea typeface="ヒラギノ角ゴ Pro W3"/>
                  <a:cs typeface="ヒラギノ角ゴ Pro W3"/>
                </a:rPr>
                <a:t>H</a:t>
              </a:r>
              <a:r>
                <a:rPr lang="fr-FR" sz="1200" baseline="-25000">
                  <a:solidFill>
                    <a:srgbClr val="0000FF"/>
                  </a:solidFill>
                  <a:latin typeface="Times-Roman"/>
                  <a:ea typeface="ヒラギノ角ゴ Pro W3"/>
                  <a:cs typeface="ヒラギノ角ゴ Pro W3"/>
                </a:rPr>
                <a:t>34</a:t>
              </a:r>
              <a:r>
                <a:rPr lang="fr-FR" sz="1200">
                  <a:solidFill>
                    <a:srgbClr val="0000FF"/>
                  </a:solidFill>
                  <a:latin typeface="Times-Roman"/>
                  <a:ea typeface="ヒラギノ角ゴ Pro W3"/>
                  <a:cs typeface="ヒラギノ角ゴ Pro W3"/>
                </a:rPr>
                <a:t>O</a:t>
              </a:r>
              <a:r>
                <a:rPr lang="fr-FR" sz="1200" baseline="-25000">
                  <a:solidFill>
                    <a:srgbClr val="0000FF"/>
                  </a:solidFill>
                  <a:latin typeface="Times-Roman"/>
                  <a:ea typeface="ヒラギノ角ゴ Pro W3"/>
                  <a:cs typeface="ヒラギノ角ゴ Pro W3"/>
                </a:rPr>
                <a:t>2</a:t>
              </a:r>
              <a:r>
                <a:rPr lang="fr-FR" sz="1200">
                  <a:solidFill>
                    <a:srgbClr val="0000FF"/>
                  </a:solidFill>
                  <a:latin typeface="Times-Roman"/>
                  <a:ea typeface="ヒラギノ角ゴ Pro W3"/>
                  <a:cs typeface="ヒラギノ角ゴ Pro W3"/>
                </a:rPr>
                <a:t>  8.5</a:t>
              </a:r>
              <a:endParaRPr lang="fr-FR" sz="1200" baseline="30000">
                <a:solidFill>
                  <a:srgbClr val="0000FF"/>
                </a:solidFill>
                <a:ea typeface="ヒラギノ角ゴ Pro W3"/>
                <a:cs typeface="ヒラギノ角ゴ Pro W3"/>
              </a:endParaRPr>
            </a:p>
            <a:p>
              <a:pPr algn="just"/>
              <a:r>
                <a:rPr lang="en-US" sz="1200">
                  <a:solidFill>
                    <a:srgbClr val="0000FF"/>
                  </a:solidFill>
                  <a:ea typeface="ヒラギノ角ゴ Pro W3"/>
                  <a:cs typeface="ヒラギノ角ゴ Pro W3"/>
                </a:rPr>
                <a:t>water  H</a:t>
              </a:r>
              <a:r>
                <a:rPr lang="fr-FR" sz="1200" baseline="-25000">
                  <a:solidFill>
                    <a:srgbClr val="0000FF"/>
                  </a:solidFill>
                  <a:ea typeface="ヒラギノ角ゴ Pro W3"/>
                  <a:cs typeface="ヒラギノ角ゴ Pro W3"/>
                </a:rPr>
                <a:t>2</a:t>
              </a:r>
              <a:r>
                <a:rPr lang="fr-FR" sz="1200">
                  <a:solidFill>
                    <a:srgbClr val="0000FF"/>
                  </a:solidFill>
                  <a:ea typeface="ヒラギノ角ゴ Pro W3"/>
                  <a:cs typeface="ヒラギノ角ゴ Pro W3"/>
                </a:rPr>
                <a:t>O                 9.5</a:t>
              </a:r>
            </a:p>
            <a:p>
              <a:pPr algn="just"/>
              <a:r>
                <a:rPr lang="fr-FR" sz="1200">
                  <a:solidFill>
                    <a:srgbClr val="0000FF"/>
                  </a:solidFill>
                  <a:ea typeface="ヒラギノ角ゴ Pro W3"/>
                  <a:cs typeface="ヒラギノ角ゴ Pro W3"/>
                </a:rPr>
                <a:t>FF bulk                     10.0</a:t>
              </a:r>
            </a:p>
            <a:p>
              <a:pPr algn="just"/>
              <a:endParaRPr lang="fr-FR" sz="1200" baseline="30000">
                <a:ea typeface="ヒラギノ角ゴ Pro W3"/>
                <a:cs typeface="ヒラギノ角ゴ Pro W3"/>
              </a:endParaRPr>
            </a:p>
          </p:txBody>
        </p:sp>
        <p:sp>
          <p:nvSpPr>
            <p:cNvPr id="351" name="Text Box 4"/>
            <p:cNvSpPr txBox="1">
              <a:spLocks noChangeArrowheads="1"/>
            </p:cNvSpPr>
            <p:nvPr/>
          </p:nvSpPr>
          <p:spPr bwMode="auto">
            <a:xfrm>
              <a:off x="2014538" y="3703638"/>
              <a:ext cx="969962" cy="307777"/>
            </a:xfrm>
            <a:prstGeom prst="rect">
              <a:avLst/>
            </a:prstGeom>
            <a:noFill/>
            <a:ln w="9525">
              <a:noFill/>
              <a:miter lim="800000"/>
              <a:headEnd/>
              <a:tailEnd/>
            </a:ln>
          </p:spPr>
          <p:txBody>
            <a:bodyPr>
              <a:spAutoFit/>
            </a:bodyPr>
            <a:lstStyle/>
            <a:p>
              <a:r>
                <a:rPr lang="en-US" sz="1400">
                  <a:latin typeface="Times New Roman" pitchFamily="18" charset="0"/>
                  <a:cs typeface="Times New Roman" pitchFamily="18" charset="0"/>
                </a:rPr>
                <a:t>Depth [</a:t>
              </a:r>
              <a:r>
                <a:rPr lang="en-US" sz="1400">
                  <a:latin typeface="Times New Roman" pitchFamily="18" charset="0"/>
                </a:rPr>
                <a:t>Å]</a:t>
              </a:r>
              <a:endParaRPr lang="en-US" sz="1400" baseline="30000">
                <a:latin typeface="Times New Roman" pitchFamily="18" charset="0"/>
              </a:endParaRPr>
            </a:p>
          </p:txBody>
        </p:sp>
      </p:grpSp>
      <p:grpSp>
        <p:nvGrpSpPr>
          <p:cNvPr id="352" name="Group 1273"/>
          <p:cNvGrpSpPr>
            <a:grpSpLocks/>
          </p:cNvGrpSpPr>
          <p:nvPr/>
        </p:nvGrpSpPr>
        <p:grpSpPr bwMode="auto">
          <a:xfrm>
            <a:off x="6161088" y="1657350"/>
            <a:ext cx="2982912" cy="2351088"/>
            <a:chOff x="6160934" y="1657350"/>
            <a:chExt cx="2983066" cy="2351088"/>
          </a:xfrm>
        </p:grpSpPr>
        <p:pic>
          <p:nvPicPr>
            <p:cNvPr id="353" name="Picture 7" descr="Fig"/>
            <p:cNvPicPr>
              <a:picLocks noChangeAspect="1" noChangeArrowheads="1"/>
            </p:cNvPicPr>
            <p:nvPr/>
          </p:nvPicPr>
          <p:blipFill>
            <a:blip r:embed="rId8" cstate="print"/>
            <a:srcRect l="17090" t="5409" r="4759" b="17760"/>
            <a:stretch>
              <a:fillRect/>
            </a:stretch>
          </p:blipFill>
          <p:spPr bwMode="auto">
            <a:xfrm>
              <a:off x="6373712" y="1732499"/>
              <a:ext cx="2694088" cy="2275939"/>
            </a:xfrm>
            <a:prstGeom prst="rect">
              <a:avLst/>
            </a:prstGeom>
            <a:solidFill>
              <a:schemeClr val="bg1"/>
            </a:solidFill>
            <a:ln w="9525">
              <a:noFill/>
              <a:miter lim="800000"/>
              <a:headEnd/>
              <a:tailEnd/>
            </a:ln>
          </p:spPr>
        </p:pic>
        <p:sp>
          <p:nvSpPr>
            <p:cNvPr id="354" name="Line 20"/>
            <p:cNvSpPr>
              <a:spLocks noChangeShapeType="1"/>
            </p:cNvSpPr>
            <p:nvPr/>
          </p:nvSpPr>
          <p:spPr bwMode="auto">
            <a:xfrm>
              <a:off x="6564667" y="2582142"/>
              <a:ext cx="663160" cy="0"/>
            </a:xfrm>
            <a:prstGeom prst="line">
              <a:avLst/>
            </a:prstGeom>
            <a:noFill/>
            <a:ln w="9525">
              <a:solidFill>
                <a:schemeClr val="accent2"/>
              </a:solidFill>
              <a:prstDash val="sysDash"/>
              <a:round/>
              <a:headEnd/>
              <a:tailEnd/>
            </a:ln>
          </p:spPr>
          <p:txBody>
            <a:bodyPr/>
            <a:lstStyle/>
            <a:p>
              <a:endParaRPr lang="en-GB"/>
            </a:p>
          </p:txBody>
        </p:sp>
        <p:sp>
          <p:nvSpPr>
            <p:cNvPr id="355" name="Text Box 45"/>
            <p:cNvSpPr txBox="1">
              <a:spLocks noChangeArrowheads="1"/>
            </p:cNvSpPr>
            <p:nvPr/>
          </p:nvSpPr>
          <p:spPr bwMode="auto">
            <a:xfrm>
              <a:off x="7199702" y="2381233"/>
              <a:ext cx="578785" cy="325134"/>
            </a:xfrm>
            <a:prstGeom prst="rect">
              <a:avLst/>
            </a:prstGeom>
            <a:noFill/>
            <a:ln w="9525">
              <a:noFill/>
              <a:miter lim="800000"/>
              <a:headEnd/>
              <a:tailEnd/>
            </a:ln>
          </p:spPr>
          <p:txBody>
            <a:bodyPr wrap="none">
              <a:spAutoFit/>
            </a:bodyPr>
            <a:lstStyle/>
            <a:p>
              <a:r>
                <a:rPr lang="el-GR" sz="1600">
                  <a:latin typeface="Times New Roman" pitchFamily="18" charset="0"/>
                  <a:cs typeface="Times New Roman" pitchFamily="18" charset="0"/>
                </a:rPr>
                <a:t>ρ</a:t>
              </a:r>
              <a:r>
                <a:rPr lang="en-US" sz="1600" baseline="-25000">
                  <a:latin typeface="Times New Roman" pitchFamily="18" charset="0"/>
                  <a:cs typeface="Times New Roman" pitchFamily="18" charset="0"/>
                </a:rPr>
                <a:t>OIL</a:t>
              </a:r>
              <a:endParaRPr lang="en-US" sz="1600" baseline="-25000">
                <a:latin typeface="Times New Roman" pitchFamily="18" charset="0"/>
              </a:endParaRPr>
            </a:p>
          </p:txBody>
        </p:sp>
        <p:sp>
          <p:nvSpPr>
            <p:cNvPr id="356" name="Line 46"/>
            <p:cNvSpPr>
              <a:spLocks noChangeShapeType="1"/>
            </p:cNvSpPr>
            <p:nvPr/>
          </p:nvSpPr>
          <p:spPr bwMode="auto">
            <a:xfrm flipV="1">
              <a:off x="8031612" y="1985550"/>
              <a:ext cx="974016" cy="9202"/>
            </a:xfrm>
            <a:prstGeom prst="line">
              <a:avLst/>
            </a:prstGeom>
            <a:noFill/>
            <a:ln w="9525">
              <a:solidFill>
                <a:srgbClr val="00B050"/>
              </a:solidFill>
              <a:round/>
              <a:headEnd/>
              <a:tailEnd/>
            </a:ln>
          </p:spPr>
          <p:txBody>
            <a:bodyPr/>
            <a:lstStyle/>
            <a:p>
              <a:endParaRPr lang="en-GB"/>
            </a:p>
          </p:txBody>
        </p:sp>
        <p:sp>
          <p:nvSpPr>
            <p:cNvPr id="357" name="Text Box 47"/>
            <p:cNvSpPr txBox="1">
              <a:spLocks noChangeArrowheads="1"/>
            </p:cNvSpPr>
            <p:nvPr/>
          </p:nvSpPr>
          <p:spPr bwMode="auto">
            <a:xfrm>
              <a:off x="8372074" y="1657350"/>
              <a:ext cx="771926" cy="338554"/>
            </a:xfrm>
            <a:prstGeom prst="rect">
              <a:avLst/>
            </a:prstGeom>
            <a:noFill/>
            <a:ln w="9525">
              <a:noFill/>
              <a:miter lim="800000"/>
              <a:headEnd/>
              <a:tailEnd/>
            </a:ln>
          </p:spPr>
          <p:txBody>
            <a:bodyPr>
              <a:spAutoFit/>
            </a:bodyPr>
            <a:lstStyle/>
            <a:p>
              <a:r>
                <a:rPr lang="el-GR" sz="1600">
                  <a:latin typeface="Times New Roman" pitchFamily="18" charset="0"/>
                  <a:cs typeface="Times New Roman" pitchFamily="18" charset="0"/>
                </a:rPr>
                <a:t>ρ</a:t>
              </a:r>
              <a:r>
                <a:rPr lang="en-US" sz="1600" baseline="-25000">
                  <a:latin typeface="Times New Roman" pitchFamily="18" charset="0"/>
                  <a:cs typeface="Times New Roman" pitchFamily="18" charset="0"/>
                </a:rPr>
                <a:t>BULK</a:t>
              </a:r>
              <a:endParaRPr lang="en-US" sz="1600" baseline="-25000">
                <a:latin typeface="Times New Roman" pitchFamily="18" charset="0"/>
              </a:endParaRPr>
            </a:p>
          </p:txBody>
        </p:sp>
        <p:sp>
          <p:nvSpPr>
            <p:cNvPr id="358" name="Line 51"/>
            <p:cNvSpPr>
              <a:spLocks noChangeShapeType="1"/>
            </p:cNvSpPr>
            <p:nvPr/>
          </p:nvSpPr>
          <p:spPr bwMode="auto">
            <a:xfrm flipV="1">
              <a:off x="6914011" y="2536133"/>
              <a:ext cx="0" cy="1275998"/>
            </a:xfrm>
            <a:prstGeom prst="line">
              <a:avLst/>
            </a:prstGeom>
            <a:noFill/>
            <a:ln w="9525">
              <a:solidFill>
                <a:schemeClr val="tx1"/>
              </a:solidFill>
              <a:prstDash val="dash"/>
              <a:round/>
              <a:headEnd/>
              <a:tailEnd/>
            </a:ln>
          </p:spPr>
          <p:txBody>
            <a:bodyPr/>
            <a:lstStyle/>
            <a:p>
              <a:endParaRPr lang="en-GB"/>
            </a:p>
          </p:txBody>
        </p:sp>
        <p:sp>
          <p:nvSpPr>
            <p:cNvPr id="359" name="Text Box 4"/>
            <p:cNvSpPr txBox="1">
              <a:spLocks noChangeArrowheads="1"/>
            </p:cNvSpPr>
            <p:nvPr/>
          </p:nvSpPr>
          <p:spPr bwMode="auto">
            <a:xfrm>
              <a:off x="8134351" y="3521706"/>
              <a:ext cx="952499" cy="307777"/>
            </a:xfrm>
            <a:prstGeom prst="rect">
              <a:avLst/>
            </a:prstGeom>
            <a:noFill/>
            <a:ln w="9525">
              <a:noFill/>
              <a:miter lim="800000"/>
              <a:headEnd/>
              <a:tailEnd/>
            </a:ln>
          </p:spPr>
          <p:txBody>
            <a:bodyPr>
              <a:spAutoFit/>
            </a:bodyPr>
            <a:lstStyle/>
            <a:p>
              <a:r>
                <a:rPr lang="en-US" sz="1400">
                  <a:latin typeface="Times New Roman" pitchFamily="18" charset="0"/>
                  <a:cs typeface="Times New Roman" pitchFamily="18" charset="0"/>
                </a:rPr>
                <a:t>Depth [</a:t>
              </a:r>
              <a:r>
                <a:rPr lang="en-US" sz="1400">
                  <a:latin typeface="Times New Roman" pitchFamily="18" charset="0"/>
                </a:rPr>
                <a:t>Å]</a:t>
              </a:r>
              <a:endParaRPr lang="en-US" sz="1400" baseline="30000">
                <a:latin typeface="Times New Roman" pitchFamily="18" charset="0"/>
              </a:endParaRPr>
            </a:p>
          </p:txBody>
        </p:sp>
        <p:sp>
          <p:nvSpPr>
            <p:cNvPr id="360" name="Rectangle 52"/>
            <p:cNvSpPr>
              <a:spLocks noChangeArrowheads="1"/>
            </p:cNvSpPr>
            <p:nvPr/>
          </p:nvSpPr>
          <p:spPr bwMode="auto">
            <a:xfrm>
              <a:off x="7057747" y="2704834"/>
              <a:ext cx="1925527" cy="830997"/>
            </a:xfrm>
            <a:prstGeom prst="rect">
              <a:avLst/>
            </a:prstGeom>
            <a:noFill/>
            <a:ln w="9525" algn="ctr">
              <a:noFill/>
              <a:miter lim="800000"/>
              <a:headEnd/>
              <a:tailEnd/>
            </a:ln>
          </p:spPr>
          <p:txBody>
            <a:bodyPr wrap="none">
              <a:spAutoFit/>
            </a:bodyPr>
            <a:lstStyle/>
            <a:p>
              <a:pPr algn="just"/>
              <a:r>
                <a:rPr lang="en-US" sz="1200">
                  <a:solidFill>
                    <a:srgbClr val="0000FF"/>
                  </a:solidFill>
                  <a:latin typeface="Times-Roman"/>
                  <a:ea typeface="ヒラギノ角ゴ Pro W3"/>
                  <a:cs typeface="ヒラギノ角ゴ Pro W3"/>
                </a:rPr>
                <a:t>SLD [</a:t>
              </a:r>
              <a:r>
                <a:rPr lang="fr-FR" sz="1200">
                  <a:solidFill>
                    <a:srgbClr val="0000FF"/>
                  </a:solidFill>
                  <a:ea typeface="ヒラギノ角ゴ Pro W3"/>
                  <a:cs typeface="ヒラギノ角ゴ Pro W3"/>
                </a:rPr>
                <a:t>10</a:t>
              </a:r>
              <a:r>
                <a:rPr lang="fr-FR" sz="1200" baseline="30000">
                  <a:solidFill>
                    <a:srgbClr val="0000FF"/>
                  </a:solidFill>
                  <a:ea typeface="ヒラギノ角ゴ Pro W3"/>
                  <a:cs typeface="ヒラギノ角ゴ Pro W3"/>
                </a:rPr>
                <a:t>−6</a:t>
              </a:r>
              <a:r>
                <a:rPr lang="fr-FR" sz="1200">
                  <a:solidFill>
                    <a:srgbClr val="0000FF"/>
                  </a:solidFill>
                  <a:ea typeface="ヒラギノ角ゴ Pro W3"/>
                  <a:cs typeface="ヒラギノ角ゴ Pro W3"/>
                </a:rPr>
                <a:t> Å</a:t>
              </a:r>
              <a:r>
                <a:rPr lang="fr-FR" sz="1200" baseline="30000">
                  <a:solidFill>
                    <a:srgbClr val="0000FF"/>
                  </a:solidFill>
                  <a:ea typeface="ヒラギノ角ゴ Pro W3"/>
                  <a:cs typeface="ヒラギノ角ゴ Pro W3"/>
                </a:rPr>
                <a:t>−2</a:t>
              </a:r>
              <a:r>
                <a:rPr lang="en-US" sz="1200">
                  <a:solidFill>
                    <a:srgbClr val="0000FF"/>
                  </a:solidFill>
                  <a:latin typeface="Times-Roman"/>
                  <a:ea typeface="ヒラギノ角ゴ Pro W3"/>
                  <a:cs typeface="ヒラギノ角ゴ Pro W3"/>
                </a:rPr>
                <a:t>]</a:t>
              </a:r>
            </a:p>
            <a:p>
              <a:pPr algn="just"/>
              <a:r>
                <a:rPr lang="en-US" sz="1200">
                  <a:solidFill>
                    <a:srgbClr val="0000FF"/>
                  </a:solidFill>
                  <a:latin typeface="Times-Roman"/>
                  <a:ea typeface="ヒラギノ角ゴ Pro W3"/>
                  <a:cs typeface="ヒラギノ角ゴ Pro W3"/>
                </a:rPr>
                <a:t>magn. core Fe</a:t>
              </a:r>
              <a:r>
                <a:rPr lang="en-US" sz="1200" baseline="-25000">
                  <a:solidFill>
                    <a:srgbClr val="0000FF"/>
                  </a:solidFill>
                  <a:latin typeface="Times-Roman"/>
                  <a:ea typeface="ヒラギノ角ゴ Pro W3"/>
                  <a:cs typeface="ヒラギノ角ゴ Pro W3"/>
                </a:rPr>
                <a:t>3</a:t>
              </a:r>
              <a:r>
                <a:rPr lang="en-US" sz="1200">
                  <a:solidFill>
                    <a:srgbClr val="0000FF"/>
                  </a:solidFill>
                  <a:latin typeface="Times-Roman"/>
                  <a:ea typeface="ヒラギノ角ゴ Pro W3"/>
                  <a:cs typeface="ヒラギノ角ゴ Pro W3"/>
                </a:rPr>
                <a:t>O</a:t>
              </a:r>
              <a:r>
                <a:rPr lang="en-US" sz="1200" baseline="-25000">
                  <a:solidFill>
                    <a:srgbClr val="0000FF"/>
                  </a:solidFill>
                  <a:latin typeface="Times-Roman"/>
                  <a:ea typeface="ヒラギノ角ゴ Pro W3"/>
                  <a:cs typeface="ヒラギノ角ゴ Pro W3"/>
                </a:rPr>
                <a:t>4</a:t>
              </a:r>
              <a:r>
                <a:rPr lang="en-US" sz="1200">
                  <a:solidFill>
                    <a:srgbClr val="0000FF"/>
                  </a:solidFill>
                  <a:latin typeface="Times-Roman"/>
                  <a:ea typeface="ヒラギノ角ゴ Pro W3"/>
                  <a:cs typeface="ヒラギノ角ゴ Pro W3"/>
                </a:rPr>
                <a:t>     40.5</a:t>
              </a:r>
              <a:endParaRPr lang="fr-FR" sz="1200">
                <a:solidFill>
                  <a:srgbClr val="0000FF"/>
                </a:solidFill>
                <a:latin typeface="Times-Roman"/>
                <a:ea typeface="ヒラギノ角ゴ Pro W3"/>
                <a:cs typeface="ヒラギノ角ゴ Pro W3"/>
              </a:endParaRPr>
            </a:p>
            <a:p>
              <a:pPr algn="just"/>
              <a:r>
                <a:rPr lang="fr-FR" sz="1200">
                  <a:solidFill>
                    <a:srgbClr val="0000FF"/>
                  </a:solidFill>
                  <a:latin typeface="Times-Roman"/>
                  <a:ea typeface="ヒラギノ角ゴ Pro W3"/>
                  <a:cs typeface="ヒラギノ角ゴ Pro W3"/>
                </a:rPr>
                <a:t>surfactant  C</a:t>
              </a:r>
              <a:r>
                <a:rPr lang="fr-FR" sz="1200" baseline="-25000">
                  <a:solidFill>
                    <a:srgbClr val="0000FF"/>
                  </a:solidFill>
                  <a:latin typeface="Times-Roman"/>
                  <a:ea typeface="ヒラギノ角ゴ Pro W3"/>
                  <a:cs typeface="ヒラギノ角ゴ Pro W3"/>
                </a:rPr>
                <a:t>18</a:t>
              </a:r>
              <a:r>
                <a:rPr lang="fr-FR" sz="1200">
                  <a:solidFill>
                    <a:srgbClr val="0000FF"/>
                  </a:solidFill>
                  <a:latin typeface="Times-Roman"/>
                  <a:ea typeface="ヒラギノ角ゴ Pro W3"/>
                  <a:cs typeface="ヒラギノ角ゴ Pro W3"/>
                </a:rPr>
                <a:t>H</a:t>
              </a:r>
              <a:r>
                <a:rPr lang="fr-FR" sz="1200" baseline="-25000">
                  <a:solidFill>
                    <a:srgbClr val="0000FF"/>
                  </a:solidFill>
                  <a:latin typeface="Times-Roman"/>
                  <a:ea typeface="ヒラギノ角ゴ Pro W3"/>
                  <a:cs typeface="ヒラギノ角ゴ Pro W3"/>
                </a:rPr>
                <a:t>34</a:t>
              </a:r>
              <a:r>
                <a:rPr lang="fr-FR" sz="1200">
                  <a:solidFill>
                    <a:srgbClr val="0000FF"/>
                  </a:solidFill>
                  <a:latin typeface="Times-Roman"/>
                  <a:ea typeface="ヒラギノ角ゴ Pro W3"/>
                  <a:cs typeface="ヒラギノ角ゴ Pro W3"/>
                </a:rPr>
                <a:t>O</a:t>
              </a:r>
              <a:r>
                <a:rPr lang="fr-FR" sz="1200" baseline="-25000">
                  <a:solidFill>
                    <a:srgbClr val="0000FF"/>
                  </a:solidFill>
                  <a:latin typeface="Times-Roman"/>
                  <a:ea typeface="ヒラギノ角ゴ Pro W3"/>
                  <a:cs typeface="ヒラギノ角ゴ Pro W3"/>
                </a:rPr>
                <a:t>2</a:t>
              </a:r>
              <a:r>
                <a:rPr lang="fr-FR" sz="1200">
                  <a:solidFill>
                    <a:srgbClr val="0000FF"/>
                  </a:solidFill>
                  <a:latin typeface="Times-Roman"/>
                  <a:ea typeface="ヒラギノ角ゴ Pro W3"/>
                  <a:cs typeface="ヒラギノ角ゴ Pro W3"/>
                </a:rPr>
                <a:t>  8.5</a:t>
              </a:r>
              <a:endParaRPr lang="fr-FR" sz="1200" baseline="30000">
                <a:solidFill>
                  <a:srgbClr val="0000FF"/>
                </a:solidFill>
                <a:ea typeface="ヒラギノ角ゴ Pro W3"/>
                <a:cs typeface="ヒラギノ角ゴ Pro W3"/>
              </a:endParaRPr>
            </a:p>
            <a:p>
              <a:pPr algn="just"/>
              <a:r>
                <a:rPr lang="en-US" sz="1200">
                  <a:solidFill>
                    <a:srgbClr val="0000FF"/>
                  </a:solidFill>
                  <a:ea typeface="ヒラギノ角ゴ Pro W3"/>
                  <a:cs typeface="ヒラギノ角ゴ Pro W3"/>
                </a:rPr>
                <a:t>liq. carrier  </a:t>
              </a:r>
              <a:r>
                <a:rPr lang="fr-FR" sz="1200">
                  <a:solidFill>
                    <a:srgbClr val="0000FF"/>
                  </a:solidFill>
                  <a:ea typeface="ヒラギノ角ゴ Pro W3"/>
                  <a:cs typeface="ヒラギノ角ゴ Pro W3"/>
                </a:rPr>
                <a:t>C</a:t>
              </a:r>
              <a:r>
                <a:rPr lang="fr-FR" sz="1200" baseline="-25000">
                  <a:solidFill>
                    <a:srgbClr val="0000FF"/>
                  </a:solidFill>
                  <a:ea typeface="ヒラギノ角ゴ Pro W3"/>
                  <a:cs typeface="ヒラギノ角ゴ Pro W3"/>
                </a:rPr>
                <a:t>14</a:t>
              </a:r>
              <a:r>
                <a:rPr lang="fr-FR" sz="1200">
                  <a:solidFill>
                    <a:srgbClr val="0000FF"/>
                  </a:solidFill>
                  <a:ea typeface="ヒラギノ角ゴ Pro W3"/>
                  <a:cs typeface="ヒラギノ角ゴ Pro W3"/>
                </a:rPr>
                <a:t>H</a:t>
              </a:r>
              <a:r>
                <a:rPr lang="fr-FR" sz="1200" baseline="-25000">
                  <a:solidFill>
                    <a:srgbClr val="0000FF"/>
                  </a:solidFill>
                  <a:ea typeface="ヒラギノ角ゴ Pro W3"/>
                  <a:cs typeface="ヒラギノ角ゴ Pro W3"/>
                </a:rPr>
                <a:t>30</a:t>
              </a:r>
              <a:r>
                <a:rPr lang="fr-FR" sz="1200">
                  <a:solidFill>
                    <a:srgbClr val="0000FF"/>
                  </a:solidFill>
                  <a:ea typeface="ヒラギノ角ゴ Pro W3"/>
                  <a:cs typeface="ヒラギノ角ゴ Pro W3"/>
                </a:rPr>
                <a:t>      7.</a:t>
              </a:r>
              <a:r>
                <a:rPr lang="fr-FR" sz="1200">
                  <a:solidFill>
                    <a:srgbClr val="0000FF"/>
                  </a:solidFill>
                  <a:latin typeface="Times-Roman"/>
                  <a:ea typeface="ヒラギノ角ゴ Pro W3"/>
                  <a:cs typeface="ヒラギノ角ゴ Pro W3"/>
                </a:rPr>
                <a:t>5</a:t>
              </a:r>
              <a:endParaRPr lang="fr-FR" sz="1200" baseline="30000">
                <a:solidFill>
                  <a:srgbClr val="0000FF"/>
                </a:solidFill>
                <a:ea typeface="ヒラギノ角ゴ Pro W3"/>
                <a:cs typeface="ヒラギノ角ゴ Pro W3"/>
              </a:endParaRPr>
            </a:p>
          </p:txBody>
        </p:sp>
        <p:sp>
          <p:nvSpPr>
            <p:cNvPr id="361" name="Text Box 3"/>
            <p:cNvSpPr txBox="1">
              <a:spLocks noChangeArrowheads="1"/>
            </p:cNvSpPr>
            <p:nvPr/>
          </p:nvSpPr>
          <p:spPr bwMode="auto">
            <a:xfrm rot="-5400000">
              <a:off x="5798998" y="2657461"/>
              <a:ext cx="1031650" cy="307777"/>
            </a:xfrm>
            <a:prstGeom prst="rect">
              <a:avLst/>
            </a:prstGeom>
            <a:noFill/>
            <a:ln w="9525">
              <a:noFill/>
              <a:miter lim="800000"/>
              <a:headEnd/>
              <a:tailEnd/>
            </a:ln>
          </p:spPr>
          <p:txBody>
            <a:bodyPr>
              <a:spAutoFit/>
            </a:bodyPr>
            <a:lstStyle/>
            <a:p>
              <a:r>
                <a:rPr lang="el-GR" sz="1400">
                  <a:latin typeface="Times New Roman" pitchFamily="18" charset="0"/>
                  <a:cs typeface="Times New Roman" pitchFamily="18" charset="0"/>
                </a:rPr>
                <a:t>ρ</a:t>
              </a:r>
              <a:r>
                <a:rPr lang="en-US" sz="1400">
                  <a:latin typeface="Times New Roman" pitchFamily="18" charset="0"/>
                  <a:cs typeface="Times New Roman" pitchFamily="18" charset="0"/>
                </a:rPr>
                <a:t> (</a:t>
              </a:r>
              <a:r>
                <a:rPr lang="en-US" sz="1400">
                  <a:latin typeface="Times New Roman" pitchFamily="18" charset="0"/>
                  <a:ea typeface="ヒラギノ角ゴ Pro W3"/>
                  <a:cs typeface="ヒラギノ角ゴ Pro W3"/>
                </a:rPr>
                <a:t>10</a:t>
              </a:r>
              <a:r>
                <a:rPr lang="en-US" sz="1400" baseline="30000">
                  <a:latin typeface="Times New Roman" pitchFamily="18" charset="0"/>
                  <a:ea typeface="ヒラギノ角ゴ Pro W3"/>
                  <a:cs typeface="ヒラギノ角ゴ Pro W3"/>
                </a:rPr>
                <a:t>-6</a:t>
              </a:r>
              <a:r>
                <a:rPr lang="el-GR" sz="1400">
                  <a:latin typeface="Times New Roman" pitchFamily="18" charset="0"/>
                  <a:ea typeface="ヒラギノ角ゴ Pro W3"/>
                  <a:cs typeface="ヒラギノ角ゴ Pro W3"/>
                </a:rPr>
                <a:t> </a:t>
              </a:r>
              <a:r>
                <a:rPr lang="en-US" sz="1400">
                  <a:latin typeface="Times New Roman" pitchFamily="18" charset="0"/>
                </a:rPr>
                <a:t>Å</a:t>
              </a:r>
              <a:r>
                <a:rPr lang="en-US" sz="1400" baseline="30000">
                  <a:latin typeface="Times New Roman" pitchFamily="18" charset="0"/>
                </a:rPr>
                <a:t>-2</a:t>
              </a:r>
              <a:r>
                <a:rPr lang="en-US" sz="1400">
                  <a:latin typeface="Times New Roman" pitchFamily="18" charset="0"/>
                </a:rPr>
                <a:t>)</a:t>
              </a:r>
            </a:p>
          </p:txBody>
        </p:sp>
      </p:grpSp>
      <p:sp>
        <p:nvSpPr>
          <p:cNvPr id="362" name="Line 339"/>
          <p:cNvSpPr>
            <a:spLocks noChangeShapeType="1"/>
          </p:cNvSpPr>
          <p:nvPr/>
        </p:nvSpPr>
        <p:spPr bwMode="auto">
          <a:xfrm>
            <a:off x="4919663" y="4371975"/>
            <a:ext cx="4075112" cy="0"/>
          </a:xfrm>
          <a:prstGeom prst="line">
            <a:avLst/>
          </a:prstGeom>
          <a:noFill/>
          <a:ln w="9525">
            <a:solidFill>
              <a:schemeClr val="tx1"/>
            </a:solidFill>
            <a:prstDash val="dash"/>
            <a:round/>
            <a:headEnd/>
            <a:tailEnd/>
          </a:ln>
        </p:spPr>
        <p:txBody>
          <a:bodyPr/>
          <a:lstStyle/>
          <a:p>
            <a:endParaRPr lang="en-GB"/>
          </a:p>
        </p:txBody>
      </p:sp>
      <p:sp>
        <p:nvSpPr>
          <p:cNvPr id="363" name="TextBox 1272"/>
          <p:cNvSpPr txBox="1">
            <a:spLocks noChangeArrowheads="1"/>
          </p:cNvSpPr>
          <p:nvPr/>
        </p:nvSpPr>
        <p:spPr bwMode="auto">
          <a:xfrm>
            <a:off x="2219325" y="4038600"/>
            <a:ext cx="4429125" cy="369888"/>
          </a:xfrm>
          <a:prstGeom prst="rect">
            <a:avLst/>
          </a:prstGeom>
          <a:noFill/>
          <a:ln w="9525">
            <a:noFill/>
            <a:miter lim="800000"/>
            <a:headEnd/>
            <a:tailEnd/>
          </a:ln>
        </p:spPr>
        <p:txBody>
          <a:bodyPr wrap="none">
            <a:spAutoFit/>
          </a:bodyPr>
          <a:lstStyle/>
          <a:p>
            <a:r>
              <a:rPr lang="en-US"/>
              <a:t>Obtained model of the ferrofluid interface</a:t>
            </a:r>
            <a:endParaRPr lang="en-GB"/>
          </a:p>
        </p:txBody>
      </p:sp>
      <p:sp>
        <p:nvSpPr>
          <p:cNvPr id="364" name="TextBox 1274"/>
          <p:cNvSpPr txBox="1">
            <a:spLocks noChangeArrowheads="1"/>
          </p:cNvSpPr>
          <p:nvPr/>
        </p:nvSpPr>
        <p:spPr bwMode="auto">
          <a:xfrm>
            <a:off x="2905125" y="1552575"/>
            <a:ext cx="1044575"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GISAXS</a:t>
            </a:r>
            <a:endParaRPr lang="en-GB">
              <a:latin typeface="Times New Roman" pitchFamily="18" charset="0"/>
              <a:cs typeface="Times New Roman" pitchFamily="18" charset="0"/>
            </a:endParaRPr>
          </a:p>
        </p:txBody>
      </p:sp>
      <p:sp>
        <p:nvSpPr>
          <p:cNvPr id="365" name="TextBox 1275"/>
          <p:cNvSpPr txBox="1">
            <a:spLocks noChangeArrowheads="1"/>
          </p:cNvSpPr>
          <p:nvPr/>
        </p:nvSpPr>
        <p:spPr bwMode="auto">
          <a:xfrm>
            <a:off x="4476750" y="1543050"/>
            <a:ext cx="1403350"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Fluorescence</a:t>
            </a:r>
            <a:endParaRPr lang="en-GB">
              <a:latin typeface="Times New Roman" pitchFamily="18" charset="0"/>
              <a:cs typeface="Times New Roman" pitchFamily="18" charset="0"/>
            </a:endParaRPr>
          </a:p>
        </p:txBody>
      </p:sp>
      <p:sp>
        <p:nvSpPr>
          <p:cNvPr id="367" name="Rectangle 2"/>
          <p:cNvSpPr>
            <a:spLocks noChangeArrowheads="1"/>
          </p:cNvSpPr>
          <p:nvPr/>
        </p:nvSpPr>
        <p:spPr bwMode="auto">
          <a:xfrm>
            <a:off x="0" y="612775"/>
            <a:ext cx="9144000" cy="442913"/>
          </a:xfrm>
          <a:prstGeom prst="rect">
            <a:avLst/>
          </a:prstGeom>
          <a:noFill/>
          <a:ln w="9525">
            <a:noFill/>
            <a:miter lim="800000"/>
            <a:headEnd/>
            <a:tailEnd/>
          </a:ln>
        </p:spPr>
        <p:txBody>
          <a:bodyPr>
            <a:spAutoFit/>
          </a:bodyPr>
          <a:lstStyle/>
          <a:p>
            <a:pPr algn="ctr">
              <a:lnSpc>
                <a:spcPct val="95000"/>
              </a:lnSpc>
            </a:pPr>
            <a:r>
              <a:rPr lang="en-GB" sz="2400" b="1" dirty="0">
                <a:solidFill>
                  <a:srgbClr val="333399"/>
                </a:solidFill>
              </a:rPr>
              <a:t>Surface structure of sterically-stabilised </a:t>
            </a:r>
            <a:r>
              <a:rPr lang="en-GB" sz="2400" b="1" dirty="0" err="1">
                <a:solidFill>
                  <a:srgbClr val="333399"/>
                </a:solidFill>
              </a:rPr>
              <a:t>ferrofluids</a:t>
            </a:r>
            <a:endParaRPr lang="en-GB" sz="2400" dirty="0">
              <a:solidFill>
                <a:srgbClr val="333399"/>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Fine Adjustment of Interfacial Interactions between Solid Substrates and Model Cell Membranes </a:t>
            </a:r>
            <a:endParaRPr lang="en-GB" dirty="0"/>
          </a:p>
        </p:txBody>
      </p:sp>
      <p:sp>
        <p:nvSpPr>
          <p:cNvPr id="16" name="TextBox 15"/>
          <p:cNvSpPr txBox="1"/>
          <p:nvPr/>
        </p:nvSpPr>
        <p:spPr>
          <a:xfrm>
            <a:off x="5076056" y="3573016"/>
            <a:ext cx="3888432" cy="2246769"/>
          </a:xfrm>
          <a:prstGeom prst="rect">
            <a:avLst/>
          </a:prstGeom>
          <a:noFill/>
        </p:spPr>
        <p:txBody>
          <a:bodyPr wrap="square" rtlCol="0">
            <a:spAutoFit/>
          </a:bodyPr>
          <a:lstStyle/>
          <a:p>
            <a:pPr algn="just"/>
            <a:r>
              <a:rPr lang="en-GB" sz="1400" dirty="0" smtClean="0"/>
              <a:t>The use of cellulose supports and </a:t>
            </a:r>
            <a:r>
              <a:rPr lang="en-GB" sz="1400" dirty="0" err="1" smtClean="0"/>
              <a:t>zwitterionic</a:t>
            </a:r>
            <a:r>
              <a:rPr lang="en-GB" sz="1400" dirty="0" smtClean="0"/>
              <a:t> </a:t>
            </a:r>
            <a:r>
              <a:rPr lang="en-GB" sz="1400" dirty="0" err="1" smtClean="0"/>
              <a:t>phosphocholine</a:t>
            </a:r>
            <a:r>
              <a:rPr lang="en-GB" sz="1400" dirty="0" smtClean="0"/>
              <a:t> membranes enabled focusing on three interfacial forces, i.e., van </a:t>
            </a:r>
            <a:r>
              <a:rPr lang="en-GB" sz="1400" dirty="0" err="1" smtClean="0"/>
              <a:t>der</a:t>
            </a:r>
            <a:r>
              <a:rPr lang="en-GB" sz="1400" dirty="0" smtClean="0"/>
              <a:t> Waals, hydration repulsion, and the thermal undulation force. The theoretically calculated membrane- substrate distance under equilibrium was validated by the systematic comparison with the experimentally determined membrane− substrate distance for polymer supports with different thicknesses. </a:t>
            </a:r>
            <a:endParaRPr lang="en-GB" sz="1400" dirty="0"/>
          </a:p>
        </p:txBody>
      </p:sp>
      <p:pic>
        <p:nvPicPr>
          <p:cNvPr id="12" name="Picture 11" descr="im1.png"/>
          <p:cNvPicPr>
            <a:picLocks noChangeAspect="1"/>
          </p:cNvPicPr>
          <p:nvPr/>
        </p:nvPicPr>
        <p:blipFill>
          <a:blip r:embed="rId3" cstate="print"/>
          <a:stretch>
            <a:fillRect/>
          </a:stretch>
        </p:blipFill>
        <p:spPr>
          <a:xfrm>
            <a:off x="3203848" y="3645024"/>
            <a:ext cx="1556043" cy="2520280"/>
          </a:xfrm>
          <a:prstGeom prst="rect">
            <a:avLst/>
          </a:prstGeom>
        </p:spPr>
      </p:pic>
      <p:pic>
        <p:nvPicPr>
          <p:cNvPr id="13" name="Picture 12" descr="im2.png"/>
          <p:cNvPicPr>
            <a:picLocks noChangeAspect="1"/>
          </p:cNvPicPr>
          <p:nvPr/>
        </p:nvPicPr>
        <p:blipFill>
          <a:blip r:embed="rId4" cstate="print"/>
          <a:stretch>
            <a:fillRect/>
          </a:stretch>
        </p:blipFill>
        <p:spPr>
          <a:xfrm>
            <a:off x="3205165" y="1052736"/>
            <a:ext cx="1582859" cy="2520280"/>
          </a:xfrm>
          <a:prstGeom prst="rect">
            <a:avLst/>
          </a:prstGeom>
        </p:spPr>
      </p:pic>
      <p:pic>
        <p:nvPicPr>
          <p:cNvPr id="21" name="Picture 20" descr="im3.png"/>
          <p:cNvPicPr>
            <a:picLocks noChangeAspect="1"/>
          </p:cNvPicPr>
          <p:nvPr/>
        </p:nvPicPr>
        <p:blipFill>
          <a:blip r:embed="rId5" cstate="print"/>
          <a:stretch>
            <a:fillRect/>
          </a:stretch>
        </p:blipFill>
        <p:spPr>
          <a:xfrm>
            <a:off x="107504" y="980728"/>
            <a:ext cx="3146289" cy="2448271"/>
          </a:xfrm>
          <a:prstGeom prst="rect">
            <a:avLst/>
          </a:prstGeom>
        </p:spPr>
      </p:pic>
      <p:pic>
        <p:nvPicPr>
          <p:cNvPr id="22" name="Picture 21" descr="im4.png"/>
          <p:cNvPicPr>
            <a:picLocks noChangeAspect="1"/>
          </p:cNvPicPr>
          <p:nvPr/>
        </p:nvPicPr>
        <p:blipFill>
          <a:blip r:embed="rId6" cstate="print"/>
          <a:stretch>
            <a:fillRect/>
          </a:stretch>
        </p:blipFill>
        <p:spPr>
          <a:xfrm>
            <a:off x="179512" y="3861048"/>
            <a:ext cx="2878175" cy="2232248"/>
          </a:xfrm>
          <a:prstGeom prst="rect">
            <a:avLst/>
          </a:prstGeom>
        </p:spPr>
      </p:pic>
      <p:pic>
        <p:nvPicPr>
          <p:cNvPr id="24" name="Picture 23" descr="im6.png"/>
          <p:cNvPicPr>
            <a:picLocks noChangeAspect="1"/>
          </p:cNvPicPr>
          <p:nvPr/>
        </p:nvPicPr>
        <p:blipFill>
          <a:blip r:embed="rId7" cstate="print"/>
          <a:stretch>
            <a:fillRect/>
          </a:stretch>
        </p:blipFill>
        <p:spPr>
          <a:xfrm>
            <a:off x="5546013" y="836712"/>
            <a:ext cx="3418475" cy="2664296"/>
          </a:xfrm>
          <a:prstGeom prst="rect">
            <a:avLst/>
          </a:prstGeom>
        </p:spPr>
      </p:pic>
      <p:sp>
        <p:nvSpPr>
          <p:cNvPr id="10" name="TextBox 9"/>
          <p:cNvSpPr txBox="1"/>
          <p:nvPr/>
        </p:nvSpPr>
        <p:spPr>
          <a:xfrm>
            <a:off x="5071679" y="6073551"/>
            <a:ext cx="3249800" cy="307777"/>
          </a:xfrm>
          <a:prstGeom prst="rect">
            <a:avLst/>
          </a:prstGeom>
          <a:noFill/>
        </p:spPr>
        <p:txBody>
          <a:bodyPr wrap="none" rtlCol="0">
            <a:spAutoFit/>
          </a:bodyPr>
          <a:lstStyle/>
          <a:p>
            <a:r>
              <a:rPr lang="en-GB" sz="1400" i="1" dirty="0" smtClean="0"/>
              <a:t>F.F. Rossetti et al., Langmuir  31(2015)</a:t>
            </a:r>
            <a:endParaRPr lang="en-GB" sz="1400" i="1" dirty="0"/>
          </a:p>
        </p:txBody>
      </p:sp>
      <p:sp>
        <p:nvSpPr>
          <p:cNvPr id="19" name="Slide Number Placeholder 18"/>
          <p:cNvSpPr>
            <a:spLocks noGrp="1"/>
          </p:cNvSpPr>
          <p:nvPr>
            <p:ph type="sldNum" sz="quarter" idx="11"/>
          </p:nvPr>
        </p:nvSpPr>
        <p:spPr/>
        <p:txBody>
          <a:bodyPr/>
          <a:lstStyle/>
          <a:p>
            <a:pPr>
              <a:defRPr/>
            </a:pPr>
            <a:fld id="{BEBDCD7D-F91D-4C33-9BFB-BF8B6888E7D7}" type="slidenum">
              <a:rPr lang="en-US" smtClean="0">
                <a:solidFill>
                  <a:srgbClr val="132577"/>
                </a:solidFill>
              </a:rPr>
              <a:pPr>
                <a:defRPr/>
              </a:pPr>
              <a:t>28</a:t>
            </a:fld>
            <a:endParaRPr lang="en-US">
              <a:solidFill>
                <a:srgbClr val="132577"/>
              </a:solidFill>
            </a:endParaRPr>
          </a:p>
        </p:txBody>
      </p:sp>
      <p:sp>
        <p:nvSpPr>
          <p:cNvPr id="20" name="Footer Placeholder 19"/>
          <p:cNvSpPr>
            <a:spLocks noGrp="1"/>
          </p:cNvSpPr>
          <p:nvPr>
            <p:ph type="ftr" sz="quarter" idx="10"/>
          </p:nvPr>
        </p:nvSpPr>
        <p:spPr>
          <a:xfrm>
            <a:off x="467544" y="6525344"/>
            <a:ext cx="4957762" cy="190500"/>
          </a:xfrm>
        </p:spPr>
        <p:txBody>
          <a:bodyPr/>
          <a:lstStyle/>
          <a:p>
            <a:pPr>
              <a:defRPr/>
            </a:pPr>
            <a:r>
              <a:rPr lang="en-GB" smtClean="0">
                <a:solidFill>
                  <a:srgbClr val="132577"/>
                </a:solidFill>
              </a:rPr>
              <a:t>4/12/2017,  SYNOHF, Annecy,  O. Konovalov</a:t>
            </a:r>
            <a:endParaRPr lang="en-US" dirty="0">
              <a:solidFill>
                <a:srgbClr val="132577"/>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XRR: Buried interfaces</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29</a:t>
            </a:fld>
            <a:endParaRPr lang="fr-FR" dirty="0"/>
          </a:p>
        </p:txBody>
      </p:sp>
      <p:pic>
        <p:nvPicPr>
          <p:cNvPr id="5" name="Picture 2" descr="Experimental setup and graph showing spatial distribution for components of the system."/>
          <p:cNvPicPr>
            <a:picLocks noChangeAspect="1" noChangeArrowheads="1"/>
          </p:cNvPicPr>
          <p:nvPr/>
        </p:nvPicPr>
        <p:blipFill>
          <a:blip r:embed="rId3" cstate="print"/>
          <a:srcRect/>
          <a:stretch>
            <a:fillRect/>
          </a:stretch>
        </p:blipFill>
        <p:spPr bwMode="auto">
          <a:xfrm>
            <a:off x="-9525" y="1720850"/>
            <a:ext cx="5238750" cy="4343400"/>
          </a:xfrm>
          <a:prstGeom prst="rect">
            <a:avLst/>
          </a:prstGeom>
          <a:noFill/>
          <a:ln w="9525">
            <a:noFill/>
            <a:miter lim="800000"/>
            <a:headEnd/>
            <a:tailEnd/>
          </a:ln>
        </p:spPr>
      </p:pic>
      <p:sp>
        <p:nvSpPr>
          <p:cNvPr id="6" name="TextBox 3"/>
          <p:cNvSpPr txBox="1">
            <a:spLocks noChangeArrowheads="1"/>
          </p:cNvSpPr>
          <p:nvPr/>
        </p:nvSpPr>
        <p:spPr bwMode="auto">
          <a:xfrm>
            <a:off x="4416425" y="6229350"/>
            <a:ext cx="4213225" cy="307975"/>
          </a:xfrm>
          <a:prstGeom prst="rect">
            <a:avLst/>
          </a:prstGeom>
          <a:noFill/>
          <a:ln w="9525">
            <a:noFill/>
            <a:miter lim="800000"/>
            <a:headEnd/>
            <a:tailEnd/>
          </a:ln>
        </p:spPr>
        <p:txBody>
          <a:bodyPr wrap="none">
            <a:spAutoFit/>
          </a:bodyPr>
          <a:lstStyle/>
          <a:p>
            <a:r>
              <a:rPr lang="en-GB" sz="1400" b="0" i="1">
                <a:latin typeface="Times New Roman" pitchFamily="18" charset="0"/>
                <a:cs typeface="Times New Roman" pitchFamily="18" charset="0"/>
              </a:rPr>
              <a:t>J.F.L. Duval et al., Phys. Rev. Lett. 108, 206102 (2012)</a:t>
            </a:r>
          </a:p>
        </p:txBody>
      </p:sp>
      <p:sp>
        <p:nvSpPr>
          <p:cNvPr id="7" name="TextBox 4"/>
          <p:cNvSpPr txBox="1">
            <a:spLocks noChangeArrowheads="1"/>
          </p:cNvSpPr>
          <p:nvPr/>
        </p:nvSpPr>
        <p:spPr bwMode="auto">
          <a:xfrm>
            <a:off x="0" y="619125"/>
            <a:ext cx="9144000" cy="460375"/>
          </a:xfrm>
          <a:prstGeom prst="rect">
            <a:avLst/>
          </a:prstGeom>
          <a:noFill/>
          <a:ln w="9525">
            <a:noFill/>
            <a:miter lim="800000"/>
            <a:headEnd/>
            <a:tailEnd/>
          </a:ln>
        </p:spPr>
        <p:txBody>
          <a:bodyPr>
            <a:spAutoFit/>
          </a:bodyPr>
          <a:lstStyle/>
          <a:p>
            <a:pPr algn="ctr"/>
            <a:r>
              <a:rPr lang="en-GB" sz="2400">
                <a:solidFill>
                  <a:srgbClr val="1B5092"/>
                </a:solidFill>
              </a:rPr>
              <a:t>Ionic spatial distribution at polarised mercury surfaces</a:t>
            </a:r>
          </a:p>
        </p:txBody>
      </p:sp>
      <p:pic>
        <p:nvPicPr>
          <p:cNvPr id="8" name="Picture 5" descr="Duval_1.jpg"/>
          <p:cNvPicPr>
            <a:picLocks noChangeAspect="1"/>
          </p:cNvPicPr>
          <p:nvPr/>
        </p:nvPicPr>
        <p:blipFill>
          <a:blip r:embed="rId4" cstate="print"/>
          <a:srcRect/>
          <a:stretch>
            <a:fillRect/>
          </a:stretch>
        </p:blipFill>
        <p:spPr bwMode="auto">
          <a:xfrm>
            <a:off x="5218113" y="2032000"/>
            <a:ext cx="3879850" cy="3570288"/>
          </a:xfrm>
          <a:prstGeom prst="rect">
            <a:avLst/>
          </a:prstGeom>
          <a:noFill/>
          <a:ln w="9525">
            <a:noFill/>
            <a:miter lim="800000"/>
            <a:headEnd/>
            <a:tailEnd/>
          </a:ln>
        </p:spPr>
      </p:pic>
      <p:sp>
        <p:nvSpPr>
          <p:cNvPr id="9" name="TextBox 7"/>
          <p:cNvSpPr txBox="1">
            <a:spLocks noChangeArrowheads="1"/>
          </p:cNvSpPr>
          <p:nvPr/>
        </p:nvSpPr>
        <p:spPr bwMode="auto">
          <a:xfrm>
            <a:off x="5648325" y="1733550"/>
            <a:ext cx="3084513" cy="338138"/>
          </a:xfrm>
          <a:prstGeom prst="rect">
            <a:avLst/>
          </a:prstGeom>
          <a:noFill/>
          <a:ln w="9525">
            <a:noFill/>
            <a:miter lim="800000"/>
            <a:headEnd/>
            <a:tailEnd/>
          </a:ln>
        </p:spPr>
        <p:txBody>
          <a:bodyPr wrap="none">
            <a:spAutoFit/>
          </a:bodyPr>
          <a:lstStyle/>
          <a:p>
            <a:r>
              <a:rPr lang="en-US" sz="1600"/>
              <a:t>Reflectivity        e-density profile</a:t>
            </a:r>
            <a:endParaRPr lang="en-GB" sz="1600"/>
          </a:p>
        </p:txBody>
      </p:sp>
      <p:sp>
        <p:nvSpPr>
          <p:cNvPr id="10" name="Footer Placeholder 2"/>
          <p:cNvSpPr>
            <a:spLocks noGrp="1"/>
          </p:cNvSpPr>
          <p:nvPr>
            <p:ph type="ftr" sz="quarter" idx="10"/>
          </p:nvPr>
        </p:nvSpPr>
        <p:spPr>
          <a:xfrm>
            <a:off x="719572" y="6483349"/>
            <a:ext cx="6120000" cy="212489"/>
          </a:xfrm>
        </p:spPr>
        <p:txBody>
          <a:bodyPr/>
          <a:lstStyle/>
          <a:p>
            <a:r>
              <a:rPr lang="en-GB" smtClean="0"/>
              <a:t>4/12/2017,  SYNOHF, Annecy,  O. Konovalov</a:t>
            </a:r>
            <a:endParaRPr lang="fr-FR" dirty="0"/>
          </a:p>
        </p:txBody>
      </p:sp>
      <p:sp>
        <p:nvSpPr>
          <p:cNvPr id="11" name="TextBox 10"/>
          <p:cNvSpPr txBox="1"/>
          <p:nvPr/>
        </p:nvSpPr>
        <p:spPr>
          <a:xfrm>
            <a:off x="107504" y="4941168"/>
            <a:ext cx="2117759" cy="584775"/>
          </a:xfrm>
          <a:prstGeom prst="rect">
            <a:avLst/>
          </a:prstGeom>
          <a:noFill/>
        </p:spPr>
        <p:txBody>
          <a:bodyPr wrap="none" rtlCol="0">
            <a:spAutoFit/>
          </a:bodyPr>
          <a:lstStyle/>
          <a:p>
            <a:r>
              <a:rPr lang="en-US" sz="1600" dirty="0" smtClean="0">
                <a:latin typeface="Arial" pitchFamily="34" charset="0"/>
                <a:cs typeface="Arial" pitchFamily="34" charset="0"/>
              </a:rPr>
              <a:t>Electrolytes</a:t>
            </a:r>
            <a:endParaRPr lang="en-GB" sz="1600" dirty="0" smtClean="0"/>
          </a:p>
          <a:p>
            <a:r>
              <a:rPr lang="en-US" sz="1600" dirty="0" err="1" smtClean="0">
                <a:latin typeface="Arial" pitchFamily="34" charset="0"/>
                <a:cs typeface="Arial" pitchFamily="34" charset="0"/>
              </a:rPr>
              <a:t>LiBr</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LiCl</a:t>
            </a:r>
            <a:r>
              <a:rPr lang="en-US" sz="1600" dirty="0" smtClean="0">
                <a:latin typeface="Arial" pitchFamily="34" charset="0"/>
                <a:cs typeface="Arial" pitchFamily="34" charset="0"/>
              </a:rPr>
              <a:t> and MgSO</a:t>
            </a:r>
            <a:r>
              <a:rPr lang="en-US" sz="1600" baseline="-25000" dirty="0" smtClean="0">
                <a:latin typeface="Arial" pitchFamily="34" charset="0"/>
                <a:cs typeface="Arial" pitchFamily="34" charset="0"/>
              </a:rPr>
              <a:t>4</a:t>
            </a:r>
            <a:endParaRPr lang="en-GB"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Outlook</a:t>
            </a:r>
            <a:endParaRPr lang="en-GB" dirty="0"/>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a:t>
            </a:fld>
            <a:endParaRPr lang="fr-FR" dirty="0"/>
          </a:p>
        </p:txBody>
      </p:sp>
      <p:sp>
        <p:nvSpPr>
          <p:cNvPr id="5" name="TextBox 4"/>
          <p:cNvSpPr txBox="1">
            <a:spLocks noChangeArrowheads="1"/>
          </p:cNvSpPr>
          <p:nvPr/>
        </p:nvSpPr>
        <p:spPr bwMode="auto">
          <a:xfrm>
            <a:off x="827584" y="1412776"/>
            <a:ext cx="7488832" cy="3929281"/>
          </a:xfrm>
          <a:prstGeom prst="rect">
            <a:avLst/>
          </a:prstGeom>
          <a:noFill/>
          <a:ln w="9525">
            <a:noFill/>
            <a:miter lim="800000"/>
            <a:headEnd/>
            <a:tailEnd/>
          </a:ln>
        </p:spPr>
        <p:txBody>
          <a:bodyPr wrap="square">
            <a:spAutoFit/>
          </a:bodyPr>
          <a:lstStyle/>
          <a:p>
            <a:pPr marL="457200" indent="-457200">
              <a:spcAft>
                <a:spcPts val="2000"/>
              </a:spcAft>
              <a:buFont typeface="Arial" charset="0"/>
              <a:buAutoNum type="arabicPeriod"/>
            </a:pPr>
            <a:r>
              <a:rPr lang="en-US" sz="2400" dirty="0" smtClean="0">
                <a:solidFill>
                  <a:srgbClr val="0000FF"/>
                </a:solidFill>
                <a:latin typeface="Times New Roman" pitchFamily="18" charset="0"/>
                <a:cs typeface="Times New Roman" pitchFamily="18" charset="0"/>
              </a:rPr>
              <a:t>Introduction:</a:t>
            </a:r>
            <a:br>
              <a:rPr lang="en-US" sz="2400" dirty="0" smtClean="0">
                <a:solidFill>
                  <a:srgbClr val="0000FF"/>
                </a:solidFill>
                <a:latin typeface="Times New Roman" pitchFamily="18" charset="0"/>
                <a:cs typeface="Times New Roman" pitchFamily="18" charset="0"/>
              </a:rPr>
            </a:br>
            <a:r>
              <a:rPr lang="en-US" sz="2400" dirty="0" smtClean="0">
                <a:solidFill>
                  <a:srgbClr val="0000FF"/>
                </a:solidFill>
                <a:latin typeface="Times New Roman" pitchFamily="18" charset="0"/>
                <a:cs typeface="Times New Roman" pitchFamily="18" charset="0"/>
              </a:rPr>
              <a:t>          ID10 beamline,</a:t>
            </a:r>
            <a:br>
              <a:rPr lang="en-US" sz="2400" dirty="0" smtClean="0">
                <a:solidFill>
                  <a:srgbClr val="0000FF"/>
                </a:solidFill>
                <a:latin typeface="Times New Roman" pitchFamily="18" charset="0"/>
                <a:cs typeface="Times New Roman" pitchFamily="18" charset="0"/>
              </a:rPr>
            </a:br>
            <a:r>
              <a:rPr lang="en-US" sz="2400" dirty="0" smtClean="0">
                <a:solidFill>
                  <a:srgbClr val="0000FF"/>
                </a:solidFill>
                <a:latin typeface="Times New Roman" pitchFamily="18" charset="0"/>
                <a:cs typeface="Times New Roman" pitchFamily="18" charset="0"/>
              </a:rPr>
              <a:t>          Surface scattering techniques</a:t>
            </a:r>
            <a:r>
              <a:rPr lang="en-US" sz="2400" dirty="0" smtClean="0">
                <a:solidFill>
                  <a:srgbClr val="0000FF"/>
                </a:solidFill>
                <a:latin typeface="Times New Roman" pitchFamily="18" charset="0"/>
                <a:cs typeface="Times New Roman" pitchFamily="18" charset="0"/>
              </a:rPr>
              <a:t>,</a:t>
            </a:r>
            <a:endParaRPr lang="en-GB" sz="2400" dirty="0" smtClean="0">
              <a:solidFill>
                <a:srgbClr val="0000FF"/>
              </a:solidFill>
              <a:latin typeface="Times New Roman" pitchFamily="18" charset="0"/>
              <a:cs typeface="Times New Roman" pitchFamily="18" charset="0"/>
            </a:endParaRPr>
          </a:p>
          <a:p>
            <a:pPr marL="457200" indent="-457200">
              <a:spcAft>
                <a:spcPts val="2000"/>
              </a:spcAft>
              <a:buFont typeface="Arial" charset="0"/>
              <a:buAutoNum type="arabicPeriod"/>
            </a:pPr>
            <a:r>
              <a:rPr lang="en-GB" sz="2400" dirty="0" smtClean="0">
                <a:solidFill>
                  <a:srgbClr val="0000FF"/>
                </a:solidFill>
                <a:latin typeface="Times New Roman" pitchFamily="18" charset="0"/>
                <a:cs typeface="Times New Roman" pitchFamily="18" charset="0"/>
              </a:rPr>
              <a:t>Theory and Applications</a:t>
            </a:r>
            <a:br>
              <a:rPr lang="en-GB" sz="2400" dirty="0" smtClean="0">
                <a:solidFill>
                  <a:srgbClr val="0000FF"/>
                </a:solidFill>
                <a:latin typeface="Times New Roman" pitchFamily="18" charset="0"/>
                <a:cs typeface="Times New Roman" pitchFamily="18" charset="0"/>
              </a:rPr>
            </a:br>
            <a:r>
              <a:rPr lang="en-GB" sz="2400" dirty="0" smtClean="0">
                <a:solidFill>
                  <a:srgbClr val="0000FF"/>
                </a:solidFill>
                <a:latin typeface="Times New Roman" pitchFamily="18" charset="0"/>
                <a:cs typeface="Times New Roman" pitchFamily="18" charset="0"/>
              </a:rPr>
              <a:t>X-ray reflectivity</a:t>
            </a:r>
            <a:br>
              <a:rPr lang="en-GB" sz="2400" dirty="0" smtClean="0">
                <a:solidFill>
                  <a:srgbClr val="0000FF"/>
                </a:solidFill>
                <a:latin typeface="Times New Roman" pitchFamily="18" charset="0"/>
                <a:cs typeface="Times New Roman" pitchFamily="18" charset="0"/>
              </a:rPr>
            </a:br>
            <a:r>
              <a:rPr lang="en-GB" sz="2400" dirty="0" smtClean="0">
                <a:solidFill>
                  <a:srgbClr val="0000FF"/>
                </a:solidFill>
                <a:latin typeface="Times New Roman" pitchFamily="18" charset="0"/>
                <a:cs typeface="Times New Roman" pitchFamily="18" charset="0"/>
              </a:rPr>
              <a:t>GISAXS</a:t>
            </a:r>
            <a:br>
              <a:rPr lang="en-GB" sz="2400" dirty="0" smtClean="0">
                <a:solidFill>
                  <a:srgbClr val="0000FF"/>
                </a:solidFill>
                <a:latin typeface="Times New Roman" pitchFamily="18" charset="0"/>
                <a:cs typeface="Times New Roman" pitchFamily="18" charset="0"/>
              </a:rPr>
            </a:br>
            <a:r>
              <a:rPr lang="en-GB" sz="2400" dirty="0" smtClean="0">
                <a:solidFill>
                  <a:srgbClr val="0000FF"/>
                </a:solidFill>
                <a:latin typeface="Times New Roman" pitchFamily="18" charset="0"/>
                <a:cs typeface="Times New Roman" pitchFamily="18" charset="0"/>
              </a:rPr>
              <a:t>GID</a:t>
            </a:r>
            <a:br>
              <a:rPr lang="en-GB" sz="2400" dirty="0" smtClean="0">
                <a:solidFill>
                  <a:srgbClr val="0000FF"/>
                </a:solidFill>
                <a:latin typeface="Times New Roman" pitchFamily="18" charset="0"/>
                <a:cs typeface="Times New Roman" pitchFamily="18" charset="0"/>
              </a:rPr>
            </a:br>
            <a:r>
              <a:rPr lang="en-GB" sz="2400" dirty="0" smtClean="0">
                <a:solidFill>
                  <a:srgbClr val="0000FF"/>
                </a:solidFill>
                <a:latin typeface="Times New Roman" pitchFamily="18" charset="0"/>
                <a:cs typeface="Times New Roman" pitchFamily="18" charset="0"/>
              </a:rPr>
              <a:t>X-ray </a:t>
            </a:r>
            <a:r>
              <a:rPr lang="en-GB" sz="2400" dirty="0" smtClean="0">
                <a:solidFill>
                  <a:srgbClr val="0000FF"/>
                </a:solidFill>
                <a:latin typeface="Times New Roman" pitchFamily="18" charset="0"/>
                <a:cs typeface="Times New Roman" pitchFamily="18" charset="0"/>
              </a:rPr>
              <a:t>standing waves (GI X-ray </a:t>
            </a:r>
            <a:r>
              <a:rPr lang="en-GB" sz="2400" dirty="0" smtClean="0">
                <a:solidFill>
                  <a:srgbClr val="0000FF"/>
                </a:solidFill>
                <a:latin typeface="Times New Roman" pitchFamily="18" charset="0"/>
                <a:cs typeface="Times New Roman" pitchFamily="18" charset="0"/>
              </a:rPr>
              <a:t>Fluorescence)</a:t>
            </a:r>
            <a:endParaRPr lang="en-GB" sz="2400" dirty="0" smtClean="0">
              <a:solidFill>
                <a:srgbClr val="0000FF"/>
              </a:solidFill>
              <a:latin typeface="Times New Roman" pitchFamily="18" charset="0"/>
              <a:cs typeface="Times New Roman" pitchFamily="18" charset="0"/>
            </a:endParaRPr>
          </a:p>
          <a:p>
            <a:pPr marL="457200" indent="-457200">
              <a:spcAft>
                <a:spcPts val="2000"/>
              </a:spcAft>
              <a:buFont typeface="Arial" charset="0"/>
              <a:buAutoNum type="arabicPeriod"/>
            </a:pPr>
            <a:r>
              <a:rPr lang="en-US" sz="2400" dirty="0" smtClean="0">
                <a:solidFill>
                  <a:srgbClr val="0000FF"/>
                </a:solidFill>
                <a:latin typeface="Times New Roman" pitchFamily="18" charset="0"/>
                <a:cs typeface="Times New Roman" pitchFamily="18" charset="0"/>
              </a:rPr>
              <a:t>Conclusions</a:t>
            </a:r>
            <a:endParaRPr lang="en-GB" sz="2400" dirty="0" smtClean="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Diffuse scattering on liquid surface: Bending Rigidity (</a:t>
            </a:r>
            <a:r>
              <a:rPr lang="en-GB" cap="none" dirty="0" smtClean="0">
                <a:latin typeface="Symbol" pitchFamily="18" charset="2"/>
              </a:rPr>
              <a:t>k</a:t>
            </a:r>
            <a:r>
              <a:rPr lang="en-GB" dirty="0" smtClean="0"/>
              <a:t>) </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30</a:t>
            </a:fld>
            <a:endParaRPr lang="fr-FR" dirty="0"/>
          </a:p>
        </p:txBody>
      </p:sp>
      <p:graphicFrame>
        <p:nvGraphicFramePr>
          <p:cNvPr id="5" name="Object 2"/>
          <p:cNvGraphicFramePr>
            <a:graphicFrameLocks noChangeAspect="1"/>
          </p:cNvGraphicFramePr>
          <p:nvPr/>
        </p:nvGraphicFramePr>
        <p:xfrm>
          <a:off x="-165100" y="1268760"/>
          <a:ext cx="4805363" cy="3844925"/>
        </p:xfrm>
        <a:graphic>
          <a:graphicData uri="http://schemas.openxmlformats.org/presentationml/2006/ole">
            <p:oleObj spid="_x0000_s1502210" name="Graph" r:id="rId4" imgW="4668840" imgH="3735000" progId="Origin50.Graph">
              <p:embed/>
            </p:oleObj>
          </a:graphicData>
        </a:graphic>
      </p:graphicFrame>
      <p:sp>
        <p:nvSpPr>
          <p:cNvPr id="6" name="Text Box 3"/>
          <p:cNvSpPr txBox="1">
            <a:spLocks noChangeArrowheads="1"/>
          </p:cNvSpPr>
          <p:nvPr/>
        </p:nvSpPr>
        <p:spPr bwMode="auto">
          <a:xfrm>
            <a:off x="4648200" y="2111722"/>
            <a:ext cx="4395788" cy="1069975"/>
          </a:xfrm>
          <a:prstGeom prst="rect">
            <a:avLst/>
          </a:prstGeom>
          <a:noFill/>
          <a:ln w="9525">
            <a:noFill/>
            <a:miter lim="800000"/>
            <a:headEnd/>
            <a:tailEnd/>
          </a:ln>
        </p:spPr>
        <p:txBody>
          <a:bodyPr>
            <a:spAutoFit/>
          </a:bodyPr>
          <a:lstStyle/>
          <a:p>
            <a:r>
              <a:rPr lang="en-US" sz="1600" b="0" dirty="0"/>
              <a:t>Capillary waves -&gt; height correlation spectrum</a:t>
            </a:r>
          </a:p>
          <a:p>
            <a:r>
              <a:rPr lang="en-US" sz="1600" b="0" dirty="0" err="1"/>
              <a:t>determided</a:t>
            </a:r>
            <a:r>
              <a:rPr lang="en-US" sz="1600" b="0" dirty="0"/>
              <a:t> by the </a:t>
            </a:r>
            <a:r>
              <a:rPr lang="en-US" sz="1600" b="0" dirty="0">
                <a:solidFill>
                  <a:srgbClr val="0000FF"/>
                </a:solidFill>
              </a:rPr>
              <a:t>surface energy</a:t>
            </a:r>
            <a:r>
              <a:rPr lang="en-US" sz="1600" b="0" dirty="0"/>
              <a:t> (</a:t>
            </a:r>
            <a:r>
              <a:rPr lang="en-US" sz="1600" b="0" dirty="0">
                <a:latin typeface="Symbol" pitchFamily="18" charset="2"/>
              </a:rPr>
              <a:t>g</a:t>
            </a:r>
            <a:r>
              <a:rPr lang="en-US" sz="1600" b="0" dirty="0"/>
              <a:t>)</a:t>
            </a:r>
          </a:p>
          <a:p>
            <a:r>
              <a:rPr lang="en-US" sz="1600" b="0" dirty="0" smtClean="0"/>
              <a:t>associated </a:t>
            </a:r>
            <a:r>
              <a:rPr lang="en-US" sz="1600" b="0" dirty="0"/>
              <a:t>with the </a:t>
            </a:r>
            <a:r>
              <a:rPr lang="en-US" sz="1600" b="0" dirty="0">
                <a:solidFill>
                  <a:srgbClr val="0000FF"/>
                </a:solidFill>
              </a:rPr>
              <a:t>deformation modes</a:t>
            </a:r>
            <a:r>
              <a:rPr lang="en-US" sz="1600" b="0" dirty="0"/>
              <a:t> (</a:t>
            </a:r>
            <a:r>
              <a:rPr lang="en-US" sz="1600" b="0" dirty="0">
                <a:latin typeface="Symbol" pitchFamily="18" charset="2"/>
              </a:rPr>
              <a:t>k</a:t>
            </a:r>
            <a:r>
              <a:rPr lang="en-US" sz="1600" b="0" dirty="0"/>
              <a:t>)</a:t>
            </a:r>
          </a:p>
          <a:p>
            <a:r>
              <a:rPr lang="en-US" sz="1600" b="0" i="1" dirty="0"/>
              <a:t>[</a:t>
            </a:r>
            <a:r>
              <a:rPr lang="en-US" sz="1600" b="0" i="1" dirty="0" err="1"/>
              <a:t>Helfrich</a:t>
            </a:r>
            <a:r>
              <a:rPr lang="en-US" sz="1600" b="0" i="1" dirty="0"/>
              <a:t>, </a:t>
            </a:r>
            <a:r>
              <a:rPr lang="en-GB" sz="1600" b="0" i="1" dirty="0"/>
              <a:t>Z. </a:t>
            </a:r>
            <a:r>
              <a:rPr lang="en-GB" sz="1600" b="0" i="1" dirty="0" err="1"/>
              <a:t>Naturforsch</a:t>
            </a:r>
            <a:r>
              <a:rPr lang="en-GB" sz="1600" b="0" i="1" dirty="0"/>
              <a:t>., 28c </a:t>
            </a:r>
            <a:r>
              <a:rPr lang="en-US" sz="1600" b="0" i="1" dirty="0"/>
              <a:t>, 693, </a:t>
            </a:r>
            <a:r>
              <a:rPr lang="en-GB" sz="1600" b="0" i="1" dirty="0"/>
              <a:t>(1973)]</a:t>
            </a:r>
            <a:endParaRPr lang="fr-FR" sz="1600" b="0" i="1" dirty="0"/>
          </a:p>
        </p:txBody>
      </p:sp>
      <p:graphicFrame>
        <p:nvGraphicFramePr>
          <p:cNvPr id="7" name="Object 4"/>
          <p:cNvGraphicFramePr>
            <a:graphicFrameLocks noChangeAspect="1"/>
          </p:cNvGraphicFramePr>
          <p:nvPr/>
        </p:nvGraphicFramePr>
        <p:xfrm>
          <a:off x="4989513" y="3313460"/>
          <a:ext cx="3684587" cy="758825"/>
        </p:xfrm>
        <a:graphic>
          <a:graphicData uri="http://schemas.openxmlformats.org/presentationml/2006/ole">
            <p:oleObj spid="_x0000_s1502211" name="Equation" r:id="rId5" imgW="2158920" imgH="444240" progId="Equation.3">
              <p:embed/>
            </p:oleObj>
          </a:graphicData>
        </a:graphic>
      </p:graphicFrame>
      <p:graphicFrame>
        <p:nvGraphicFramePr>
          <p:cNvPr id="8" name="Object 5"/>
          <p:cNvGraphicFramePr>
            <a:graphicFrameLocks noChangeAspect="1"/>
          </p:cNvGraphicFramePr>
          <p:nvPr/>
        </p:nvGraphicFramePr>
        <p:xfrm>
          <a:off x="1763713" y="5069235"/>
          <a:ext cx="7026275" cy="785812"/>
        </p:xfrm>
        <a:graphic>
          <a:graphicData uri="http://schemas.openxmlformats.org/presentationml/2006/ole">
            <p:oleObj spid="_x0000_s1502212" name="Equation" r:id="rId6" imgW="3517560" imgH="393480" progId="Equation.3">
              <p:embed/>
            </p:oleObj>
          </a:graphicData>
        </a:graphic>
      </p:graphicFrame>
      <p:grpSp>
        <p:nvGrpSpPr>
          <p:cNvPr id="9" name="Group 6"/>
          <p:cNvGrpSpPr>
            <a:grpSpLocks/>
          </p:cNvGrpSpPr>
          <p:nvPr/>
        </p:nvGrpSpPr>
        <p:grpSpPr bwMode="auto">
          <a:xfrm>
            <a:off x="120650" y="5659785"/>
            <a:ext cx="1060450" cy="566737"/>
            <a:chOff x="2221" y="4375"/>
            <a:chExt cx="5592" cy="2982"/>
          </a:xfrm>
        </p:grpSpPr>
        <p:grpSp>
          <p:nvGrpSpPr>
            <p:cNvPr id="10" name="Group 7"/>
            <p:cNvGrpSpPr>
              <a:grpSpLocks/>
            </p:cNvGrpSpPr>
            <p:nvPr/>
          </p:nvGrpSpPr>
          <p:grpSpPr bwMode="auto">
            <a:xfrm>
              <a:off x="2317" y="5197"/>
              <a:ext cx="340" cy="1759"/>
              <a:chOff x="2857" y="2515"/>
              <a:chExt cx="340" cy="1759"/>
            </a:xfrm>
          </p:grpSpPr>
          <p:sp>
            <p:nvSpPr>
              <p:cNvPr id="55" name="Oval 8"/>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56" name="Line 9"/>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11" name="Group 10"/>
            <p:cNvGrpSpPr>
              <a:grpSpLocks/>
            </p:cNvGrpSpPr>
            <p:nvPr/>
          </p:nvGrpSpPr>
          <p:grpSpPr bwMode="auto">
            <a:xfrm>
              <a:off x="2677" y="4818"/>
              <a:ext cx="340" cy="1759"/>
              <a:chOff x="2857" y="2515"/>
              <a:chExt cx="340" cy="1759"/>
            </a:xfrm>
          </p:grpSpPr>
          <p:sp>
            <p:nvSpPr>
              <p:cNvPr id="53" name="Oval 11"/>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54" name="Line 12"/>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12" name="Group 13"/>
            <p:cNvGrpSpPr>
              <a:grpSpLocks/>
            </p:cNvGrpSpPr>
            <p:nvPr/>
          </p:nvGrpSpPr>
          <p:grpSpPr bwMode="auto">
            <a:xfrm>
              <a:off x="3037" y="4591"/>
              <a:ext cx="340" cy="1759"/>
              <a:chOff x="2857" y="2515"/>
              <a:chExt cx="340" cy="1759"/>
            </a:xfrm>
          </p:grpSpPr>
          <p:sp>
            <p:nvSpPr>
              <p:cNvPr id="51" name="Oval 14"/>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52" name="Line 15"/>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13" name="Group 16"/>
            <p:cNvGrpSpPr>
              <a:grpSpLocks/>
            </p:cNvGrpSpPr>
            <p:nvPr/>
          </p:nvGrpSpPr>
          <p:grpSpPr bwMode="auto">
            <a:xfrm>
              <a:off x="3417" y="4483"/>
              <a:ext cx="340" cy="1759"/>
              <a:chOff x="2857" y="2515"/>
              <a:chExt cx="340" cy="1759"/>
            </a:xfrm>
          </p:grpSpPr>
          <p:sp>
            <p:nvSpPr>
              <p:cNvPr id="49" name="Oval 17"/>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50" name="Line 18"/>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14" name="Group 19"/>
            <p:cNvGrpSpPr>
              <a:grpSpLocks/>
            </p:cNvGrpSpPr>
            <p:nvPr/>
          </p:nvGrpSpPr>
          <p:grpSpPr bwMode="auto">
            <a:xfrm>
              <a:off x="3757" y="4507"/>
              <a:ext cx="340" cy="1759"/>
              <a:chOff x="2857" y="2515"/>
              <a:chExt cx="340" cy="1759"/>
            </a:xfrm>
          </p:grpSpPr>
          <p:sp>
            <p:nvSpPr>
              <p:cNvPr id="47" name="Oval 20"/>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48" name="Line 21"/>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15" name="Group 22"/>
            <p:cNvGrpSpPr>
              <a:grpSpLocks/>
            </p:cNvGrpSpPr>
            <p:nvPr/>
          </p:nvGrpSpPr>
          <p:grpSpPr bwMode="auto">
            <a:xfrm>
              <a:off x="4117" y="4650"/>
              <a:ext cx="340" cy="1759"/>
              <a:chOff x="2857" y="2515"/>
              <a:chExt cx="340" cy="1759"/>
            </a:xfrm>
          </p:grpSpPr>
          <p:sp>
            <p:nvSpPr>
              <p:cNvPr id="45" name="Oval 23"/>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46" name="Line 24"/>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16" name="Group 25"/>
            <p:cNvGrpSpPr>
              <a:grpSpLocks/>
            </p:cNvGrpSpPr>
            <p:nvPr/>
          </p:nvGrpSpPr>
          <p:grpSpPr bwMode="auto">
            <a:xfrm>
              <a:off x="4497" y="4878"/>
              <a:ext cx="340" cy="1759"/>
              <a:chOff x="2857" y="2515"/>
              <a:chExt cx="340" cy="1759"/>
            </a:xfrm>
          </p:grpSpPr>
          <p:sp>
            <p:nvSpPr>
              <p:cNvPr id="43" name="Oval 26"/>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44" name="Line 27"/>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17" name="Group 28"/>
            <p:cNvGrpSpPr>
              <a:grpSpLocks/>
            </p:cNvGrpSpPr>
            <p:nvPr/>
          </p:nvGrpSpPr>
          <p:grpSpPr bwMode="auto">
            <a:xfrm>
              <a:off x="4837" y="5089"/>
              <a:ext cx="340" cy="1759"/>
              <a:chOff x="2857" y="2515"/>
              <a:chExt cx="340" cy="1759"/>
            </a:xfrm>
          </p:grpSpPr>
          <p:sp>
            <p:nvSpPr>
              <p:cNvPr id="41" name="Oval 29"/>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42" name="Line 30"/>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18" name="Group 31"/>
            <p:cNvGrpSpPr>
              <a:grpSpLocks/>
            </p:cNvGrpSpPr>
            <p:nvPr/>
          </p:nvGrpSpPr>
          <p:grpSpPr bwMode="auto">
            <a:xfrm>
              <a:off x="5197" y="5286"/>
              <a:ext cx="340" cy="1759"/>
              <a:chOff x="2857" y="2515"/>
              <a:chExt cx="340" cy="1759"/>
            </a:xfrm>
          </p:grpSpPr>
          <p:sp>
            <p:nvSpPr>
              <p:cNvPr id="39" name="Oval 32"/>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40" name="Line 33"/>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19" name="Group 34"/>
            <p:cNvGrpSpPr>
              <a:grpSpLocks/>
            </p:cNvGrpSpPr>
            <p:nvPr/>
          </p:nvGrpSpPr>
          <p:grpSpPr bwMode="auto">
            <a:xfrm>
              <a:off x="5557" y="5370"/>
              <a:ext cx="340" cy="1759"/>
              <a:chOff x="2857" y="2515"/>
              <a:chExt cx="340" cy="1759"/>
            </a:xfrm>
          </p:grpSpPr>
          <p:sp>
            <p:nvSpPr>
              <p:cNvPr id="37" name="Oval 35"/>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38" name="Line 36"/>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20" name="Group 37"/>
            <p:cNvGrpSpPr>
              <a:grpSpLocks/>
            </p:cNvGrpSpPr>
            <p:nvPr/>
          </p:nvGrpSpPr>
          <p:grpSpPr bwMode="auto">
            <a:xfrm>
              <a:off x="5917" y="5334"/>
              <a:ext cx="340" cy="1759"/>
              <a:chOff x="2857" y="2515"/>
              <a:chExt cx="340" cy="1759"/>
            </a:xfrm>
          </p:grpSpPr>
          <p:sp>
            <p:nvSpPr>
              <p:cNvPr id="35" name="Oval 38"/>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36" name="Line 39"/>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21" name="Group 40"/>
            <p:cNvGrpSpPr>
              <a:grpSpLocks/>
            </p:cNvGrpSpPr>
            <p:nvPr/>
          </p:nvGrpSpPr>
          <p:grpSpPr bwMode="auto">
            <a:xfrm>
              <a:off x="6277" y="5238"/>
              <a:ext cx="340" cy="1759"/>
              <a:chOff x="2857" y="2515"/>
              <a:chExt cx="340" cy="1759"/>
            </a:xfrm>
          </p:grpSpPr>
          <p:sp>
            <p:nvSpPr>
              <p:cNvPr id="33" name="Oval 41"/>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34" name="Line 42"/>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22" name="Group 43"/>
            <p:cNvGrpSpPr>
              <a:grpSpLocks/>
            </p:cNvGrpSpPr>
            <p:nvPr/>
          </p:nvGrpSpPr>
          <p:grpSpPr bwMode="auto">
            <a:xfrm>
              <a:off x="6657" y="5094"/>
              <a:ext cx="340" cy="1759"/>
              <a:chOff x="2857" y="2515"/>
              <a:chExt cx="340" cy="1759"/>
            </a:xfrm>
          </p:grpSpPr>
          <p:sp>
            <p:nvSpPr>
              <p:cNvPr id="31" name="Oval 44"/>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32" name="Line 45"/>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23" name="Group 46"/>
            <p:cNvGrpSpPr>
              <a:grpSpLocks/>
            </p:cNvGrpSpPr>
            <p:nvPr/>
          </p:nvGrpSpPr>
          <p:grpSpPr bwMode="auto">
            <a:xfrm>
              <a:off x="7017" y="4938"/>
              <a:ext cx="340" cy="1759"/>
              <a:chOff x="2857" y="2515"/>
              <a:chExt cx="340" cy="1759"/>
            </a:xfrm>
          </p:grpSpPr>
          <p:sp>
            <p:nvSpPr>
              <p:cNvPr id="29" name="Oval 47"/>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30" name="Line 48"/>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grpSp>
          <p:nvGrpSpPr>
            <p:cNvPr id="24" name="Group 49"/>
            <p:cNvGrpSpPr>
              <a:grpSpLocks/>
            </p:cNvGrpSpPr>
            <p:nvPr/>
          </p:nvGrpSpPr>
          <p:grpSpPr bwMode="auto">
            <a:xfrm>
              <a:off x="7377" y="4741"/>
              <a:ext cx="340" cy="1759"/>
              <a:chOff x="2857" y="2515"/>
              <a:chExt cx="340" cy="1759"/>
            </a:xfrm>
          </p:grpSpPr>
          <p:sp>
            <p:nvSpPr>
              <p:cNvPr id="27" name="Oval 50"/>
              <p:cNvSpPr>
                <a:spLocks noChangeArrowheads="1"/>
              </p:cNvSpPr>
              <p:nvPr/>
            </p:nvSpPr>
            <p:spPr bwMode="auto">
              <a:xfrm>
                <a:off x="2857" y="3934"/>
                <a:ext cx="340" cy="340"/>
              </a:xfrm>
              <a:prstGeom prst="ellipse">
                <a:avLst/>
              </a:prstGeom>
              <a:noFill/>
              <a:ln w="28575">
                <a:solidFill>
                  <a:srgbClr val="000000"/>
                </a:solidFill>
                <a:round/>
                <a:headEnd/>
                <a:tailEnd/>
              </a:ln>
            </p:spPr>
            <p:txBody>
              <a:bodyPr/>
              <a:lstStyle/>
              <a:p>
                <a:endParaRPr lang="en-US"/>
              </a:p>
            </p:txBody>
          </p:sp>
          <p:sp>
            <p:nvSpPr>
              <p:cNvPr id="28" name="Line 51"/>
              <p:cNvSpPr>
                <a:spLocks noChangeShapeType="1"/>
              </p:cNvSpPr>
              <p:nvPr/>
            </p:nvSpPr>
            <p:spPr bwMode="auto">
              <a:xfrm>
                <a:off x="3027" y="2515"/>
                <a:ext cx="0" cy="1417"/>
              </a:xfrm>
              <a:prstGeom prst="line">
                <a:avLst/>
              </a:prstGeom>
              <a:noFill/>
              <a:ln w="28575">
                <a:solidFill>
                  <a:srgbClr val="000000"/>
                </a:solidFill>
                <a:round/>
                <a:headEnd/>
                <a:tailEnd/>
              </a:ln>
            </p:spPr>
            <p:txBody>
              <a:bodyPr/>
              <a:lstStyle/>
              <a:p>
                <a:endParaRPr lang="en-GB"/>
              </a:p>
            </p:txBody>
          </p:sp>
        </p:grpSp>
        <p:sp>
          <p:nvSpPr>
            <p:cNvPr id="25" name="Freeform 52"/>
            <p:cNvSpPr>
              <a:spLocks/>
            </p:cNvSpPr>
            <p:nvPr/>
          </p:nvSpPr>
          <p:spPr bwMode="auto">
            <a:xfrm>
              <a:off x="2221" y="6247"/>
              <a:ext cx="5580" cy="1110"/>
            </a:xfrm>
            <a:custGeom>
              <a:avLst/>
              <a:gdLst>
                <a:gd name="T0" fmla="*/ 0 w 5580"/>
                <a:gd name="T1" fmla="*/ 1110 h 1110"/>
                <a:gd name="T2" fmla="*/ 1440 w 5580"/>
                <a:gd name="T3" fmla="*/ 30 h 1110"/>
                <a:gd name="T4" fmla="*/ 3420 w 5580"/>
                <a:gd name="T5" fmla="*/ 930 h 1110"/>
                <a:gd name="T6" fmla="*/ 5580 w 5580"/>
                <a:gd name="T7" fmla="*/ 210 h 1110"/>
                <a:gd name="T8" fmla="*/ 0 60000 65536"/>
                <a:gd name="T9" fmla="*/ 0 60000 65536"/>
                <a:gd name="T10" fmla="*/ 0 60000 65536"/>
                <a:gd name="T11" fmla="*/ 0 60000 65536"/>
                <a:gd name="T12" fmla="*/ 0 w 5580"/>
                <a:gd name="T13" fmla="*/ 0 h 1110"/>
                <a:gd name="T14" fmla="*/ 5580 w 5580"/>
                <a:gd name="T15" fmla="*/ 1110 h 1110"/>
              </a:gdLst>
              <a:ahLst/>
              <a:cxnLst>
                <a:cxn ang="T8">
                  <a:pos x="T0" y="T1"/>
                </a:cxn>
                <a:cxn ang="T9">
                  <a:pos x="T2" y="T3"/>
                </a:cxn>
                <a:cxn ang="T10">
                  <a:pos x="T4" y="T5"/>
                </a:cxn>
                <a:cxn ang="T11">
                  <a:pos x="T6" y="T7"/>
                </a:cxn>
              </a:cxnLst>
              <a:rect l="T12" t="T13" r="T14" b="T15"/>
              <a:pathLst>
                <a:path w="5580" h="1110">
                  <a:moveTo>
                    <a:pt x="0" y="1110"/>
                  </a:moveTo>
                  <a:cubicBezTo>
                    <a:pt x="435" y="585"/>
                    <a:pt x="870" y="60"/>
                    <a:pt x="1440" y="30"/>
                  </a:cubicBezTo>
                  <a:cubicBezTo>
                    <a:pt x="2010" y="0"/>
                    <a:pt x="2730" y="900"/>
                    <a:pt x="3420" y="930"/>
                  </a:cubicBezTo>
                  <a:cubicBezTo>
                    <a:pt x="4110" y="960"/>
                    <a:pt x="4845" y="585"/>
                    <a:pt x="5580" y="210"/>
                  </a:cubicBezTo>
                </a:path>
              </a:pathLst>
            </a:custGeom>
            <a:noFill/>
            <a:ln w="28575" cmpd="sng">
              <a:solidFill>
                <a:srgbClr val="000000"/>
              </a:solidFill>
              <a:round/>
              <a:headEnd/>
              <a:tailEnd/>
            </a:ln>
          </p:spPr>
          <p:txBody>
            <a:bodyPr/>
            <a:lstStyle/>
            <a:p>
              <a:endParaRPr lang="en-GB"/>
            </a:p>
          </p:txBody>
        </p:sp>
        <p:sp>
          <p:nvSpPr>
            <p:cNvPr id="26" name="Freeform 53"/>
            <p:cNvSpPr>
              <a:spLocks/>
            </p:cNvSpPr>
            <p:nvPr/>
          </p:nvSpPr>
          <p:spPr bwMode="auto">
            <a:xfrm>
              <a:off x="2233" y="4375"/>
              <a:ext cx="5580" cy="1110"/>
            </a:xfrm>
            <a:custGeom>
              <a:avLst/>
              <a:gdLst>
                <a:gd name="T0" fmla="*/ 0 w 5580"/>
                <a:gd name="T1" fmla="*/ 1110 h 1110"/>
                <a:gd name="T2" fmla="*/ 1440 w 5580"/>
                <a:gd name="T3" fmla="*/ 30 h 1110"/>
                <a:gd name="T4" fmla="*/ 3420 w 5580"/>
                <a:gd name="T5" fmla="*/ 930 h 1110"/>
                <a:gd name="T6" fmla="*/ 5580 w 5580"/>
                <a:gd name="T7" fmla="*/ 210 h 1110"/>
                <a:gd name="T8" fmla="*/ 0 60000 65536"/>
                <a:gd name="T9" fmla="*/ 0 60000 65536"/>
                <a:gd name="T10" fmla="*/ 0 60000 65536"/>
                <a:gd name="T11" fmla="*/ 0 60000 65536"/>
                <a:gd name="T12" fmla="*/ 0 w 5580"/>
                <a:gd name="T13" fmla="*/ 0 h 1110"/>
                <a:gd name="T14" fmla="*/ 5580 w 5580"/>
                <a:gd name="T15" fmla="*/ 1110 h 1110"/>
              </a:gdLst>
              <a:ahLst/>
              <a:cxnLst>
                <a:cxn ang="T8">
                  <a:pos x="T0" y="T1"/>
                </a:cxn>
                <a:cxn ang="T9">
                  <a:pos x="T2" y="T3"/>
                </a:cxn>
                <a:cxn ang="T10">
                  <a:pos x="T4" y="T5"/>
                </a:cxn>
                <a:cxn ang="T11">
                  <a:pos x="T6" y="T7"/>
                </a:cxn>
              </a:cxnLst>
              <a:rect l="T12" t="T13" r="T14" b="T15"/>
              <a:pathLst>
                <a:path w="5580" h="1110">
                  <a:moveTo>
                    <a:pt x="0" y="1110"/>
                  </a:moveTo>
                  <a:cubicBezTo>
                    <a:pt x="435" y="585"/>
                    <a:pt x="870" y="60"/>
                    <a:pt x="1440" y="30"/>
                  </a:cubicBezTo>
                  <a:cubicBezTo>
                    <a:pt x="2010" y="0"/>
                    <a:pt x="2730" y="900"/>
                    <a:pt x="3420" y="930"/>
                  </a:cubicBezTo>
                  <a:cubicBezTo>
                    <a:pt x="4110" y="960"/>
                    <a:pt x="4845" y="585"/>
                    <a:pt x="5580" y="210"/>
                  </a:cubicBezTo>
                </a:path>
              </a:pathLst>
            </a:custGeom>
            <a:noFill/>
            <a:ln w="9525" cap="flat" cmpd="sng">
              <a:solidFill>
                <a:srgbClr val="000000"/>
              </a:solidFill>
              <a:prstDash val="dash"/>
              <a:round/>
              <a:headEnd/>
              <a:tailEnd/>
            </a:ln>
          </p:spPr>
          <p:txBody>
            <a:bodyPr/>
            <a:lstStyle/>
            <a:p>
              <a:endParaRPr lang="en-GB"/>
            </a:p>
          </p:txBody>
        </p:sp>
      </p:grpSp>
      <p:sp>
        <p:nvSpPr>
          <p:cNvPr id="57" name="Text Box 54"/>
          <p:cNvSpPr txBox="1">
            <a:spLocks noChangeArrowheads="1"/>
          </p:cNvSpPr>
          <p:nvPr/>
        </p:nvSpPr>
        <p:spPr bwMode="auto">
          <a:xfrm>
            <a:off x="212725" y="5045422"/>
            <a:ext cx="914400" cy="517525"/>
          </a:xfrm>
          <a:prstGeom prst="rect">
            <a:avLst/>
          </a:prstGeom>
          <a:noFill/>
          <a:ln w="9525">
            <a:noFill/>
            <a:miter lim="800000"/>
            <a:headEnd/>
            <a:tailEnd/>
          </a:ln>
        </p:spPr>
        <p:txBody>
          <a:bodyPr wrap="none">
            <a:spAutoFit/>
          </a:bodyPr>
          <a:lstStyle/>
          <a:p>
            <a:pPr algn="ctr"/>
            <a:r>
              <a:rPr lang="en-US" sz="1400" b="0">
                <a:latin typeface="Times New Roman" pitchFamily="18" charset="0"/>
              </a:rPr>
              <a:t>conformal</a:t>
            </a:r>
          </a:p>
          <a:p>
            <a:pPr algn="ctr"/>
            <a:r>
              <a:rPr lang="en-US" sz="1400" b="0">
                <a:latin typeface="Times New Roman" pitchFamily="18" charset="0"/>
              </a:rPr>
              <a:t>roughness</a:t>
            </a:r>
            <a:endParaRPr lang="fr-FR" sz="1400" b="0">
              <a:latin typeface="Times New Roman" pitchFamily="18" charset="0"/>
            </a:endParaRPr>
          </a:p>
        </p:txBody>
      </p:sp>
      <p:graphicFrame>
        <p:nvGraphicFramePr>
          <p:cNvPr id="58" name="Object 74"/>
          <p:cNvGraphicFramePr>
            <a:graphicFrameLocks noChangeAspect="1"/>
          </p:cNvGraphicFramePr>
          <p:nvPr/>
        </p:nvGraphicFramePr>
        <p:xfrm>
          <a:off x="4513263" y="4104035"/>
          <a:ext cx="4533900" cy="787400"/>
        </p:xfrm>
        <a:graphic>
          <a:graphicData uri="http://schemas.openxmlformats.org/presentationml/2006/ole">
            <p:oleObj spid="_x0000_s1502213" r:id="rId7" imgW="3251200" imgH="558800" progId="Equation.3">
              <p:embed/>
            </p:oleObj>
          </a:graphicData>
        </a:graphic>
      </p:graphicFrame>
      <p:sp>
        <p:nvSpPr>
          <p:cNvPr id="59" name="Text Box 75"/>
          <p:cNvSpPr txBox="1">
            <a:spLocks noChangeArrowheads="1"/>
          </p:cNvSpPr>
          <p:nvPr/>
        </p:nvSpPr>
        <p:spPr bwMode="auto">
          <a:xfrm>
            <a:off x="766763" y="3654772"/>
            <a:ext cx="1651000" cy="628650"/>
          </a:xfrm>
          <a:prstGeom prst="rect">
            <a:avLst/>
          </a:prstGeom>
          <a:noFill/>
          <a:ln w="9525">
            <a:noFill/>
            <a:miter lim="800000"/>
            <a:headEnd/>
            <a:tailEnd/>
          </a:ln>
        </p:spPr>
        <p:txBody>
          <a:bodyPr/>
          <a:lstStyle/>
          <a:p>
            <a:pPr algn="ctr" eaLnBrk="0" hangingPunct="0"/>
            <a:r>
              <a:rPr lang="en-US" sz="1200">
                <a:solidFill>
                  <a:srgbClr val="0000FF"/>
                </a:solidFill>
                <a:latin typeface="Times New Roman" pitchFamily="18" charset="0"/>
              </a:rPr>
              <a:t>I/I</a:t>
            </a:r>
            <a:r>
              <a:rPr lang="en-US" sz="1200" baseline="-25000">
                <a:solidFill>
                  <a:srgbClr val="0000FF"/>
                </a:solidFill>
                <a:latin typeface="Times New Roman" pitchFamily="18" charset="0"/>
              </a:rPr>
              <a:t>0</a:t>
            </a:r>
            <a:r>
              <a:rPr lang="en-US" sz="1200">
                <a:solidFill>
                  <a:srgbClr val="0000FF"/>
                </a:solidFill>
                <a:latin typeface="Times New Roman" pitchFamily="18" charset="0"/>
              </a:rPr>
              <a:t> – 10</a:t>
            </a:r>
            <a:r>
              <a:rPr lang="en-US" sz="1200" baseline="30000">
                <a:solidFill>
                  <a:srgbClr val="0000FF"/>
                </a:solidFill>
                <a:latin typeface="Times New Roman" pitchFamily="18" charset="0"/>
              </a:rPr>
              <a:t>-11</a:t>
            </a:r>
          </a:p>
          <a:p>
            <a:pPr algn="ctr" eaLnBrk="0" hangingPunct="0"/>
            <a:r>
              <a:rPr lang="en-US" sz="1200">
                <a:solidFill>
                  <a:srgbClr val="0000FF"/>
                </a:solidFill>
                <a:latin typeface="Times New Roman" pitchFamily="18" charset="0"/>
              </a:rPr>
              <a:t>Feasible only with synchrotron !!!</a:t>
            </a:r>
          </a:p>
        </p:txBody>
      </p:sp>
      <p:sp>
        <p:nvSpPr>
          <p:cNvPr id="60" name="Text Box 76"/>
          <p:cNvSpPr txBox="1">
            <a:spLocks noChangeArrowheads="1"/>
          </p:cNvSpPr>
          <p:nvPr/>
        </p:nvSpPr>
        <p:spPr bwMode="auto">
          <a:xfrm>
            <a:off x="5343525" y="6026497"/>
            <a:ext cx="3810000" cy="312738"/>
          </a:xfrm>
          <a:prstGeom prst="rect">
            <a:avLst/>
          </a:prstGeom>
          <a:noFill/>
          <a:ln w="9525">
            <a:noFill/>
            <a:miter lim="800000"/>
            <a:headEnd/>
            <a:tailEnd/>
          </a:ln>
        </p:spPr>
        <p:txBody>
          <a:bodyPr/>
          <a:lstStyle/>
          <a:p>
            <a:pPr algn="ctr" eaLnBrk="0" hangingPunct="0"/>
            <a:r>
              <a:rPr lang="en-US" sz="1400" b="0" i="1">
                <a:latin typeface="Times New Roman" pitchFamily="18" charset="0"/>
              </a:rPr>
              <a:t>C. Fradin et al., Nature,  </a:t>
            </a:r>
            <a:r>
              <a:rPr lang="en-US" sz="1400" i="1">
                <a:latin typeface="Times New Roman" pitchFamily="18" charset="0"/>
              </a:rPr>
              <a:t>403</a:t>
            </a:r>
            <a:r>
              <a:rPr lang="en-US" sz="1400" b="0" i="1">
                <a:latin typeface="Times New Roman" pitchFamily="18" charset="0"/>
              </a:rPr>
              <a:t>, 871-874, (2000)</a:t>
            </a:r>
          </a:p>
        </p:txBody>
      </p:sp>
      <p:sp>
        <p:nvSpPr>
          <p:cNvPr id="61" name="Text Box 77"/>
          <p:cNvSpPr txBox="1">
            <a:spLocks noChangeArrowheads="1"/>
          </p:cNvSpPr>
          <p:nvPr/>
        </p:nvSpPr>
        <p:spPr bwMode="auto">
          <a:xfrm>
            <a:off x="747713" y="2902297"/>
            <a:ext cx="982662" cy="336550"/>
          </a:xfrm>
          <a:prstGeom prst="rect">
            <a:avLst/>
          </a:prstGeom>
          <a:noFill/>
          <a:ln w="9525">
            <a:noFill/>
            <a:miter lim="800000"/>
            <a:headEnd/>
            <a:tailEnd/>
          </a:ln>
        </p:spPr>
        <p:txBody>
          <a:bodyPr wrap="none">
            <a:spAutoFit/>
          </a:bodyPr>
          <a:lstStyle/>
          <a:p>
            <a:r>
              <a:rPr lang="en-US" sz="1600" b="0" i="1">
                <a:latin typeface="Symbol" pitchFamily="18" charset="2"/>
              </a:rPr>
              <a:t>a</a:t>
            </a:r>
            <a:r>
              <a:rPr lang="en-US" sz="1600" b="0" i="1" baseline="-25000">
                <a:latin typeface="Times New Roman" pitchFamily="18" charset="0"/>
              </a:rPr>
              <a:t>i</a:t>
            </a:r>
            <a:r>
              <a:rPr lang="en-US" sz="1600" b="0" i="1">
                <a:latin typeface="Times New Roman" pitchFamily="18" charset="0"/>
              </a:rPr>
              <a:t>=0.8</a:t>
            </a:r>
            <a:r>
              <a:rPr lang="en-US" sz="1600" b="0" i="1">
                <a:latin typeface="Times New Roman" pitchFamily="18" charset="0"/>
                <a:cs typeface="Arial" pitchFamily="34" charset="0"/>
              </a:rPr>
              <a:t>·</a:t>
            </a:r>
            <a:r>
              <a:rPr lang="en-US" sz="1600" b="0" i="1">
                <a:latin typeface="Symbol" pitchFamily="18" charset="2"/>
              </a:rPr>
              <a:t>a</a:t>
            </a:r>
            <a:r>
              <a:rPr lang="en-US" sz="1600" b="0" i="1" baseline="-25000">
                <a:latin typeface="Times New Roman" pitchFamily="18" charset="0"/>
              </a:rPr>
              <a:t>c</a:t>
            </a:r>
            <a:endParaRPr lang="fr-FR" sz="1600" b="0" i="1" baseline="-25000">
              <a:latin typeface="Times New Roman" pitchFamily="18" charset="0"/>
            </a:endParaRPr>
          </a:p>
        </p:txBody>
      </p:sp>
      <p:grpSp>
        <p:nvGrpSpPr>
          <p:cNvPr id="62" name="Group 78"/>
          <p:cNvGrpSpPr>
            <a:grpSpLocks/>
          </p:cNvGrpSpPr>
          <p:nvPr/>
        </p:nvGrpSpPr>
        <p:grpSpPr bwMode="auto">
          <a:xfrm>
            <a:off x="2359025" y="1603722"/>
            <a:ext cx="1909763" cy="1046163"/>
            <a:chOff x="1462" y="1106"/>
            <a:chExt cx="1203" cy="659"/>
          </a:xfrm>
        </p:grpSpPr>
        <p:grpSp>
          <p:nvGrpSpPr>
            <p:cNvPr id="63" name="Group 79"/>
            <p:cNvGrpSpPr>
              <a:grpSpLocks/>
            </p:cNvGrpSpPr>
            <p:nvPr/>
          </p:nvGrpSpPr>
          <p:grpSpPr bwMode="auto">
            <a:xfrm>
              <a:off x="1462" y="1359"/>
              <a:ext cx="1203" cy="406"/>
              <a:chOff x="760" y="1760"/>
              <a:chExt cx="1715" cy="579"/>
            </a:xfrm>
          </p:grpSpPr>
          <p:sp>
            <p:nvSpPr>
              <p:cNvPr id="76" name="AutoShape 80"/>
              <p:cNvSpPr>
                <a:spLocks noChangeArrowheads="1"/>
              </p:cNvSpPr>
              <p:nvPr/>
            </p:nvSpPr>
            <p:spPr bwMode="auto">
              <a:xfrm>
                <a:off x="760" y="1760"/>
                <a:ext cx="576" cy="576"/>
              </a:xfrm>
              <a:prstGeom prst="doubleWave">
                <a:avLst>
                  <a:gd name="adj1" fmla="val 6500"/>
                  <a:gd name="adj2" fmla="val 0"/>
                </a:avLst>
              </a:prstGeom>
              <a:solidFill>
                <a:srgbClr val="0000FF"/>
              </a:solidFill>
              <a:ln w="9525">
                <a:noFill/>
                <a:miter lim="800000"/>
                <a:headEnd/>
                <a:tailEnd/>
              </a:ln>
            </p:spPr>
            <p:txBody>
              <a:bodyPr wrap="none" anchor="ctr"/>
              <a:lstStyle/>
              <a:p>
                <a:endParaRPr lang="en-US"/>
              </a:p>
            </p:txBody>
          </p:sp>
          <p:sp>
            <p:nvSpPr>
              <p:cNvPr id="77" name="AutoShape 81"/>
              <p:cNvSpPr>
                <a:spLocks noChangeArrowheads="1"/>
              </p:cNvSpPr>
              <p:nvPr/>
            </p:nvSpPr>
            <p:spPr bwMode="auto">
              <a:xfrm>
                <a:off x="1331" y="1760"/>
                <a:ext cx="576" cy="576"/>
              </a:xfrm>
              <a:prstGeom prst="doubleWave">
                <a:avLst>
                  <a:gd name="adj1" fmla="val 6500"/>
                  <a:gd name="adj2" fmla="val 0"/>
                </a:avLst>
              </a:prstGeom>
              <a:solidFill>
                <a:srgbClr val="0000FF"/>
              </a:solidFill>
              <a:ln w="9525">
                <a:noFill/>
                <a:miter lim="800000"/>
                <a:headEnd/>
                <a:tailEnd/>
              </a:ln>
            </p:spPr>
            <p:txBody>
              <a:bodyPr wrap="none" anchor="ctr"/>
              <a:lstStyle/>
              <a:p>
                <a:endParaRPr lang="en-US"/>
              </a:p>
            </p:txBody>
          </p:sp>
          <p:sp>
            <p:nvSpPr>
              <p:cNvPr id="78" name="AutoShape 82"/>
              <p:cNvSpPr>
                <a:spLocks noChangeArrowheads="1"/>
              </p:cNvSpPr>
              <p:nvPr/>
            </p:nvSpPr>
            <p:spPr bwMode="auto">
              <a:xfrm>
                <a:off x="1899" y="1760"/>
                <a:ext cx="576" cy="576"/>
              </a:xfrm>
              <a:prstGeom prst="doubleWave">
                <a:avLst>
                  <a:gd name="adj1" fmla="val 6500"/>
                  <a:gd name="adj2" fmla="val 0"/>
                </a:avLst>
              </a:prstGeom>
              <a:solidFill>
                <a:srgbClr val="0000FF"/>
              </a:solidFill>
              <a:ln w="9525">
                <a:noFill/>
                <a:miter lim="800000"/>
                <a:headEnd/>
                <a:tailEnd/>
              </a:ln>
            </p:spPr>
            <p:txBody>
              <a:bodyPr wrap="none" anchor="ctr"/>
              <a:lstStyle/>
              <a:p>
                <a:endParaRPr lang="en-US"/>
              </a:p>
            </p:txBody>
          </p:sp>
          <p:sp>
            <p:nvSpPr>
              <p:cNvPr id="79" name="Rectangle 83"/>
              <p:cNvSpPr>
                <a:spLocks noChangeArrowheads="1"/>
              </p:cNvSpPr>
              <p:nvPr/>
            </p:nvSpPr>
            <p:spPr bwMode="auto">
              <a:xfrm>
                <a:off x="760" y="2163"/>
                <a:ext cx="1715" cy="176"/>
              </a:xfrm>
              <a:prstGeom prst="rect">
                <a:avLst/>
              </a:prstGeom>
              <a:solidFill>
                <a:srgbClr val="0000FF"/>
              </a:solidFill>
              <a:ln w="9525">
                <a:noFill/>
                <a:miter lim="800000"/>
                <a:headEnd/>
                <a:tailEnd/>
              </a:ln>
            </p:spPr>
            <p:txBody>
              <a:bodyPr wrap="none" anchor="ctr"/>
              <a:lstStyle/>
              <a:p>
                <a:endParaRPr lang="en-US"/>
              </a:p>
            </p:txBody>
          </p:sp>
        </p:grpSp>
        <p:sp>
          <p:nvSpPr>
            <p:cNvPr id="64" name="Text Box 84"/>
            <p:cNvSpPr txBox="1">
              <a:spLocks noChangeArrowheads="1"/>
            </p:cNvSpPr>
            <p:nvPr/>
          </p:nvSpPr>
          <p:spPr bwMode="auto">
            <a:xfrm>
              <a:off x="1706" y="1106"/>
              <a:ext cx="204" cy="250"/>
            </a:xfrm>
            <a:prstGeom prst="rect">
              <a:avLst/>
            </a:prstGeom>
            <a:noFill/>
            <a:ln w="9525">
              <a:noFill/>
              <a:miter lim="800000"/>
              <a:headEnd/>
              <a:tailEnd/>
            </a:ln>
          </p:spPr>
          <p:txBody>
            <a:bodyPr wrap="none">
              <a:spAutoFit/>
            </a:bodyPr>
            <a:lstStyle/>
            <a:p>
              <a:r>
                <a:rPr lang="en-US" sz="2000">
                  <a:latin typeface="Symbol" pitchFamily="18" charset="2"/>
                </a:rPr>
                <a:t>l</a:t>
              </a:r>
              <a:endParaRPr lang="fr-FR" sz="2000">
                <a:latin typeface="Symbol" pitchFamily="18" charset="2"/>
              </a:endParaRPr>
            </a:p>
          </p:txBody>
        </p:sp>
        <p:sp>
          <p:nvSpPr>
            <p:cNvPr id="65" name="Line 85"/>
            <p:cNvSpPr>
              <a:spLocks noChangeShapeType="1"/>
            </p:cNvSpPr>
            <p:nvPr/>
          </p:nvSpPr>
          <p:spPr bwMode="auto">
            <a:xfrm>
              <a:off x="1703" y="1319"/>
              <a:ext cx="202" cy="0"/>
            </a:xfrm>
            <a:prstGeom prst="line">
              <a:avLst/>
            </a:prstGeom>
            <a:noFill/>
            <a:ln w="9525">
              <a:solidFill>
                <a:schemeClr val="tx1"/>
              </a:solidFill>
              <a:round/>
              <a:headEnd type="triangle" w="med" len="med"/>
              <a:tailEnd type="triangle" w="med" len="med"/>
            </a:ln>
          </p:spPr>
          <p:txBody>
            <a:bodyPr/>
            <a:lstStyle/>
            <a:p>
              <a:endParaRPr lang="en-GB"/>
            </a:p>
          </p:txBody>
        </p:sp>
        <p:grpSp>
          <p:nvGrpSpPr>
            <p:cNvPr id="66" name="Group 86"/>
            <p:cNvGrpSpPr>
              <a:grpSpLocks/>
            </p:cNvGrpSpPr>
            <p:nvPr/>
          </p:nvGrpSpPr>
          <p:grpSpPr bwMode="auto">
            <a:xfrm>
              <a:off x="2526" y="1503"/>
              <a:ext cx="81" cy="98"/>
              <a:chOff x="1272" y="3313"/>
              <a:chExt cx="115" cy="140"/>
            </a:xfrm>
          </p:grpSpPr>
          <p:sp>
            <p:nvSpPr>
              <p:cNvPr id="73" name="Oval 87"/>
              <p:cNvSpPr>
                <a:spLocks noChangeArrowheads="1"/>
              </p:cNvSpPr>
              <p:nvPr/>
            </p:nvSpPr>
            <p:spPr bwMode="auto">
              <a:xfrm>
                <a:off x="1272" y="3328"/>
                <a:ext cx="86" cy="86"/>
              </a:xfrm>
              <a:prstGeom prst="ellipse">
                <a:avLst/>
              </a:prstGeom>
              <a:solidFill>
                <a:srgbClr val="FF0000"/>
              </a:solidFill>
              <a:ln w="9525">
                <a:solidFill>
                  <a:schemeClr val="tx1"/>
                </a:solidFill>
                <a:round/>
                <a:headEnd/>
                <a:tailEnd/>
              </a:ln>
            </p:spPr>
            <p:txBody>
              <a:bodyPr wrap="none" anchor="ctr"/>
              <a:lstStyle/>
              <a:p>
                <a:endParaRPr lang="en-US"/>
              </a:p>
            </p:txBody>
          </p:sp>
          <p:sp>
            <p:nvSpPr>
              <p:cNvPr id="74" name="Oval 88"/>
              <p:cNvSpPr>
                <a:spLocks noChangeArrowheads="1"/>
              </p:cNvSpPr>
              <p:nvPr/>
            </p:nvSpPr>
            <p:spPr bwMode="auto">
              <a:xfrm>
                <a:off x="1347" y="3313"/>
                <a:ext cx="40" cy="40"/>
              </a:xfrm>
              <a:prstGeom prst="ellipse">
                <a:avLst/>
              </a:prstGeom>
              <a:solidFill>
                <a:srgbClr val="00FFFF"/>
              </a:solidFill>
              <a:ln w="9525">
                <a:solidFill>
                  <a:schemeClr val="tx1"/>
                </a:solidFill>
                <a:round/>
                <a:headEnd/>
                <a:tailEnd/>
              </a:ln>
            </p:spPr>
            <p:txBody>
              <a:bodyPr wrap="none" anchor="ctr"/>
              <a:lstStyle/>
              <a:p>
                <a:endParaRPr lang="en-US"/>
              </a:p>
            </p:txBody>
          </p:sp>
          <p:sp>
            <p:nvSpPr>
              <p:cNvPr id="75" name="Oval 89"/>
              <p:cNvSpPr>
                <a:spLocks noChangeArrowheads="1"/>
              </p:cNvSpPr>
              <p:nvPr/>
            </p:nvSpPr>
            <p:spPr bwMode="auto">
              <a:xfrm>
                <a:off x="1285" y="3413"/>
                <a:ext cx="40" cy="40"/>
              </a:xfrm>
              <a:prstGeom prst="ellipse">
                <a:avLst/>
              </a:prstGeom>
              <a:solidFill>
                <a:srgbClr val="00FFFF"/>
              </a:solidFill>
              <a:ln w="9525">
                <a:solidFill>
                  <a:schemeClr val="tx1"/>
                </a:solidFill>
                <a:round/>
                <a:headEnd/>
                <a:tailEnd/>
              </a:ln>
            </p:spPr>
            <p:txBody>
              <a:bodyPr wrap="none" anchor="ctr"/>
              <a:lstStyle/>
              <a:p>
                <a:endParaRPr lang="en-US"/>
              </a:p>
            </p:txBody>
          </p:sp>
        </p:grpSp>
        <p:grpSp>
          <p:nvGrpSpPr>
            <p:cNvPr id="67" name="Group 90"/>
            <p:cNvGrpSpPr>
              <a:grpSpLocks/>
            </p:cNvGrpSpPr>
            <p:nvPr/>
          </p:nvGrpSpPr>
          <p:grpSpPr bwMode="auto">
            <a:xfrm rot="-4863087">
              <a:off x="2481" y="1590"/>
              <a:ext cx="80" cy="98"/>
              <a:chOff x="1272" y="3313"/>
              <a:chExt cx="115" cy="140"/>
            </a:xfrm>
          </p:grpSpPr>
          <p:sp>
            <p:nvSpPr>
              <p:cNvPr id="70" name="Oval 91"/>
              <p:cNvSpPr>
                <a:spLocks noChangeArrowheads="1"/>
              </p:cNvSpPr>
              <p:nvPr/>
            </p:nvSpPr>
            <p:spPr bwMode="auto">
              <a:xfrm>
                <a:off x="1272" y="3328"/>
                <a:ext cx="86" cy="86"/>
              </a:xfrm>
              <a:prstGeom prst="ellipse">
                <a:avLst/>
              </a:prstGeom>
              <a:solidFill>
                <a:srgbClr val="FF0000"/>
              </a:solidFill>
              <a:ln w="9525">
                <a:solidFill>
                  <a:schemeClr val="tx1"/>
                </a:solidFill>
                <a:round/>
                <a:headEnd/>
                <a:tailEnd/>
              </a:ln>
            </p:spPr>
            <p:txBody>
              <a:bodyPr wrap="none" anchor="ctr"/>
              <a:lstStyle/>
              <a:p>
                <a:endParaRPr lang="en-US"/>
              </a:p>
            </p:txBody>
          </p:sp>
          <p:sp>
            <p:nvSpPr>
              <p:cNvPr id="71" name="Oval 92"/>
              <p:cNvSpPr>
                <a:spLocks noChangeArrowheads="1"/>
              </p:cNvSpPr>
              <p:nvPr/>
            </p:nvSpPr>
            <p:spPr bwMode="auto">
              <a:xfrm>
                <a:off x="1347" y="3313"/>
                <a:ext cx="40" cy="40"/>
              </a:xfrm>
              <a:prstGeom prst="ellipse">
                <a:avLst/>
              </a:prstGeom>
              <a:solidFill>
                <a:srgbClr val="00FFFF"/>
              </a:solidFill>
              <a:ln w="9525">
                <a:solidFill>
                  <a:schemeClr val="tx1"/>
                </a:solidFill>
                <a:round/>
                <a:headEnd/>
                <a:tailEnd/>
              </a:ln>
            </p:spPr>
            <p:txBody>
              <a:bodyPr wrap="none" anchor="ctr"/>
              <a:lstStyle/>
              <a:p>
                <a:endParaRPr lang="en-US"/>
              </a:p>
            </p:txBody>
          </p:sp>
          <p:sp>
            <p:nvSpPr>
              <p:cNvPr id="72" name="Oval 93"/>
              <p:cNvSpPr>
                <a:spLocks noChangeArrowheads="1"/>
              </p:cNvSpPr>
              <p:nvPr/>
            </p:nvSpPr>
            <p:spPr bwMode="auto">
              <a:xfrm>
                <a:off x="1285" y="3413"/>
                <a:ext cx="40" cy="40"/>
              </a:xfrm>
              <a:prstGeom prst="ellipse">
                <a:avLst/>
              </a:prstGeom>
              <a:solidFill>
                <a:srgbClr val="00FFFF"/>
              </a:solidFill>
              <a:ln w="9525">
                <a:solidFill>
                  <a:schemeClr val="tx1"/>
                </a:solidFill>
                <a:round/>
                <a:headEnd/>
                <a:tailEnd/>
              </a:ln>
            </p:spPr>
            <p:txBody>
              <a:bodyPr wrap="none" anchor="ctr"/>
              <a:lstStyle/>
              <a:p>
                <a:endParaRPr lang="en-US"/>
              </a:p>
            </p:txBody>
          </p:sp>
        </p:grpSp>
        <p:sp>
          <p:nvSpPr>
            <p:cNvPr id="68" name="Text Box 94"/>
            <p:cNvSpPr txBox="1">
              <a:spLocks noChangeArrowheads="1"/>
            </p:cNvSpPr>
            <p:nvPr/>
          </p:nvSpPr>
          <p:spPr bwMode="auto">
            <a:xfrm>
              <a:off x="2283" y="1385"/>
              <a:ext cx="204" cy="250"/>
            </a:xfrm>
            <a:prstGeom prst="rect">
              <a:avLst/>
            </a:prstGeom>
            <a:noFill/>
            <a:ln w="9525">
              <a:noFill/>
              <a:miter lim="800000"/>
              <a:headEnd/>
              <a:tailEnd/>
            </a:ln>
          </p:spPr>
          <p:txBody>
            <a:bodyPr wrap="none">
              <a:spAutoFit/>
            </a:bodyPr>
            <a:lstStyle/>
            <a:p>
              <a:r>
                <a:rPr lang="en-US" sz="2000">
                  <a:solidFill>
                    <a:schemeClr val="bg1"/>
                  </a:solidFill>
                  <a:latin typeface="Symbol" pitchFamily="18" charset="2"/>
                </a:rPr>
                <a:t>l</a:t>
              </a:r>
              <a:endParaRPr lang="fr-FR" sz="2000">
                <a:solidFill>
                  <a:schemeClr val="bg1"/>
                </a:solidFill>
                <a:latin typeface="Symbol" pitchFamily="18" charset="2"/>
              </a:endParaRPr>
            </a:p>
          </p:txBody>
        </p:sp>
        <p:sp>
          <p:nvSpPr>
            <p:cNvPr id="69" name="Line 95"/>
            <p:cNvSpPr>
              <a:spLocks noChangeShapeType="1"/>
            </p:cNvSpPr>
            <p:nvPr/>
          </p:nvSpPr>
          <p:spPr bwMode="auto">
            <a:xfrm flipV="1">
              <a:off x="2432" y="1503"/>
              <a:ext cx="61" cy="136"/>
            </a:xfrm>
            <a:prstGeom prst="line">
              <a:avLst/>
            </a:prstGeom>
            <a:noFill/>
            <a:ln w="9525">
              <a:solidFill>
                <a:schemeClr val="bg1"/>
              </a:solidFill>
              <a:round/>
              <a:headEnd type="triangle" w="med" len="med"/>
              <a:tailEnd type="triangle" w="med" len="med"/>
            </a:ln>
          </p:spPr>
          <p:txBody>
            <a:bodyPr/>
            <a:lstStyle/>
            <a:p>
              <a:endParaRPr lang="en-GB"/>
            </a:p>
          </p:txBody>
        </p:sp>
      </p:grpSp>
      <p:cxnSp>
        <p:nvCxnSpPr>
          <p:cNvPr id="80" name="Straight Connector 99"/>
          <p:cNvCxnSpPr>
            <a:cxnSpLocks noChangeShapeType="1"/>
          </p:cNvCxnSpPr>
          <p:nvPr/>
        </p:nvCxnSpPr>
        <p:spPr bwMode="auto">
          <a:xfrm>
            <a:off x="850900" y="1832322"/>
            <a:ext cx="1444625" cy="1066800"/>
          </a:xfrm>
          <a:prstGeom prst="line">
            <a:avLst/>
          </a:prstGeom>
          <a:noFill/>
          <a:ln w="9525" algn="ctr">
            <a:solidFill>
              <a:srgbClr val="00B050"/>
            </a:solidFill>
            <a:prstDash val="dash"/>
            <a:round/>
            <a:headEnd/>
            <a:tailEnd/>
          </a:ln>
        </p:spPr>
      </p:cxnSp>
      <p:cxnSp>
        <p:nvCxnSpPr>
          <p:cNvPr id="81" name="Straight Connector 100"/>
          <p:cNvCxnSpPr>
            <a:cxnSpLocks noChangeShapeType="1"/>
          </p:cNvCxnSpPr>
          <p:nvPr/>
        </p:nvCxnSpPr>
        <p:spPr bwMode="auto">
          <a:xfrm>
            <a:off x="1792288" y="2468910"/>
            <a:ext cx="1166812" cy="1246187"/>
          </a:xfrm>
          <a:prstGeom prst="line">
            <a:avLst/>
          </a:prstGeom>
          <a:noFill/>
          <a:ln w="9525" algn="ctr">
            <a:solidFill>
              <a:srgbClr val="00B050"/>
            </a:solidFill>
            <a:prstDash val="dash"/>
            <a:round/>
            <a:headEnd/>
            <a:tailEnd/>
          </a:ln>
        </p:spPr>
      </p:cxnSp>
      <p:sp>
        <p:nvSpPr>
          <p:cNvPr id="82" name="Text Box 76"/>
          <p:cNvSpPr txBox="1">
            <a:spLocks noChangeArrowheads="1"/>
          </p:cNvSpPr>
          <p:nvPr/>
        </p:nvSpPr>
        <p:spPr bwMode="auto">
          <a:xfrm>
            <a:off x="892175" y="2170460"/>
            <a:ext cx="595313" cy="312737"/>
          </a:xfrm>
          <a:prstGeom prst="rect">
            <a:avLst/>
          </a:prstGeom>
          <a:noFill/>
          <a:ln w="9525">
            <a:noFill/>
            <a:miter lim="800000"/>
            <a:headEnd/>
            <a:tailEnd/>
          </a:ln>
        </p:spPr>
        <p:txBody>
          <a:bodyPr/>
          <a:lstStyle/>
          <a:p>
            <a:pPr algn="ctr" eaLnBrk="0" hangingPunct="0">
              <a:defRPr/>
            </a:pPr>
            <a:r>
              <a:rPr lang="en-US" sz="1400" b="0" i="1" dirty="0">
                <a:latin typeface="+mn-lt"/>
              </a:rPr>
              <a:t>~q</a:t>
            </a:r>
            <a:r>
              <a:rPr lang="en-US" sz="1400" b="0" i="1" baseline="30000" dirty="0">
                <a:latin typeface="+mn-lt"/>
              </a:rPr>
              <a:t>-2</a:t>
            </a:r>
          </a:p>
        </p:txBody>
      </p:sp>
      <p:sp>
        <p:nvSpPr>
          <p:cNvPr id="83" name="Text Box 76"/>
          <p:cNvSpPr txBox="1">
            <a:spLocks noChangeArrowheads="1"/>
          </p:cNvSpPr>
          <p:nvPr/>
        </p:nvSpPr>
        <p:spPr bwMode="auto">
          <a:xfrm>
            <a:off x="2065338" y="3184872"/>
            <a:ext cx="596900" cy="312738"/>
          </a:xfrm>
          <a:prstGeom prst="rect">
            <a:avLst/>
          </a:prstGeom>
          <a:noFill/>
          <a:ln w="9525">
            <a:noFill/>
            <a:miter lim="800000"/>
            <a:headEnd/>
            <a:tailEnd/>
          </a:ln>
        </p:spPr>
        <p:txBody>
          <a:bodyPr/>
          <a:lstStyle/>
          <a:p>
            <a:pPr algn="ctr" eaLnBrk="0" hangingPunct="0">
              <a:defRPr/>
            </a:pPr>
            <a:r>
              <a:rPr lang="en-US" sz="1400" b="0" i="1" dirty="0">
                <a:latin typeface="+mn-lt"/>
              </a:rPr>
              <a:t>~q</a:t>
            </a:r>
            <a:r>
              <a:rPr lang="en-US" sz="1400" b="0" i="1" baseline="30000" dirty="0">
                <a:latin typeface="+mn-lt"/>
              </a:rPr>
              <a:t>-4</a:t>
            </a:r>
          </a:p>
        </p:txBody>
      </p:sp>
      <p:sp>
        <p:nvSpPr>
          <p:cNvPr id="84" name="TextBox 103"/>
          <p:cNvSpPr txBox="1">
            <a:spLocks noChangeArrowheads="1"/>
          </p:cNvSpPr>
          <p:nvPr/>
        </p:nvSpPr>
        <p:spPr bwMode="auto">
          <a:xfrm>
            <a:off x="1685925" y="6029672"/>
            <a:ext cx="2473325" cy="276225"/>
          </a:xfrm>
          <a:prstGeom prst="rect">
            <a:avLst/>
          </a:prstGeom>
          <a:noFill/>
          <a:ln w="9525">
            <a:noFill/>
            <a:miter lim="800000"/>
            <a:headEnd/>
            <a:tailEnd/>
          </a:ln>
        </p:spPr>
        <p:txBody>
          <a:bodyPr wrap="none">
            <a:spAutoFit/>
          </a:bodyPr>
          <a:lstStyle/>
          <a:p>
            <a:r>
              <a:rPr lang="en-GB" sz="1200" b="0" i="1"/>
              <a:t>k</a:t>
            </a:r>
            <a:r>
              <a:rPr lang="en-GB" sz="1200" b="0" i="1" baseline="-25000"/>
              <a:t>T</a:t>
            </a:r>
            <a:r>
              <a:rPr lang="en-GB" sz="1200" b="0" i="1"/>
              <a:t> - the isothermal compressibility</a:t>
            </a:r>
          </a:p>
        </p:txBody>
      </p:sp>
      <p:grpSp>
        <p:nvGrpSpPr>
          <p:cNvPr id="85" name="Group 56"/>
          <p:cNvGrpSpPr>
            <a:grpSpLocks/>
          </p:cNvGrpSpPr>
          <p:nvPr/>
        </p:nvGrpSpPr>
        <p:grpSpPr bwMode="auto">
          <a:xfrm>
            <a:off x="6012160" y="654050"/>
            <a:ext cx="2997200" cy="1587500"/>
            <a:chOff x="3413" y="620"/>
            <a:chExt cx="2096" cy="1112"/>
          </a:xfrm>
        </p:grpSpPr>
        <p:sp>
          <p:nvSpPr>
            <p:cNvPr id="86" name="Oval 57"/>
            <p:cNvSpPr>
              <a:spLocks noChangeArrowheads="1"/>
            </p:cNvSpPr>
            <p:nvPr/>
          </p:nvSpPr>
          <p:spPr bwMode="auto">
            <a:xfrm>
              <a:off x="3562" y="887"/>
              <a:ext cx="1711" cy="526"/>
            </a:xfrm>
            <a:prstGeom prst="ellipse">
              <a:avLst/>
            </a:prstGeom>
            <a:gradFill rotWithShape="1">
              <a:gsLst>
                <a:gs pos="0">
                  <a:srgbClr val="BBE0E3"/>
                </a:gs>
                <a:gs pos="100000">
                  <a:schemeClr val="accent1">
                    <a:gamma/>
                    <a:shade val="46275"/>
                    <a:invGamma/>
                  </a:schemeClr>
                </a:gs>
              </a:gsLst>
              <a:lin ang="5400000" scaled="1"/>
            </a:gradFill>
            <a:ln w="9525">
              <a:round/>
              <a:headEnd/>
              <a:tailEnd/>
            </a:ln>
            <a:effectLst/>
            <a:scene3d>
              <a:camera prst="legacyObliqueBottom"/>
              <a:lightRig rig="legacyFlat3" dir="t"/>
            </a:scene3d>
            <a:sp3d extrusionH="252400" prstMaterial="legacyMatte">
              <a:bevelT w="13500" h="13500" prst="angle"/>
              <a:bevelB w="13500" h="13500" prst="angle"/>
              <a:extrusionClr>
                <a:schemeClr val="accent1"/>
              </a:extrusionClr>
            </a:sp3d>
          </p:spPr>
          <p:txBody>
            <a:bodyPr wrap="none" anchor="ctr">
              <a:flatTx/>
            </a:bodyPr>
            <a:lstStyle/>
            <a:p>
              <a:pPr>
                <a:defRPr/>
              </a:pPr>
              <a:endParaRPr lang="en-GB">
                <a:latin typeface="Arial" charset="0"/>
              </a:endParaRPr>
            </a:p>
          </p:txBody>
        </p:sp>
        <p:sp>
          <p:nvSpPr>
            <p:cNvPr id="87" name="Freeform 58"/>
            <p:cNvSpPr>
              <a:spLocks/>
            </p:cNvSpPr>
            <p:nvPr/>
          </p:nvSpPr>
          <p:spPr bwMode="auto">
            <a:xfrm>
              <a:off x="3420" y="1143"/>
              <a:ext cx="1026" cy="192"/>
            </a:xfrm>
            <a:custGeom>
              <a:avLst/>
              <a:gdLst>
                <a:gd name="T0" fmla="*/ 1026 w 1026"/>
                <a:gd name="T1" fmla="*/ 0 h 192"/>
                <a:gd name="T2" fmla="*/ 15 w 1026"/>
                <a:gd name="T3" fmla="*/ 192 h 192"/>
                <a:gd name="T4" fmla="*/ 0 w 1026"/>
                <a:gd name="T5" fmla="*/ 9 h 192"/>
                <a:gd name="T6" fmla="*/ 1026 w 1026"/>
                <a:gd name="T7" fmla="*/ 0 h 192"/>
                <a:gd name="T8" fmla="*/ 0 60000 65536"/>
                <a:gd name="T9" fmla="*/ 0 60000 65536"/>
                <a:gd name="T10" fmla="*/ 0 60000 65536"/>
                <a:gd name="T11" fmla="*/ 0 60000 65536"/>
                <a:gd name="T12" fmla="*/ 0 w 1026"/>
                <a:gd name="T13" fmla="*/ 0 h 192"/>
                <a:gd name="T14" fmla="*/ 1026 w 1026"/>
                <a:gd name="T15" fmla="*/ 192 h 192"/>
              </a:gdLst>
              <a:ahLst/>
              <a:cxnLst>
                <a:cxn ang="T8">
                  <a:pos x="T0" y="T1"/>
                </a:cxn>
                <a:cxn ang="T9">
                  <a:pos x="T2" y="T3"/>
                </a:cxn>
                <a:cxn ang="T10">
                  <a:pos x="T4" y="T5"/>
                </a:cxn>
                <a:cxn ang="T11">
                  <a:pos x="T6" y="T7"/>
                </a:cxn>
              </a:cxnLst>
              <a:rect l="T12" t="T13" r="T14" b="T15"/>
              <a:pathLst>
                <a:path w="1026" h="192">
                  <a:moveTo>
                    <a:pt x="1026" y="0"/>
                  </a:moveTo>
                  <a:lnTo>
                    <a:pt x="15" y="192"/>
                  </a:lnTo>
                  <a:lnTo>
                    <a:pt x="0" y="9"/>
                  </a:lnTo>
                  <a:lnTo>
                    <a:pt x="1026" y="0"/>
                  </a:lnTo>
                  <a:close/>
                </a:path>
              </a:pathLst>
            </a:custGeom>
            <a:solidFill>
              <a:srgbClr val="FFFF00">
                <a:alpha val="25098"/>
              </a:srgbClr>
            </a:solidFill>
            <a:ln w="9525">
              <a:noFill/>
              <a:round/>
              <a:headEnd/>
              <a:tailEnd/>
            </a:ln>
          </p:spPr>
          <p:txBody>
            <a:bodyPr/>
            <a:lstStyle/>
            <a:p>
              <a:endParaRPr lang="en-GB"/>
            </a:p>
          </p:txBody>
        </p:sp>
        <p:sp>
          <p:nvSpPr>
            <p:cNvPr id="88" name="Line 59"/>
            <p:cNvSpPr>
              <a:spLocks noChangeShapeType="1"/>
            </p:cNvSpPr>
            <p:nvPr/>
          </p:nvSpPr>
          <p:spPr bwMode="auto">
            <a:xfrm flipH="1">
              <a:off x="3413" y="1142"/>
              <a:ext cx="1039" cy="15"/>
            </a:xfrm>
            <a:prstGeom prst="line">
              <a:avLst/>
            </a:prstGeom>
            <a:noFill/>
            <a:ln w="38100">
              <a:solidFill>
                <a:schemeClr val="tx1"/>
              </a:solidFill>
              <a:round/>
              <a:headEnd type="oval" w="sm" len="sm"/>
              <a:tailEnd type="stealth" w="med" len="med"/>
            </a:ln>
          </p:spPr>
          <p:txBody>
            <a:bodyPr wrap="none" anchor="ctr"/>
            <a:lstStyle/>
            <a:p>
              <a:endParaRPr lang="en-GB"/>
            </a:p>
          </p:txBody>
        </p:sp>
        <p:sp>
          <p:nvSpPr>
            <p:cNvPr id="89" name="Text Box 60"/>
            <p:cNvSpPr txBox="1">
              <a:spLocks noChangeArrowheads="1"/>
            </p:cNvSpPr>
            <p:nvPr/>
          </p:nvSpPr>
          <p:spPr bwMode="auto">
            <a:xfrm>
              <a:off x="5268" y="728"/>
              <a:ext cx="241" cy="278"/>
            </a:xfrm>
            <a:prstGeom prst="rect">
              <a:avLst/>
            </a:prstGeom>
            <a:noFill/>
            <a:ln w="12700">
              <a:noFill/>
              <a:miter lim="800000"/>
              <a:headEnd/>
              <a:tailEnd/>
            </a:ln>
          </p:spPr>
          <p:txBody>
            <a:bodyPr wrap="none">
              <a:spAutoFit/>
            </a:bodyPr>
            <a:lstStyle/>
            <a:p>
              <a:pPr defTabSz="762000" eaLnBrk="0" hangingPunct="0"/>
              <a:r>
                <a:rPr lang="en-US" sz="2000">
                  <a:solidFill>
                    <a:srgbClr val="000099"/>
                  </a:solidFill>
                  <a:latin typeface="Symbol" pitchFamily="18" charset="2"/>
                </a:rPr>
                <a:t>a</a:t>
              </a:r>
            </a:p>
          </p:txBody>
        </p:sp>
        <p:sp>
          <p:nvSpPr>
            <p:cNvPr id="90" name="Arc 61"/>
            <p:cNvSpPr>
              <a:spLocks/>
            </p:cNvSpPr>
            <p:nvPr/>
          </p:nvSpPr>
          <p:spPr bwMode="auto">
            <a:xfrm rot="5832711" flipV="1">
              <a:off x="3655" y="1097"/>
              <a:ext cx="289" cy="700"/>
            </a:xfrm>
            <a:custGeom>
              <a:avLst/>
              <a:gdLst>
                <a:gd name="T0" fmla="*/ 0 w 21600"/>
                <a:gd name="T1" fmla="*/ 0 h 20555"/>
                <a:gd name="T2" fmla="*/ 0 w 21600"/>
                <a:gd name="T3" fmla="*/ 0 h 20555"/>
                <a:gd name="T4" fmla="*/ 0 w 21600"/>
                <a:gd name="T5" fmla="*/ 0 h 20555"/>
                <a:gd name="T6" fmla="*/ 0 60000 65536"/>
                <a:gd name="T7" fmla="*/ 0 60000 65536"/>
                <a:gd name="T8" fmla="*/ 0 60000 65536"/>
                <a:gd name="T9" fmla="*/ 0 w 21600"/>
                <a:gd name="T10" fmla="*/ 0 h 20555"/>
                <a:gd name="T11" fmla="*/ 21600 w 21600"/>
                <a:gd name="T12" fmla="*/ 20555 h 20555"/>
              </a:gdLst>
              <a:ahLst/>
              <a:cxnLst>
                <a:cxn ang="T6">
                  <a:pos x="T0" y="T1"/>
                </a:cxn>
                <a:cxn ang="T7">
                  <a:pos x="T2" y="T3"/>
                </a:cxn>
                <a:cxn ang="T8">
                  <a:pos x="T4" y="T5"/>
                </a:cxn>
              </a:cxnLst>
              <a:rect l="T9" t="T10" r="T11" b="T12"/>
              <a:pathLst>
                <a:path w="21600" h="20555" fill="none" extrusionOk="0">
                  <a:moveTo>
                    <a:pt x="6637" y="-1"/>
                  </a:moveTo>
                  <a:cubicBezTo>
                    <a:pt x="15555" y="2879"/>
                    <a:pt x="21600" y="11182"/>
                    <a:pt x="21600" y="20555"/>
                  </a:cubicBezTo>
                </a:path>
                <a:path w="21600" h="20555" stroke="0" extrusionOk="0">
                  <a:moveTo>
                    <a:pt x="6637" y="-1"/>
                  </a:moveTo>
                  <a:cubicBezTo>
                    <a:pt x="15555" y="2879"/>
                    <a:pt x="21600" y="11182"/>
                    <a:pt x="21600" y="20555"/>
                  </a:cubicBezTo>
                  <a:lnTo>
                    <a:pt x="0" y="20555"/>
                  </a:lnTo>
                  <a:close/>
                </a:path>
              </a:pathLst>
            </a:custGeom>
            <a:noFill/>
            <a:ln w="9525">
              <a:solidFill>
                <a:srgbClr val="FF6600"/>
              </a:solidFill>
              <a:round/>
              <a:headEnd type="triangle" w="sm" len="lg"/>
              <a:tailEnd type="triangle" w="sm" len="lg"/>
            </a:ln>
          </p:spPr>
          <p:txBody>
            <a:bodyPr wrap="none" anchor="ctr"/>
            <a:lstStyle/>
            <a:p>
              <a:endParaRPr lang="en-GB"/>
            </a:p>
          </p:txBody>
        </p:sp>
        <p:sp>
          <p:nvSpPr>
            <p:cNvPr id="91" name="Text Box 62"/>
            <p:cNvSpPr txBox="1">
              <a:spLocks noChangeArrowheads="1"/>
            </p:cNvSpPr>
            <p:nvPr/>
          </p:nvSpPr>
          <p:spPr bwMode="auto">
            <a:xfrm>
              <a:off x="3534" y="1454"/>
              <a:ext cx="217" cy="278"/>
            </a:xfrm>
            <a:prstGeom prst="rect">
              <a:avLst/>
            </a:prstGeom>
            <a:noFill/>
            <a:ln w="12700">
              <a:noFill/>
              <a:miter lim="800000"/>
              <a:headEnd/>
              <a:tailEnd/>
            </a:ln>
          </p:spPr>
          <p:txBody>
            <a:bodyPr wrap="none">
              <a:spAutoFit/>
            </a:bodyPr>
            <a:lstStyle/>
            <a:p>
              <a:pPr defTabSz="762000" eaLnBrk="0" hangingPunct="0"/>
              <a:r>
                <a:rPr lang="en-US" sz="2000">
                  <a:solidFill>
                    <a:srgbClr val="FF6600"/>
                  </a:solidFill>
                  <a:latin typeface="Symbol" pitchFamily="18" charset="2"/>
                  <a:cs typeface="Times New Roman" pitchFamily="18" charset="0"/>
                </a:rPr>
                <a:t>d</a:t>
              </a:r>
              <a:endParaRPr lang="el-GR" sz="2800">
                <a:solidFill>
                  <a:srgbClr val="FF6600"/>
                </a:solidFill>
                <a:latin typeface="Symbol" pitchFamily="18" charset="2"/>
                <a:cs typeface="Times New Roman" pitchFamily="18" charset="0"/>
              </a:endParaRPr>
            </a:p>
          </p:txBody>
        </p:sp>
        <p:sp>
          <p:nvSpPr>
            <p:cNvPr id="92" name="Line 63"/>
            <p:cNvSpPr>
              <a:spLocks noChangeShapeType="1"/>
            </p:cNvSpPr>
            <p:nvPr/>
          </p:nvSpPr>
          <p:spPr bwMode="auto">
            <a:xfrm flipH="1" flipV="1">
              <a:off x="4447" y="620"/>
              <a:ext cx="3" cy="513"/>
            </a:xfrm>
            <a:prstGeom prst="line">
              <a:avLst/>
            </a:prstGeom>
            <a:noFill/>
            <a:ln w="9525">
              <a:solidFill>
                <a:schemeClr val="tx1"/>
              </a:solidFill>
              <a:round/>
              <a:headEnd/>
              <a:tailEnd type="triangle" w="med" len="med"/>
            </a:ln>
          </p:spPr>
          <p:txBody>
            <a:bodyPr/>
            <a:lstStyle/>
            <a:p>
              <a:endParaRPr lang="en-GB"/>
            </a:p>
          </p:txBody>
        </p:sp>
        <p:sp>
          <p:nvSpPr>
            <p:cNvPr id="93" name="Freeform 64"/>
            <p:cNvSpPr>
              <a:spLocks/>
            </p:cNvSpPr>
            <p:nvPr/>
          </p:nvSpPr>
          <p:spPr bwMode="auto">
            <a:xfrm>
              <a:off x="4449" y="798"/>
              <a:ext cx="840" cy="342"/>
            </a:xfrm>
            <a:custGeom>
              <a:avLst/>
              <a:gdLst>
                <a:gd name="T0" fmla="*/ 813 w 840"/>
                <a:gd name="T1" fmla="*/ 0 h 342"/>
                <a:gd name="T2" fmla="*/ 0 w 840"/>
                <a:gd name="T3" fmla="*/ 342 h 342"/>
                <a:gd name="T4" fmla="*/ 840 w 840"/>
                <a:gd name="T5" fmla="*/ 183 h 342"/>
                <a:gd name="T6" fmla="*/ 813 w 840"/>
                <a:gd name="T7" fmla="*/ 0 h 342"/>
                <a:gd name="T8" fmla="*/ 0 60000 65536"/>
                <a:gd name="T9" fmla="*/ 0 60000 65536"/>
                <a:gd name="T10" fmla="*/ 0 60000 65536"/>
                <a:gd name="T11" fmla="*/ 0 60000 65536"/>
                <a:gd name="T12" fmla="*/ 0 w 840"/>
                <a:gd name="T13" fmla="*/ 0 h 342"/>
                <a:gd name="T14" fmla="*/ 840 w 840"/>
                <a:gd name="T15" fmla="*/ 342 h 342"/>
              </a:gdLst>
              <a:ahLst/>
              <a:cxnLst>
                <a:cxn ang="T8">
                  <a:pos x="T0" y="T1"/>
                </a:cxn>
                <a:cxn ang="T9">
                  <a:pos x="T2" y="T3"/>
                </a:cxn>
                <a:cxn ang="T10">
                  <a:pos x="T4" y="T5"/>
                </a:cxn>
                <a:cxn ang="T11">
                  <a:pos x="T6" y="T7"/>
                </a:cxn>
              </a:cxnLst>
              <a:rect l="T12" t="T13" r="T14" b="T15"/>
              <a:pathLst>
                <a:path w="840" h="342">
                  <a:moveTo>
                    <a:pt x="813" y="0"/>
                  </a:moveTo>
                  <a:lnTo>
                    <a:pt x="0" y="342"/>
                  </a:lnTo>
                  <a:lnTo>
                    <a:pt x="840" y="183"/>
                  </a:lnTo>
                  <a:lnTo>
                    <a:pt x="813" y="0"/>
                  </a:lnTo>
                  <a:close/>
                </a:path>
              </a:pathLst>
            </a:custGeom>
            <a:solidFill>
              <a:srgbClr val="FFFF00">
                <a:alpha val="25098"/>
              </a:srgbClr>
            </a:solidFill>
            <a:ln w="9525">
              <a:noFill/>
              <a:round/>
              <a:headEnd/>
              <a:tailEnd/>
            </a:ln>
          </p:spPr>
          <p:txBody>
            <a:bodyPr/>
            <a:lstStyle/>
            <a:p>
              <a:endParaRPr lang="en-GB"/>
            </a:p>
          </p:txBody>
        </p:sp>
        <p:sp>
          <p:nvSpPr>
            <p:cNvPr id="94" name="Arc 65"/>
            <p:cNvSpPr>
              <a:spLocks/>
            </p:cNvSpPr>
            <p:nvPr/>
          </p:nvSpPr>
          <p:spPr bwMode="auto">
            <a:xfrm rot="-506422">
              <a:off x="5151" y="818"/>
              <a:ext cx="130" cy="178"/>
            </a:xfrm>
            <a:custGeom>
              <a:avLst/>
              <a:gdLst>
                <a:gd name="T0" fmla="*/ 0 w 21600"/>
                <a:gd name="T1" fmla="*/ 0 h 10283"/>
                <a:gd name="T2" fmla="*/ 0 w 21600"/>
                <a:gd name="T3" fmla="*/ 0 h 10283"/>
                <a:gd name="T4" fmla="*/ 0 w 21600"/>
                <a:gd name="T5" fmla="*/ 0 h 10283"/>
                <a:gd name="T6" fmla="*/ 0 60000 65536"/>
                <a:gd name="T7" fmla="*/ 0 60000 65536"/>
                <a:gd name="T8" fmla="*/ 0 60000 65536"/>
                <a:gd name="T9" fmla="*/ 0 w 21600"/>
                <a:gd name="T10" fmla="*/ 0 h 10283"/>
                <a:gd name="T11" fmla="*/ 21600 w 21600"/>
                <a:gd name="T12" fmla="*/ 10283 h 10283"/>
              </a:gdLst>
              <a:ahLst/>
              <a:cxnLst>
                <a:cxn ang="T6">
                  <a:pos x="T0" y="T1"/>
                </a:cxn>
                <a:cxn ang="T7">
                  <a:pos x="T2" y="T3"/>
                </a:cxn>
                <a:cxn ang="T8">
                  <a:pos x="T4" y="T5"/>
                </a:cxn>
              </a:cxnLst>
              <a:rect l="T9" t="T10" r="T11" b="T12"/>
              <a:pathLst>
                <a:path w="21600" h="10283" fill="none" extrusionOk="0">
                  <a:moveTo>
                    <a:pt x="18995" y="-1"/>
                  </a:moveTo>
                  <a:cubicBezTo>
                    <a:pt x="20704" y="3157"/>
                    <a:pt x="21600" y="6692"/>
                    <a:pt x="21600" y="10283"/>
                  </a:cubicBezTo>
                </a:path>
                <a:path w="21600" h="10283" stroke="0" extrusionOk="0">
                  <a:moveTo>
                    <a:pt x="18995" y="-1"/>
                  </a:moveTo>
                  <a:cubicBezTo>
                    <a:pt x="20704" y="3157"/>
                    <a:pt x="21600" y="6692"/>
                    <a:pt x="21600" y="10283"/>
                  </a:cubicBezTo>
                  <a:lnTo>
                    <a:pt x="0" y="10283"/>
                  </a:lnTo>
                  <a:close/>
                </a:path>
              </a:pathLst>
            </a:custGeom>
            <a:noFill/>
            <a:ln w="9525">
              <a:solidFill>
                <a:srgbClr val="000099"/>
              </a:solidFill>
              <a:round/>
              <a:headEnd type="triangle" w="sm" len="lg"/>
              <a:tailEnd type="triangle" w="sm" len="lg"/>
            </a:ln>
          </p:spPr>
          <p:txBody>
            <a:bodyPr wrap="none" anchor="ctr"/>
            <a:lstStyle/>
            <a:p>
              <a:endParaRPr lang="en-GB"/>
            </a:p>
          </p:txBody>
        </p:sp>
        <p:sp>
          <p:nvSpPr>
            <p:cNvPr id="95" name="Line 66"/>
            <p:cNvSpPr>
              <a:spLocks noChangeShapeType="1"/>
            </p:cNvSpPr>
            <p:nvPr/>
          </p:nvSpPr>
          <p:spPr bwMode="auto">
            <a:xfrm flipV="1">
              <a:off x="3434" y="982"/>
              <a:ext cx="1858" cy="358"/>
            </a:xfrm>
            <a:prstGeom prst="line">
              <a:avLst/>
            </a:prstGeom>
            <a:noFill/>
            <a:ln w="9525">
              <a:solidFill>
                <a:schemeClr val="tx1"/>
              </a:solidFill>
              <a:round/>
              <a:headEnd/>
              <a:tailEnd/>
            </a:ln>
          </p:spPr>
          <p:txBody>
            <a:bodyPr/>
            <a:lstStyle/>
            <a:p>
              <a:endParaRPr lang="en-GB"/>
            </a:p>
          </p:txBody>
        </p:sp>
        <p:sp>
          <p:nvSpPr>
            <p:cNvPr id="96" name="Line 67"/>
            <p:cNvSpPr>
              <a:spLocks noChangeShapeType="1"/>
            </p:cNvSpPr>
            <p:nvPr/>
          </p:nvSpPr>
          <p:spPr bwMode="auto">
            <a:xfrm flipH="1">
              <a:off x="4455" y="800"/>
              <a:ext cx="811" cy="343"/>
            </a:xfrm>
            <a:prstGeom prst="line">
              <a:avLst/>
            </a:prstGeom>
            <a:noFill/>
            <a:ln w="38100">
              <a:solidFill>
                <a:srgbClr val="000099"/>
              </a:solidFill>
              <a:round/>
              <a:headEnd/>
              <a:tailEnd type="stealth" w="med" len="med"/>
            </a:ln>
          </p:spPr>
          <p:txBody>
            <a:bodyPr wrap="none" anchor="ctr"/>
            <a:lstStyle/>
            <a:p>
              <a:endParaRPr lang="en-GB"/>
            </a:p>
          </p:txBody>
        </p:sp>
        <p:sp>
          <p:nvSpPr>
            <p:cNvPr id="97" name="Freeform 68"/>
            <p:cNvSpPr>
              <a:spLocks/>
            </p:cNvSpPr>
            <p:nvPr/>
          </p:nvSpPr>
          <p:spPr bwMode="auto">
            <a:xfrm>
              <a:off x="4089" y="720"/>
              <a:ext cx="357" cy="981"/>
            </a:xfrm>
            <a:custGeom>
              <a:avLst/>
              <a:gdLst>
                <a:gd name="T0" fmla="*/ 357 w 357"/>
                <a:gd name="T1" fmla="*/ 420 h 981"/>
                <a:gd name="T2" fmla="*/ 0 w 357"/>
                <a:gd name="T3" fmla="*/ 981 h 981"/>
                <a:gd name="T4" fmla="*/ 9 w 357"/>
                <a:gd name="T5" fmla="*/ 0 h 981"/>
                <a:gd name="T6" fmla="*/ 357 w 357"/>
                <a:gd name="T7" fmla="*/ 420 h 981"/>
                <a:gd name="T8" fmla="*/ 0 60000 65536"/>
                <a:gd name="T9" fmla="*/ 0 60000 65536"/>
                <a:gd name="T10" fmla="*/ 0 60000 65536"/>
                <a:gd name="T11" fmla="*/ 0 60000 65536"/>
                <a:gd name="T12" fmla="*/ 0 w 357"/>
                <a:gd name="T13" fmla="*/ 0 h 981"/>
                <a:gd name="T14" fmla="*/ 357 w 357"/>
                <a:gd name="T15" fmla="*/ 981 h 981"/>
              </a:gdLst>
              <a:ahLst/>
              <a:cxnLst>
                <a:cxn ang="T8">
                  <a:pos x="T0" y="T1"/>
                </a:cxn>
                <a:cxn ang="T9">
                  <a:pos x="T2" y="T3"/>
                </a:cxn>
                <a:cxn ang="T10">
                  <a:pos x="T4" y="T5"/>
                </a:cxn>
                <a:cxn ang="T11">
                  <a:pos x="T6" y="T7"/>
                </a:cxn>
              </a:cxnLst>
              <a:rect l="T12" t="T13" r="T14" b="T15"/>
              <a:pathLst>
                <a:path w="357" h="981">
                  <a:moveTo>
                    <a:pt x="357" y="420"/>
                  </a:moveTo>
                  <a:lnTo>
                    <a:pt x="0" y="981"/>
                  </a:lnTo>
                  <a:lnTo>
                    <a:pt x="9" y="0"/>
                  </a:lnTo>
                  <a:lnTo>
                    <a:pt x="357" y="420"/>
                  </a:lnTo>
                  <a:close/>
                </a:path>
              </a:pathLst>
            </a:custGeom>
            <a:solidFill>
              <a:srgbClr val="00FFFF">
                <a:alpha val="25098"/>
              </a:srgbClr>
            </a:solidFill>
            <a:ln w="9525">
              <a:noFill/>
              <a:round/>
              <a:headEnd/>
              <a:tailEnd/>
            </a:ln>
          </p:spPr>
          <p:txBody>
            <a:bodyPr/>
            <a:lstStyle/>
            <a:p>
              <a:endParaRPr lang="en-GB"/>
            </a:p>
          </p:txBody>
        </p:sp>
        <p:sp>
          <p:nvSpPr>
            <p:cNvPr id="98" name="Line 69"/>
            <p:cNvSpPr>
              <a:spLocks noChangeShapeType="1"/>
            </p:cNvSpPr>
            <p:nvPr/>
          </p:nvSpPr>
          <p:spPr bwMode="auto">
            <a:xfrm flipH="1">
              <a:off x="4091" y="1148"/>
              <a:ext cx="350" cy="554"/>
            </a:xfrm>
            <a:prstGeom prst="line">
              <a:avLst/>
            </a:prstGeom>
            <a:noFill/>
            <a:ln w="9525">
              <a:solidFill>
                <a:schemeClr val="tx1"/>
              </a:solidFill>
              <a:round/>
              <a:headEnd/>
              <a:tailEnd/>
            </a:ln>
          </p:spPr>
          <p:txBody>
            <a:bodyPr/>
            <a:lstStyle/>
            <a:p>
              <a:endParaRPr lang="en-GB"/>
            </a:p>
          </p:txBody>
        </p:sp>
        <p:sp>
          <p:nvSpPr>
            <p:cNvPr id="99" name="Line 70"/>
            <p:cNvSpPr>
              <a:spLocks noChangeShapeType="1"/>
            </p:cNvSpPr>
            <p:nvPr/>
          </p:nvSpPr>
          <p:spPr bwMode="auto">
            <a:xfrm flipH="1" flipV="1">
              <a:off x="4097" y="717"/>
              <a:ext cx="353" cy="426"/>
            </a:xfrm>
            <a:prstGeom prst="line">
              <a:avLst/>
            </a:prstGeom>
            <a:noFill/>
            <a:ln w="38100">
              <a:solidFill>
                <a:schemeClr val="tx1"/>
              </a:solidFill>
              <a:prstDash val="sysDot"/>
              <a:round/>
              <a:headEnd type="oval" w="sm" len="sm"/>
              <a:tailEnd type="stealth" w="med" len="med"/>
            </a:ln>
          </p:spPr>
          <p:txBody>
            <a:bodyPr wrap="none" anchor="ctr"/>
            <a:lstStyle/>
            <a:p>
              <a:endParaRPr lang="en-GB"/>
            </a:p>
          </p:txBody>
        </p:sp>
        <p:sp>
          <p:nvSpPr>
            <p:cNvPr id="100" name="Rectangle 71"/>
            <p:cNvSpPr>
              <a:spLocks noChangeArrowheads="1"/>
            </p:cNvSpPr>
            <p:nvPr/>
          </p:nvSpPr>
          <p:spPr bwMode="auto">
            <a:xfrm>
              <a:off x="4068" y="717"/>
              <a:ext cx="30" cy="981"/>
            </a:xfrm>
            <a:prstGeom prst="rect">
              <a:avLst/>
            </a:prstGeom>
            <a:pattFill prst="ltHorz">
              <a:fgClr>
                <a:schemeClr val="bg2"/>
              </a:fgClr>
              <a:bgClr>
                <a:schemeClr val="bg1"/>
              </a:bgClr>
            </a:pattFill>
            <a:ln w="9525">
              <a:solidFill>
                <a:schemeClr val="tx1"/>
              </a:solidFill>
              <a:miter lim="800000"/>
              <a:headEnd/>
              <a:tailEnd/>
            </a:ln>
          </p:spPr>
          <p:txBody>
            <a:bodyPr wrap="none" anchor="ctr"/>
            <a:lstStyle/>
            <a:p>
              <a:endParaRPr lang="en-US"/>
            </a:p>
          </p:txBody>
        </p:sp>
        <p:sp>
          <p:nvSpPr>
            <p:cNvPr id="101" name="Text Box 72"/>
            <p:cNvSpPr txBox="1">
              <a:spLocks noChangeArrowheads="1"/>
            </p:cNvSpPr>
            <p:nvPr/>
          </p:nvSpPr>
          <p:spPr bwMode="auto">
            <a:xfrm>
              <a:off x="4117" y="1164"/>
              <a:ext cx="227" cy="278"/>
            </a:xfrm>
            <a:prstGeom prst="rect">
              <a:avLst/>
            </a:prstGeom>
            <a:noFill/>
            <a:ln w="12700">
              <a:noFill/>
              <a:miter lim="800000"/>
              <a:headEnd/>
              <a:tailEnd/>
            </a:ln>
          </p:spPr>
          <p:txBody>
            <a:bodyPr wrap="none">
              <a:spAutoFit/>
            </a:bodyPr>
            <a:lstStyle/>
            <a:p>
              <a:pPr defTabSz="762000" eaLnBrk="0" hangingPunct="0"/>
              <a:r>
                <a:rPr lang="en-US" sz="2000">
                  <a:latin typeface="Symbol" pitchFamily="18" charset="2"/>
                </a:rPr>
                <a:t>b</a:t>
              </a:r>
              <a:endParaRPr lang="en-US" sz="2800" b="0">
                <a:latin typeface="Symbol" pitchFamily="18" charset="2"/>
              </a:endParaRPr>
            </a:p>
          </p:txBody>
        </p:sp>
        <p:sp>
          <p:nvSpPr>
            <p:cNvPr id="102" name="Arc 73"/>
            <p:cNvSpPr>
              <a:spLocks/>
            </p:cNvSpPr>
            <p:nvPr/>
          </p:nvSpPr>
          <p:spPr bwMode="auto">
            <a:xfrm rot="21078577" flipH="1">
              <a:off x="4113" y="888"/>
              <a:ext cx="268" cy="657"/>
            </a:xfrm>
            <a:custGeom>
              <a:avLst/>
              <a:gdLst>
                <a:gd name="T0" fmla="*/ 0 w 21600"/>
                <a:gd name="T1" fmla="*/ 0 h 20050"/>
                <a:gd name="T2" fmla="*/ 0 w 21600"/>
                <a:gd name="T3" fmla="*/ 0 h 20050"/>
                <a:gd name="T4" fmla="*/ 0 w 21600"/>
                <a:gd name="T5" fmla="*/ 0 h 20050"/>
                <a:gd name="T6" fmla="*/ 0 60000 65536"/>
                <a:gd name="T7" fmla="*/ 0 60000 65536"/>
                <a:gd name="T8" fmla="*/ 0 60000 65536"/>
                <a:gd name="T9" fmla="*/ 0 w 21600"/>
                <a:gd name="T10" fmla="*/ 0 h 20050"/>
                <a:gd name="T11" fmla="*/ 21600 w 21600"/>
                <a:gd name="T12" fmla="*/ 20050 h 20050"/>
              </a:gdLst>
              <a:ahLst/>
              <a:cxnLst>
                <a:cxn ang="T6">
                  <a:pos x="T0" y="T1"/>
                </a:cxn>
                <a:cxn ang="T7">
                  <a:pos x="T2" y="T3"/>
                </a:cxn>
                <a:cxn ang="T8">
                  <a:pos x="T4" y="T5"/>
                </a:cxn>
              </a:cxnLst>
              <a:rect l="T9" t="T10" r="T11" b="T12"/>
              <a:pathLst>
                <a:path w="21600" h="20050" fill="none" extrusionOk="0">
                  <a:moveTo>
                    <a:pt x="8034" y="-1"/>
                  </a:moveTo>
                  <a:cubicBezTo>
                    <a:pt x="16228" y="3283"/>
                    <a:pt x="21600" y="11222"/>
                    <a:pt x="21600" y="20050"/>
                  </a:cubicBezTo>
                </a:path>
                <a:path w="21600" h="20050" stroke="0" extrusionOk="0">
                  <a:moveTo>
                    <a:pt x="8034" y="-1"/>
                  </a:moveTo>
                  <a:cubicBezTo>
                    <a:pt x="16228" y="3283"/>
                    <a:pt x="21600" y="11222"/>
                    <a:pt x="21600" y="20050"/>
                  </a:cubicBezTo>
                  <a:lnTo>
                    <a:pt x="0" y="20050"/>
                  </a:lnTo>
                  <a:close/>
                </a:path>
              </a:pathLst>
            </a:custGeom>
            <a:noFill/>
            <a:ln w="9525">
              <a:solidFill>
                <a:schemeClr val="tx1"/>
              </a:solidFill>
              <a:round/>
              <a:headEnd type="triangle" w="sm" len="lg"/>
              <a:tailEnd type="triangle" w="sm" len="lg"/>
            </a:ln>
          </p:spPr>
          <p:txBody>
            <a:bodyPr wrap="none" anchor="ctr"/>
            <a:lstStyle/>
            <a:p>
              <a:endParaRPr lang="en-GB"/>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Membrane Discrimination By Antimicrobial Peptides</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31</a:t>
            </a:fld>
            <a:endParaRPr lang="fr-FR" dirty="0"/>
          </a:p>
        </p:txBody>
      </p:sp>
      <p:graphicFrame>
        <p:nvGraphicFramePr>
          <p:cNvPr id="5" name="Object 2"/>
          <p:cNvGraphicFramePr>
            <a:graphicFrameLocks noChangeAspect="1"/>
          </p:cNvGraphicFramePr>
          <p:nvPr/>
        </p:nvGraphicFramePr>
        <p:xfrm>
          <a:off x="173038" y="1196752"/>
          <a:ext cx="5238750" cy="4059237"/>
        </p:xfrm>
        <a:graphic>
          <a:graphicData uri="http://schemas.openxmlformats.org/presentationml/2006/ole">
            <p:oleObj spid="_x0000_s1078274" name="Graph" r:id="rId4" imgW="3853440" imgH="3080160" progId="Origin50.Graph">
              <p:embed/>
            </p:oleObj>
          </a:graphicData>
        </a:graphic>
      </p:graphicFrame>
      <p:graphicFrame>
        <p:nvGraphicFramePr>
          <p:cNvPr id="6" name="Group 3"/>
          <p:cNvGraphicFramePr>
            <a:graphicFrameLocks noGrp="1"/>
          </p:cNvGraphicFramePr>
          <p:nvPr/>
        </p:nvGraphicFramePr>
        <p:xfrm>
          <a:off x="95250" y="4998814"/>
          <a:ext cx="4248150" cy="1383792"/>
        </p:xfrm>
        <a:graphic>
          <a:graphicData uri="http://schemas.openxmlformats.org/drawingml/2006/table">
            <a:tbl>
              <a:tblPr/>
              <a:tblGrid>
                <a:gridCol w="1417638"/>
                <a:gridCol w="1416050"/>
                <a:gridCol w="1414462"/>
              </a:tblGrid>
              <a:tr h="771525">
                <a:tc>
                  <a:txBody>
                    <a:bodyPr/>
                    <a:lstStyle/>
                    <a:p>
                      <a:pPr marL="0" marR="0" lvl="0" indent="0" algn="ctr" defTabSz="914400" rtl="0" eaLnBrk="1" fontAlgn="base" latinLnBrk="0" hangingPunct="1">
                        <a:lnSpc>
                          <a:spcPct val="100000"/>
                        </a:lnSpc>
                        <a:spcBef>
                          <a:spcPct val="20000"/>
                        </a:spcBef>
                        <a:spcAft>
                          <a:spcPct val="0"/>
                        </a:spcAft>
                        <a:buClr>
                          <a:srgbClr val="7DA9DA"/>
                        </a:buClr>
                        <a:buSzTx/>
                        <a:buFontTx/>
                        <a:buNone/>
                        <a:tabLst/>
                      </a:pPr>
                      <a:endParaRPr kumimoji="0" lang="fr-FR" sz="14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smtClean="0">
                          <a:ln>
                            <a:noFill/>
                          </a:ln>
                          <a:solidFill>
                            <a:schemeClr val="tx1"/>
                          </a:solidFill>
                          <a:effectLst/>
                          <a:latin typeface="Arial" charset="0"/>
                        </a:rPr>
                        <a:t>Rigidity </a:t>
                      </a:r>
                      <a:r>
                        <a:rPr kumimoji="0" lang="en-US" sz="1400" b="0" i="0" u="none" strike="noStrike" cap="none" normalizeH="0" baseline="0" smtClean="0">
                          <a:ln>
                            <a:noFill/>
                          </a:ln>
                          <a:solidFill>
                            <a:schemeClr val="tx1"/>
                          </a:solidFill>
                          <a:effectLst/>
                          <a:latin typeface="Symbol" pitchFamily="18" charset="2"/>
                        </a:rPr>
                        <a:t>k (</a:t>
                      </a:r>
                      <a:r>
                        <a:rPr kumimoji="0" lang="en-US" sz="1400" b="0" i="0" u="none" strike="noStrike" cap="none" normalizeH="0" baseline="0" smtClean="0">
                          <a:ln>
                            <a:noFill/>
                          </a:ln>
                          <a:solidFill>
                            <a:schemeClr val="tx1"/>
                          </a:solidFill>
                          <a:effectLst/>
                          <a:latin typeface="Arial" charset="0"/>
                        </a:rPr>
                        <a:t>k</a:t>
                      </a:r>
                      <a:r>
                        <a:rPr kumimoji="0" lang="en-US" sz="1400" b="0" i="0" u="none" strike="noStrike" cap="none" normalizeH="0" baseline="-25000" smtClean="0">
                          <a:ln>
                            <a:noFill/>
                          </a:ln>
                          <a:solidFill>
                            <a:schemeClr val="tx1"/>
                          </a:solidFill>
                          <a:effectLst/>
                          <a:latin typeface="Arial" charset="0"/>
                        </a:rPr>
                        <a:t>b</a:t>
                      </a:r>
                      <a:r>
                        <a:rPr kumimoji="0" lang="en-US" sz="1400" b="0" i="0" u="none" strike="noStrike" cap="none" normalizeH="0" baseline="0" smtClean="0">
                          <a:ln>
                            <a:noFill/>
                          </a:ln>
                          <a:solidFill>
                            <a:schemeClr val="tx1"/>
                          </a:solidFill>
                          <a:effectLst/>
                          <a:latin typeface="Arial" charset="0"/>
                        </a:rPr>
                        <a:t>T)</a:t>
                      </a:r>
                      <a:br>
                        <a:rPr kumimoji="0" lang="en-US" sz="1400" b="0" i="0" u="none" strike="noStrike" cap="none" normalizeH="0" baseline="0" smtClean="0">
                          <a:ln>
                            <a:noFill/>
                          </a:ln>
                          <a:solidFill>
                            <a:schemeClr val="tx1"/>
                          </a:solidFill>
                          <a:effectLst/>
                          <a:latin typeface="Arial" charset="0"/>
                        </a:rPr>
                      </a:br>
                      <a:r>
                        <a:rPr kumimoji="0" lang="en-US" sz="14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tx1"/>
                          </a:solidFill>
                          <a:effectLst/>
                          <a:latin typeface="Symbol" pitchFamily="18" charset="2"/>
                        </a:rPr>
                        <a:t>p</a:t>
                      </a:r>
                      <a:r>
                        <a:rPr kumimoji="0" lang="en-US" sz="1400" b="0" i="0" u="none" strike="noStrike" cap="none" normalizeH="0" baseline="0" smtClean="0">
                          <a:ln>
                            <a:noFill/>
                          </a:ln>
                          <a:solidFill>
                            <a:schemeClr val="tx1"/>
                          </a:solidFill>
                          <a:effectLst/>
                          <a:latin typeface="Arial" charset="0"/>
                        </a:rPr>
                        <a:t>=30mN/m</a:t>
                      </a:r>
                    </a:p>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smtClean="0">
                          <a:ln>
                            <a:noFill/>
                          </a:ln>
                          <a:solidFill>
                            <a:schemeClr val="tx1"/>
                          </a:solidFill>
                          <a:effectLst/>
                          <a:latin typeface="Symbol" pitchFamily="18" charset="2"/>
                        </a:rPr>
                        <a:t>p </a:t>
                      </a:r>
                      <a:r>
                        <a:rPr kumimoji="0" lang="en-US" sz="1400" b="0" i="0" u="none" strike="noStrike" cap="none" normalizeH="0" baseline="0" smtClean="0">
                          <a:ln>
                            <a:noFill/>
                          </a:ln>
                          <a:solidFill>
                            <a:schemeClr val="tx1"/>
                          </a:solidFill>
                          <a:effectLst/>
                          <a:latin typeface="Arial" charset="0"/>
                        </a:rPr>
                        <a:t>&lt; </a:t>
                      </a:r>
                      <a:r>
                        <a:rPr kumimoji="0" lang="en-US" sz="1400" b="0" i="0" u="none" strike="noStrike" cap="none" normalizeH="0" baseline="0" smtClean="0">
                          <a:ln>
                            <a:noFill/>
                          </a:ln>
                          <a:solidFill>
                            <a:schemeClr val="tx1"/>
                          </a:solidFill>
                          <a:effectLst/>
                          <a:latin typeface="Symbol" pitchFamily="18" charset="2"/>
                        </a:rPr>
                        <a:t>p</a:t>
                      </a:r>
                      <a:r>
                        <a:rPr kumimoji="0" lang="en-US" sz="1400" b="0" i="0" u="none" strike="noStrike" cap="none" normalizeH="0" baseline="-25000" smtClean="0">
                          <a:ln>
                            <a:noFill/>
                          </a:ln>
                          <a:solidFill>
                            <a:schemeClr val="tx1"/>
                          </a:solidFill>
                          <a:effectLst/>
                          <a:latin typeface="Arial" charset="0"/>
                        </a:rPr>
                        <a:t>c</a:t>
                      </a:r>
                      <a:endParaRPr kumimoji="0" lang="fr-FR" sz="1400" b="0" i="0" u="none" strike="noStrike" cap="none" normalizeH="0" baseline="-25000" smtClean="0">
                        <a:ln>
                          <a:noFill/>
                        </a:ln>
                        <a:solidFill>
                          <a:schemeClr val="tx1"/>
                        </a:solidFill>
                        <a:effectLst/>
                        <a:latin typeface="Symbol" pitchFamily="18"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smtClean="0">
                          <a:ln>
                            <a:noFill/>
                          </a:ln>
                          <a:solidFill>
                            <a:schemeClr val="tx1"/>
                          </a:solidFill>
                          <a:effectLst/>
                          <a:latin typeface="Arial" charset="0"/>
                        </a:rPr>
                        <a:t>Rigidity </a:t>
                      </a:r>
                      <a:r>
                        <a:rPr kumimoji="0" lang="en-US" sz="1400" b="0" i="0" u="none" strike="noStrike" cap="none" normalizeH="0" baseline="0" smtClean="0">
                          <a:ln>
                            <a:noFill/>
                          </a:ln>
                          <a:solidFill>
                            <a:schemeClr val="tx1"/>
                          </a:solidFill>
                          <a:effectLst/>
                          <a:latin typeface="Symbol" pitchFamily="18" charset="2"/>
                        </a:rPr>
                        <a:t>k (</a:t>
                      </a:r>
                      <a:r>
                        <a:rPr kumimoji="0" lang="en-US" sz="1400" b="0" i="0" u="none" strike="noStrike" cap="none" normalizeH="0" baseline="0" smtClean="0">
                          <a:ln>
                            <a:noFill/>
                          </a:ln>
                          <a:solidFill>
                            <a:schemeClr val="tx1"/>
                          </a:solidFill>
                          <a:effectLst/>
                          <a:latin typeface="Arial" charset="0"/>
                        </a:rPr>
                        <a:t>k</a:t>
                      </a:r>
                      <a:r>
                        <a:rPr kumimoji="0" lang="en-US" sz="1400" b="0" i="0" u="none" strike="noStrike" cap="none" normalizeH="0" baseline="-25000" smtClean="0">
                          <a:ln>
                            <a:noFill/>
                          </a:ln>
                          <a:solidFill>
                            <a:schemeClr val="tx1"/>
                          </a:solidFill>
                          <a:effectLst/>
                          <a:latin typeface="Arial" charset="0"/>
                        </a:rPr>
                        <a:t>b</a:t>
                      </a:r>
                      <a:r>
                        <a:rPr kumimoji="0" lang="en-US" sz="1400" b="0" i="0" u="none" strike="noStrike" cap="none" normalizeH="0" baseline="0" smtClean="0">
                          <a:ln>
                            <a:noFill/>
                          </a:ln>
                          <a:solidFill>
                            <a:schemeClr val="tx1"/>
                          </a:solidFill>
                          <a:effectLst/>
                          <a:latin typeface="Arial" charset="0"/>
                        </a:rPr>
                        <a:t>T)</a:t>
                      </a:r>
                      <a:br>
                        <a:rPr kumimoji="0" lang="en-US" sz="1400" b="0" i="0" u="none" strike="noStrike" cap="none" normalizeH="0" baseline="0" smtClean="0">
                          <a:ln>
                            <a:noFill/>
                          </a:ln>
                          <a:solidFill>
                            <a:schemeClr val="tx1"/>
                          </a:solidFill>
                          <a:effectLst/>
                          <a:latin typeface="Arial" charset="0"/>
                        </a:rPr>
                      </a:br>
                      <a:r>
                        <a:rPr kumimoji="0" lang="en-US" sz="1400" b="0" i="0" u="none" strike="noStrike" cap="none" normalizeH="0" baseline="0" smtClean="0">
                          <a:ln>
                            <a:noFill/>
                          </a:ln>
                          <a:solidFill>
                            <a:schemeClr val="tx1"/>
                          </a:solidFill>
                          <a:effectLst/>
                          <a:latin typeface="Arial" charset="0"/>
                        </a:rPr>
                        <a:t>@ </a:t>
                      </a:r>
                      <a:r>
                        <a:rPr kumimoji="0" lang="en-US" sz="1400" b="0" i="0" u="none" strike="noStrike" cap="none" normalizeH="0" baseline="0" smtClean="0">
                          <a:ln>
                            <a:noFill/>
                          </a:ln>
                          <a:solidFill>
                            <a:schemeClr val="tx1"/>
                          </a:solidFill>
                          <a:effectLst/>
                          <a:latin typeface="Symbol" pitchFamily="18" charset="2"/>
                        </a:rPr>
                        <a:t>p</a:t>
                      </a:r>
                      <a:r>
                        <a:rPr kumimoji="0" lang="en-US" sz="1400" b="0" i="0" u="none" strike="noStrike" cap="none" normalizeH="0" baseline="0" smtClean="0">
                          <a:ln>
                            <a:noFill/>
                          </a:ln>
                          <a:solidFill>
                            <a:schemeClr val="tx1"/>
                          </a:solidFill>
                          <a:effectLst/>
                          <a:latin typeface="Arial" charset="0"/>
                        </a:rPr>
                        <a:t>&gt;40mN/m</a:t>
                      </a:r>
                    </a:p>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smtClean="0">
                          <a:ln>
                            <a:noFill/>
                          </a:ln>
                          <a:solidFill>
                            <a:schemeClr val="tx1"/>
                          </a:solidFill>
                          <a:effectLst/>
                          <a:latin typeface="Symbol" pitchFamily="18" charset="2"/>
                        </a:rPr>
                        <a:t>p &gt; p</a:t>
                      </a:r>
                      <a:r>
                        <a:rPr kumimoji="0" lang="en-US" sz="1400" b="0" i="0" u="none" strike="noStrike" cap="none" normalizeH="0" baseline="-25000" smtClean="0">
                          <a:ln>
                            <a:noFill/>
                          </a:ln>
                          <a:solidFill>
                            <a:schemeClr val="tx1"/>
                          </a:solidFill>
                          <a:effectLst/>
                          <a:latin typeface="Arial" charset="0"/>
                        </a:rPr>
                        <a:t>c</a:t>
                      </a:r>
                      <a:endParaRPr kumimoji="0" lang="fr-FR" sz="1400" b="0" i="0" u="none" strike="noStrike" cap="none" normalizeH="0" baseline="-2500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smtClean="0">
                          <a:ln>
                            <a:noFill/>
                          </a:ln>
                          <a:solidFill>
                            <a:schemeClr val="tx1"/>
                          </a:solidFill>
                          <a:effectLst/>
                          <a:latin typeface="Arial" charset="0"/>
                        </a:rPr>
                        <a:t>DPPG</a:t>
                      </a:r>
                      <a:endParaRPr kumimoji="0" lang="fr-FR" sz="1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smtClean="0">
                          <a:ln>
                            <a:noFill/>
                          </a:ln>
                          <a:solidFill>
                            <a:schemeClr val="tx1"/>
                          </a:solidFill>
                          <a:effectLst/>
                          <a:latin typeface="Arial" charset="0"/>
                        </a:rPr>
                        <a:t>55 </a:t>
                      </a:r>
                      <a:r>
                        <a:rPr kumimoji="0" lang="en-US" sz="1400" b="0" i="0" u="none" strike="noStrike" cap="none" normalizeH="0" baseline="0" smtClean="0">
                          <a:ln>
                            <a:noFill/>
                          </a:ln>
                          <a:solidFill>
                            <a:schemeClr val="tx1"/>
                          </a:solidFill>
                          <a:effectLst/>
                          <a:latin typeface="Arial" charset="0"/>
                          <a:sym typeface="Symbol" pitchFamily="18" charset="2"/>
                        </a:rPr>
                        <a:t></a:t>
                      </a:r>
                      <a:r>
                        <a:rPr kumimoji="0" lang="en-US" sz="1400" b="0" i="0" u="none" strike="noStrike" cap="none" normalizeH="0" baseline="0" smtClean="0">
                          <a:ln>
                            <a:noFill/>
                          </a:ln>
                          <a:solidFill>
                            <a:schemeClr val="tx1"/>
                          </a:solidFill>
                          <a:effectLst/>
                          <a:latin typeface="Arial" charset="0"/>
                        </a:rPr>
                        <a:t> 5</a:t>
                      </a:r>
                      <a:endParaRPr kumimoji="0" lang="fr-FR"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smtClean="0">
                          <a:ln>
                            <a:noFill/>
                          </a:ln>
                          <a:solidFill>
                            <a:schemeClr val="tx1"/>
                          </a:solidFill>
                          <a:effectLst/>
                          <a:latin typeface="Arial" charset="0"/>
                        </a:rPr>
                        <a:t>145 </a:t>
                      </a:r>
                      <a:r>
                        <a:rPr kumimoji="0" lang="en-US" sz="1400" b="0" i="0" u="none" strike="noStrike" cap="none" normalizeH="0" baseline="0" smtClean="0">
                          <a:ln>
                            <a:noFill/>
                          </a:ln>
                          <a:solidFill>
                            <a:schemeClr val="tx1"/>
                          </a:solidFill>
                          <a:effectLst/>
                          <a:latin typeface="Arial" charset="0"/>
                          <a:sym typeface="Symbol" pitchFamily="18" charset="2"/>
                        </a:rPr>
                        <a:t></a:t>
                      </a:r>
                      <a:r>
                        <a:rPr kumimoji="0" lang="en-US" sz="1400" b="0" i="0" u="none" strike="noStrike" cap="none" normalizeH="0" baseline="0" smtClean="0">
                          <a:ln>
                            <a:noFill/>
                          </a:ln>
                          <a:solidFill>
                            <a:schemeClr val="tx1"/>
                          </a:solidFill>
                          <a:effectLst/>
                          <a:latin typeface="Arial" charset="0"/>
                        </a:rPr>
                        <a:t> 5</a:t>
                      </a:r>
                      <a:endParaRPr kumimoji="0" lang="fr-FR"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smtClean="0">
                          <a:ln>
                            <a:noFill/>
                          </a:ln>
                          <a:solidFill>
                            <a:srgbClr val="FF3300"/>
                          </a:solidFill>
                          <a:effectLst/>
                          <a:latin typeface="Arial" charset="0"/>
                        </a:rPr>
                        <a:t>DPPG+PGLa</a:t>
                      </a:r>
                      <a:endParaRPr kumimoji="0" lang="fr-FR" sz="1400" b="0" i="0" u="none" strike="noStrike" cap="none" normalizeH="0" baseline="0" smtClean="0">
                        <a:ln>
                          <a:noFill/>
                        </a:ln>
                        <a:solidFill>
                          <a:srgbClr val="FF33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smtClean="0">
                          <a:ln>
                            <a:noFill/>
                          </a:ln>
                          <a:solidFill>
                            <a:srgbClr val="FF0000"/>
                          </a:solidFill>
                          <a:effectLst/>
                          <a:latin typeface="Arial" charset="0"/>
                        </a:rPr>
                        <a:t>27 </a:t>
                      </a:r>
                      <a:r>
                        <a:rPr kumimoji="0" lang="en-US" sz="1400" b="0" i="0" u="none" strike="noStrike" cap="none" normalizeH="0" baseline="0" smtClean="0">
                          <a:ln>
                            <a:noFill/>
                          </a:ln>
                          <a:solidFill>
                            <a:srgbClr val="FF0000"/>
                          </a:solidFill>
                          <a:effectLst/>
                          <a:latin typeface="Arial" charset="0"/>
                          <a:sym typeface="Symbol" pitchFamily="18" charset="2"/>
                        </a:rPr>
                        <a:t></a:t>
                      </a:r>
                      <a:r>
                        <a:rPr kumimoji="0" lang="en-US" sz="1400" b="0" i="0" u="none" strike="noStrike" cap="none" normalizeH="0" baseline="0" smtClean="0">
                          <a:ln>
                            <a:noFill/>
                          </a:ln>
                          <a:solidFill>
                            <a:srgbClr val="FF0000"/>
                          </a:solidFill>
                          <a:effectLst/>
                          <a:latin typeface="Arial" charset="0"/>
                        </a:rPr>
                        <a:t> 5</a:t>
                      </a:r>
                      <a:endParaRPr kumimoji="0" lang="fr-FR" sz="1400" b="0"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7DA9DA"/>
                        </a:buClr>
                        <a:buSzTx/>
                        <a:buFontTx/>
                        <a:buNone/>
                        <a:tabLst/>
                      </a:pPr>
                      <a:r>
                        <a:rPr kumimoji="0" lang="en-US" sz="1400" b="0" i="0" u="none" strike="noStrike" cap="none" normalizeH="0" baseline="0" dirty="0" smtClean="0">
                          <a:ln>
                            <a:noFill/>
                          </a:ln>
                          <a:solidFill>
                            <a:srgbClr val="FF0000"/>
                          </a:solidFill>
                          <a:effectLst/>
                          <a:latin typeface="Arial" charset="0"/>
                        </a:rPr>
                        <a:t>20 </a:t>
                      </a:r>
                      <a:r>
                        <a:rPr kumimoji="0" lang="en-US" sz="1400" b="0" i="0" u="none" strike="noStrike" cap="none" normalizeH="0" baseline="0" dirty="0" smtClean="0">
                          <a:ln>
                            <a:noFill/>
                          </a:ln>
                          <a:solidFill>
                            <a:srgbClr val="FF0000"/>
                          </a:solidFill>
                          <a:effectLst/>
                          <a:latin typeface="Arial" charset="0"/>
                          <a:sym typeface="Symbol" pitchFamily="18" charset="2"/>
                        </a:rPr>
                        <a:t></a:t>
                      </a:r>
                      <a:r>
                        <a:rPr kumimoji="0" lang="en-US" sz="1400" b="0" i="0" u="none" strike="noStrike" cap="none" normalizeH="0" baseline="0" dirty="0" smtClean="0">
                          <a:ln>
                            <a:noFill/>
                          </a:ln>
                          <a:solidFill>
                            <a:srgbClr val="FF0000"/>
                          </a:solidFill>
                          <a:effectLst/>
                          <a:latin typeface="Arial" charset="0"/>
                        </a:rPr>
                        <a:t> 5</a:t>
                      </a:r>
                      <a:endParaRPr kumimoji="0" lang="fr-FR" sz="1400" b="0"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Text Box 21"/>
          <p:cNvSpPr txBox="1">
            <a:spLocks noChangeArrowheads="1"/>
          </p:cNvSpPr>
          <p:nvPr/>
        </p:nvSpPr>
        <p:spPr bwMode="auto">
          <a:xfrm>
            <a:off x="5921375" y="4911502"/>
            <a:ext cx="2811463" cy="1069975"/>
          </a:xfrm>
          <a:prstGeom prst="rect">
            <a:avLst/>
          </a:prstGeom>
          <a:noFill/>
          <a:ln w="9525">
            <a:noFill/>
            <a:miter lim="800000"/>
            <a:headEnd/>
            <a:tailEnd/>
          </a:ln>
        </p:spPr>
        <p:txBody>
          <a:bodyPr>
            <a:spAutoFit/>
          </a:bodyPr>
          <a:lstStyle/>
          <a:p>
            <a:pPr>
              <a:spcBef>
                <a:spcPct val="50000"/>
              </a:spcBef>
            </a:pPr>
            <a:r>
              <a:rPr lang="fr-FR" sz="1600" b="0"/>
              <a:t>Bending rigidity of the DPPG membrane decreses upon insertion of the antimicrobial peptide PGLa</a:t>
            </a:r>
            <a:endParaRPr lang="fr-FR" sz="1600">
              <a:solidFill>
                <a:srgbClr val="0066FF"/>
              </a:solidFill>
            </a:endParaRPr>
          </a:p>
        </p:txBody>
      </p:sp>
      <p:sp>
        <p:nvSpPr>
          <p:cNvPr id="8" name="AutoShape 22"/>
          <p:cNvSpPr>
            <a:spLocks noChangeArrowheads="1"/>
          </p:cNvSpPr>
          <p:nvPr/>
        </p:nvSpPr>
        <p:spPr bwMode="auto">
          <a:xfrm>
            <a:off x="5148263" y="5640164"/>
            <a:ext cx="647700" cy="431800"/>
          </a:xfrm>
          <a:prstGeom prst="rightArrow">
            <a:avLst>
              <a:gd name="adj1" fmla="val 50000"/>
              <a:gd name="adj2" fmla="val 37500"/>
            </a:avLst>
          </a:prstGeom>
          <a:solidFill>
            <a:srgbClr val="0066FF"/>
          </a:solidFill>
          <a:ln w="9525">
            <a:solidFill>
              <a:schemeClr val="tx1"/>
            </a:solidFill>
            <a:miter lim="800000"/>
            <a:headEnd/>
            <a:tailEnd/>
          </a:ln>
        </p:spPr>
        <p:txBody>
          <a:bodyPr wrap="none" anchor="ctr"/>
          <a:lstStyle/>
          <a:p>
            <a:endParaRPr lang="en-US"/>
          </a:p>
        </p:txBody>
      </p:sp>
      <p:sp>
        <p:nvSpPr>
          <p:cNvPr id="9" name="Text Box 23"/>
          <p:cNvSpPr txBox="1">
            <a:spLocks noChangeArrowheads="1"/>
          </p:cNvSpPr>
          <p:nvPr/>
        </p:nvSpPr>
        <p:spPr bwMode="auto">
          <a:xfrm>
            <a:off x="1543050" y="1526952"/>
            <a:ext cx="3341688" cy="581025"/>
          </a:xfrm>
          <a:prstGeom prst="rect">
            <a:avLst/>
          </a:prstGeom>
          <a:noFill/>
          <a:ln w="9525">
            <a:noFill/>
            <a:miter lim="800000"/>
            <a:headEnd/>
            <a:tailEnd/>
          </a:ln>
        </p:spPr>
        <p:txBody>
          <a:bodyPr>
            <a:spAutoFit/>
          </a:bodyPr>
          <a:lstStyle/>
          <a:p>
            <a:pPr>
              <a:spcBef>
                <a:spcPct val="50000"/>
              </a:spcBef>
            </a:pPr>
            <a:r>
              <a:rPr lang="fr-FR" sz="1600" b="0">
                <a:solidFill>
                  <a:srgbClr val="0066FF"/>
                </a:solidFill>
                <a:latin typeface="Symbol" pitchFamily="18" charset="2"/>
              </a:rPr>
              <a:t>a</a:t>
            </a:r>
            <a:r>
              <a:rPr lang="fr-FR" sz="1600" b="0" baseline="-25000">
                <a:solidFill>
                  <a:srgbClr val="0066FF"/>
                </a:solidFill>
              </a:rPr>
              <a:t>i</a:t>
            </a:r>
            <a:r>
              <a:rPr lang="fr-FR" sz="1600" b="0">
                <a:solidFill>
                  <a:srgbClr val="0066FF"/>
                </a:solidFill>
              </a:rPr>
              <a:t>=0,022°, </a:t>
            </a:r>
            <a:r>
              <a:rPr lang="fr-FR" sz="1600" b="0">
                <a:solidFill>
                  <a:srgbClr val="0066FF"/>
                </a:solidFill>
                <a:latin typeface="Symbol" pitchFamily="18" charset="2"/>
              </a:rPr>
              <a:t>a</a:t>
            </a:r>
            <a:r>
              <a:rPr lang="fr-FR" sz="1600" b="0" baseline="-25000">
                <a:solidFill>
                  <a:srgbClr val="0066FF"/>
                </a:solidFill>
              </a:rPr>
              <a:t>c</a:t>
            </a:r>
            <a:r>
              <a:rPr lang="fr-FR" sz="1600" b="0">
                <a:solidFill>
                  <a:srgbClr val="0066FF"/>
                </a:solidFill>
              </a:rPr>
              <a:t>=0,0245° @ 22.5 keV</a:t>
            </a:r>
            <a:br>
              <a:rPr lang="fr-FR" sz="1600" b="0">
                <a:solidFill>
                  <a:srgbClr val="0066FF"/>
                </a:solidFill>
              </a:rPr>
            </a:br>
            <a:r>
              <a:rPr lang="fr-FR" sz="1600" b="0">
                <a:solidFill>
                  <a:srgbClr val="0066FF"/>
                </a:solidFill>
              </a:rPr>
              <a:t>                            b</a:t>
            </a:r>
            <a:r>
              <a:rPr lang="en-US" sz="1600" b="0">
                <a:solidFill>
                  <a:srgbClr val="0066FF"/>
                </a:solidFill>
              </a:rPr>
              <a:t>eam size 15 </a:t>
            </a:r>
            <a:r>
              <a:rPr lang="en-US" sz="1600" b="0">
                <a:solidFill>
                  <a:srgbClr val="0066FF"/>
                </a:solidFill>
                <a:latin typeface="Symbol" pitchFamily="18" charset="2"/>
              </a:rPr>
              <a:t>m</a:t>
            </a:r>
            <a:r>
              <a:rPr lang="en-US" sz="1600" b="0">
                <a:solidFill>
                  <a:srgbClr val="0066FF"/>
                </a:solidFill>
              </a:rPr>
              <a:t>m</a:t>
            </a:r>
            <a:endParaRPr lang="fr-FR" sz="1600" b="0">
              <a:solidFill>
                <a:srgbClr val="0066FF"/>
              </a:solidFill>
            </a:endParaRPr>
          </a:p>
        </p:txBody>
      </p:sp>
      <p:sp>
        <p:nvSpPr>
          <p:cNvPr id="10" name="Rectangle 24"/>
          <p:cNvSpPr>
            <a:spLocks noChangeArrowheads="1"/>
          </p:cNvSpPr>
          <p:nvPr/>
        </p:nvSpPr>
        <p:spPr bwMode="auto">
          <a:xfrm>
            <a:off x="0" y="654050"/>
            <a:ext cx="9144000" cy="707886"/>
          </a:xfrm>
          <a:prstGeom prst="rect">
            <a:avLst/>
          </a:prstGeom>
          <a:noFill/>
          <a:ln w="9525">
            <a:noFill/>
            <a:miter lim="800000"/>
            <a:headEnd/>
            <a:tailEnd/>
          </a:ln>
        </p:spPr>
        <p:txBody>
          <a:bodyPr wrap="square">
            <a:spAutoFit/>
          </a:bodyPr>
          <a:lstStyle/>
          <a:p>
            <a:pPr algn="ctr"/>
            <a:r>
              <a:rPr lang="en-US" sz="2000" b="1" dirty="0" err="1">
                <a:solidFill>
                  <a:srgbClr val="1B5092"/>
                </a:solidFill>
              </a:rPr>
              <a:t>Phospholipid</a:t>
            </a:r>
            <a:r>
              <a:rPr lang="en-US" sz="2000" b="1" dirty="0">
                <a:solidFill>
                  <a:srgbClr val="1B5092"/>
                </a:solidFill>
              </a:rPr>
              <a:t> monolayer at </a:t>
            </a:r>
            <a:r>
              <a:rPr lang="en-US" sz="2000" b="1" dirty="0" smtClean="0">
                <a:solidFill>
                  <a:srgbClr val="1B5092"/>
                </a:solidFill>
              </a:rPr>
              <a:t>hexadecane-water </a:t>
            </a:r>
            <a:r>
              <a:rPr lang="en-US" sz="2000" b="1" dirty="0">
                <a:solidFill>
                  <a:srgbClr val="1B5092"/>
                </a:solidFill>
              </a:rPr>
              <a:t>interface</a:t>
            </a:r>
            <a:br>
              <a:rPr lang="en-US" sz="2000" b="1" dirty="0">
                <a:solidFill>
                  <a:srgbClr val="1B5092"/>
                </a:solidFill>
              </a:rPr>
            </a:br>
            <a:r>
              <a:rPr lang="en-US" sz="2000" b="1" dirty="0">
                <a:solidFill>
                  <a:srgbClr val="1B5092"/>
                </a:solidFill>
              </a:rPr>
              <a:t>Bending Rigidity (k)</a:t>
            </a:r>
            <a:endParaRPr lang="fr-FR" sz="2000" b="1" dirty="0">
              <a:solidFill>
                <a:srgbClr val="1B5092"/>
              </a:solidFill>
            </a:endParaRPr>
          </a:p>
        </p:txBody>
      </p:sp>
      <p:sp>
        <p:nvSpPr>
          <p:cNvPr id="11" name="Text Box 25"/>
          <p:cNvSpPr txBox="1">
            <a:spLocks noChangeArrowheads="1"/>
          </p:cNvSpPr>
          <p:nvPr/>
        </p:nvSpPr>
        <p:spPr bwMode="auto">
          <a:xfrm>
            <a:off x="1208088" y="3347814"/>
            <a:ext cx="2549525" cy="1169988"/>
          </a:xfrm>
          <a:prstGeom prst="rect">
            <a:avLst/>
          </a:prstGeom>
          <a:noFill/>
          <a:ln w="9525">
            <a:noFill/>
            <a:miter lim="800000"/>
            <a:headEnd/>
            <a:tailEnd/>
          </a:ln>
        </p:spPr>
        <p:txBody>
          <a:bodyPr wrap="none">
            <a:spAutoFit/>
          </a:bodyPr>
          <a:lstStyle/>
          <a:p>
            <a:pPr>
              <a:defRPr/>
            </a:pPr>
            <a:r>
              <a:rPr lang="fr-FR" sz="1400" b="0" dirty="0">
                <a:latin typeface="Arial" charset="0"/>
                <a:sym typeface="Wingdings" pitchFamily="2" charset="2"/>
              </a:rPr>
              <a:t></a:t>
            </a:r>
            <a:r>
              <a:rPr lang="fr-FR" sz="1400" b="0" dirty="0">
                <a:latin typeface="Arial" charset="0"/>
              </a:rPr>
              <a:t> DPPG , </a:t>
            </a:r>
            <a:r>
              <a:rPr lang="fr-FR" sz="1400" b="0" dirty="0">
                <a:latin typeface="Symbol" pitchFamily="18" charset="2"/>
              </a:rPr>
              <a:t>p</a:t>
            </a:r>
            <a:r>
              <a:rPr lang="fr-FR" sz="1400" b="0" dirty="0">
                <a:latin typeface="Arial" charset="0"/>
              </a:rPr>
              <a:t>=30mN/m</a:t>
            </a:r>
          </a:p>
          <a:p>
            <a:pPr>
              <a:defRPr/>
            </a:pPr>
            <a:r>
              <a:rPr lang="fr-FR" sz="1400" b="0" dirty="0">
                <a:solidFill>
                  <a:srgbClr val="FF3300"/>
                </a:solidFill>
                <a:latin typeface="Arial" charset="0"/>
                <a:sym typeface="Wingdings 3" pitchFamily="18" charset="2"/>
              </a:rPr>
              <a:t></a:t>
            </a:r>
            <a:r>
              <a:rPr lang="fr-FR" sz="1400" b="0" dirty="0">
                <a:latin typeface="Arial" charset="0"/>
              </a:rPr>
              <a:t> DPPG+</a:t>
            </a:r>
            <a:r>
              <a:rPr lang="fr-FR" sz="1400" b="0" dirty="0" err="1">
                <a:latin typeface="Arial" charset="0"/>
              </a:rPr>
              <a:t>PGLa</a:t>
            </a:r>
            <a:r>
              <a:rPr lang="fr-FR" sz="1400" b="0" dirty="0">
                <a:latin typeface="Arial" charset="0"/>
              </a:rPr>
              <a:t> , </a:t>
            </a:r>
            <a:r>
              <a:rPr lang="fr-FR" sz="1400" b="0" dirty="0">
                <a:latin typeface="Symbol" pitchFamily="18" charset="2"/>
              </a:rPr>
              <a:t>p</a:t>
            </a:r>
            <a:r>
              <a:rPr lang="fr-FR" sz="1400" b="0" dirty="0">
                <a:latin typeface="Arial" charset="0"/>
              </a:rPr>
              <a:t>=30mN/m</a:t>
            </a:r>
          </a:p>
          <a:p>
            <a:pPr>
              <a:defRPr/>
            </a:pPr>
            <a:r>
              <a:rPr lang="fr-FR" sz="1400" b="0" dirty="0">
                <a:solidFill>
                  <a:srgbClr val="3333FF"/>
                </a:solidFill>
                <a:latin typeface="Arial" charset="0"/>
                <a:sym typeface="Wingdings 3" pitchFamily="18" charset="2"/>
              </a:rPr>
              <a:t></a:t>
            </a:r>
            <a:r>
              <a:rPr lang="fr-FR" sz="1400" b="0" dirty="0">
                <a:latin typeface="Arial" charset="0"/>
              </a:rPr>
              <a:t> DPPG , </a:t>
            </a:r>
            <a:r>
              <a:rPr lang="fr-FR" sz="1400" b="0" dirty="0">
                <a:latin typeface="Symbol" pitchFamily="18" charset="2"/>
              </a:rPr>
              <a:t>p</a:t>
            </a:r>
            <a:r>
              <a:rPr lang="fr-FR" sz="1400" b="0" dirty="0">
                <a:latin typeface="Arial" charset="0"/>
              </a:rPr>
              <a:t>=40mN/m</a:t>
            </a:r>
          </a:p>
          <a:p>
            <a:pPr>
              <a:buFont typeface="Wingdings 2" pitchFamily="18" charset="2"/>
              <a:buChar char="¯"/>
              <a:defRPr/>
            </a:pPr>
            <a:r>
              <a:rPr lang="fr-FR" sz="1400" b="0" dirty="0">
                <a:latin typeface="Arial" charset="0"/>
              </a:rPr>
              <a:t> DPPG+</a:t>
            </a:r>
            <a:r>
              <a:rPr lang="fr-FR" sz="1400" b="0" dirty="0" err="1">
                <a:latin typeface="Arial" charset="0"/>
              </a:rPr>
              <a:t>PGLa</a:t>
            </a:r>
            <a:r>
              <a:rPr lang="fr-FR" sz="1400" b="0" dirty="0">
                <a:latin typeface="Arial" charset="0"/>
              </a:rPr>
              <a:t> , </a:t>
            </a:r>
            <a:r>
              <a:rPr lang="fr-FR" sz="1400" b="0" dirty="0">
                <a:latin typeface="Symbol" pitchFamily="18" charset="2"/>
              </a:rPr>
              <a:t>p</a:t>
            </a:r>
            <a:r>
              <a:rPr lang="fr-FR" sz="1400" b="0" dirty="0">
                <a:latin typeface="Arial" charset="0"/>
              </a:rPr>
              <a:t>=50mN/m</a:t>
            </a:r>
          </a:p>
          <a:p>
            <a:pPr>
              <a:buFont typeface="Wingdings 2" pitchFamily="18" charset="2"/>
              <a:buNone/>
              <a:defRPr/>
            </a:pPr>
            <a:r>
              <a:rPr lang="en-US" sz="1400" b="0" dirty="0">
                <a:latin typeface="Arial" charset="0"/>
              </a:rPr>
              <a:t>        </a:t>
            </a:r>
            <a:r>
              <a:rPr lang="en-US" sz="1400" b="0" dirty="0">
                <a:latin typeface="Symbol" pitchFamily="18" charset="2"/>
              </a:rPr>
              <a:t>g </a:t>
            </a:r>
            <a:r>
              <a:rPr lang="en-US" sz="1400" b="0" dirty="0">
                <a:latin typeface="Arial" charset="0"/>
              </a:rPr>
              <a:t>= 55mN/m – </a:t>
            </a:r>
            <a:r>
              <a:rPr lang="en-US" sz="1400" b="0" dirty="0">
                <a:latin typeface="Symbol" pitchFamily="18" charset="2"/>
              </a:rPr>
              <a:t>p,   </a:t>
            </a:r>
            <a:r>
              <a:rPr lang="en-US" sz="1400" b="0" dirty="0">
                <a:latin typeface="+mj-lt"/>
              </a:rPr>
              <a:t>c=10:1</a:t>
            </a:r>
            <a:endParaRPr lang="fr-FR" sz="1400" b="0" dirty="0">
              <a:latin typeface="+mj-lt"/>
            </a:endParaRPr>
          </a:p>
        </p:txBody>
      </p:sp>
      <p:sp>
        <p:nvSpPr>
          <p:cNvPr id="12" name="Text Box 26"/>
          <p:cNvSpPr txBox="1">
            <a:spLocks noChangeArrowheads="1"/>
          </p:cNvSpPr>
          <p:nvPr/>
        </p:nvSpPr>
        <p:spPr bwMode="auto">
          <a:xfrm>
            <a:off x="4533900" y="6093296"/>
            <a:ext cx="4576763" cy="304800"/>
          </a:xfrm>
          <a:prstGeom prst="rect">
            <a:avLst/>
          </a:prstGeom>
          <a:noFill/>
          <a:ln w="9525">
            <a:noFill/>
            <a:miter lim="800000"/>
            <a:headEnd/>
            <a:tailEnd/>
          </a:ln>
        </p:spPr>
        <p:txBody>
          <a:bodyPr wrap="none">
            <a:spAutoFit/>
          </a:bodyPr>
          <a:lstStyle/>
          <a:p>
            <a:r>
              <a:rPr lang="fr-FR" sz="1400" b="0" i="1" dirty="0">
                <a:latin typeface="Times New Roman" pitchFamily="18" charset="0"/>
              </a:rPr>
              <a:t>E. Saint Martin et al., </a:t>
            </a:r>
            <a:r>
              <a:rPr lang="fr-FR" sz="1400" b="0" i="1" dirty="0" err="1">
                <a:latin typeface="Times New Roman" pitchFamily="18" charset="0"/>
              </a:rPr>
              <a:t>Thin</a:t>
            </a:r>
            <a:r>
              <a:rPr lang="fr-FR" sz="1400" b="0" i="1" dirty="0">
                <a:latin typeface="Times New Roman" pitchFamily="18" charset="0"/>
              </a:rPr>
              <a:t> </a:t>
            </a:r>
            <a:r>
              <a:rPr lang="fr-FR" sz="1400" b="0" i="1" dirty="0" err="1">
                <a:latin typeface="Times New Roman" pitchFamily="18" charset="0"/>
              </a:rPr>
              <a:t>Solid</a:t>
            </a:r>
            <a:r>
              <a:rPr lang="fr-FR" sz="1400" b="0" i="1" dirty="0">
                <a:latin typeface="Times New Roman" pitchFamily="18" charset="0"/>
              </a:rPr>
              <a:t> Films, v.515, p.5678, (2007)</a:t>
            </a:r>
          </a:p>
        </p:txBody>
      </p:sp>
      <p:grpSp>
        <p:nvGrpSpPr>
          <p:cNvPr id="13" name="Group 27"/>
          <p:cNvGrpSpPr>
            <a:grpSpLocks/>
          </p:cNvGrpSpPr>
          <p:nvPr/>
        </p:nvGrpSpPr>
        <p:grpSpPr bwMode="auto">
          <a:xfrm>
            <a:off x="5556250" y="1631727"/>
            <a:ext cx="3424238" cy="3049587"/>
            <a:chOff x="3500" y="1055"/>
            <a:chExt cx="2157" cy="1921"/>
          </a:xfrm>
        </p:grpSpPr>
        <p:sp>
          <p:nvSpPr>
            <p:cNvPr id="14" name="Rectangle 28"/>
            <p:cNvSpPr>
              <a:spLocks noChangeArrowheads="1"/>
            </p:cNvSpPr>
            <p:nvPr/>
          </p:nvSpPr>
          <p:spPr bwMode="auto">
            <a:xfrm>
              <a:off x="3750" y="1086"/>
              <a:ext cx="1692" cy="1212"/>
            </a:xfrm>
            <a:prstGeom prst="rect">
              <a:avLst/>
            </a:prstGeom>
            <a:solidFill>
              <a:srgbClr val="00FFFF"/>
            </a:solidFill>
            <a:ln w="9525">
              <a:noFill/>
              <a:miter lim="800000"/>
              <a:headEnd/>
              <a:tailEnd/>
            </a:ln>
          </p:spPr>
          <p:txBody>
            <a:bodyPr wrap="none" anchor="ctr"/>
            <a:lstStyle/>
            <a:p>
              <a:endParaRPr lang="en-US"/>
            </a:p>
          </p:txBody>
        </p:sp>
        <p:grpSp>
          <p:nvGrpSpPr>
            <p:cNvPr id="15" name="Group 29"/>
            <p:cNvGrpSpPr>
              <a:grpSpLocks/>
            </p:cNvGrpSpPr>
            <p:nvPr/>
          </p:nvGrpSpPr>
          <p:grpSpPr bwMode="auto">
            <a:xfrm>
              <a:off x="3500" y="1055"/>
              <a:ext cx="2157" cy="1331"/>
              <a:chOff x="398" y="845"/>
              <a:chExt cx="2157" cy="1331"/>
            </a:xfrm>
          </p:grpSpPr>
          <p:sp>
            <p:nvSpPr>
              <p:cNvPr id="21" name="Rectangle 30"/>
              <p:cNvSpPr>
                <a:spLocks noChangeArrowheads="1"/>
              </p:cNvSpPr>
              <p:nvPr/>
            </p:nvSpPr>
            <p:spPr bwMode="auto">
              <a:xfrm>
                <a:off x="1434" y="1252"/>
                <a:ext cx="260" cy="250"/>
              </a:xfrm>
              <a:prstGeom prst="rect">
                <a:avLst/>
              </a:prstGeom>
              <a:noFill/>
              <a:ln w="9525">
                <a:noFill/>
                <a:miter lim="800000"/>
                <a:headEnd/>
                <a:tailEnd/>
              </a:ln>
            </p:spPr>
            <p:txBody>
              <a:bodyPr wrap="none">
                <a:spAutoFit/>
              </a:bodyPr>
              <a:lstStyle/>
              <a:p>
                <a:r>
                  <a:rPr lang="en-US" sz="2000" b="0" i="1">
                    <a:latin typeface="Times New Roman" pitchFamily="18" charset="0"/>
                  </a:rPr>
                  <a:t>q</a:t>
                </a:r>
                <a:r>
                  <a:rPr lang="en-US" sz="2000" b="0" baseline="-25000">
                    <a:latin typeface="Times New Roman" pitchFamily="18" charset="0"/>
                  </a:rPr>
                  <a:t>Z</a:t>
                </a:r>
              </a:p>
            </p:txBody>
          </p:sp>
          <p:sp>
            <p:nvSpPr>
              <p:cNvPr id="22" name="Line 31"/>
              <p:cNvSpPr>
                <a:spLocks noChangeShapeType="1"/>
              </p:cNvSpPr>
              <p:nvPr/>
            </p:nvSpPr>
            <p:spPr bwMode="auto">
              <a:xfrm>
                <a:off x="1457" y="1128"/>
                <a:ext cx="0" cy="735"/>
              </a:xfrm>
              <a:prstGeom prst="line">
                <a:avLst/>
              </a:prstGeom>
              <a:noFill/>
              <a:ln w="9525">
                <a:solidFill>
                  <a:srgbClr val="000000"/>
                </a:solidFill>
                <a:round/>
                <a:headEnd type="triangle" w="med" len="med"/>
                <a:tailEnd/>
              </a:ln>
            </p:spPr>
            <p:txBody>
              <a:bodyPr/>
              <a:lstStyle/>
              <a:p>
                <a:endParaRPr lang="en-GB"/>
              </a:p>
            </p:txBody>
          </p:sp>
          <p:sp>
            <p:nvSpPr>
              <p:cNvPr id="23" name="Line 32"/>
              <p:cNvSpPr>
                <a:spLocks noChangeShapeType="1"/>
              </p:cNvSpPr>
              <p:nvPr/>
            </p:nvSpPr>
            <p:spPr bwMode="auto">
              <a:xfrm>
                <a:off x="550" y="1623"/>
                <a:ext cx="907" cy="225"/>
              </a:xfrm>
              <a:prstGeom prst="line">
                <a:avLst/>
              </a:prstGeom>
              <a:noFill/>
              <a:ln w="28575">
                <a:solidFill>
                  <a:srgbClr val="FF6600"/>
                </a:solidFill>
                <a:round/>
                <a:headEnd/>
                <a:tailEnd type="triangle" w="lg" len="lg"/>
              </a:ln>
              <a:effectLst>
                <a:outerShdw dist="107763" dir="2700000" algn="ctr" rotWithShape="0">
                  <a:srgbClr val="808080">
                    <a:alpha val="50000"/>
                  </a:srgbClr>
                </a:outerShdw>
              </a:effectLst>
            </p:spPr>
            <p:txBody>
              <a:bodyPr/>
              <a:lstStyle/>
              <a:p>
                <a:pPr>
                  <a:defRPr/>
                </a:pPr>
                <a:endParaRPr lang="en-GB">
                  <a:latin typeface="Arial" charset="0"/>
                </a:endParaRPr>
              </a:p>
            </p:txBody>
          </p:sp>
          <p:sp>
            <p:nvSpPr>
              <p:cNvPr id="24" name="Line 33"/>
              <p:cNvSpPr>
                <a:spLocks noChangeShapeType="1"/>
              </p:cNvSpPr>
              <p:nvPr/>
            </p:nvSpPr>
            <p:spPr bwMode="auto">
              <a:xfrm flipH="1">
                <a:off x="1459" y="1383"/>
                <a:ext cx="812" cy="465"/>
              </a:xfrm>
              <a:prstGeom prst="line">
                <a:avLst/>
              </a:prstGeom>
              <a:noFill/>
              <a:ln w="28575">
                <a:solidFill>
                  <a:srgbClr val="FFFF00"/>
                </a:solidFill>
                <a:round/>
                <a:headEnd type="triangle" w="lg" len="lg"/>
                <a:tailEnd/>
              </a:ln>
              <a:effectLst>
                <a:outerShdw dist="35921" dir="2700000" algn="ctr" rotWithShape="0">
                  <a:srgbClr val="808080"/>
                </a:outerShdw>
              </a:effectLst>
            </p:spPr>
            <p:txBody>
              <a:bodyPr/>
              <a:lstStyle/>
              <a:p>
                <a:pPr>
                  <a:defRPr/>
                </a:pPr>
                <a:endParaRPr lang="en-GB">
                  <a:latin typeface="Arial" charset="0"/>
                </a:endParaRPr>
              </a:p>
            </p:txBody>
          </p:sp>
          <p:sp>
            <p:nvSpPr>
              <p:cNvPr id="25" name="Line 34"/>
              <p:cNvSpPr>
                <a:spLocks noChangeShapeType="1"/>
              </p:cNvSpPr>
              <p:nvPr/>
            </p:nvSpPr>
            <p:spPr bwMode="auto">
              <a:xfrm flipV="1">
                <a:off x="557" y="1149"/>
                <a:ext cx="799" cy="453"/>
              </a:xfrm>
              <a:prstGeom prst="line">
                <a:avLst/>
              </a:prstGeom>
              <a:noFill/>
              <a:ln w="9525">
                <a:solidFill>
                  <a:srgbClr val="000000"/>
                </a:solidFill>
                <a:prstDash val="dash"/>
                <a:round/>
                <a:headEnd/>
                <a:tailEnd/>
              </a:ln>
            </p:spPr>
            <p:txBody>
              <a:bodyPr/>
              <a:lstStyle/>
              <a:p>
                <a:endParaRPr lang="en-GB"/>
              </a:p>
            </p:txBody>
          </p:sp>
          <p:sp>
            <p:nvSpPr>
              <p:cNvPr id="26" name="Line 35"/>
              <p:cNvSpPr>
                <a:spLocks noChangeShapeType="1"/>
              </p:cNvSpPr>
              <p:nvPr/>
            </p:nvSpPr>
            <p:spPr bwMode="auto">
              <a:xfrm flipH="1" flipV="1">
                <a:off x="1353" y="1131"/>
                <a:ext cx="919" cy="255"/>
              </a:xfrm>
              <a:prstGeom prst="line">
                <a:avLst/>
              </a:prstGeom>
              <a:noFill/>
              <a:ln w="9525">
                <a:solidFill>
                  <a:srgbClr val="000000"/>
                </a:solidFill>
                <a:prstDash val="dash"/>
                <a:round/>
                <a:headEnd/>
                <a:tailEnd/>
              </a:ln>
            </p:spPr>
            <p:txBody>
              <a:bodyPr/>
              <a:lstStyle/>
              <a:p>
                <a:endParaRPr lang="en-GB"/>
              </a:p>
            </p:txBody>
          </p:sp>
          <p:sp>
            <p:nvSpPr>
              <p:cNvPr id="27" name="Line 36"/>
              <p:cNvSpPr>
                <a:spLocks noChangeShapeType="1"/>
              </p:cNvSpPr>
              <p:nvPr/>
            </p:nvSpPr>
            <p:spPr bwMode="auto">
              <a:xfrm>
                <a:off x="528" y="1873"/>
                <a:ext cx="2027" cy="11"/>
              </a:xfrm>
              <a:prstGeom prst="line">
                <a:avLst/>
              </a:prstGeom>
              <a:noFill/>
              <a:ln w="28575">
                <a:solidFill>
                  <a:schemeClr val="accent2"/>
                </a:solidFill>
                <a:round/>
                <a:headEnd/>
                <a:tailEnd/>
              </a:ln>
            </p:spPr>
            <p:txBody>
              <a:bodyPr/>
              <a:lstStyle/>
              <a:p>
                <a:endParaRPr lang="en-GB"/>
              </a:p>
            </p:txBody>
          </p:sp>
          <p:sp>
            <p:nvSpPr>
              <p:cNvPr id="28" name="Text Box 37"/>
              <p:cNvSpPr txBox="1">
                <a:spLocks noChangeArrowheads="1"/>
              </p:cNvSpPr>
              <p:nvPr/>
            </p:nvSpPr>
            <p:spPr bwMode="auto">
              <a:xfrm>
                <a:off x="2288" y="1478"/>
                <a:ext cx="199" cy="231"/>
              </a:xfrm>
              <a:prstGeom prst="rect">
                <a:avLst/>
              </a:prstGeom>
              <a:noFill/>
              <a:ln w="9525">
                <a:noFill/>
                <a:miter lim="800000"/>
                <a:headEnd/>
                <a:tailEnd/>
              </a:ln>
            </p:spPr>
            <p:txBody>
              <a:bodyPr wrap="none">
                <a:spAutoFit/>
              </a:bodyPr>
              <a:lstStyle/>
              <a:p>
                <a:r>
                  <a:rPr lang="el-GR" b="0">
                    <a:cs typeface="Arial" pitchFamily="34" charset="0"/>
                  </a:rPr>
                  <a:t>β</a:t>
                </a:r>
              </a:p>
            </p:txBody>
          </p:sp>
          <p:sp>
            <p:nvSpPr>
              <p:cNvPr id="29" name="Arc 38"/>
              <p:cNvSpPr>
                <a:spLocks/>
              </p:cNvSpPr>
              <p:nvPr/>
            </p:nvSpPr>
            <p:spPr bwMode="auto">
              <a:xfrm rot="19240" flipH="1">
                <a:off x="625" y="1660"/>
                <a:ext cx="56" cy="184"/>
              </a:xfrm>
              <a:custGeom>
                <a:avLst/>
                <a:gdLst>
                  <a:gd name="T0" fmla="*/ 0 w 21600"/>
                  <a:gd name="T1" fmla="*/ 0 h 18576"/>
                  <a:gd name="T2" fmla="*/ 0 w 21600"/>
                  <a:gd name="T3" fmla="*/ 0 h 18576"/>
                  <a:gd name="T4" fmla="*/ 0 w 21600"/>
                  <a:gd name="T5" fmla="*/ 0 h 18576"/>
                  <a:gd name="T6" fmla="*/ 0 60000 65536"/>
                  <a:gd name="T7" fmla="*/ 0 60000 65536"/>
                  <a:gd name="T8" fmla="*/ 0 60000 65536"/>
                  <a:gd name="T9" fmla="*/ 0 w 21600"/>
                  <a:gd name="T10" fmla="*/ 0 h 18576"/>
                  <a:gd name="T11" fmla="*/ 21600 w 21600"/>
                  <a:gd name="T12" fmla="*/ 18576 h 18576"/>
                </a:gdLst>
                <a:ahLst/>
                <a:cxnLst>
                  <a:cxn ang="T6">
                    <a:pos x="T0" y="T1"/>
                  </a:cxn>
                  <a:cxn ang="T7">
                    <a:pos x="T2" y="T3"/>
                  </a:cxn>
                  <a:cxn ang="T8">
                    <a:pos x="T4" y="T5"/>
                  </a:cxn>
                </a:cxnLst>
                <a:rect l="T9" t="T10" r="T11" b="T12"/>
                <a:pathLst>
                  <a:path w="21600" h="18576" fill="none" extrusionOk="0">
                    <a:moveTo>
                      <a:pt x="11022" y="-1"/>
                    </a:moveTo>
                    <a:cubicBezTo>
                      <a:pt x="17579" y="3890"/>
                      <a:pt x="21600" y="10950"/>
                      <a:pt x="21600" y="18576"/>
                    </a:cubicBezTo>
                  </a:path>
                  <a:path w="21600" h="18576" stroke="0" extrusionOk="0">
                    <a:moveTo>
                      <a:pt x="11022" y="-1"/>
                    </a:moveTo>
                    <a:cubicBezTo>
                      <a:pt x="17579" y="3890"/>
                      <a:pt x="21600" y="10950"/>
                      <a:pt x="21600" y="18576"/>
                    </a:cubicBezTo>
                    <a:lnTo>
                      <a:pt x="0" y="18576"/>
                    </a:lnTo>
                    <a:close/>
                  </a:path>
                </a:pathLst>
              </a:custGeom>
              <a:noFill/>
              <a:ln w="9525">
                <a:solidFill>
                  <a:schemeClr val="tx1"/>
                </a:solidFill>
                <a:round/>
                <a:headEnd type="triangle" w="med" len="med"/>
                <a:tailEnd type="triangle" w="med" len="med"/>
              </a:ln>
            </p:spPr>
            <p:txBody>
              <a:bodyPr wrap="none" anchor="ctr"/>
              <a:lstStyle/>
              <a:p>
                <a:endParaRPr lang="en-GB"/>
              </a:p>
            </p:txBody>
          </p:sp>
          <p:sp>
            <p:nvSpPr>
              <p:cNvPr id="30" name="Arc 39"/>
              <p:cNvSpPr>
                <a:spLocks/>
              </p:cNvSpPr>
              <p:nvPr/>
            </p:nvSpPr>
            <p:spPr bwMode="auto">
              <a:xfrm rot="-19240">
                <a:off x="2003" y="1470"/>
                <a:ext cx="290" cy="388"/>
              </a:xfrm>
              <a:custGeom>
                <a:avLst/>
                <a:gdLst>
                  <a:gd name="T0" fmla="*/ 0 w 21600"/>
                  <a:gd name="T1" fmla="*/ 0 h 18576"/>
                  <a:gd name="T2" fmla="*/ 0 w 21600"/>
                  <a:gd name="T3" fmla="*/ 0 h 18576"/>
                  <a:gd name="T4" fmla="*/ 0 w 21600"/>
                  <a:gd name="T5" fmla="*/ 0 h 18576"/>
                  <a:gd name="T6" fmla="*/ 0 60000 65536"/>
                  <a:gd name="T7" fmla="*/ 0 60000 65536"/>
                  <a:gd name="T8" fmla="*/ 0 60000 65536"/>
                  <a:gd name="T9" fmla="*/ 0 w 21600"/>
                  <a:gd name="T10" fmla="*/ 0 h 18576"/>
                  <a:gd name="T11" fmla="*/ 21600 w 21600"/>
                  <a:gd name="T12" fmla="*/ 18576 h 18576"/>
                </a:gdLst>
                <a:ahLst/>
                <a:cxnLst>
                  <a:cxn ang="T6">
                    <a:pos x="T0" y="T1"/>
                  </a:cxn>
                  <a:cxn ang="T7">
                    <a:pos x="T2" y="T3"/>
                  </a:cxn>
                  <a:cxn ang="T8">
                    <a:pos x="T4" y="T5"/>
                  </a:cxn>
                </a:cxnLst>
                <a:rect l="T9" t="T10" r="T11" b="T12"/>
                <a:pathLst>
                  <a:path w="21600" h="18576" fill="none" extrusionOk="0">
                    <a:moveTo>
                      <a:pt x="11022" y="-1"/>
                    </a:moveTo>
                    <a:cubicBezTo>
                      <a:pt x="17579" y="3890"/>
                      <a:pt x="21600" y="10950"/>
                      <a:pt x="21600" y="18576"/>
                    </a:cubicBezTo>
                  </a:path>
                  <a:path w="21600" h="18576" stroke="0" extrusionOk="0">
                    <a:moveTo>
                      <a:pt x="11022" y="-1"/>
                    </a:moveTo>
                    <a:cubicBezTo>
                      <a:pt x="17579" y="3890"/>
                      <a:pt x="21600" y="10950"/>
                      <a:pt x="21600" y="18576"/>
                    </a:cubicBezTo>
                    <a:lnTo>
                      <a:pt x="0" y="18576"/>
                    </a:lnTo>
                    <a:close/>
                  </a:path>
                </a:pathLst>
              </a:custGeom>
              <a:noFill/>
              <a:ln w="9525">
                <a:solidFill>
                  <a:schemeClr val="tx1"/>
                </a:solidFill>
                <a:round/>
                <a:headEnd type="triangle" w="med" len="med"/>
                <a:tailEnd type="triangle" w="med" len="med"/>
              </a:ln>
            </p:spPr>
            <p:txBody>
              <a:bodyPr wrap="none" anchor="ctr"/>
              <a:lstStyle/>
              <a:p>
                <a:endParaRPr lang="en-GB"/>
              </a:p>
            </p:txBody>
          </p:sp>
          <p:sp>
            <p:nvSpPr>
              <p:cNvPr id="31" name="Text Box 40"/>
              <p:cNvSpPr txBox="1">
                <a:spLocks noChangeArrowheads="1"/>
              </p:cNvSpPr>
              <p:nvPr/>
            </p:nvSpPr>
            <p:spPr bwMode="auto">
              <a:xfrm>
                <a:off x="398" y="1646"/>
                <a:ext cx="199" cy="231"/>
              </a:xfrm>
              <a:prstGeom prst="rect">
                <a:avLst/>
              </a:prstGeom>
              <a:noFill/>
              <a:ln w="9525">
                <a:noFill/>
                <a:miter lim="800000"/>
                <a:headEnd/>
                <a:tailEnd/>
              </a:ln>
            </p:spPr>
            <p:txBody>
              <a:bodyPr wrap="none">
                <a:spAutoFit/>
              </a:bodyPr>
              <a:lstStyle/>
              <a:p>
                <a:r>
                  <a:rPr lang="el-GR" b="0">
                    <a:cs typeface="Arial" pitchFamily="34" charset="0"/>
                  </a:rPr>
                  <a:t>α</a:t>
                </a:r>
              </a:p>
            </p:txBody>
          </p:sp>
          <p:sp>
            <p:nvSpPr>
              <p:cNvPr id="32" name="Text Box 41"/>
              <p:cNvSpPr txBox="1">
                <a:spLocks noChangeArrowheads="1"/>
              </p:cNvSpPr>
              <p:nvPr/>
            </p:nvSpPr>
            <p:spPr bwMode="auto">
              <a:xfrm>
                <a:off x="470" y="1165"/>
                <a:ext cx="230" cy="250"/>
              </a:xfrm>
              <a:prstGeom prst="rect">
                <a:avLst/>
              </a:prstGeom>
              <a:noFill/>
              <a:ln w="9525">
                <a:noFill/>
                <a:miter lim="800000"/>
                <a:headEnd/>
                <a:tailEnd/>
              </a:ln>
            </p:spPr>
            <p:txBody>
              <a:bodyPr wrap="none">
                <a:spAutoFit/>
              </a:bodyPr>
              <a:lstStyle/>
              <a:p>
                <a:r>
                  <a:rPr lang="en-US" sz="2000" i="1">
                    <a:latin typeface="Times New Roman" pitchFamily="18" charset="0"/>
                  </a:rPr>
                  <a:t>I</a:t>
                </a:r>
                <a:r>
                  <a:rPr lang="en-US" sz="2000" baseline="-25000">
                    <a:latin typeface="Times New Roman" pitchFamily="18" charset="0"/>
                  </a:rPr>
                  <a:t>0</a:t>
                </a:r>
              </a:p>
            </p:txBody>
          </p:sp>
          <p:sp>
            <p:nvSpPr>
              <p:cNvPr id="33" name="Text Box 42"/>
              <p:cNvSpPr txBox="1">
                <a:spLocks noChangeArrowheads="1"/>
              </p:cNvSpPr>
              <p:nvPr/>
            </p:nvSpPr>
            <p:spPr bwMode="auto">
              <a:xfrm>
                <a:off x="2322" y="1226"/>
                <a:ext cx="178" cy="250"/>
              </a:xfrm>
              <a:prstGeom prst="rect">
                <a:avLst/>
              </a:prstGeom>
              <a:noFill/>
              <a:ln w="9525">
                <a:noFill/>
                <a:miter lim="800000"/>
                <a:headEnd/>
                <a:tailEnd/>
              </a:ln>
            </p:spPr>
            <p:txBody>
              <a:bodyPr wrap="none">
                <a:spAutoFit/>
              </a:bodyPr>
              <a:lstStyle/>
              <a:p>
                <a:r>
                  <a:rPr lang="en-US" sz="2000" i="1">
                    <a:latin typeface="Times New Roman" pitchFamily="18" charset="0"/>
                  </a:rPr>
                  <a:t>I</a:t>
                </a:r>
                <a:endParaRPr lang="en-US" sz="2000" baseline="-25000">
                  <a:latin typeface="Times New Roman" pitchFamily="18" charset="0"/>
                </a:endParaRPr>
              </a:p>
            </p:txBody>
          </p:sp>
          <p:sp>
            <p:nvSpPr>
              <p:cNvPr id="34" name="Oval 43"/>
              <p:cNvSpPr>
                <a:spLocks noChangeArrowheads="1"/>
              </p:cNvSpPr>
              <p:nvPr/>
            </p:nvSpPr>
            <p:spPr bwMode="auto">
              <a:xfrm>
                <a:off x="641" y="1952"/>
                <a:ext cx="46" cy="51"/>
              </a:xfrm>
              <a:prstGeom prst="ellipse">
                <a:avLst/>
              </a:prstGeom>
              <a:solidFill>
                <a:srgbClr val="FF6600"/>
              </a:solidFill>
              <a:ln w="9525">
                <a:solidFill>
                  <a:srgbClr val="000000"/>
                </a:solidFill>
                <a:round/>
                <a:headEnd/>
                <a:tailEnd/>
              </a:ln>
            </p:spPr>
            <p:txBody>
              <a:bodyPr/>
              <a:lstStyle/>
              <a:p>
                <a:endParaRPr lang="en-US"/>
              </a:p>
            </p:txBody>
          </p:sp>
          <p:sp>
            <p:nvSpPr>
              <p:cNvPr id="35" name="Line 44"/>
              <p:cNvSpPr>
                <a:spLocks noChangeShapeType="1"/>
              </p:cNvSpPr>
              <p:nvPr/>
            </p:nvSpPr>
            <p:spPr bwMode="auto">
              <a:xfrm flipV="1">
                <a:off x="658" y="1932"/>
                <a:ext cx="24" cy="19"/>
              </a:xfrm>
              <a:prstGeom prst="line">
                <a:avLst/>
              </a:prstGeom>
              <a:noFill/>
              <a:ln w="9525">
                <a:solidFill>
                  <a:srgbClr val="000000"/>
                </a:solidFill>
                <a:round/>
                <a:headEnd/>
                <a:tailEnd/>
              </a:ln>
            </p:spPr>
            <p:txBody>
              <a:bodyPr/>
              <a:lstStyle/>
              <a:p>
                <a:endParaRPr lang="en-GB"/>
              </a:p>
            </p:txBody>
          </p:sp>
          <p:sp>
            <p:nvSpPr>
              <p:cNvPr id="36" name="Line 45"/>
              <p:cNvSpPr>
                <a:spLocks noChangeShapeType="1"/>
              </p:cNvSpPr>
              <p:nvPr/>
            </p:nvSpPr>
            <p:spPr bwMode="auto">
              <a:xfrm rot="16200000" flipV="1">
                <a:off x="662" y="1912"/>
                <a:ext cx="16" cy="24"/>
              </a:xfrm>
              <a:prstGeom prst="line">
                <a:avLst/>
              </a:prstGeom>
              <a:noFill/>
              <a:ln w="9525">
                <a:solidFill>
                  <a:srgbClr val="000000"/>
                </a:solidFill>
                <a:round/>
                <a:headEnd/>
                <a:tailEnd/>
              </a:ln>
            </p:spPr>
            <p:txBody>
              <a:bodyPr/>
              <a:lstStyle/>
              <a:p>
                <a:endParaRPr lang="en-GB"/>
              </a:p>
            </p:txBody>
          </p:sp>
          <p:sp>
            <p:nvSpPr>
              <p:cNvPr id="37" name="Line 46"/>
              <p:cNvSpPr>
                <a:spLocks noChangeShapeType="1"/>
              </p:cNvSpPr>
              <p:nvPr/>
            </p:nvSpPr>
            <p:spPr bwMode="auto">
              <a:xfrm flipV="1">
                <a:off x="658" y="1858"/>
                <a:ext cx="24" cy="18"/>
              </a:xfrm>
              <a:prstGeom prst="line">
                <a:avLst/>
              </a:prstGeom>
              <a:noFill/>
              <a:ln w="9525">
                <a:solidFill>
                  <a:srgbClr val="000000"/>
                </a:solidFill>
                <a:round/>
                <a:headEnd/>
                <a:tailEnd/>
              </a:ln>
            </p:spPr>
            <p:txBody>
              <a:bodyPr/>
              <a:lstStyle/>
              <a:p>
                <a:endParaRPr lang="en-GB"/>
              </a:p>
            </p:txBody>
          </p:sp>
          <p:sp>
            <p:nvSpPr>
              <p:cNvPr id="38" name="Line 47"/>
              <p:cNvSpPr>
                <a:spLocks noChangeShapeType="1"/>
              </p:cNvSpPr>
              <p:nvPr/>
            </p:nvSpPr>
            <p:spPr bwMode="auto">
              <a:xfrm rot="16200000" flipV="1">
                <a:off x="662" y="1838"/>
                <a:ext cx="16" cy="24"/>
              </a:xfrm>
              <a:prstGeom prst="line">
                <a:avLst/>
              </a:prstGeom>
              <a:noFill/>
              <a:ln w="9525">
                <a:solidFill>
                  <a:srgbClr val="000000"/>
                </a:solidFill>
                <a:round/>
                <a:headEnd/>
                <a:tailEnd/>
              </a:ln>
            </p:spPr>
            <p:txBody>
              <a:bodyPr/>
              <a:lstStyle/>
              <a:p>
                <a:endParaRPr lang="en-GB"/>
              </a:p>
            </p:txBody>
          </p:sp>
          <p:sp>
            <p:nvSpPr>
              <p:cNvPr id="39" name="Line 48"/>
              <p:cNvSpPr>
                <a:spLocks noChangeShapeType="1"/>
              </p:cNvSpPr>
              <p:nvPr/>
            </p:nvSpPr>
            <p:spPr bwMode="auto">
              <a:xfrm flipV="1">
                <a:off x="658" y="1820"/>
                <a:ext cx="24" cy="19"/>
              </a:xfrm>
              <a:prstGeom prst="line">
                <a:avLst/>
              </a:prstGeom>
              <a:noFill/>
              <a:ln w="9525">
                <a:solidFill>
                  <a:srgbClr val="000000"/>
                </a:solidFill>
                <a:round/>
                <a:headEnd/>
                <a:tailEnd/>
              </a:ln>
            </p:spPr>
            <p:txBody>
              <a:bodyPr/>
              <a:lstStyle/>
              <a:p>
                <a:endParaRPr lang="en-GB"/>
              </a:p>
            </p:txBody>
          </p:sp>
          <p:sp>
            <p:nvSpPr>
              <p:cNvPr id="40" name="Line 49"/>
              <p:cNvSpPr>
                <a:spLocks noChangeShapeType="1"/>
              </p:cNvSpPr>
              <p:nvPr/>
            </p:nvSpPr>
            <p:spPr bwMode="auto">
              <a:xfrm rot="16200000" flipV="1">
                <a:off x="662" y="1800"/>
                <a:ext cx="16" cy="24"/>
              </a:xfrm>
              <a:prstGeom prst="line">
                <a:avLst/>
              </a:prstGeom>
              <a:noFill/>
              <a:ln w="9525">
                <a:solidFill>
                  <a:srgbClr val="000000"/>
                </a:solidFill>
                <a:round/>
                <a:headEnd/>
                <a:tailEnd/>
              </a:ln>
            </p:spPr>
            <p:txBody>
              <a:bodyPr/>
              <a:lstStyle/>
              <a:p>
                <a:endParaRPr lang="en-GB"/>
              </a:p>
            </p:txBody>
          </p:sp>
          <p:sp>
            <p:nvSpPr>
              <p:cNvPr id="41" name="Line 50"/>
              <p:cNvSpPr>
                <a:spLocks noChangeShapeType="1"/>
              </p:cNvSpPr>
              <p:nvPr/>
            </p:nvSpPr>
            <p:spPr bwMode="auto">
              <a:xfrm flipV="1">
                <a:off x="658" y="1895"/>
                <a:ext cx="24" cy="19"/>
              </a:xfrm>
              <a:prstGeom prst="line">
                <a:avLst/>
              </a:prstGeom>
              <a:noFill/>
              <a:ln w="9525">
                <a:solidFill>
                  <a:srgbClr val="000000"/>
                </a:solidFill>
                <a:round/>
                <a:headEnd/>
                <a:tailEnd/>
              </a:ln>
            </p:spPr>
            <p:txBody>
              <a:bodyPr/>
              <a:lstStyle/>
              <a:p>
                <a:endParaRPr lang="en-GB"/>
              </a:p>
            </p:txBody>
          </p:sp>
          <p:sp>
            <p:nvSpPr>
              <p:cNvPr id="42" name="Line 51"/>
              <p:cNvSpPr>
                <a:spLocks noChangeShapeType="1"/>
              </p:cNvSpPr>
              <p:nvPr/>
            </p:nvSpPr>
            <p:spPr bwMode="auto">
              <a:xfrm rot="16200000" flipV="1">
                <a:off x="662" y="1875"/>
                <a:ext cx="16" cy="24"/>
              </a:xfrm>
              <a:prstGeom prst="line">
                <a:avLst/>
              </a:prstGeom>
              <a:noFill/>
              <a:ln w="9525">
                <a:solidFill>
                  <a:srgbClr val="000000"/>
                </a:solidFill>
                <a:round/>
                <a:headEnd/>
                <a:tailEnd/>
              </a:ln>
            </p:spPr>
            <p:txBody>
              <a:bodyPr/>
              <a:lstStyle/>
              <a:p>
                <a:endParaRPr lang="en-GB"/>
              </a:p>
            </p:txBody>
          </p:sp>
          <p:sp>
            <p:nvSpPr>
              <p:cNvPr id="43" name="Line 52"/>
              <p:cNvSpPr>
                <a:spLocks noChangeShapeType="1"/>
              </p:cNvSpPr>
              <p:nvPr/>
            </p:nvSpPr>
            <p:spPr bwMode="auto">
              <a:xfrm flipV="1">
                <a:off x="658" y="1786"/>
                <a:ext cx="24" cy="18"/>
              </a:xfrm>
              <a:prstGeom prst="line">
                <a:avLst/>
              </a:prstGeom>
              <a:noFill/>
              <a:ln w="9525">
                <a:solidFill>
                  <a:srgbClr val="000000"/>
                </a:solidFill>
                <a:round/>
                <a:headEnd/>
                <a:tailEnd/>
              </a:ln>
            </p:spPr>
            <p:txBody>
              <a:bodyPr/>
              <a:lstStyle/>
              <a:p>
                <a:endParaRPr lang="en-GB"/>
              </a:p>
            </p:txBody>
          </p:sp>
          <p:sp>
            <p:nvSpPr>
              <p:cNvPr id="44" name="Line 53"/>
              <p:cNvSpPr>
                <a:spLocks noChangeShapeType="1"/>
              </p:cNvSpPr>
              <p:nvPr/>
            </p:nvSpPr>
            <p:spPr bwMode="auto">
              <a:xfrm rot="16200000" flipV="1">
                <a:off x="662" y="1766"/>
                <a:ext cx="16" cy="24"/>
              </a:xfrm>
              <a:prstGeom prst="line">
                <a:avLst/>
              </a:prstGeom>
              <a:noFill/>
              <a:ln w="9525">
                <a:solidFill>
                  <a:srgbClr val="000000"/>
                </a:solidFill>
                <a:round/>
                <a:headEnd/>
                <a:tailEnd/>
              </a:ln>
            </p:spPr>
            <p:txBody>
              <a:bodyPr/>
              <a:lstStyle/>
              <a:p>
                <a:endParaRPr lang="en-GB"/>
              </a:p>
            </p:txBody>
          </p:sp>
          <p:sp>
            <p:nvSpPr>
              <p:cNvPr id="45" name="Oval 54"/>
              <p:cNvSpPr>
                <a:spLocks noChangeArrowheads="1"/>
              </p:cNvSpPr>
              <p:nvPr/>
            </p:nvSpPr>
            <p:spPr bwMode="auto">
              <a:xfrm>
                <a:off x="695" y="1939"/>
                <a:ext cx="46" cy="50"/>
              </a:xfrm>
              <a:prstGeom prst="ellipse">
                <a:avLst/>
              </a:prstGeom>
              <a:solidFill>
                <a:srgbClr val="FF6600"/>
              </a:solidFill>
              <a:ln w="9525">
                <a:solidFill>
                  <a:srgbClr val="000000"/>
                </a:solidFill>
                <a:round/>
                <a:headEnd/>
                <a:tailEnd/>
              </a:ln>
            </p:spPr>
            <p:txBody>
              <a:bodyPr/>
              <a:lstStyle/>
              <a:p>
                <a:endParaRPr lang="en-US"/>
              </a:p>
            </p:txBody>
          </p:sp>
          <p:sp>
            <p:nvSpPr>
              <p:cNvPr id="46" name="Line 55"/>
              <p:cNvSpPr>
                <a:spLocks noChangeShapeType="1"/>
              </p:cNvSpPr>
              <p:nvPr/>
            </p:nvSpPr>
            <p:spPr bwMode="auto">
              <a:xfrm flipV="1">
                <a:off x="712" y="1919"/>
                <a:ext cx="24" cy="19"/>
              </a:xfrm>
              <a:prstGeom prst="line">
                <a:avLst/>
              </a:prstGeom>
              <a:noFill/>
              <a:ln w="9525">
                <a:solidFill>
                  <a:srgbClr val="000000"/>
                </a:solidFill>
                <a:round/>
                <a:headEnd/>
                <a:tailEnd/>
              </a:ln>
            </p:spPr>
            <p:txBody>
              <a:bodyPr/>
              <a:lstStyle/>
              <a:p>
                <a:endParaRPr lang="en-GB"/>
              </a:p>
            </p:txBody>
          </p:sp>
          <p:sp>
            <p:nvSpPr>
              <p:cNvPr id="47" name="Line 56"/>
              <p:cNvSpPr>
                <a:spLocks noChangeShapeType="1"/>
              </p:cNvSpPr>
              <p:nvPr/>
            </p:nvSpPr>
            <p:spPr bwMode="auto">
              <a:xfrm rot="16200000" flipV="1">
                <a:off x="716" y="1899"/>
                <a:ext cx="16" cy="24"/>
              </a:xfrm>
              <a:prstGeom prst="line">
                <a:avLst/>
              </a:prstGeom>
              <a:noFill/>
              <a:ln w="9525">
                <a:solidFill>
                  <a:srgbClr val="000000"/>
                </a:solidFill>
                <a:round/>
                <a:headEnd/>
                <a:tailEnd/>
              </a:ln>
            </p:spPr>
            <p:txBody>
              <a:bodyPr/>
              <a:lstStyle/>
              <a:p>
                <a:endParaRPr lang="en-GB"/>
              </a:p>
            </p:txBody>
          </p:sp>
          <p:sp>
            <p:nvSpPr>
              <p:cNvPr id="48" name="Line 57"/>
              <p:cNvSpPr>
                <a:spLocks noChangeShapeType="1"/>
              </p:cNvSpPr>
              <p:nvPr/>
            </p:nvSpPr>
            <p:spPr bwMode="auto">
              <a:xfrm flipV="1">
                <a:off x="712" y="1844"/>
                <a:ext cx="24" cy="19"/>
              </a:xfrm>
              <a:prstGeom prst="line">
                <a:avLst/>
              </a:prstGeom>
              <a:noFill/>
              <a:ln w="9525">
                <a:solidFill>
                  <a:srgbClr val="000000"/>
                </a:solidFill>
                <a:round/>
                <a:headEnd/>
                <a:tailEnd/>
              </a:ln>
            </p:spPr>
            <p:txBody>
              <a:bodyPr/>
              <a:lstStyle/>
              <a:p>
                <a:endParaRPr lang="en-GB"/>
              </a:p>
            </p:txBody>
          </p:sp>
          <p:sp>
            <p:nvSpPr>
              <p:cNvPr id="49" name="Line 58"/>
              <p:cNvSpPr>
                <a:spLocks noChangeShapeType="1"/>
              </p:cNvSpPr>
              <p:nvPr/>
            </p:nvSpPr>
            <p:spPr bwMode="auto">
              <a:xfrm rot="16200000" flipV="1">
                <a:off x="716" y="1824"/>
                <a:ext cx="16" cy="24"/>
              </a:xfrm>
              <a:prstGeom prst="line">
                <a:avLst/>
              </a:prstGeom>
              <a:noFill/>
              <a:ln w="9525">
                <a:solidFill>
                  <a:srgbClr val="000000"/>
                </a:solidFill>
                <a:round/>
                <a:headEnd/>
                <a:tailEnd/>
              </a:ln>
            </p:spPr>
            <p:txBody>
              <a:bodyPr/>
              <a:lstStyle/>
              <a:p>
                <a:endParaRPr lang="en-GB"/>
              </a:p>
            </p:txBody>
          </p:sp>
          <p:sp>
            <p:nvSpPr>
              <p:cNvPr id="50" name="Line 59"/>
              <p:cNvSpPr>
                <a:spLocks noChangeShapeType="1"/>
              </p:cNvSpPr>
              <p:nvPr/>
            </p:nvSpPr>
            <p:spPr bwMode="auto">
              <a:xfrm flipV="1">
                <a:off x="712" y="1807"/>
                <a:ext cx="24" cy="19"/>
              </a:xfrm>
              <a:prstGeom prst="line">
                <a:avLst/>
              </a:prstGeom>
              <a:noFill/>
              <a:ln w="9525">
                <a:solidFill>
                  <a:srgbClr val="000000"/>
                </a:solidFill>
                <a:round/>
                <a:headEnd/>
                <a:tailEnd/>
              </a:ln>
            </p:spPr>
            <p:txBody>
              <a:bodyPr/>
              <a:lstStyle/>
              <a:p>
                <a:endParaRPr lang="en-GB"/>
              </a:p>
            </p:txBody>
          </p:sp>
          <p:sp>
            <p:nvSpPr>
              <p:cNvPr id="51" name="Line 60"/>
              <p:cNvSpPr>
                <a:spLocks noChangeShapeType="1"/>
              </p:cNvSpPr>
              <p:nvPr/>
            </p:nvSpPr>
            <p:spPr bwMode="auto">
              <a:xfrm rot="16200000" flipV="1">
                <a:off x="716" y="1787"/>
                <a:ext cx="16" cy="24"/>
              </a:xfrm>
              <a:prstGeom prst="line">
                <a:avLst/>
              </a:prstGeom>
              <a:noFill/>
              <a:ln w="9525">
                <a:solidFill>
                  <a:srgbClr val="000000"/>
                </a:solidFill>
                <a:round/>
                <a:headEnd/>
                <a:tailEnd/>
              </a:ln>
            </p:spPr>
            <p:txBody>
              <a:bodyPr/>
              <a:lstStyle/>
              <a:p>
                <a:endParaRPr lang="en-GB"/>
              </a:p>
            </p:txBody>
          </p:sp>
          <p:sp>
            <p:nvSpPr>
              <p:cNvPr id="52" name="Line 61"/>
              <p:cNvSpPr>
                <a:spLocks noChangeShapeType="1"/>
              </p:cNvSpPr>
              <p:nvPr/>
            </p:nvSpPr>
            <p:spPr bwMode="auto">
              <a:xfrm flipV="1">
                <a:off x="712" y="1882"/>
                <a:ext cx="24" cy="18"/>
              </a:xfrm>
              <a:prstGeom prst="line">
                <a:avLst/>
              </a:prstGeom>
              <a:noFill/>
              <a:ln w="9525">
                <a:solidFill>
                  <a:srgbClr val="000000"/>
                </a:solidFill>
                <a:round/>
                <a:headEnd/>
                <a:tailEnd/>
              </a:ln>
            </p:spPr>
            <p:txBody>
              <a:bodyPr/>
              <a:lstStyle/>
              <a:p>
                <a:endParaRPr lang="en-GB"/>
              </a:p>
            </p:txBody>
          </p:sp>
          <p:sp>
            <p:nvSpPr>
              <p:cNvPr id="53" name="Line 62"/>
              <p:cNvSpPr>
                <a:spLocks noChangeShapeType="1"/>
              </p:cNvSpPr>
              <p:nvPr/>
            </p:nvSpPr>
            <p:spPr bwMode="auto">
              <a:xfrm rot="16200000" flipV="1">
                <a:off x="716" y="1862"/>
                <a:ext cx="16" cy="24"/>
              </a:xfrm>
              <a:prstGeom prst="line">
                <a:avLst/>
              </a:prstGeom>
              <a:noFill/>
              <a:ln w="9525">
                <a:solidFill>
                  <a:srgbClr val="000000"/>
                </a:solidFill>
                <a:round/>
                <a:headEnd/>
                <a:tailEnd/>
              </a:ln>
            </p:spPr>
            <p:txBody>
              <a:bodyPr/>
              <a:lstStyle/>
              <a:p>
                <a:endParaRPr lang="en-GB"/>
              </a:p>
            </p:txBody>
          </p:sp>
          <p:sp>
            <p:nvSpPr>
              <p:cNvPr id="54" name="Line 63"/>
              <p:cNvSpPr>
                <a:spLocks noChangeShapeType="1"/>
              </p:cNvSpPr>
              <p:nvPr/>
            </p:nvSpPr>
            <p:spPr bwMode="auto">
              <a:xfrm flipV="1">
                <a:off x="712" y="1772"/>
                <a:ext cx="24" cy="19"/>
              </a:xfrm>
              <a:prstGeom prst="line">
                <a:avLst/>
              </a:prstGeom>
              <a:noFill/>
              <a:ln w="9525">
                <a:solidFill>
                  <a:srgbClr val="000000"/>
                </a:solidFill>
                <a:round/>
                <a:headEnd/>
                <a:tailEnd/>
              </a:ln>
            </p:spPr>
            <p:txBody>
              <a:bodyPr/>
              <a:lstStyle/>
              <a:p>
                <a:endParaRPr lang="en-GB"/>
              </a:p>
            </p:txBody>
          </p:sp>
          <p:sp>
            <p:nvSpPr>
              <p:cNvPr id="55" name="Line 64"/>
              <p:cNvSpPr>
                <a:spLocks noChangeShapeType="1"/>
              </p:cNvSpPr>
              <p:nvPr/>
            </p:nvSpPr>
            <p:spPr bwMode="auto">
              <a:xfrm rot="16200000" flipV="1">
                <a:off x="716" y="1752"/>
                <a:ext cx="16" cy="24"/>
              </a:xfrm>
              <a:prstGeom prst="line">
                <a:avLst/>
              </a:prstGeom>
              <a:noFill/>
              <a:ln w="9525">
                <a:solidFill>
                  <a:srgbClr val="000000"/>
                </a:solidFill>
                <a:round/>
                <a:headEnd/>
                <a:tailEnd/>
              </a:ln>
            </p:spPr>
            <p:txBody>
              <a:bodyPr/>
              <a:lstStyle/>
              <a:p>
                <a:endParaRPr lang="en-GB"/>
              </a:p>
            </p:txBody>
          </p:sp>
          <p:sp>
            <p:nvSpPr>
              <p:cNvPr id="56" name="Oval 65"/>
              <p:cNvSpPr>
                <a:spLocks noChangeArrowheads="1"/>
              </p:cNvSpPr>
              <p:nvPr/>
            </p:nvSpPr>
            <p:spPr bwMode="auto">
              <a:xfrm rot="-616822">
                <a:off x="746" y="1929"/>
                <a:ext cx="46" cy="51"/>
              </a:xfrm>
              <a:prstGeom prst="ellipse">
                <a:avLst/>
              </a:prstGeom>
              <a:solidFill>
                <a:srgbClr val="FF6600"/>
              </a:solidFill>
              <a:ln w="9525">
                <a:solidFill>
                  <a:srgbClr val="000000"/>
                </a:solidFill>
                <a:round/>
                <a:headEnd/>
                <a:tailEnd/>
              </a:ln>
            </p:spPr>
            <p:txBody>
              <a:bodyPr/>
              <a:lstStyle/>
              <a:p>
                <a:endParaRPr lang="en-US"/>
              </a:p>
            </p:txBody>
          </p:sp>
          <p:sp>
            <p:nvSpPr>
              <p:cNvPr id="57" name="Line 66"/>
              <p:cNvSpPr>
                <a:spLocks noChangeShapeType="1"/>
              </p:cNvSpPr>
              <p:nvPr/>
            </p:nvSpPr>
            <p:spPr bwMode="auto">
              <a:xfrm rot="20983178" flipV="1">
                <a:off x="757" y="1909"/>
                <a:ext cx="25" cy="19"/>
              </a:xfrm>
              <a:prstGeom prst="line">
                <a:avLst/>
              </a:prstGeom>
              <a:noFill/>
              <a:ln w="9525">
                <a:solidFill>
                  <a:srgbClr val="000000"/>
                </a:solidFill>
                <a:round/>
                <a:headEnd/>
                <a:tailEnd/>
              </a:ln>
            </p:spPr>
            <p:txBody>
              <a:bodyPr/>
              <a:lstStyle/>
              <a:p>
                <a:endParaRPr lang="en-GB"/>
              </a:p>
            </p:txBody>
          </p:sp>
          <p:sp>
            <p:nvSpPr>
              <p:cNvPr id="58" name="Line 67"/>
              <p:cNvSpPr>
                <a:spLocks noChangeShapeType="1"/>
              </p:cNvSpPr>
              <p:nvPr/>
            </p:nvSpPr>
            <p:spPr bwMode="auto">
              <a:xfrm rot="15583178" flipV="1">
                <a:off x="759" y="1888"/>
                <a:ext cx="16" cy="25"/>
              </a:xfrm>
              <a:prstGeom prst="line">
                <a:avLst/>
              </a:prstGeom>
              <a:noFill/>
              <a:ln w="9525">
                <a:solidFill>
                  <a:srgbClr val="000000"/>
                </a:solidFill>
                <a:round/>
                <a:headEnd/>
                <a:tailEnd/>
              </a:ln>
            </p:spPr>
            <p:txBody>
              <a:bodyPr/>
              <a:lstStyle/>
              <a:p>
                <a:endParaRPr lang="en-GB"/>
              </a:p>
            </p:txBody>
          </p:sp>
          <p:sp>
            <p:nvSpPr>
              <p:cNvPr id="59" name="Line 68"/>
              <p:cNvSpPr>
                <a:spLocks noChangeShapeType="1"/>
              </p:cNvSpPr>
              <p:nvPr/>
            </p:nvSpPr>
            <p:spPr bwMode="auto">
              <a:xfrm rot="20983178" flipV="1">
                <a:off x="745" y="1836"/>
                <a:ext cx="24" cy="18"/>
              </a:xfrm>
              <a:prstGeom prst="line">
                <a:avLst/>
              </a:prstGeom>
              <a:noFill/>
              <a:ln w="9525">
                <a:solidFill>
                  <a:srgbClr val="000000"/>
                </a:solidFill>
                <a:round/>
                <a:headEnd/>
                <a:tailEnd/>
              </a:ln>
            </p:spPr>
            <p:txBody>
              <a:bodyPr/>
              <a:lstStyle/>
              <a:p>
                <a:endParaRPr lang="en-GB"/>
              </a:p>
            </p:txBody>
          </p:sp>
          <p:sp>
            <p:nvSpPr>
              <p:cNvPr id="60" name="Line 69"/>
              <p:cNvSpPr>
                <a:spLocks noChangeShapeType="1"/>
              </p:cNvSpPr>
              <p:nvPr/>
            </p:nvSpPr>
            <p:spPr bwMode="auto">
              <a:xfrm rot="15583178" flipV="1">
                <a:off x="747" y="1815"/>
                <a:ext cx="16" cy="25"/>
              </a:xfrm>
              <a:prstGeom prst="line">
                <a:avLst/>
              </a:prstGeom>
              <a:noFill/>
              <a:ln w="9525">
                <a:solidFill>
                  <a:srgbClr val="000000"/>
                </a:solidFill>
                <a:round/>
                <a:headEnd/>
                <a:tailEnd/>
              </a:ln>
            </p:spPr>
            <p:txBody>
              <a:bodyPr/>
              <a:lstStyle/>
              <a:p>
                <a:endParaRPr lang="en-GB"/>
              </a:p>
            </p:txBody>
          </p:sp>
          <p:sp>
            <p:nvSpPr>
              <p:cNvPr id="61" name="Line 70"/>
              <p:cNvSpPr>
                <a:spLocks noChangeShapeType="1"/>
              </p:cNvSpPr>
              <p:nvPr/>
            </p:nvSpPr>
            <p:spPr bwMode="auto">
              <a:xfrm rot="20983178" flipV="1">
                <a:off x="739" y="1799"/>
                <a:ext cx="24" cy="18"/>
              </a:xfrm>
              <a:prstGeom prst="line">
                <a:avLst/>
              </a:prstGeom>
              <a:noFill/>
              <a:ln w="9525">
                <a:solidFill>
                  <a:srgbClr val="000000"/>
                </a:solidFill>
                <a:round/>
                <a:headEnd/>
                <a:tailEnd/>
              </a:ln>
            </p:spPr>
            <p:txBody>
              <a:bodyPr/>
              <a:lstStyle/>
              <a:p>
                <a:endParaRPr lang="en-GB"/>
              </a:p>
            </p:txBody>
          </p:sp>
          <p:sp>
            <p:nvSpPr>
              <p:cNvPr id="62" name="Line 71"/>
              <p:cNvSpPr>
                <a:spLocks noChangeShapeType="1"/>
              </p:cNvSpPr>
              <p:nvPr/>
            </p:nvSpPr>
            <p:spPr bwMode="auto">
              <a:xfrm rot="15583178" flipV="1">
                <a:off x="741" y="1778"/>
                <a:ext cx="16" cy="25"/>
              </a:xfrm>
              <a:prstGeom prst="line">
                <a:avLst/>
              </a:prstGeom>
              <a:noFill/>
              <a:ln w="9525">
                <a:solidFill>
                  <a:srgbClr val="000000"/>
                </a:solidFill>
                <a:round/>
                <a:headEnd/>
                <a:tailEnd/>
              </a:ln>
            </p:spPr>
            <p:txBody>
              <a:bodyPr/>
              <a:lstStyle/>
              <a:p>
                <a:endParaRPr lang="en-GB"/>
              </a:p>
            </p:txBody>
          </p:sp>
          <p:sp>
            <p:nvSpPr>
              <p:cNvPr id="63" name="Line 72"/>
              <p:cNvSpPr>
                <a:spLocks noChangeShapeType="1"/>
              </p:cNvSpPr>
              <p:nvPr/>
            </p:nvSpPr>
            <p:spPr bwMode="auto">
              <a:xfrm rot="20983178" flipV="1">
                <a:off x="751" y="1872"/>
                <a:ext cx="25" cy="19"/>
              </a:xfrm>
              <a:prstGeom prst="line">
                <a:avLst/>
              </a:prstGeom>
              <a:noFill/>
              <a:ln w="9525">
                <a:solidFill>
                  <a:srgbClr val="000000"/>
                </a:solidFill>
                <a:round/>
                <a:headEnd/>
                <a:tailEnd/>
              </a:ln>
            </p:spPr>
            <p:txBody>
              <a:bodyPr/>
              <a:lstStyle/>
              <a:p>
                <a:endParaRPr lang="en-GB"/>
              </a:p>
            </p:txBody>
          </p:sp>
          <p:sp>
            <p:nvSpPr>
              <p:cNvPr id="64" name="Line 73"/>
              <p:cNvSpPr>
                <a:spLocks noChangeShapeType="1"/>
              </p:cNvSpPr>
              <p:nvPr/>
            </p:nvSpPr>
            <p:spPr bwMode="auto">
              <a:xfrm rot="15583178" flipV="1">
                <a:off x="753" y="1851"/>
                <a:ext cx="16" cy="25"/>
              </a:xfrm>
              <a:prstGeom prst="line">
                <a:avLst/>
              </a:prstGeom>
              <a:noFill/>
              <a:ln w="9525">
                <a:solidFill>
                  <a:srgbClr val="000000"/>
                </a:solidFill>
                <a:round/>
                <a:headEnd/>
                <a:tailEnd/>
              </a:ln>
            </p:spPr>
            <p:txBody>
              <a:bodyPr/>
              <a:lstStyle/>
              <a:p>
                <a:endParaRPr lang="en-GB"/>
              </a:p>
            </p:txBody>
          </p:sp>
          <p:sp>
            <p:nvSpPr>
              <p:cNvPr id="65" name="Line 74"/>
              <p:cNvSpPr>
                <a:spLocks noChangeShapeType="1"/>
              </p:cNvSpPr>
              <p:nvPr/>
            </p:nvSpPr>
            <p:spPr bwMode="auto">
              <a:xfrm rot="20983178" flipV="1">
                <a:off x="733" y="1764"/>
                <a:ext cx="25" cy="19"/>
              </a:xfrm>
              <a:prstGeom prst="line">
                <a:avLst/>
              </a:prstGeom>
              <a:noFill/>
              <a:ln w="9525">
                <a:solidFill>
                  <a:srgbClr val="000000"/>
                </a:solidFill>
                <a:round/>
                <a:headEnd/>
                <a:tailEnd/>
              </a:ln>
            </p:spPr>
            <p:txBody>
              <a:bodyPr/>
              <a:lstStyle/>
              <a:p>
                <a:endParaRPr lang="en-GB"/>
              </a:p>
            </p:txBody>
          </p:sp>
          <p:sp>
            <p:nvSpPr>
              <p:cNvPr id="66" name="Line 75"/>
              <p:cNvSpPr>
                <a:spLocks noChangeShapeType="1"/>
              </p:cNvSpPr>
              <p:nvPr/>
            </p:nvSpPr>
            <p:spPr bwMode="auto">
              <a:xfrm rot="15583178" flipV="1">
                <a:off x="735" y="1744"/>
                <a:ext cx="16" cy="25"/>
              </a:xfrm>
              <a:prstGeom prst="line">
                <a:avLst/>
              </a:prstGeom>
              <a:noFill/>
              <a:ln w="9525">
                <a:solidFill>
                  <a:srgbClr val="000000"/>
                </a:solidFill>
                <a:round/>
                <a:headEnd/>
                <a:tailEnd/>
              </a:ln>
            </p:spPr>
            <p:txBody>
              <a:bodyPr/>
              <a:lstStyle/>
              <a:p>
                <a:endParaRPr lang="en-GB"/>
              </a:p>
            </p:txBody>
          </p:sp>
          <p:sp>
            <p:nvSpPr>
              <p:cNvPr id="67" name="Oval 76"/>
              <p:cNvSpPr>
                <a:spLocks noChangeArrowheads="1"/>
              </p:cNvSpPr>
              <p:nvPr/>
            </p:nvSpPr>
            <p:spPr bwMode="auto">
              <a:xfrm rot="-628628">
                <a:off x="793" y="1916"/>
                <a:ext cx="46" cy="50"/>
              </a:xfrm>
              <a:prstGeom prst="ellipse">
                <a:avLst/>
              </a:prstGeom>
              <a:solidFill>
                <a:srgbClr val="FF6600"/>
              </a:solidFill>
              <a:ln w="9525">
                <a:solidFill>
                  <a:srgbClr val="000000"/>
                </a:solidFill>
                <a:round/>
                <a:headEnd/>
                <a:tailEnd/>
              </a:ln>
            </p:spPr>
            <p:txBody>
              <a:bodyPr/>
              <a:lstStyle/>
              <a:p>
                <a:endParaRPr lang="en-US"/>
              </a:p>
            </p:txBody>
          </p:sp>
          <p:sp>
            <p:nvSpPr>
              <p:cNvPr id="68" name="Line 77"/>
              <p:cNvSpPr>
                <a:spLocks noChangeShapeType="1"/>
              </p:cNvSpPr>
              <p:nvPr/>
            </p:nvSpPr>
            <p:spPr bwMode="auto">
              <a:xfrm rot="20971372" flipV="1">
                <a:off x="804" y="1896"/>
                <a:ext cx="24" cy="18"/>
              </a:xfrm>
              <a:prstGeom prst="line">
                <a:avLst/>
              </a:prstGeom>
              <a:noFill/>
              <a:ln w="9525">
                <a:solidFill>
                  <a:srgbClr val="000000"/>
                </a:solidFill>
                <a:round/>
                <a:headEnd/>
                <a:tailEnd/>
              </a:ln>
            </p:spPr>
            <p:txBody>
              <a:bodyPr/>
              <a:lstStyle/>
              <a:p>
                <a:endParaRPr lang="en-GB"/>
              </a:p>
            </p:txBody>
          </p:sp>
          <p:sp>
            <p:nvSpPr>
              <p:cNvPr id="69" name="Line 78"/>
              <p:cNvSpPr>
                <a:spLocks noChangeShapeType="1"/>
              </p:cNvSpPr>
              <p:nvPr/>
            </p:nvSpPr>
            <p:spPr bwMode="auto">
              <a:xfrm rot="15571372" flipV="1">
                <a:off x="805" y="1876"/>
                <a:ext cx="16" cy="24"/>
              </a:xfrm>
              <a:prstGeom prst="line">
                <a:avLst/>
              </a:prstGeom>
              <a:noFill/>
              <a:ln w="9525">
                <a:solidFill>
                  <a:srgbClr val="000000"/>
                </a:solidFill>
                <a:round/>
                <a:headEnd/>
                <a:tailEnd/>
              </a:ln>
            </p:spPr>
            <p:txBody>
              <a:bodyPr/>
              <a:lstStyle/>
              <a:p>
                <a:endParaRPr lang="en-GB"/>
              </a:p>
            </p:txBody>
          </p:sp>
          <p:sp>
            <p:nvSpPr>
              <p:cNvPr id="70" name="Line 79"/>
              <p:cNvSpPr>
                <a:spLocks noChangeShapeType="1"/>
              </p:cNvSpPr>
              <p:nvPr/>
            </p:nvSpPr>
            <p:spPr bwMode="auto">
              <a:xfrm rot="20971372" flipV="1">
                <a:off x="791" y="1822"/>
                <a:ext cx="24" cy="18"/>
              </a:xfrm>
              <a:prstGeom prst="line">
                <a:avLst/>
              </a:prstGeom>
              <a:noFill/>
              <a:ln w="9525">
                <a:solidFill>
                  <a:srgbClr val="000000"/>
                </a:solidFill>
                <a:round/>
                <a:headEnd/>
                <a:tailEnd/>
              </a:ln>
            </p:spPr>
            <p:txBody>
              <a:bodyPr/>
              <a:lstStyle/>
              <a:p>
                <a:endParaRPr lang="en-GB"/>
              </a:p>
            </p:txBody>
          </p:sp>
          <p:sp>
            <p:nvSpPr>
              <p:cNvPr id="71" name="Line 80"/>
              <p:cNvSpPr>
                <a:spLocks noChangeShapeType="1"/>
              </p:cNvSpPr>
              <p:nvPr/>
            </p:nvSpPr>
            <p:spPr bwMode="auto">
              <a:xfrm rot="15571372" flipV="1">
                <a:off x="793" y="1801"/>
                <a:ext cx="16" cy="25"/>
              </a:xfrm>
              <a:prstGeom prst="line">
                <a:avLst/>
              </a:prstGeom>
              <a:noFill/>
              <a:ln w="9525">
                <a:solidFill>
                  <a:srgbClr val="000000"/>
                </a:solidFill>
                <a:round/>
                <a:headEnd/>
                <a:tailEnd/>
              </a:ln>
            </p:spPr>
            <p:txBody>
              <a:bodyPr/>
              <a:lstStyle/>
              <a:p>
                <a:endParaRPr lang="en-GB"/>
              </a:p>
            </p:txBody>
          </p:sp>
          <p:sp>
            <p:nvSpPr>
              <p:cNvPr id="72" name="Line 81"/>
              <p:cNvSpPr>
                <a:spLocks noChangeShapeType="1"/>
              </p:cNvSpPr>
              <p:nvPr/>
            </p:nvSpPr>
            <p:spPr bwMode="auto">
              <a:xfrm rot="20971372" flipV="1">
                <a:off x="785" y="1785"/>
                <a:ext cx="24" cy="19"/>
              </a:xfrm>
              <a:prstGeom prst="line">
                <a:avLst/>
              </a:prstGeom>
              <a:noFill/>
              <a:ln w="9525">
                <a:solidFill>
                  <a:srgbClr val="000000"/>
                </a:solidFill>
                <a:round/>
                <a:headEnd/>
                <a:tailEnd/>
              </a:ln>
            </p:spPr>
            <p:txBody>
              <a:bodyPr/>
              <a:lstStyle/>
              <a:p>
                <a:endParaRPr lang="en-GB"/>
              </a:p>
            </p:txBody>
          </p:sp>
          <p:sp>
            <p:nvSpPr>
              <p:cNvPr id="73" name="Line 82"/>
              <p:cNvSpPr>
                <a:spLocks noChangeShapeType="1"/>
              </p:cNvSpPr>
              <p:nvPr/>
            </p:nvSpPr>
            <p:spPr bwMode="auto">
              <a:xfrm rot="15571372" flipV="1">
                <a:off x="786" y="1766"/>
                <a:ext cx="16" cy="24"/>
              </a:xfrm>
              <a:prstGeom prst="line">
                <a:avLst/>
              </a:prstGeom>
              <a:noFill/>
              <a:ln w="9525">
                <a:solidFill>
                  <a:srgbClr val="000000"/>
                </a:solidFill>
                <a:round/>
                <a:headEnd/>
                <a:tailEnd/>
              </a:ln>
            </p:spPr>
            <p:txBody>
              <a:bodyPr/>
              <a:lstStyle/>
              <a:p>
                <a:endParaRPr lang="en-GB"/>
              </a:p>
            </p:txBody>
          </p:sp>
          <p:sp>
            <p:nvSpPr>
              <p:cNvPr id="74" name="Line 83"/>
              <p:cNvSpPr>
                <a:spLocks noChangeShapeType="1"/>
              </p:cNvSpPr>
              <p:nvPr/>
            </p:nvSpPr>
            <p:spPr bwMode="auto">
              <a:xfrm rot="20971372" flipV="1">
                <a:off x="798" y="1859"/>
                <a:ext cx="24" cy="18"/>
              </a:xfrm>
              <a:prstGeom prst="line">
                <a:avLst/>
              </a:prstGeom>
              <a:noFill/>
              <a:ln w="9525">
                <a:solidFill>
                  <a:srgbClr val="000000"/>
                </a:solidFill>
                <a:round/>
                <a:headEnd/>
                <a:tailEnd/>
              </a:ln>
            </p:spPr>
            <p:txBody>
              <a:bodyPr/>
              <a:lstStyle/>
              <a:p>
                <a:endParaRPr lang="en-GB"/>
              </a:p>
            </p:txBody>
          </p:sp>
          <p:sp>
            <p:nvSpPr>
              <p:cNvPr id="75" name="Line 84"/>
              <p:cNvSpPr>
                <a:spLocks noChangeShapeType="1"/>
              </p:cNvSpPr>
              <p:nvPr/>
            </p:nvSpPr>
            <p:spPr bwMode="auto">
              <a:xfrm rot="15571372" flipV="1">
                <a:off x="799" y="1839"/>
                <a:ext cx="16" cy="24"/>
              </a:xfrm>
              <a:prstGeom prst="line">
                <a:avLst/>
              </a:prstGeom>
              <a:noFill/>
              <a:ln w="9525">
                <a:solidFill>
                  <a:srgbClr val="000000"/>
                </a:solidFill>
                <a:round/>
                <a:headEnd/>
                <a:tailEnd/>
              </a:ln>
            </p:spPr>
            <p:txBody>
              <a:bodyPr/>
              <a:lstStyle/>
              <a:p>
                <a:endParaRPr lang="en-GB"/>
              </a:p>
            </p:txBody>
          </p:sp>
          <p:sp>
            <p:nvSpPr>
              <p:cNvPr id="76" name="Line 85"/>
              <p:cNvSpPr>
                <a:spLocks noChangeShapeType="1"/>
              </p:cNvSpPr>
              <p:nvPr/>
            </p:nvSpPr>
            <p:spPr bwMode="auto">
              <a:xfrm rot="20971372" flipV="1">
                <a:off x="779" y="1751"/>
                <a:ext cx="25" cy="19"/>
              </a:xfrm>
              <a:prstGeom prst="line">
                <a:avLst/>
              </a:prstGeom>
              <a:noFill/>
              <a:ln w="9525">
                <a:solidFill>
                  <a:srgbClr val="000000"/>
                </a:solidFill>
                <a:round/>
                <a:headEnd/>
                <a:tailEnd/>
              </a:ln>
            </p:spPr>
            <p:txBody>
              <a:bodyPr/>
              <a:lstStyle/>
              <a:p>
                <a:endParaRPr lang="en-GB"/>
              </a:p>
            </p:txBody>
          </p:sp>
          <p:sp>
            <p:nvSpPr>
              <p:cNvPr id="77" name="Line 86"/>
              <p:cNvSpPr>
                <a:spLocks noChangeShapeType="1"/>
              </p:cNvSpPr>
              <p:nvPr/>
            </p:nvSpPr>
            <p:spPr bwMode="auto">
              <a:xfrm rot="15571372" flipV="1">
                <a:off x="781" y="1731"/>
                <a:ext cx="16" cy="25"/>
              </a:xfrm>
              <a:prstGeom prst="line">
                <a:avLst/>
              </a:prstGeom>
              <a:noFill/>
              <a:ln w="9525">
                <a:solidFill>
                  <a:srgbClr val="000000"/>
                </a:solidFill>
                <a:round/>
                <a:headEnd/>
                <a:tailEnd/>
              </a:ln>
            </p:spPr>
            <p:txBody>
              <a:bodyPr/>
              <a:lstStyle/>
              <a:p>
                <a:endParaRPr lang="en-GB"/>
              </a:p>
            </p:txBody>
          </p:sp>
          <p:sp>
            <p:nvSpPr>
              <p:cNvPr id="78" name="Oval 87"/>
              <p:cNvSpPr>
                <a:spLocks noChangeArrowheads="1"/>
              </p:cNvSpPr>
              <p:nvPr/>
            </p:nvSpPr>
            <p:spPr bwMode="auto">
              <a:xfrm>
                <a:off x="843" y="1904"/>
                <a:ext cx="46" cy="51"/>
              </a:xfrm>
              <a:prstGeom prst="ellipse">
                <a:avLst/>
              </a:prstGeom>
              <a:solidFill>
                <a:srgbClr val="FF6600"/>
              </a:solidFill>
              <a:ln w="9525">
                <a:solidFill>
                  <a:srgbClr val="000000"/>
                </a:solidFill>
                <a:round/>
                <a:headEnd/>
                <a:tailEnd/>
              </a:ln>
            </p:spPr>
            <p:txBody>
              <a:bodyPr/>
              <a:lstStyle/>
              <a:p>
                <a:endParaRPr lang="en-US"/>
              </a:p>
            </p:txBody>
          </p:sp>
          <p:sp>
            <p:nvSpPr>
              <p:cNvPr id="79" name="Line 88"/>
              <p:cNvSpPr>
                <a:spLocks noChangeShapeType="1"/>
              </p:cNvSpPr>
              <p:nvPr/>
            </p:nvSpPr>
            <p:spPr bwMode="auto">
              <a:xfrm flipV="1">
                <a:off x="861" y="1884"/>
                <a:ext cx="24" cy="19"/>
              </a:xfrm>
              <a:prstGeom prst="line">
                <a:avLst/>
              </a:prstGeom>
              <a:noFill/>
              <a:ln w="9525">
                <a:solidFill>
                  <a:srgbClr val="000000"/>
                </a:solidFill>
                <a:round/>
                <a:headEnd/>
                <a:tailEnd/>
              </a:ln>
            </p:spPr>
            <p:txBody>
              <a:bodyPr/>
              <a:lstStyle/>
              <a:p>
                <a:endParaRPr lang="en-GB"/>
              </a:p>
            </p:txBody>
          </p:sp>
          <p:sp>
            <p:nvSpPr>
              <p:cNvPr id="80" name="Line 89"/>
              <p:cNvSpPr>
                <a:spLocks noChangeShapeType="1"/>
              </p:cNvSpPr>
              <p:nvPr/>
            </p:nvSpPr>
            <p:spPr bwMode="auto">
              <a:xfrm rot="16200000" flipV="1">
                <a:off x="865" y="1864"/>
                <a:ext cx="16" cy="24"/>
              </a:xfrm>
              <a:prstGeom prst="line">
                <a:avLst/>
              </a:prstGeom>
              <a:noFill/>
              <a:ln w="9525">
                <a:solidFill>
                  <a:srgbClr val="000000"/>
                </a:solidFill>
                <a:round/>
                <a:headEnd/>
                <a:tailEnd/>
              </a:ln>
            </p:spPr>
            <p:txBody>
              <a:bodyPr/>
              <a:lstStyle/>
              <a:p>
                <a:endParaRPr lang="en-GB"/>
              </a:p>
            </p:txBody>
          </p:sp>
          <p:sp>
            <p:nvSpPr>
              <p:cNvPr id="81" name="Line 90"/>
              <p:cNvSpPr>
                <a:spLocks noChangeShapeType="1"/>
              </p:cNvSpPr>
              <p:nvPr/>
            </p:nvSpPr>
            <p:spPr bwMode="auto">
              <a:xfrm flipV="1">
                <a:off x="861" y="1810"/>
                <a:ext cx="24" cy="18"/>
              </a:xfrm>
              <a:prstGeom prst="line">
                <a:avLst/>
              </a:prstGeom>
              <a:noFill/>
              <a:ln w="9525">
                <a:solidFill>
                  <a:srgbClr val="000000"/>
                </a:solidFill>
                <a:round/>
                <a:headEnd/>
                <a:tailEnd/>
              </a:ln>
            </p:spPr>
            <p:txBody>
              <a:bodyPr/>
              <a:lstStyle/>
              <a:p>
                <a:endParaRPr lang="en-GB"/>
              </a:p>
            </p:txBody>
          </p:sp>
          <p:sp>
            <p:nvSpPr>
              <p:cNvPr id="82" name="Line 91"/>
              <p:cNvSpPr>
                <a:spLocks noChangeShapeType="1"/>
              </p:cNvSpPr>
              <p:nvPr/>
            </p:nvSpPr>
            <p:spPr bwMode="auto">
              <a:xfrm rot="16200000" flipV="1">
                <a:off x="865" y="1790"/>
                <a:ext cx="16" cy="24"/>
              </a:xfrm>
              <a:prstGeom prst="line">
                <a:avLst/>
              </a:prstGeom>
              <a:noFill/>
              <a:ln w="9525">
                <a:solidFill>
                  <a:srgbClr val="000000"/>
                </a:solidFill>
                <a:round/>
                <a:headEnd/>
                <a:tailEnd/>
              </a:ln>
            </p:spPr>
            <p:txBody>
              <a:bodyPr/>
              <a:lstStyle/>
              <a:p>
                <a:endParaRPr lang="en-GB"/>
              </a:p>
            </p:txBody>
          </p:sp>
          <p:sp>
            <p:nvSpPr>
              <p:cNvPr id="83" name="Line 92"/>
              <p:cNvSpPr>
                <a:spLocks noChangeShapeType="1"/>
              </p:cNvSpPr>
              <p:nvPr/>
            </p:nvSpPr>
            <p:spPr bwMode="auto">
              <a:xfrm flipV="1">
                <a:off x="861" y="1772"/>
                <a:ext cx="24" cy="19"/>
              </a:xfrm>
              <a:prstGeom prst="line">
                <a:avLst/>
              </a:prstGeom>
              <a:noFill/>
              <a:ln w="9525">
                <a:solidFill>
                  <a:srgbClr val="000000"/>
                </a:solidFill>
                <a:round/>
                <a:headEnd/>
                <a:tailEnd/>
              </a:ln>
            </p:spPr>
            <p:txBody>
              <a:bodyPr/>
              <a:lstStyle/>
              <a:p>
                <a:endParaRPr lang="en-GB"/>
              </a:p>
            </p:txBody>
          </p:sp>
          <p:sp>
            <p:nvSpPr>
              <p:cNvPr id="84" name="Line 93"/>
              <p:cNvSpPr>
                <a:spLocks noChangeShapeType="1"/>
              </p:cNvSpPr>
              <p:nvPr/>
            </p:nvSpPr>
            <p:spPr bwMode="auto">
              <a:xfrm rot="16200000" flipV="1">
                <a:off x="865" y="1752"/>
                <a:ext cx="16" cy="24"/>
              </a:xfrm>
              <a:prstGeom prst="line">
                <a:avLst/>
              </a:prstGeom>
              <a:noFill/>
              <a:ln w="9525">
                <a:solidFill>
                  <a:srgbClr val="000000"/>
                </a:solidFill>
                <a:round/>
                <a:headEnd/>
                <a:tailEnd/>
              </a:ln>
            </p:spPr>
            <p:txBody>
              <a:bodyPr/>
              <a:lstStyle/>
              <a:p>
                <a:endParaRPr lang="en-GB"/>
              </a:p>
            </p:txBody>
          </p:sp>
          <p:sp>
            <p:nvSpPr>
              <p:cNvPr id="85" name="Line 94"/>
              <p:cNvSpPr>
                <a:spLocks noChangeShapeType="1"/>
              </p:cNvSpPr>
              <p:nvPr/>
            </p:nvSpPr>
            <p:spPr bwMode="auto">
              <a:xfrm flipV="1">
                <a:off x="861" y="1847"/>
                <a:ext cx="24" cy="19"/>
              </a:xfrm>
              <a:prstGeom prst="line">
                <a:avLst/>
              </a:prstGeom>
              <a:noFill/>
              <a:ln w="9525">
                <a:solidFill>
                  <a:srgbClr val="000000"/>
                </a:solidFill>
                <a:round/>
                <a:headEnd/>
                <a:tailEnd/>
              </a:ln>
            </p:spPr>
            <p:txBody>
              <a:bodyPr/>
              <a:lstStyle/>
              <a:p>
                <a:endParaRPr lang="en-GB"/>
              </a:p>
            </p:txBody>
          </p:sp>
          <p:sp>
            <p:nvSpPr>
              <p:cNvPr id="86" name="Line 95"/>
              <p:cNvSpPr>
                <a:spLocks noChangeShapeType="1"/>
              </p:cNvSpPr>
              <p:nvPr/>
            </p:nvSpPr>
            <p:spPr bwMode="auto">
              <a:xfrm rot="16200000" flipV="1">
                <a:off x="865" y="1827"/>
                <a:ext cx="16" cy="24"/>
              </a:xfrm>
              <a:prstGeom prst="line">
                <a:avLst/>
              </a:prstGeom>
              <a:noFill/>
              <a:ln w="9525">
                <a:solidFill>
                  <a:srgbClr val="000000"/>
                </a:solidFill>
                <a:round/>
                <a:headEnd/>
                <a:tailEnd/>
              </a:ln>
            </p:spPr>
            <p:txBody>
              <a:bodyPr/>
              <a:lstStyle/>
              <a:p>
                <a:endParaRPr lang="en-GB"/>
              </a:p>
            </p:txBody>
          </p:sp>
          <p:sp>
            <p:nvSpPr>
              <p:cNvPr id="87" name="Line 96"/>
              <p:cNvSpPr>
                <a:spLocks noChangeShapeType="1"/>
              </p:cNvSpPr>
              <p:nvPr/>
            </p:nvSpPr>
            <p:spPr bwMode="auto">
              <a:xfrm flipV="1">
                <a:off x="861" y="1738"/>
                <a:ext cx="24" cy="18"/>
              </a:xfrm>
              <a:prstGeom prst="line">
                <a:avLst/>
              </a:prstGeom>
              <a:noFill/>
              <a:ln w="9525">
                <a:solidFill>
                  <a:srgbClr val="000000"/>
                </a:solidFill>
                <a:round/>
                <a:headEnd/>
                <a:tailEnd/>
              </a:ln>
            </p:spPr>
            <p:txBody>
              <a:bodyPr/>
              <a:lstStyle/>
              <a:p>
                <a:endParaRPr lang="en-GB"/>
              </a:p>
            </p:txBody>
          </p:sp>
          <p:sp>
            <p:nvSpPr>
              <p:cNvPr id="88" name="Line 97"/>
              <p:cNvSpPr>
                <a:spLocks noChangeShapeType="1"/>
              </p:cNvSpPr>
              <p:nvPr/>
            </p:nvSpPr>
            <p:spPr bwMode="auto">
              <a:xfrm rot="16200000" flipV="1">
                <a:off x="865" y="1718"/>
                <a:ext cx="16" cy="24"/>
              </a:xfrm>
              <a:prstGeom prst="line">
                <a:avLst/>
              </a:prstGeom>
              <a:noFill/>
              <a:ln w="9525">
                <a:solidFill>
                  <a:srgbClr val="000000"/>
                </a:solidFill>
                <a:round/>
                <a:headEnd/>
                <a:tailEnd/>
              </a:ln>
            </p:spPr>
            <p:txBody>
              <a:bodyPr/>
              <a:lstStyle/>
              <a:p>
                <a:endParaRPr lang="en-GB"/>
              </a:p>
            </p:txBody>
          </p:sp>
          <p:sp>
            <p:nvSpPr>
              <p:cNvPr id="89" name="Oval 98"/>
              <p:cNvSpPr>
                <a:spLocks noChangeArrowheads="1"/>
              </p:cNvSpPr>
              <p:nvPr/>
            </p:nvSpPr>
            <p:spPr bwMode="auto">
              <a:xfrm rot="472644">
                <a:off x="898" y="1901"/>
                <a:ext cx="45" cy="50"/>
              </a:xfrm>
              <a:prstGeom prst="ellipse">
                <a:avLst/>
              </a:prstGeom>
              <a:solidFill>
                <a:srgbClr val="FF6600"/>
              </a:solidFill>
              <a:ln w="9525">
                <a:solidFill>
                  <a:srgbClr val="000000"/>
                </a:solidFill>
                <a:round/>
                <a:headEnd/>
                <a:tailEnd/>
              </a:ln>
            </p:spPr>
            <p:txBody>
              <a:bodyPr/>
              <a:lstStyle/>
              <a:p>
                <a:endParaRPr lang="en-US"/>
              </a:p>
            </p:txBody>
          </p:sp>
          <p:sp>
            <p:nvSpPr>
              <p:cNvPr id="90" name="Line 99"/>
              <p:cNvSpPr>
                <a:spLocks noChangeShapeType="1"/>
              </p:cNvSpPr>
              <p:nvPr/>
            </p:nvSpPr>
            <p:spPr bwMode="auto">
              <a:xfrm rot="472644" flipV="1">
                <a:off x="919" y="1882"/>
                <a:ext cx="24" cy="18"/>
              </a:xfrm>
              <a:prstGeom prst="line">
                <a:avLst/>
              </a:prstGeom>
              <a:noFill/>
              <a:ln w="9525">
                <a:solidFill>
                  <a:srgbClr val="000000"/>
                </a:solidFill>
                <a:round/>
                <a:headEnd/>
                <a:tailEnd/>
              </a:ln>
            </p:spPr>
            <p:txBody>
              <a:bodyPr/>
              <a:lstStyle/>
              <a:p>
                <a:endParaRPr lang="en-GB"/>
              </a:p>
            </p:txBody>
          </p:sp>
          <p:sp>
            <p:nvSpPr>
              <p:cNvPr id="91" name="Line 100"/>
              <p:cNvSpPr>
                <a:spLocks noChangeShapeType="1"/>
              </p:cNvSpPr>
              <p:nvPr/>
            </p:nvSpPr>
            <p:spPr bwMode="auto">
              <a:xfrm rot="16672644" flipV="1">
                <a:off x="926" y="1862"/>
                <a:ext cx="16" cy="24"/>
              </a:xfrm>
              <a:prstGeom prst="line">
                <a:avLst/>
              </a:prstGeom>
              <a:noFill/>
              <a:ln w="9525">
                <a:solidFill>
                  <a:srgbClr val="000000"/>
                </a:solidFill>
                <a:round/>
                <a:headEnd/>
                <a:tailEnd/>
              </a:ln>
            </p:spPr>
            <p:txBody>
              <a:bodyPr/>
              <a:lstStyle/>
              <a:p>
                <a:endParaRPr lang="en-GB"/>
              </a:p>
            </p:txBody>
          </p:sp>
          <p:sp>
            <p:nvSpPr>
              <p:cNvPr id="92" name="Line 101"/>
              <p:cNvSpPr>
                <a:spLocks noChangeShapeType="1"/>
              </p:cNvSpPr>
              <p:nvPr/>
            </p:nvSpPr>
            <p:spPr bwMode="auto">
              <a:xfrm rot="472644" flipV="1">
                <a:off x="928" y="1808"/>
                <a:ext cx="25" cy="19"/>
              </a:xfrm>
              <a:prstGeom prst="line">
                <a:avLst/>
              </a:prstGeom>
              <a:noFill/>
              <a:ln w="9525">
                <a:solidFill>
                  <a:srgbClr val="000000"/>
                </a:solidFill>
                <a:round/>
                <a:headEnd/>
                <a:tailEnd/>
              </a:ln>
            </p:spPr>
            <p:txBody>
              <a:bodyPr/>
              <a:lstStyle/>
              <a:p>
                <a:endParaRPr lang="en-GB"/>
              </a:p>
            </p:txBody>
          </p:sp>
          <p:sp>
            <p:nvSpPr>
              <p:cNvPr id="93" name="Line 102"/>
              <p:cNvSpPr>
                <a:spLocks noChangeShapeType="1"/>
              </p:cNvSpPr>
              <p:nvPr/>
            </p:nvSpPr>
            <p:spPr bwMode="auto">
              <a:xfrm rot="16672644" flipV="1">
                <a:off x="935" y="1788"/>
                <a:ext cx="16" cy="24"/>
              </a:xfrm>
              <a:prstGeom prst="line">
                <a:avLst/>
              </a:prstGeom>
              <a:noFill/>
              <a:ln w="9525">
                <a:solidFill>
                  <a:srgbClr val="000000"/>
                </a:solidFill>
                <a:round/>
                <a:headEnd/>
                <a:tailEnd/>
              </a:ln>
            </p:spPr>
            <p:txBody>
              <a:bodyPr/>
              <a:lstStyle/>
              <a:p>
                <a:endParaRPr lang="en-GB"/>
              </a:p>
            </p:txBody>
          </p:sp>
          <p:sp>
            <p:nvSpPr>
              <p:cNvPr id="94" name="Line 103"/>
              <p:cNvSpPr>
                <a:spLocks noChangeShapeType="1"/>
              </p:cNvSpPr>
              <p:nvPr/>
            </p:nvSpPr>
            <p:spPr bwMode="auto">
              <a:xfrm rot="472644" flipV="1">
                <a:off x="933" y="1771"/>
                <a:ext cx="25" cy="19"/>
              </a:xfrm>
              <a:prstGeom prst="line">
                <a:avLst/>
              </a:prstGeom>
              <a:noFill/>
              <a:ln w="9525">
                <a:solidFill>
                  <a:srgbClr val="000000"/>
                </a:solidFill>
                <a:round/>
                <a:headEnd/>
                <a:tailEnd/>
              </a:ln>
            </p:spPr>
            <p:txBody>
              <a:bodyPr/>
              <a:lstStyle/>
              <a:p>
                <a:endParaRPr lang="en-GB"/>
              </a:p>
            </p:txBody>
          </p:sp>
          <p:sp>
            <p:nvSpPr>
              <p:cNvPr id="95" name="Line 104"/>
              <p:cNvSpPr>
                <a:spLocks noChangeShapeType="1"/>
              </p:cNvSpPr>
              <p:nvPr/>
            </p:nvSpPr>
            <p:spPr bwMode="auto">
              <a:xfrm rot="16672644" flipV="1">
                <a:off x="940" y="1750"/>
                <a:ext cx="16" cy="25"/>
              </a:xfrm>
              <a:prstGeom prst="line">
                <a:avLst/>
              </a:prstGeom>
              <a:noFill/>
              <a:ln w="9525">
                <a:solidFill>
                  <a:srgbClr val="000000"/>
                </a:solidFill>
                <a:round/>
                <a:headEnd/>
                <a:tailEnd/>
              </a:ln>
            </p:spPr>
            <p:txBody>
              <a:bodyPr/>
              <a:lstStyle/>
              <a:p>
                <a:endParaRPr lang="en-GB"/>
              </a:p>
            </p:txBody>
          </p:sp>
          <p:sp>
            <p:nvSpPr>
              <p:cNvPr id="96" name="Line 105"/>
              <p:cNvSpPr>
                <a:spLocks noChangeShapeType="1"/>
              </p:cNvSpPr>
              <p:nvPr/>
            </p:nvSpPr>
            <p:spPr bwMode="auto">
              <a:xfrm rot="472644" flipV="1">
                <a:off x="924" y="1845"/>
                <a:ext cx="24" cy="19"/>
              </a:xfrm>
              <a:prstGeom prst="line">
                <a:avLst/>
              </a:prstGeom>
              <a:noFill/>
              <a:ln w="9525">
                <a:solidFill>
                  <a:srgbClr val="000000"/>
                </a:solidFill>
                <a:round/>
                <a:headEnd/>
                <a:tailEnd/>
              </a:ln>
            </p:spPr>
            <p:txBody>
              <a:bodyPr/>
              <a:lstStyle/>
              <a:p>
                <a:endParaRPr lang="en-GB"/>
              </a:p>
            </p:txBody>
          </p:sp>
          <p:sp>
            <p:nvSpPr>
              <p:cNvPr id="97" name="Line 106"/>
              <p:cNvSpPr>
                <a:spLocks noChangeShapeType="1"/>
              </p:cNvSpPr>
              <p:nvPr/>
            </p:nvSpPr>
            <p:spPr bwMode="auto">
              <a:xfrm rot="16672644" flipV="1">
                <a:off x="930" y="1825"/>
                <a:ext cx="16" cy="24"/>
              </a:xfrm>
              <a:prstGeom prst="line">
                <a:avLst/>
              </a:prstGeom>
              <a:noFill/>
              <a:ln w="9525">
                <a:solidFill>
                  <a:srgbClr val="000000"/>
                </a:solidFill>
                <a:round/>
                <a:headEnd/>
                <a:tailEnd/>
              </a:ln>
            </p:spPr>
            <p:txBody>
              <a:bodyPr/>
              <a:lstStyle/>
              <a:p>
                <a:endParaRPr lang="en-GB"/>
              </a:p>
            </p:txBody>
          </p:sp>
          <p:sp>
            <p:nvSpPr>
              <p:cNvPr id="98" name="Line 107"/>
              <p:cNvSpPr>
                <a:spLocks noChangeShapeType="1"/>
              </p:cNvSpPr>
              <p:nvPr/>
            </p:nvSpPr>
            <p:spPr bwMode="auto">
              <a:xfrm rot="472644" flipV="1">
                <a:off x="937" y="1736"/>
                <a:ext cx="25" cy="19"/>
              </a:xfrm>
              <a:prstGeom prst="line">
                <a:avLst/>
              </a:prstGeom>
              <a:noFill/>
              <a:ln w="9525">
                <a:solidFill>
                  <a:srgbClr val="000000"/>
                </a:solidFill>
                <a:round/>
                <a:headEnd/>
                <a:tailEnd/>
              </a:ln>
            </p:spPr>
            <p:txBody>
              <a:bodyPr/>
              <a:lstStyle/>
              <a:p>
                <a:endParaRPr lang="en-GB"/>
              </a:p>
            </p:txBody>
          </p:sp>
          <p:sp>
            <p:nvSpPr>
              <p:cNvPr id="99" name="Line 108"/>
              <p:cNvSpPr>
                <a:spLocks noChangeShapeType="1"/>
              </p:cNvSpPr>
              <p:nvPr/>
            </p:nvSpPr>
            <p:spPr bwMode="auto">
              <a:xfrm rot="16672644" flipV="1">
                <a:off x="944" y="1717"/>
                <a:ext cx="16" cy="24"/>
              </a:xfrm>
              <a:prstGeom prst="line">
                <a:avLst/>
              </a:prstGeom>
              <a:noFill/>
              <a:ln w="9525">
                <a:solidFill>
                  <a:srgbClr val="000000"/>
                </a:solidFill>
                <a:round/>
                <a:headEnd/>
                <a:tailEnd/>
              </a:ln>
            </p:spPr>
            <p:txBody>
              <a:bodyPr/>
              <a:lstStyle/>
              <a:p>
                <a:endParaRPr lang="en-GB"/>
              </a:p>
            </p:txBody>
          </p:sp>
          <p:sp>
            <p:nvSpPr>
              <p:cNvPr id="100" name="Oval 109"/>
              <p:cNvSpPr>
                <a:spLocks noChangeArrowheads="1"/>
              </p:cNvSpPr>
              <p:nvPr/>
            </p:nvSpPr>
            <p:spPr bwMode="auto">
              <a:xfrm>
                <a:off x="961" y="1907"/>
                <a:ext cx="46" cy="50"/>
              </a:xfrm>
              <a:prstGeom prst="ellipse">
                <a:avLst/>
              </a:prstGeom>
              <a:solidFill>
                <a:srgbClr val="FF6600"/>
              </a:solidFill>
              <a:ln w="9525">
                <a:solidFill>
                  <a:srgbClr val="000000"/>
                </a:solidFill>
                <a:round/>
                <a:headEnd/>
                <a:tailEnd/>
              </a:ln>
            </p:spPr>
            <p:txBody>
              <a:bodyPr/>
              <a:lstStyle/>
              <a:p>
                <a:endParaRPr lang="en-US"/>
              </a:p>
            </p:txBody>
          </p:sp>
          <p:sp>
            <p:nvSpPr>
              <p:cNvPr id="101" name="Line 110"/>
              <p:cNvSpPr>
                <a:spLocks noChangeShapeType="1"/>
              </p:cNvSpPr>
              <p:nvPr/>
            </p:nvSpPr>
            <p:spPr bwMode="auto">
              <a:xfrm flipV="1">
                <a:off x="978" y="1887"/>
                <a:ext cx="24" cy="19"/>
              </a:xfrm>
              <a:prstGeom prst="line">
                <a:avLst/>
              </a:prstGeom>
              <a:noFill/>
              <a:ln w="9525">
                <a:solidFill>
                  <a:srgbClr val="000000"/>
                </a:solidFill>
                <a:round/>
                <a:headEnd/>
                <a:tailEnd/>
              </a:ln>
            </p:spPr>
            <p:txBody>
              <a:bodyPr/>
              <a:lstStyle/>
              <a:p>
                <a:endParaRPr lang="en-GB"/>
              </a:p>
            </p:txBody>
          </p:sp>
          <p:sp>
            <p:nvSpPr>
              <p:cNvPr id="102" name="Line 111"/>
              <p:cNvSpPr>
                <a:spLocks noChangeShapeType="1"/>
              </p:cNvSpPr>
              <p:nvPr/>
            </p:nvSpPr>
            <p:spPr bwMode="auto">
              <a:xfrm rot="16200000" flipV="1">
                <a:off x="982" y="1867"/>
                <a:ext cx="16" cy="24"/>
              </a:xfrm>
              <a:prstGeom prst="line">
                <a:avLst/>
              </a:prstGeom>
              <a:noFill/>
              <a:ln w="9525">
                <a:solidFill>
                  <a:srgbClr val="000000"/>
                </a:solidFill>
                <a:round/>
                <a:headEnd/>
                <a:tailEnd/>
              </a:ln>
            </p:spPr>
            <p:txBody>
              <a:bodyPr/>
              <a:lstStyle/>
              <a:p>
                <a:endParaRPr lang="en-GB"/>
              </a:p>
            </p:txBody>
          </p:sp>
          <p:sp>
            <p:nvSpPr>
              <p:cNvPr id="103" name="Line 112"/>
              <p:cNvSpPr>
                <a:spLocks noChangeShapeType="1"/>
              </p:cNvSpPr>
              <p:nvPr/>
            </p:nvSpPr>
            <p:spPr bwMode="auto">
              <a:xfrm flipV="1">
                <a:off x="978" y="1812"/>
                <a:ext cx="24" cy="19"/>
              </a:xfrm>
              <a:prstGeom prst="line">
                <a:avLst/>
              </a:prstGeom>
              <a:noFill/>
              <a:ln w="9525">
                <a:solidFill>
                  <a:srgbClr val="000000"/>
                </a:solidFill>
                <a:round/>
                <a:headEnd/>
                <a:tailEnd/>
              </a:ln>
            </p:spPr>
            <p:txBody>
              <a:bodyPr/>
              <a:lstStyle/>
              <a:p>
                <a:endParaRPr lang="en-GB"/>
              </a:p>
            </p:txBody>
          </p:sp>
          <p:sp>
            <p:nvSpPr>
              <p:cNvPr id="104" name="Line 113"/>
              <p:cNvSpPr>
                <a:spLocks noChangeShapeType="1"/>
              </p:cNvSpPr>
              <p:nvPr/>
            </p:nvSpPr>
            <p:spPr bwMode="auto">
              <a:xfrm rot="16200000" flipV="1">
                <a:off x="982" y="1792"/>
                <a:ext cx="16" cy="24"/>
              </a:xfrm>
              <a:prstGeom prst="line">
                <a:avLst/>
              </a:prstGeom>
              <a:noFill/>
              <a:ln w="9525">
                <a:solidFill>
                  <a:srgbClr val="000000"/>
                </a:solidFill>
                <a:round/>
                <a:headEnd/>
                <a:tailEnd/>
              </a:ln>
            </p:spPr>
            <p:txBody>
              <a:bodyPr/>
              <a:lstStyle/>
              <a:p>
                <a:endParaRPr lang="en-GB"/>
              </a:p>
            </p:txBody>
          </p:sp>
          <p:sp>
            <p:nvSpPr>
              <p:cNvPr id="105" name="Line 114"/>
              <p:cNvSpPr>
                <a:spLocks noChangeShapeType="1"/>
              </p:cNvSpPr>
              <p:nvPr/>
            </p:nvSpPr>
            <p:spPr bwMode="auto">
              <a:xfrm flipV="1">
                <a:off x="978" y="1775"/>
                <a:ext cx="24" cy="19"/>
              </a:xfrm>
              <a:prstGeom prst="line">
                <a:avLst/>
              </a:prstGeom>
              <a:noFill/>
              <a:ln w="9525">
                <a:solidFill>
                  <a:srgbClr val="000000"/>
                </a:solidFill>
                <a:round/>
                <a:headEnd/>
                <a:tailEnd/>
              </a:ln>
            </p:spPr>
            <p:txBody>
              <a:bodyPr/>
              <a:lstStyle/>
              <a:p>
                <a:endParaRPr lang="en-GB"/>
              </a:p>
            </p:txBody>
          </p:sp>
          <p:sp>
            <p:nvSpPr>
              <p:cNvPr id="106" name="Line 115"/>
              <p:cNvSpPr>
                <a:spLocks noChangeShapeType="1"/>
              </p:cNvSpPr>
              <p:nvPr/>
            </p:nvSpPr>
            <p:spPr bwMode="auto">
              <a:xfrm rot="16200000" flipV="1">
                <a:off x="982" y="1755"/>
                <a:ext cx="16" cy="24"/>
              </a:xfrm>
              <a:prstGeom prst="line">
                <a:avLst/>
              </a:prstGeom>
              <a:noFill/>
              <a:ln w="9525">
                <a:solidFill>
                  <a:srgbClr val="000000"/>
                </a:solidFill>
                <a:round/>
                <a:headEnd/>
                <a:tailEnd/>
              </a:ln>
            </p:spPr>
            <p:txBody>
              <a:bodyPr/>
              <a:lstStyle/>
              <a:p>
                <a:endParaRPr lang="en-GB"/>
              </a:p>
            </p:txBody>
          </p:sp>
          <p:sp>
            <p:nvSpPr>
              <p:cNvPr id="107" name="Line 116"/>
              <p:cNvSpPr>
                <a:spLocks noChangeShapeType="1"/>
              </p:cNvSpPr>
              <p:nvPr/>
            </p:nvSpPr>
            <p:spPr bwMode="auto">
              <a:xfrm flipV="1">
                <a:off x="978" y="1850"/>
                <a:ext cx="24" cy="18"/>
              </a:xfrm>
              <a:prstGeom prst="line">
                <a:avLst/>
              </a:prstGeom>
              <a:noFill/>
              <a:ln w="9525">
                <a:solidFill>
                  <a:srgbClr val="000000"/>
                </a:solidFill>
                <a:round/>
                <a:headEnd/>
                <a:tailEnd/>
              </a:ln>
            </p:spPr>
            <p:txBody>
              <a:bodyPr/>
              <a:lstStyle/>
              <a:p>
                <a:endParaRPr lang="en-GB"/>
              </a:p>
            </p:txBody>
          </p:sp>
          <p:sp>
            <p:nvSpPr>
              <p:cNvPr id="108" name="Line 117"/>
              <p:cNvSpPr>
                <a:spLocks noChangeShapeType="1"/>
              </p:cNvSpPr>
              <p:nvPr/>
            </p:nvSpPr>
            <p:spPr bwMode="auto">
              <a:xfrm rot="16200000" flipV="1">
                <a:off x="982" y="1830"/>
                <a:ext cx="16" cy="24"/>
              </a:xfrm>
              <a:prstGeom prst="line">
                <a:avLst/>
              </a:prstGeom>
              <a:noFill/>
              <a:ln w="9525">
                <a:solidFill>
                  <a:srgbClr val="000000"/>
                </a:solidFill>
                <a:round/>
                <a:headEnd/>
                <a:tailEnd/>
              </a:ln>
            </p:spPr>
            <p:txBody>
              <a:bodyPr/>
              <a:lstStyle/>
              <a:p>
                <a:endParaRPr lang="en-GB"/>
              </a:p>
            </p:txBody>
          </p:sp>
          <p:sp>
            <p:nvSpPr>
              <p:cNvPr id="109" name="Line 118"/>
              <p:cNvSpPr>
                <a:spLocks noChangeShapeType="1"/>
              </p:cNvSpPr>
              <p:nvPr/>
            </p:nvSpPr>
            <p:spPr bwMode="auto">
              <a:xfrm flipV="1">
                <a:off x="978" y="1740"/>
                <a:ext cx="24" cy="19"/>
              </a:xfrm>
              <a:prstGeom prst="line">
                <a:avLst/>
              </a:prstGeom>
              <a:noFill/>
              <a:ln w="9525">
                <a:solidFill>
                  <a:srgbClr val="000000"/>
                </a:solidFill>
                <a:round/>
                <a:headEnd/>
                <a:tailEnd/>
              </a:ln>
            </p:spPr>
            <p:txBody>
              <a:bodyPr/>
              <a:lstStyle/>
              <a:p>
                <a:endParaRPr lang="en-GB"/>
              </a:p>
            </p:txBody>
          </p:sp>
          <p:sp>
            <p:nvSpPr>
              <p:cNvPr id="110" name="Line 119"/>
              <p:cNvSpPr>
                <a:spLocks noChangeShapeType="1"/>
              </p:cNvSpPr>
              <p:nvPr/>
            </p:nvSpPr>
            <p:spPr bwMode="auto">
              <a:xfrm rot="16200000" flipV="1">
                <a:off x="982" y="1720"/>
                <a:ext cx="16" cy="24"/>
              </a:xfrm>
              <a:prstGeom prst="line">
                <a:avLst/>
              </a:prstGeom>
              <a:noFill/>
              <a:ln w="9525">
                <a:solidFill>
                  <a:srgbClr val="000000"/>
                </a:solidFill>
                <a:round/>
                <a:headEnd/>
                <a:tailEnd/>
              </a:ln>
            </p:spPr>
            <p:txBody>
              <a:bodyPr/>
              <a:lstStyle/>
              <a:p>
                <a:endParaRPr lang="en-GB"/>
              </a:p>
            </p:txBody>
          </p:sp>
          <p:sp>
            <p:nvSpPr>
              <p:cNvPr id="111" name="Oval 120"/>
              <p:cNvSpPr>
                <a:spLocks noChangeArrowheads="1"/>
              </p:cNvSpPr>
              <p:nvPr/>
            </p:nvSpPr>
            <p:spPr bwMode="auto">
              <a:xfrm>
                <a:off x="1007" y="1918"/>
                <a:ext cx="46" cy="50"/>
              </a:xfrm>
              <a:prstGeom prst="ellipse">
                <a:avLst/>
              </a:prstGeom>
              <a:solidFill>
                <a:srgbClr val="FF6600"/>
              </a:solidFill>
              <a:ln w="9525">
                <a:solidFill>
                  <a:srgbClr val="000000"/>
                </a:solidFill>
                <a:round/>
                <a:headEnd/>
                <a:tailEnd/>
              </a:ln>
            </p:spPr>
            <p:txBody>
              <a:bodyPr/>
              <a:lstStyle/>
              <a:p>
                <a:endParaRPr lang="en-US"/>
              </a:p>
            </p:txBody>
          </p:sp>
          <p:sp>
            <p:nvSpPr>
              <p:cNvPr id="112" name="Line 121"/>
              <p:cNvSpPr>
                <a:spLocks noChangeShapeType="1"/>
              </p:cNvSpPr>
              <p:nvPr/>
            </p:nvSpPr>
            <p:spPr bwMode="auto">
              <a:xfrm flipV="1">
                <a:off x="1024" y="1898"/>
                <a:ext cx="24" cy="18"/>
              </a:xfrm>
              <a:prstGeom prst="line">
                <a:avLst/>
              </a:prstGeom>
              <a:noFill/>
              <a:ln w="9525">
                <a:solidFill>
                  <a:srgbClr val="000000"/>
                </a:solidFill>
                <a:round/>
                <a:headEnd/>
                <a:tailEnd/>
              </a:ln>
            </p:spPr>
            <p:txBody>
              <a:bodyPr/>
              <a:lstStyle/>
              <a:p>
                <a:endParaRPr lang="en-GB"/>
              </a:p>
            </p:txBody>
          </p:sp>
          <p:sp>
            <p:nvSpPr>
              <p:cNvPr id="113" name="Line 122"/>
              <p:cNvSpPr>
                <a:spLocks noChangeShapeType="1"/>
              </p:cNvSpPr>
              <p:nvPr/>
            </p:nvSpPr>
            <p:spPr bwMode="auto">
              <a:xfrm rot="16200000" flipV="1">
                <a:off x="1028" y="1878"/>
                <a:ext cx="16" cy="24"/>
              </a:xfrm>
              <a:prstGeom prst="line">
                <a:avLst/>
              </a:prstGeom>
              <a:noFill/>
              <a:ln w="9525">
                <a:solidFill>
                  <a:srgbClr val="000000"/>
                </a:solidFill>
                <a:round/>
                <a:headEnd/>
                <a:tailEnd/>
              </a:ln>
            </p:spPr>
            <p:txBody>
              <a:bodyPr/>
              <a:lstStyle/>
              <a:p>
                <a:endParaRPr lang="en-GB"/>
              </a:p>
            </p:txBody>
          </p:sp>
          <p:sp>
            <p:nvSpPr>
              <p:cNvPr id="114" name="Line 123"/>
              <p:cNvSpPr>
                <a:spLocks noChangeShapeType="1"/>
              </p:cNvSpPr>
              <p:nvPr/>
            </p:nvSpPr>
            <p:spPr bwMode="auto">
              <a:xfrm flipV="1">
                <a:off x="1024" y="1823"/>
                <a:ext cx="24" cy="19"/>
              </a:xfrm>
              <a:prstGeom prst="line">
                <a:avLst/>
              </a:prstGeom>
              <a:noFill/>
              <a:ln w="9525">
                <a:solidFill>
                  <a:srgbClr val="000000"/>
                </a:solidFill>
                <a:round/>
                <a:headEnd/>
                <a:tailEnd/>
              </a:ln>
            </p:spPr>
            <p:txBody>
              <a:bodyPr/>
              <a:lstStyle/>
              <a:p>
                <a:endParaRPr lang="en-GB"/>
              </a:p>
            </p:txBody>
          </p:sp>
          <p:sp>
            <p:nvSpPr>
              <p:cNvPr id="115" name="Line 124"/>
              <p:cNvSpPr>
                <a:spLocks noChangeShapeType="1"/>
              </p:cNvSpPr>
              <p:nvPr/>
            </p:nvSpPr>
            <p:spPr bwMode="auto">
              <a:xfrm rot="16200000" flipV="1">
                <a:off x="1028" y="1803"/>
                <a:ext cx="16" cy="24"/>
              </a:xfrm>
              <a:prstGeom prst="line">
                <a:avLst/>
              </a:prstGeom>
              <a:noFill/>
              <a:ln w="9525">
                <a:solidFill>
                  <a:srgbClr val="000000"/>
                </a:solidFill>
                <a:round/>
                <a:headEnd/>
                <a:tailEnd/>
              </a:ln>
            </p:spPr>
            <p:txBody>
              <a:bodyPr/>
              <a:lstStyle/>
              <a:p>
                <a:endParaRPr lang="en-GB"/>
              </a:p>
            </p:txBody>
          </p:sp>
          <p:sp>
            <p:nvSpPr>
              <p:cNvPr id="116" name="Line 125"/>
              <p:cNvSpPr>
                <a:spLocks noChangeShapeType="1"/>
              </p:cNvSpPr>
              <p:nvPr/>
            </p:nvSpPr>
            <p:spPr bwMode="auto">
              <a:xfrm flipV="1">
                <a:off x="1024" y="1786"/>
                <a:ext cx="24" cy="18"/>
              </a:xfrm>
              <a:prstGeom prst="line">
                <a:avLst/>
              </a:prstGeom>
              <a:noFill/>
              <a:ln w="9525">
                <a:solidFill>
                  <a:srgbClr val="000000"/>
                </a:solidFill>
                <a:round/>
                <a:headEnd/>
                <a:tailEnd/>
              </a:ln>
            </p:spPr>
            <p:txBody>
              <a:bodyPr/>
              <a:lstStyle/>
              <a:p>
                <a:endParaRPr lang="en-GB"/>
              </a:p>
            </p:txBody>
          </p:sp>
          <p:sp>
            <p:nvSpPr>
              <p:cNvPr id="117" name="Line 126"/>
              <p:cNvSpPr>
                <a:spLocks noChangeShapeType="1"/>
              </p:cNvSpPr>
              <p:nvPr/>
            </p:nvSpPr>
            <p:spPr bwMode="auto">
              <a:xfrm rot="16200000" flipV="1">
                <a:off x="1028" y="1766"/>
                <a:ext cx="16" cy="24"/>
              </a:xfrm>
              <a:prstGeom prst="line">
                <a:avLst/>
              </a:prstGeom>
              <a:noFill/>
              <a:ln w="9525">
                <a:solidFill>
                  <a:srgbClr val="000000"/>
                </a:solidFill>
                <a:round/>
                <a:headEnd/>
                <a:tailEnd/>
              </a:ln>
            </p:spPr>
            <p:txBody>
              <a:bodyPr/>
              <a:lstStyle/>
              <a:p>
                <a:endParaRPr lang="en-GB"/>
              </a:p>
            </p:txBody>
          </p:sp>
          <p:sp>
            <p:nvSpPr>
              <p:cNvPr id="118" name="Line 127"/>
              <p:cNvSpPr>
                <a:spLocks noChangeShapeType="1"/>
              </p:cNvSpPr>
              <p:nvPr/>
            </p:nvSpPr>
            <p:spPr bwMode="auto">
              <a:xfrm flipV="1">
                <a:off x="1024" y="1860"/>
                <a:ext cx="24" cy="19"/>
              </a:xfrm>
              <a:prstGeom prst="line">
                <a:avLst/>
              </a:prstGeom>
              <a:noFill/>
              <a:ln w="9525">
                <a:solidFill>
                  <a:srgbClr val="000000"/>
                </a:solidFill>
                <a:round/>
                <a:headEnd/>
                <a:tailEnd/>
              </a:ln>
            </p:spPr>
            <p:txBody>
              <a:bodyPr/>
              <a:lstStyle/>
              <a:p>
                <a:endParaRPr lang="en-GB"/>
              </a:p>
            </p:txBody>
          </p:sp>
          <p:sp>
            <p:nvSpPr>
              <p:cNvPr id="119" name="Line 128"/>
              <p:cNvSpPr>
                <a:spLocks noChangeShapeType="1"/>
              </p:cNvSpPr>
              <p:nvPr/>
            </p:nvSpPr>
            <p:spPr bwMode="auto">
              <a:xfrm rot="16200000" flipV="1">
                <a:off x="1028" y="1840"/>
                <a:ext cx="16" cy="24"/>
              </a:xfrm>
              <a:prstGeom prst="line">
                <a:avLst/>
              </a:prstGeom>
              <a:noFill/>
              <a:ln w="9525">
                <a:solidFill>
                  <a:srgbClr val="000000"/>
                </a:solidFill>
                <a:round/>
                <a:headEnd/>
                <a:tailEnd/>
              </a:ln>
            </p:spPr>
            <p:txBody>
              <a:bodyPr/>
              <a:lstStyle/>
              <a:p>
                <a:endParaRPr lang="en-GB"/>
              </a:p>
            </p:txBody>
          </p:sp>
          <p:sp>
            <p:nvSpPr>
              <p:cNvPr id="120" name="Line 129"/>
              <p:cNvSpPr>
                <a:spLocks noChangeShapeType="1"/>
              </p:cNvSpPr>
              <p:nvPr/>
            </p:nvSpPr>
            <p:spPr bwMode="auto">
              <a:xfrm flipV="1">
                <a:off x="1024" y="1751"/>
                <a:ext cx="24" cy="19"/>
              </a:xfrm>
              <a:prstGeom prst="line">
                <a:avLst/>
              </a:prstGeom>
              <a:noFill/>
              <a:ln w="9525">
                <a:solidFill>
                  <a:srgbClr val="000000"/>
                </a:solidFill>
                <a:round/>
                <a:headEnd/>
                <a:tailEnd/>
              </a:ln>
            </p:spPr>
            <p:txBody>
              <a:bodyPr/>
              <a:lstStyle/>
              <a:p>
                <a:endParaRPr lang="en-GB"/>
              </a:p>
            </p:txBody>
          </p:sp>
          <p:sp>
            <p:nvSpPr>
              <p:cNvPr id="121" name="Line 130"/>
              <p:cNvSpPr>
                <a:spLocks noChangeShapeType="1"/>
              </p:cNvSpPr>
              <p:nvPr/>
            </p:nvSpPr>
            <p:spPr bwMode="auto">
              <a:xfrm rot="16200000" flipV="1">
                <a:off x="1028" y="1731"/>
                <a:ext cx="16" cy="24"/>
              </a:xfrm>
              <a:prstGeom prst="line">
                <a:avLst/>
              </a:prstGeom>
              <a:noFill/>
              <a:ln w="9525">
                <a:solidFill>
                  <a:srgbClr val="000000"/>
                </a:solidFill>
                <a:round/>
                <a:headEnd/>
                <a:tailEnd/>
              </a:ln>
            </p:spPr>
            <p:txBody>
              <a:bodyPr/>
              <a:lstStyle/>
              <a:p>
                <a:endParaRPr lang="en-GB"/>
              </a:p>
            </p:txBody>
          </p:sp>
          <p:sp>
            <p:nvSpPr>
              <p:cNvPr id="122" name="Oval 131"/>
              <p:cNvSpPr>
                <a:spLocks noChangeArrowheads="1"/>
              </p:cNvSpPr>
              <p:nvPr/>
            </p:nvSpPr>
            <p:spPr bwMode="auto">
              <a:xfrm>
                <a:off x="1058" y="1923"/>
                <a:ext cx="46" cy="50"/>
              </a:xfrm>
              <a:prstGeom prst="ellipse">
                <a:avLst/>
              </a:prstGeom>
              <a:solidFill>
                <a:srgbClr val="FF6600"/>
              </a:solidFill>
              <a:ln w="9525">
                <a:solidFill>
                  <a:srgbClr val="000000"/>
                </a:solidFill>
                <a:round/>
                <a:headEnd/>
                <a:tailEnd/>
              </a:ln>
            </p:spPr>
            <p:txBody>
              <a:bodyPr/>
              <a:lstStyle/>
              <a:p>
                <a:endParaRPr lang="en-US"/>
              </a:p>
            </p:txBody>
          </p:sp>
          <p:sp>
            <p:nvSpPr>
              <p:cNvPr id="123" name="Line 132"/>
              <p:cNvSpPr>
                <a:spLocks noChangeShapeType="1"/>
              </p:cNvSpPr>
              <p:nvPr/>
            </p:nvSpPr>
            <p:spPr bwMode="auto">
              <a:xfrm flipV="1">
                <a:off x="1075" y="1903"/>
                <a:ext cx="25" cy="19"/>
              </a:xfrm>
              <a:prstGeom prst="line">
                <a:avLst/>
              </a:prstGeom>
              <a:noFill/>
              <a:ln w="9525">
                <a:solidFill>
                  <a:srgbClr val="000000"/>
                </a:solidFill>
                <a:round/>
                <a:headEnd/>
                <a:tailEnd/>
              </a:ln>
            </p:spPr>
            <p:txBody>
              <a:bodyPr/>
              <a:lstStyle/>
              <a:p>
                <a:endParaRPr lang="en-GB"/>
              </a:p>
            </p:txBody>
          </p:sp>
          <p:sp>
            <p:nvSpPr>
              <p:cNvPr id="124" name="Line 133"/>
              <p:cNvSpPr>
                <a:spLocks noChangeShapeType="1"/>
              </p:cNvSpPr>
              <p:nvPr/>
            </p:nvSpPr>
            <p:spPr bwMode="auto">
              <a:xfrm rot="16200000" flipV="1">
                <a:off x="1080" y="1882"/>
                <a:ext cx="16" cy="25"/>
              </a:xfrm>
              <a:prstGeom prst="line">
                <a:avLst/>
              </a:prstGeom>
              <a:noFill/>
              <a:ln w="9525">
                <a:solidFill>
                  <a:srgbClr val="000000"/>
                </a:solidFill>
                <a:round/>
                <a:headEnd/>
                <a:tailEnd/>
              </a:ln>
            </p:spPr>
            <p:txBody>
              <a:bodyPr/>
              <a:lstStyle/>
              <a:p>
                <a:endParaRPr lang="en-GB"/>
              </a:p>
            </p:txBody>
          </p:sp>
          <p:sp>
            <p:nvSpPr>
              <p:cNvPr id="125" name="Line 134"/>
              <p:cNvSpPr>
                <a:spLocks noChangeShapeType="1"/>
              </p:cNvSpPr>
              <p:nvPr/>
            </p:nvSpPr>
            <p:spPr bwMode="auto">
              <a:xfrm flipV="1">
                <a:off x="1075" y="1828"/>
                <a:ext cx="25" cy="19"/>
              </a:xfrm>
              <a:prstGeom prst="line">
                <a:avLst/>
              </a:prstGeom>
              <a:noFill/>
              <a:ln w="9525">
                <a:solidFill>
                  <a:srgbClr val="000000"/>
                </a:solidFill>
                <a:round/>
                <a:headEnd/>
                <a:tailEnd/>
              </a:ln>
            </p:spPr>
            <p:txBody>
              <a:bodyPr/>
              <a:lstStyle/>
              <a:p>
                <a:endParaRPr lang="en-GB"/>
              </a:p>
            </p:txBody>
          </p:sp>
          <p:sp>
            <p:nvSpPr>
              <p:cNvPr id="126" name="Line 135"/>
              <p:cNvSpPr>
                <a:spLocks noChangeShapeType="1"/>
              </p:cNvSpPr>
              <p:nvPr/>
            </p:nvSpPr>
            <p:spPr bwMode="auto">
              <a:xfrm rot="16200000" flipV="1">
                <a:off x="1080" y="1807"/>
                <a:ext cx="16" cy="25"/>
              </a:xfrm>
              <a:prstGeom prst="line">
                <a:avLst/>
              </a:prstGeom>
              <a:noFill/>
              <a:ln w="9525">
                <a:solidFill>
                  <a:srgbClr val="000000"/>
                </a:solidFill>
                <a:round/>
                <a:headEnd/>
                <a:tailEnd/>
              </a:ln>
            </p:spPr>
            <p:txBody>
              <a:bodyPr/>
              <a:lstStyle/>
              <a:p>
                <a:endParaRPr lang="en-GB"/>
              </a:p>
            </p:txBody>
          </p:sp>
          <p:sp>
            <p:nvSpPr>
              <p:cNvPr id="127" name="Line 136"/>
              <p:cNvSpPr>
                <a:spLocks noChangeShapeType="1"/>
              </p:cNvSpPr>
              <p:nvPr/>
            </p:nvSpPr>
            <p:spPr bwMode="auto">
              <a:xfrm flipV="1">
                <a:off x="1075" y="1791"/>
                <a:ext cx="25" cy="19"/>
              </a:xfrm>
              <a:prstGeom prst="line">
                <a:avLst/>
              </a:prstGeom>
              <a:noFill/>
              <a:ln w="9525">
                <a:solidFill>
                  <a:srgbClr val="000000"/>
                </a:solidFill>
                <a:round/>
                <a:headEnd/>
                <a:tailEnd/>
              </a:ln>
            </p:spPr>
            <p:txBody>
              <a:bodyPr/>
              <a:lstStyle/>
              <a:p>
                <a:endParaRPr lang="en-GB"/>
              </a:p>
            </p:txBody>
          </p:sp>
          <p:sp>
            <p:nvSpPr>
              <p:cNvPr id="128" name="Line 137"/>
              <p:cNvSpPr>
                <a:spLocks noChangeShapeType="1"/>
              </p:cNvSpPr>
              <p:nvPr/>
            </p:nvSpPr>
            <p:spPr bwMode="auto">
              <a:xfrm rot="16200000" flipV="1">
                <a:off x="1080" y="1770"/>
                <a:ext cx="16" cy="25"/>
              </a:xfrm>
              <a:prstGeom prst="line">
                <a:avLst/>
              </a:prstGeom>
              <a:noFill/>
              <a:ln w="9525">
                <a:solidFill>
                  <a:srgbClr val="000000"/>
                </a:solidFill>
                <a:round/>
                <a:headEnd/>
                <a:tailEnd/>
              </a:ln>
            </p:spPr>
            <p:txBody>
              <a:bodyPr/>
              <a:lstStyle/>
              <a:p>
                <a:endParaRPr lang="en-GB"/>
              </a:p>
            </p:txBody>
          </p:sp>
          <p:sp>
            <p:nvSpPr>
              <p:cNvPr id="129" name="Line 138"/>
              <p:cNvSpPr>
                <a:spLocks noChangeShapeType="1"/>
              </p:cNvSpPr>
              <p:nvPr/>
            </p:nvSpPr>
            <p:spPr bwMode="auto">
              <a:xfrm flipV="1">
                <a:off x="1075" y="1866"/>
                <a:ext cx="25" cy="18"/>
              </a:xfrm>
              <a:prstGeom prst="line">
                <a:avLst/>
              </a:prstGeom>
              <a:noFill/>
              <a:ln w="9525">
                <a:solidFill>
                  <a:srgbClr val="000000"/>
                </a:solidFill>
                <a:round/>
                <a:headEnd/>
                <a:tailEnd/>
              </a:ln>
            </p:spPr>
            <p:txBody>
              <a:bodyPr/>
              <a:lstStyle/>
              <a:p>
                <a:endParaRPr lang="en-GB"/>
              </a:p>
            </p:txBody>
          </p:sp>
          <p:sp>
            <p:nvSpPr>
              <p:cNvPr id="130" name="Line 139"/>
              <p:cNvSpPr>
                <a:spLocks noChangeShapeType="1"/>
              </p:cNvSpPr>
              <p:nvPr/>
            </p:nvSpPr>
            <p:spPr bwMode="auto">
              <a:xfrm rot="16200000" flipV="1">
                <a:off x="1080" y="1845"/>
                <a:ext cx="16" cy="25"/>
              </a:xfrm>
              <a:prstGeom prst="line">
                <a:avLst/>
              </a:prstGeom>
              <a:noFill/>
              <a:ln w="9525">
                <a:solidFill>
                  <a:srgbClr val="000000"/>
                </a:solidFill>
                <a:round/>
                <a:headEnd/>
                <a:tailEnd/>
              </a:ln>
            </p:spPr>
            <p:txBody>
              <a:bodyPr/>
              <a:lstStyle/>
              <a:p>
                <a:endParaRPr lang="en-GB"/>
              </a:p>
            </p:txBody>
          </p:sp>
          <p:sp>
            <p:nvSpPr>
              <p:cNvPr id="131" name="Line 140"/>
              <p:cNvSpPr>
                <a:spLocks noChangeShapeType="1"/>
              </p:cNvSpPr>
              <p:nvPr/>
            </p:nvSpPr>
            <p:spPr bwMode="auto">
              <a:xfrm flipV="1">
                <a:off x="1075" y="1756"/>
                <a:ext cx="25" cy="19"/>
              </a:xfrm>
              <a:prstGeom prst="line">
                <a:avLst/>
              </a:prstGeom>
              <a:noFill/>
              <a:ln w="9525">
                <a:solidFill>
                  <a:srgbClr val="000000"/>
                </a:solidFill>
                <a:round/>
                <a:headEnd/>
                <a:tailEnd/>
              </a:ln>
            </p:spPr>
            <p:txBody>
              <a:bodyPr/>
              <a:lstStyle/>
              <a:p>
                <a:endParaRPr lang="en-GB"/>
              </a:p>
            </p:txBody>
          </p:sp>
          <p:sp>
            <p:nvSpPr>
              <p:cNvPr id="132" name="Line 141"/>
              <p:cNvSpPr>
                <a:spLocks noChangeShapeType="1"/>
              </p:cNvSpPr>
              <p:nvPr/>
            </p:nvSpPr>
            <p:spPr bwMode="auto">
              <a:xfrm rot="16200000" flipV="1">
                <a:off x="1080" y="1735"/>
                <a:ext cx="16" cy="25"/>
              </a:xfrm>
              <a:prstGeom prst="line">
                <a:avLst/>
              </a:prstGeom>
              <a:noFill/>
              <a:ln w="9525">
                <a:solidFill>
                  <a:srgbClr val="000000"/>
                </a:solidFill>
                <a:round/>
                <a:headEnd/>
                <a:tailEnd/>
              </a:ln>
            </p:spPr>
            <p:txBody>
              <a:bodyPr/>
              <a:lstStyle/>
              <a:p>
                <a:endParaRPr lang="en-GB"/>
              </a:p>
            </p:txBody>
          </p:sp>
          <p:sp>
            <p:nvSpPr>
              <p:cNvPr id="133" name="Oval 142"/>
              <p:cNvSpPr>
                <a:spLocks noChangeArrowheads="1"/>
              </p:cNvSpPr>
              <p:nvPr/>
            </p:nvSpPr>
            <p:spPr bwMode="auto">
              <a:xfrm>
                <a:off x="1104" y="1944"/>
                <a:ext cx="46" cy="51"/>
              </a:xfrm>
              <a:prstGeom prst="ellipse">
                <a:avLst/>
              </a:prstGeom>
              <a:solidFill>
                <a:srgbClr val="FF6600"/>
              </a:solidFill>
              <a:ln w="9525">
                <a:solidFill>
                  <a:srgbClr val="000000"/>
                </a:solidFill>
                <a:round/>
                <a:headEnd/>
                <a:tailEnd/>
              </a:ln>
            </p:spPr>
            <p:txBody>
              <a:bodyPr/>
              <a:lstStyle/>
              <a:p>
                <a:endParaRPr lang="en-US"/>
              </a:p>
            </p:txBody>
          </p:sp>
          <p:sp>
            <p:nvSpPr>
              <p:cNvPr id="134" name="Line 143"/>
              <p:cNvSpPr>
                <a:spLocks noChangeShapeType="1"/>
              </p:cNvSpPr>
              <p:nvPr/>
            </p:nvSpPr>
            <p:spPr bwMode="auto">
              <a:xfrm flipV="1">
                <a:off x="1122" y="1924"/>
                <a:ext cx="24" cy="19"/>
              </a:xfrm>
              <a:prstGeom prst="line">
                <a:avLst/>
              </a:prstGeom>
              <a:noFill/>
              <a:ln w="9525">
                <a:solidFill>
                  <a:srgbClr val="000000"/>
                </a:solidFill>
                <a:round/>
                <a:headEnd/>
                <a:tailEnd/>
              </a:ln>
            </p:spPr>
            <p:txBody>
              <a:bodyPr/>
              <a:lstStyle/>
              <a:p>
                <a:endParaRPr lang="en-GB"/>
              </a:p>
            </p:txBody>
          </p:sp>
          <p:sp>
            <p:nvSpPr>
              <p:cNvPr id="135" name="Line 144"/>
              <p:cNvSpPr>
                <a:spLocks noChangeShapeType="1"/>
              </p:cNvSpPr>
              <p:nvPr/>
            </p:nvSpPr>
            <p:spPr bwMode="auto">
              <a:xfrm rot="16200000" flipV="1">
                <a:off x="1126" y="1904"/>
                <a:ext cx="16" cy="24"/>
              </a:xfrm>
              <a:prstGeom prst="line">
                <a:avLst/>
              </a:prstGeom>
              <a:noFill/>
              <a:ln w="9525">
                <a:solidFill>
                  <a:srgbClr val="000000"/>
                </a:solidFill>
                <a:round/>
                <a:headEnd/>
                <a:tailEnd/>
              </a:ln>
            </p:spPr>
            <p:txBody>
              <a:bodyPr/>
              <a:lstStyle/>
              <a:p>
                <a:endParaRPr lang="en-GB"/>
              </a:p>
            </p:txBody>
          </p:sp>
          <p:sp>
            <p:nvSpPr>
              <p:cNvPr id="136" name="Line 145"/>
              <p:cNvSpPr>
                <a:spLocks noChangeShapeType="1"/>
              </p:cNvSpPr>
              <p:nvPr/>
            </p:nvSpPr>
            <p:spPr bwMode="auto">
              <a:xfrm flipV="1">
                <a:off x="1122" y="1850"/>
                <a:ext cx="24" cy="18"/>
              </a:xfrm>
              <a:prstGeom prst="line">
                <a:avLst/>
              </a:prstGeom>
              <a:noFill/>
              <a:ln w="9525">
                <a:solidFill>
                  <a:srgbClr val="000000"/>
                </a:solidFill>
                <a:round/>
                <a:headEnd/>
                <a:tailEnd/>
              </a:ln>
            </p:spPr>
            <p:txBody>
              <a:bodyPr/>
              <a:lstStyle/>
              <a:p>
                <a:endParaRPr lang="en-GB"/>
              </a:p>
            </p:txBody>
          </p:sp>
          <p:sp>
            <p:nvSpPr>
              <p:cNvPr id="137" name="Line 146"/>
              <p:cNvSpPr>
                <a:spLocks noChangeShapeType="1"/>
              </p:cNvSpPr>
              <p:nvPr/>
            </p:nvSpPr>
            <p:spPr bwMode="auto">
              <a:xfrm rot="16200000" flipV="1">
                <a:off x="1126" y="1830"/>
                <a:ext cx="16" cy="24"/>
              </a:xfrm>
              <a:prstGeom prst="line">
                <a:avLst/>
              </a:prstGeom>
              <a:noFill/>
              <a:ln w="9525">
                <a:solidFill>
                  <a:srgbClr val="000000"/>
                </a:solidFill>
                <a:round/>
                <a:headEnd/>
                <a:tailEnd/>
              </a:ln>
            </p:spPr>
            <p:txBody>
              <a:bodyPr/>
              <a:lstStyle/>
              <a:p>
                <a:endParaRPr lang="en-GB"/>
              </a:p>
            </p:txBody>
          </p:sp>
          <p:sp>
            <p:nvSpPr>
              <p:cNvPr id="138" name="Line 147"/>
              <p:cNvSpPr>
                <a:spLocks noChangeShapeType="1"/>
              </p:cNvSpPr>
              <p:nvPr/>
            </p:nvSpPr>
            <p:spPr bwMode="auto">
              <a:xfrm flipV="1">
                <a:off x="1122" y="1812"/>
                <a:ext cx="24" cy="19"/>
              </a:xfrm>
              <a:prstGeom prst="line">
                <a:avLst/>
              </a:prstGeom>
              <a:noFill/>
              <a:ln w="9525">
                <a:solidFill>
                  <a:srgbClr val="000000"/>
                </a:solidFill>
                <a:round/>
                <a:headEnd/>
                <a:tailEnd/>
              </a:ln>
            </p:spPr>
            <p:txBody>
              <a:bodyPr/>
              <a:lstStyle/>
              <a:p>
                <a:endParaRPr lang="en-GB"/>
              </a:p>
            </p:txBody>
          </p:sp>
          <p:sp>
            <p:nvSpPr>
              <p:cNvPr id="139" name="Line 148"/>
              <p:cNvSpPr>
                <a:spLocks noChangeShapeType="1"/>
              </p:cNvSpPr>
              <p:nvPr/>
            </p:nvSpPr>
            <p:spPr bwMode="auto">
              <a:xfrm rot="16200000" flipV="1">
                <a:off x="1126" y="1792"/>
                <a:ext cx="16" cy="24"/>
              </a:xfrm>
              <a:prstGeom prst="line">
                <a:avLst/>
              </a:prstGeom>
              <a:noFill/>
              <a:ln w="9525">
                <a:solidFill>
                  <a:srgbClr val="000000"/>
                </a:solidFill>
                <a:round/>
                <a:headEnd/>
                <a:tailEnd/>
              </a:ln>
            </p:spPr>
            <p:txBody>
              <a:bodyPr/>
              <a:lstStyle/>
              <a:p>
                <a:endParaRPr lang="en-GB"/>
              </a:p>
            </p:txBody>
          </p:sp>
          <p:sp>
            <p:nvSpPr>
              <p:cNvPr id="140" name="Line 149"/>
              <p:cNvSpPr>
                <a:spLocks noChangeShapeType="1"/>
              </p:cNvSpPr>
              <p:nvPr/>
            </p:nvSpPr>
            <p:spPr bwMode="auto">
              <a:xfrm flipV="1">
                <a:off x="1122" y="1887"/>
                <a:ext cx="24" cy="19"/>
              </a:xfrm>
              <a:prstGeom prst="line">
                <a:avLst/>
              </a:prstGeom>
              <a:noFill/>
              <a:ln w="9525">
                <a:solidFill>
                  <a:srgbClr val="000000"/>
                </a:solidFill>
                <a:round/>
                <a:headEnd/>
                <a:tailEnd/>
              </a:ln>
            </p:spPr>
            <p:txBody>
              <a:bodyPr/>
              <a:lstStyle/>
              <a:p>
                <a:endParaRPr lang="en-GB"/>
              </a:p>
            </p:txBody>
          </p:sp>
          <p:sp>
            <p:nvSpPr>
              <p:cNvPr id="141" name="Line 150"/>
              <p:cNvSpPr>
                <a:spLocks noChangeShapeType="1"/>
              </p:cNvSpPr>
              <p:nvPr/>
            </p:nvSpPr>
            <p:spPr bwMode="auto">
              <a:xfrm rot="16200000" flipV="1">
                <a:off x="1126" y="1867"/>
                <a:ext cx="16" cy="24"/>
              </a:xfrm>
              <a:prstGeom prst="line">
                <a:avLst/>
              </a:prstGeom>
              <a:noFill/>
              <a:ln w="9525">
                <a:solidFill>
                  <a:srgbClr val="000000"/>
                </a:solidFill>
                <a:round/>
                <a:headEnd/>
                <a:tailEnd/>
              </a:ln>
            </p:spPr>
            <p:txBody>
              <a:bodyPr/>
              <a:lstStyle/>
              <a:p>
                <a:endParaRPr lang="en-GB"/>
              </a:p>
            </p:txBody>
          </p:sp>
          <p:sp>
            <p:nvSpPr>
              <p:cNvPr id="142" name="Line 151"/>
              <p:cNvSpPr>
                <a:spLocks noChangeShapeType="1"/>
              </p:cNvSpPr>
              <p:nvPr/>
            </p:nvSpPr>
            <p:spPr bwMode="auto">
              <a:xfrm flipV="1">
                <a:off x="1122" y="1778"/>
                <a:ext cx="24" cy="18"/>
              </a:xfrm>
              <a:prstGeom prst="line">
                <a:avLst/>
              </a:prstGeom>
              <a:noFill/>
              <a:ln w="9525">
                <a:solidFill>
                  <a:srgbClr val="000000"/>
                </a:solidFill>
                <a:round/>
                <a:headEnd/>
                <a:tailEnd/>
              </a:ln>
            </p:spPr>
            <p:txBody>
              <a:bodyPr/>
              <a:lstStyle/>
              <a:p>
                <a:endParaRPr lang="en-GB"/>
              </a:p>
            </p:txBody>
          </p:sp>
          <p:sp>
            <p:nvSpPr>
              <p:cNvPr id="143" name="Line 152"/>
              <p:cNvSpPr>
                <a:spLocks noChangeShapeType="1"/>
              </p:cNvSpPr>
              <p:nvPr/>
            </p:nvSpPr>
            <p:spPr bwMode="auto">
              <a:xfrm rot="16200000" flipV="1">
                <a:off x="1126" y="1758"/>
                <a:ext cx="16" cy="24"/>
              </a:xfrm>
              <a:prstGeom prst="line">
                <a:avLst/>
              </a:prstGeom>
              <a:noFill/>
              <a:ln w="9525">
                <a:solidFill>
                  <a:srgbClr val="000000"/>
                </a:solidFill>
                <a:round/>
                <a:headEnd/>
                <a:tailEnd/>
              </a:ln>
            </p:spPr>
            <p:txBody>
              <a:bodyPr/>
              <a:lstStyle/>
              <a:p>
                <a:endParaRPr lang="en-GB"/>
              </a:p>
            </p:txBody>
          </p:sp>
          <p:sp>
            <p:nvSpPr>
              <p:cNvPr id="144" name="Oval 153"/>
              <p:cNvSpPr>
                <a:spLocks noChangeArrowheads="1"/>
              </p:cNvSpPr>
              <p:nvPr/>
            </p:nvSpPr>
            <p:spPr bwMode="auto">
              <a:xfrm>
                <a:off x="1156" y="1963"/>
                <a:ext cx="46" cy="50"/>
              </a:xfrm>
              <a:prstGeom prst="ellipse">
                <a:avLst/>
              </a:prstGeom>
              <a:solidFill>
                <a:srgbClr val="FF6600"/>
              </a:solidFill>
              <a:ln w="9525">
                <a:solidFill>
                  <a:srgbClr val="000000"/>
                </a:solidFill>
                <a:round/>
                <a:headEnd/>
                <a:tailEnd/>
              </a:ln>
            </p:spPr>
            <p:txBody>
              <a:bodyPr/>
              <a:lstStyle/>
              <a:p>
                <a:endParaRPr lang="en-US"/>
              </a:p>
            </p:txBody>
          </p:sp>
          <p:sp>
            <p:nvSpPr>
              <p:cNvPr id="145" name="Line 154"/>
              <p:cNvSpPr>
                <a:spLocks noChangeShapeType="1"/>
              </p:cNvSpPr>
              <p:nvPr/>
            </p:nvSpPr>
            <p:spPr bwMode="auto">
              <a:xfrm flipV="1">
                <a:off x="1173" y="1943"/>
                <a:ext cx="24" cy="19"/>
              </a:xfrm>
              <a:prstGeom prst="line">
                <a:avLst/>
              </a:prstGeom>
              <a:noFill/>
              <a:ln w="9525">
                <a:solidFill>
                  <a:srgbClr val="000000"/>
                </a:solidFill>
                <a:round/>
                <a:headEnd/>
                <a:tailEnd/>
              </a:ln>
            </p:spPr>
            <p:txBody>
              <a:bodyPr/>
              <a:lstStyle/>
              <a:p>
                <a:endParaRPr lang="en-GB"/>
              </a:p>
            </p:txBody>
          </p:sp>
          <p:sp>
            <p:nvSpPr>
              <p:cNvPr id="146" name="Line 155"/>
              <p:cNvSpPr>
                <a:spLocks noChangeShapeType="1"/>
              </p:cNvSpPr>
              <p:nvPr/>
            </p:nvSpPr>
            <p:spPr bwMode="auto">
              <a:xfrm rot="16200000" flipV="1">
                <a:off x="1177" y="1923"/>
                <a:ext cx="16" cy="24"/>
              </a:xfrm>
              <a:prstGeom prst="line">
                <a:avLst/>
              </a:prstGeom>
              <a:noFill/>
              <a:ln w="9525">
                <a:solidFill>
                  <a:srgbClr val="000000"/>
                </a:solidFill>
                <a:round/>
                <a:headEnd/>
                <a:tailEnd/>
              </a:ln>
            </p:spPr>
            <p:txBody>
              <a:bodyPr/>
              <a:lstStyle/>
              <a:p>
                <a:endParaRPr lang="en-GB"/>
              </a:p>
            </p:txBody>
          </p:sp>
          <p:sp>
            <p:nvSpPr>
              <p:cNvPr id="147" name="Line 156"/>
              <p:cNvSpPr>
                <a:spLocks noChangeShapeType="1"/>
              </p:cNvSpPr>
              <p:nvPr/>
            </p:nvSpPr>
            <p:spPr bwMode="auto">
              <a:xfrm flipV="1">
                <a:off x="1173" y="1868"/>
                <a:ext cx="24" cy="19"/>
              </a:xfrm>
              <a:prstGeom prst="line">
                <a:avLst/>
              </a:prstGeom>
              <a:noFill/>
              <a:ln w="9525">
                <a:solidFill>
                  <a:srgbClr val="000000"/>
                </a:solidFill>
                <a:round/>
                <a:headEnd/>
                <a:tailEnd/>
              </a:ln>
            </p:spPr>
            <p:txBody>
              <a:bodyPr/>
              <a:lstStyle/>
              <a:p>
                <a:endParaRPr lang="en-GB"/>
              </a:p>
            </p:txBody>
          </p:sp>
          <p:sp>
            <p:nvSpPr>
              <p:cNvPr id="148" name="Line 157"/>
              <p:cNvSpPr>
                <a:spLocks noChangeShapeType="1"/>
              </p:cNvSpPr>
              <p:nvPr/>
            </p:nvSpPr>
            <p:spPr bwMode="auto">
              <a:xfrm rot="16200000" flipV="1">
                <a:off x="1177" y="1848"/>
                <a:ext cx="16" cy="24"/>
              </a:xfrm>
              <a:prstGeom prst="line">
                <a:avLst/>
              </a:prstGeom>
              <a:noFill/>
              <a:ln w="9525">
                <a:solidFill>
                  <a:srgbClr val="000000"/>
                </a:solidFill>
                <a:round/>
                <a:headEnd/>
                <a:tailEnd/>
              </a:ln>
            </p:spPr>
            <p:txBody>
              <a:bodyPr/>
              <a:lstStyle/>
              <a:p>
                <a:endParaRPr lang="en-GB"/>
              </a:p>
            </p:txBody>
          </p:sp>
          <p:sp>
            <p:nvSpPr>
              <p:cNvPr id="149" name="Line 158"/>
              <p:cNvSpPr>
                <a:spLocks noChangeShapeType="1"/>
              </p:cNvSpPr>
              <p:nvPr/>
            </p:nvSpPr>
            <p:spPr bwMode="auto">
              <a:xfrm flipV="1">
                <a:off x="1173" y="1831"/>
                <a:ext cx="24" cy="19"/>
              </a:xfrm>
              <a:prstGeom prst="line">
                <a:avLst/>
              </a:prstGeom>
              <a:noFill/>
              <a:ln w="9525">
                <a:solidFill>
                  <a:srgbClr val="000000"/>
                </a:solidFill>
                <a:round/>
                <a:headEnd/>
                <a:tailEnd/>
              </a:ln>
            </p:spPr>
            <p:txBody>
              <a:bodyPr/>
              <a:lstStyle/>
              <a:p>
                <a:endParaRPr lang="en-GB"/>
              </a:p>
            </p:txBody>
          </p:sp>
          <p:sp>
            <p:nvSpPr>
              <p:cNvPr id="150" name="Line 159"/>
              <p:cNvSpPr>
                <a:spLocks noChangeShapeType="1"/>
              </p:cNvSpPr>
              <p:nvPr/>
            </p:nvSpPr>
            <p:spPr bwMode="auto">
              <a:xfrm rot="16200000" flipV="1">
                <a:off x="1177" y="1811"/>
                <a:ext cx="16" cy="24"/>
              </a:xfrm>
              <a:prstGeom prst="line">
                <a:avLst/>
              </a:prstGeom>
              <a:noFill/>
              <a:ln w="9525">
                <a:solidFill>
                  <a:srgbClr val="000000"/>
                </a:solidFill>
                <a:round/>
                <a:headEnd/>
                <a:tailEnd/>
              </a:ln>
            </p:spPr>
            <p:txBody>
              <a:bodyPr/>
              <a:lstStyle/>
              <a:p>
                <a:endParaRPr lang="en-GB"/>
              </a:p>
            </p:txBody>
          </p:sp>
          <p:sp>
            <p:nvSpPr>
              <p:cNvPr id="151" name="Line 160"/>
              <p:cNvSpPr>
                <a:spLocks noChangeShapeType="1"/>
              </p:cNvSpPr>
              <p:nvPr/>
            </p:nvSpPr>
            <p:spPr bwMode="auto">
              <a:xfrm flipV="1">
                <a:off x="1173" y="1906"/>
                <a:ext cx="24" cy="18"/>
              </a:xfrm>
              <a:prstGeom prst="line">
                <a:avLst/>
              </a:prstGeom>
              <a:noFill/>
              <a:ln w="9525">
                <a:solidFill>
                  <a:srgbClr val="000000"/>
                </a:solidFill>
                <a:round/>
                <a:headEnd/>
                <a:tailEnd/>
              </a:ln>
            </p:spPr>
            <p:txBody>
              <a:bodyPr/>
              <a:lstStyle/>
              <a:p>
                <a:endParaRPr lang="en-GB"/>
              </a:p>
            </p:txBody>
          </p:sp>
          <p:sp>
            <p:nvSpPr>
              <p:cNvPr id="152" name="Line 161"/>
              <p:cNvSpPr>
                <a:spLocks noChangeShapeType="1"/>
              </p:cNvSpPr>
              <p:nvPr/>
            </p:nvSpPr>
            <p:spPr bwMode="auto">
              <a:xfrm rot="16200000" flipV="1">
                <a:off x="1177" y="1886"/>
                <a:ext cx="16" cy="24"/>
              </a:xfrm>
              <a:prstGeom prst="line">
                <a:avLst/>
              </a:prstGeom>
              <a:noFill/>
              <a:ln w="9525">
                <a:solidFill>
                  <a:srgbClr val="000000"/>
                </a:solidFill>
                <a:round/>
                <a:headEnd/>
                <a:tailEnd/>
              </a:ln>
            </p:spPr>
            <p:txBody>
              <a:bodyPr/>
              <a:lstStyle/>
              <a:p>
                <a:endParaRPr lang="en-GB"/>
              </a:p>
            </p:txBody>
          </p:sp>
          <p:sp>
            <p:nvSpPr>
              <p:cNvPr id="153" name="Line 162"/>
              <p:cNvSpPr>
                <a:spLocks noChangeShapeType="1"/>
              </p:cNvSpPr>
              <p:nvPr/>
            </p:nvSpPr>
            <p:spPr bwMode="auto">
              <a:xfrm flipV="1">
                <a:off x="1173" y="1796"/>
                <a:ext cx="24" cy="19"/>
              </a:xfrm>
              <a:prstGeom prst="line">
                <a:avLst/>
              </a:prstGeom>
              <a:noFill/>
              <a:ln w="9525">
                <a:solidFill>
                  <a:srgbClr val="000000"/>
                </a:solidFill>
                <a:round/>
                <a:headEnd/>
                <a:tailEnd/>
              </a:ln>
            </p:spPr>
            <p:txBody>
              <a:bodyPr/>
              <a:lstStyle/>
              <a:p>
                <a:endParaRPr lang="en-GB"/>
              </a:p>
            </p:txBody>
          </p:sp>
          <p:sp>
            <p:nvSpPr>
              <p:cNvPr id="154" name="Line 163"/>
              <p:cNvSpPr>
                <a:spLocks noChangeShapeType="1"/>
              </p:cNvSpPr>
              <p:nvPr/>
            </p:nvSpPr>
            <p:spPr bwMode="auto">
              <a:xfrm rot="16200000" flipV="1">
                <a:off x="1177" y="1776"/>
                <a:ext cx="16" cy="24"/>
              </a:xfrm>
              <a:prstGeom prst="line">
                <a:avLst/>
              </a:prstGeom>
              <a:noFill/>
              <a:ln w="9525">
                <a:solidFill>
                  <a:srgbClr val="000000"/>
                </a:solidFill>
                <a:round/>
                <a:headEnd/>
                <a:tailEnd/>
              </a:ln>
            </p:spPr>
            <p:txBody>
              <a:bodyPr/>
              <a:lstStyle/>
              <a:p>
                <a:endParaRPr lang="en-GB"/>
              </a:p>
            </p:txBody>
          </p:sp>
          <p:sp>
            <p:nvSpPr>
              <p:cNvPr id="155" name="Oval 164"/>
              <p:cNvSpPr>
                <a:spLocks noChangeArrowheads="1"/>
              </p:cNvSpPr>
              <p:nvPr/>
            </p:nvSpPr>
            <p:spPr bwMode="auto">
              <a:xfrm>
                <a:off x="1200" y="1984"/>
                <a:ext cx="46" cy="51"/>
              </a:xfrm>
              <a:prstGeom prst="ellipse">
                <a:avLst/>
              </a:prstGeom>
              <a:solidFill>
                <a:srgbClr val="FF6600"/>
              </a:solidFill>
              <a:ln w="9525">
                <a:solidFill>
                  <a:srgbClr val="000000"/>
                </a:solidFill>
                <a:round/>
                <a:headEnd/>
                <a:tailEnd/>
              </a:ln>
            </p:spPr>
            <p:txBody>
              <a:bodyPr/>
              <a:lstStyle/>
              <a:p>
                <a:endParaRPr lang="en-US"/>
              </a:p>
            </p:txBody>
          </p:sp>
          <p:sp>
            <p:nvSpPr>
              <p:cNvPr id="156" name="Line 165"/>
              <p:cNvSpPr>
                <a:spLocks noChangeShapeType="1"/>
              </p:cNvSpPr>
              <p:nvPr/>
            </p:nvSpPr>
            <p:spPr bwMode="auto">
              <a:xfrm flipV="1">
                <a:off x="1217" y="1964"/>
                <a:ext cx="24" cy="19"/>
              </a:xfrm>
              <a:prstGeom prst="line">
                <a:avLst/>
              </a:prstGeom>
              <a:noFill/>
              <a:ln w="9525">
                <a:solidFill>
                  <a:srgbClr val="000000"/>
                </a:solidFill>
                <a:round/>
                <a:headEnd/>
                <a:tailEnd/>
              </a:ln>
            </p:spPr>
            <p:txBody>
              <a:bodyPr/>
              <a:lstStyle/>
              <a:p>
                <a:endParaRPr lang="en-GB"/>
              </a:p>
            </p:txBody>
          </p:sp>
          <p:sp>
            <p:nvSpPr>
              <p:cNvPr id="157" name="Line 166"/>
              <p:cNvSpPr>
                <a:spLocks noChangeShapeType="1"/>
              </p:cNvSpPr>
              <p:nvPr/>
            </p:nvSpPr>
            <p:spPr bwMode="auto">
              <a:xfrm rot="16200000" flipV="1">
                <a:off x="1221" y="1944"/>
                <a:ext cx="16" cy="24"/>
              </a:xfrm>
              <a:prstGeom prst="line">
                <a:avLst/>
              </a:prstGeom>
              <a:noFill/>
              <a:ln w="9525">
                <a:solidFill>
                  <a:srgbClr val="000000"/>
                </a:solidFill>
                <a:round/>
                <a:headEnd/>
                <a:tailEnd/>
              </a:ln>
            </p:spPr>
            <p:txBody>
              <a:bodyPr/>
              <a:lstStyle/>
              <a:p>
                <a:endParaRPr lang="en-GB"/>
              </a:p>
            </p:txBody>
          </p:sp>
          <p:sp>
            <p:nvSpPr>
              <p:cNvPr id="158" name="Line 167"/>
              <p:cNvSpPr>
                <a:spLocks noChangeShapeType="1"/>
              </p:cNvSpPr>
              <p:nvPr/>
            </p:nvSpPr>
            <p:spPr bwMode="auto">
              <a:xfrm flipV="1">
                <a:off x="1217" y="1890"/>
                <a:ext cx="24" cy="18"/>
              </a:xfrm>
              <a:prstGeom prst="line">
                <a:avLst/>
              </a:prstGeom>
              <a:noFill/>
              <a:ln w="9525">
                <a:solidFill>
                  <a:srgbClr val="000000"/>
                </a:solidFill>
                <a:round/>
                <a:headEnd/>
                <a:tailEnd/>
              </a:ln>
            </p:spPr>
            <p:txBody>
              <a:bodyPr/>
              <a:lstStyle/>
              <a:p>
                <a:endParaRPr lang="en-GB"/>
              </a:p>
            </p:txBody>
          </p:sp>
          <p:sp>
            <p:nvSpPr>
              <p:cNvPr id="159" name="Line 168"/>
              <p:cNvSpPr>
                <a:spLocks noChangeShapeType="1"/>
              </p:cNvSpPr>
              <p:nvPr/>
            </p:nvSpPr>
            <p:spPr bwMode="auto">
              <a:xfrm rot="16200000" flipV="1">
                <a:off x="1221" y="1870"/>
                <a:ext cx="16" cy="24"/>
              </a:xfrm>
              <a:prstGeom prst="line">
                <a:avLst/>
              </a:prstGeom>
              <a:noFill/>
              <a:ln w="9525">
                <a:solidFill>
                  <a:srgbClr val="000000"/>
                </a:solidFill>
                <a:round/>
                <a:headEnd/>
                <a:tailEnd/>
              </a:ln>
            </p:spPr>
            <p:txBody>
              <a:bodyPr/>
              <a:lstStyle/>
              <a:p>
                <a:endParaRPr lang="en-GB"/>
              </a:p>
            </p:txBody>
          </p:sp>
          <p:sp>
            <p:nvSpPr>
              <p:cNvPr id="160" name="Line 169"/>
              <p:cNvSpPr>
                <a:spLocks noChangeShapeType="1"/>
              </p:cNvSpPr>
              <p:nvPr/>
            </p:nvSpPr>
            <p:spPr bwMode="auto">
              <a:xfrm flipV="1">
                <a:off x="1217" y="1852"/>
                <a:ext cx="24" cy="19"/>
              </a:xfrm>
              <a:prstGeom prst="line">
                <a:avLst/>
              </a:prstGeom>
              <a:noFill/>
              <a:ln w="9525">
                <a:solidFill>
                  <a:srgbClr val="000000"/>
                </a:solidFill>
                <a:round/>
                <a:headEnd/>
                <a:tailEnd/>
              </a:ln>
            </p:spPr>
            <p:txBody>
              <a:bodyPr/>
              <a:lstStyle/>
              <a:p>
                <a:endParaRPr lang="en-GB"/>
              </a:p>
            </p:txBody>
          </p:sp>
          <p:sp>
            <p:nvSpPr>
              <p:cNvPr id="161" name="Line 170"/>
              <p:cNvSpPr>
                <a:spLocks noChangeShapeType="1"/>
              </p:cNvSpPr>
              <p:nvPr/>
            </p:nvSpPr>
            <p:spPr bwMode="auto">
              <a:xfrm rot="16200000" flipV="1">
                <a:off x="1221" y="1832"/>
                <a:ext cx="16" cy="24"/>
              </a:xfrm>
              <a:prstGeom prst="line">
                <a:avLst/>
              </a:prstGeom>
              <a:noFill/>
              <a:ln w="9525">
                <a:solidFill>
                  <a:srgbClr val="000000"/>
                </a:solidFill>
                <a:round/>
                <a:headEnd/>
                <a:tailEnd/>
              </a:ln>
            </p:spPr>
            <p:txBody>
              <a:bodyPr/>
              <a:lstStyle/>
              <a:p>
                <a:endParaRPr lang="en-GB"/>
              </a:p>
            </p:txBody>
          </p:sp>
          <p:sp>
            <p:nvSpPr>
              <p:cNvPr id="162" name="Line 171"/>
              <p:cNvSpPr>
                <a:spLocks noChangeShapeType="1"/>
              </p:cNvSpPr>
              <p:nvPr/>
            </p:nvSpPr>
            <p:spPr bwMode="auto">
              <a:xfrm flipV="1">
                <a:off x="1217" y="1927"/>
                <a:ext cx="24" cy="19"/>
              </a:xfrm>
              <a:prstGeom prst="line">
                <a:avLst/>
              </a:prstGeom>
              <a:noFill/>
              <a:ln w="9525">
                <a:solidFill>
                  <a:srgbClr val="000000"/>
                </a:solidFill>
                <a:round/>
                <a:headEnd/>
                <a:tailEnd/>
              </a:ln>
            </p:spPr>
            <p:txBody>
              <a:bodyPr/>
              <a:lstStyle/>
              <a:p>
                <a:endParaRPr lang="en-GB"/>
              </a:p>
            </p:txBody>
          </p:sp>
          <p:sp>
            <p:nvSpPr>
              <p:cNvPr id="163" name="Line 172"/>
              <p:cNvSpPr>
                <a:spLocks noChangeShapeType="1"/>
              </p:cNvSpPr>
              <p:nvPr/>
            </p:nvSpPr>
            <p:spPr bwMode="auto">
              <a:xfrm rot="16200000" flipV="1">
                <a:off x="1221" y="1907"/>
                <a:ext cx="16" cy="24"/>
              </a:xfrm>
              <a:prstGeom prst="line">
                <a:avLst/>
              </a:prstGeom>
              <a:noFill/>
              <a:ln w="9525">
                <a:solidFill>
                  <a:srgbClr val="000000"/>
                </a:solidFill>
                <a:round/>
                <a:headEnd/>
                <a:tailEnd/>
              </a:ln>
            </p:spPr>
            <p:txBody>
              <a:bodyPr/>
              <a:lstStyle/>
              <a:p>
                <a:endParaRPr lang="en-GB"/>
              </a:p>
            </p:txBody>
          </p:sp>
          <p:sp>
            <p:nvSpPr>
              <p:cNvPr id="164" name="Line 173"/>
              <p:cNvSpPr>
                <a:spLocks noChangeShapeType="1"/>
              </p:cNvSpPr>
              <p:nvPr/>
            </p:nvSpPr>
            <p:spPr bwMode="auto">
              <a:xfrm flipV="1">
                <a:off x="1217" y="1818"/>
                <a:ext cx="24" cy="18"/>
              </a:xfrm>
              <a:prstGeom prst="line">
                <a:avLst/>
              </a:prstGeom>
              <a:noFill/>
              <a:ln w="9525">
                <a:solidFill>
                  <a:srgbClr val="000000"/>
                </a:solidFill>
                <a:round/>
                <a:headEnd/>
                <a:tailEnd/>
              </a:ln>
            </p:spPr>
            <p:txBody>
              <a:bodyPr/>
              <a:lstStyle/>
              <a:p>
                <a:endParaRPr lang="en-GB"/>
              </a:p>
            </p:txBody>
          </p:sp>
          <p:sp>
            <p:nvSpPr>
              <p:cNvPr id="165" name="Line 174"/>
              <p:cNvSpPr>
                <a:spLocks noChangeShapeType="1"/>
              </p:cNvSpPr>
              <p:nvPr/>
            </p:nvSpPr>
            <p:spPr bwMode="auto">
              <a:xfrm rot="16200000" flipV="1">
                <a:off x="1221" y="1798"/>
                <a:ext cx="16" cy="24"/>
              </a:xfrm>
              <a:prstGeom prst="line">
                <a:avLst/>
              </a:prstGeom>
              <a:noFill/>
              <a:ln w="9525">
                <a:solidFill>
                  <a:srgbClr val="000000"/>
                </a:solidFill>
                <a:round/>
                <a:headEnd/>
                <a:tailEnd/>
              </a:ln>
            </p:spPr>
            <p:txBody>
              <a:bodyPr/>
              <a:lstStyle/>
              <a:p>
                <a:endParaRPr lang="en-GB"/>
              </a:p>
            </p:txBody>
          </p:sp>
          <p:sp>
            <p:nvSpPr>
              <p:cNvPr id="166" name="Oval 175"/>
              <p:cNvSpPr>
                <a:spLocks noChangeArrowheads="1"/>
              </p:cNvSpPr>
              <p:nvPr/>
            </p:nvSpPr>
            <p:spPr bwMode="auto">
              <a:xfrm rot="438954">
                <a:off x="1247" y="2005"/>
                <a:ext cx="46" cy="50"/>
              </a:xfrm>
              <a:prstGeom prst="ellipse">
                <a:avLst/>
              </a:prstGeom>
              <a:solidFill>
                <a:srgbClr val="FF6600"/>
              </a:solidFill>
              <a:ln w="9525">
                <a:solidFill>
                  <a:srgbClr val="000000"/>
                </a:solidFill>
                <a:round/>
                <a:headEnd/>
                <a:tailEnd/>
              </a:ln>
            </p:spPr>
            <p:txBody>
              <a:bodyPr/>
              <a:lstStyle/>
              <a:p>
                <a:endParaRPr lang="en-US"/>
              </a:p>
            </p:txBody>
          </p:sp>
          <p:sp>
            <p:nvSpPr>
              <p:cNvPr id="167" name="Line 176"/>
              <p:cNvSpPr>
                <a:spLocks noChangeShapeType="1"/>
              </p:cNvSpPr>
              <p:nvPr/>
            </p:nvSpPr>
            <p:spPr bwMode="auto">
              <a:xfrm rot="438954" flipV="1">
                <a:off x="1268" y="1986"/>
                <a:ext cx="25" cy="18"/>
              </a:xfrm>
              <a:prstGeom prst="line">
                <a:avLst/>
              </a:prstGeom>
              <a:noFill/>
              <a:ln w="9525">
                <a:solidFill>
                  <a:srgbClr val="000000"/>
                </a:solidFill>
                <a:round/>
                <a:headEnd/>
                <a:tailEnd/>
              </a:ln>
            </p:spPr>
            <p:txBody>
              <a:bodyPr/>
              <a:lstStyle/>
              <a:p>
                <a:endParaRPr lang="en-GB"/>
              </a:p>
            </p:txBody>
          </p:sp>
          <p:sp>
            <p:nvSpPr>
              <p:cNvPr id="168" name="Line 177"/>
              <p:cNvSpPr>
                <a:spLocks noChangeShapeType="1"/>
              </p:cNvSpPr>
              <p:nvPr/>
            </p:nvSpPr>
            <p:spPr bwMode="auto">
              <a:xfrm rot="16638954" flipV="1">
                <a:off x="1275" y="1965"/>
                <a:ext cx="16" cy="25"/>
              </a:xfrm>
              <a:prstGeom prst="line">
                <a:avLst/>
              </a:prstGeom>
              <a:noFill/>
              <a:ln w="9525">
                <a:solidFill>
                  <a:srgbClr val="000000"/>
                </a:solidFill>
                <a:round/>
                <a:headEnd/>
                <a:tailEnd/>
              </a:ln>
            </p:spPr>
            <p:txBody>
              <a:bodyPr/>
              <a:lstStyle/>
              <a:p>
                <a:endParaRPr lang="en-GB"/>
              </a:p>
            </p:txBody>
          </p:sp>
          <p:sp>
            <p:nvSpPr>
              <p:cNvPr id="169" name="Line 178"/>
              <p:cNvSpPr>
                <a:spLocks noChangeShapeType="1"/>
              </p:cNvSpPr>
              <p:nvPr/>
            </p:nvSpPr>
            <p:spPr bwMode="auto">
              <a:xfrm rot="438954" flipV="1">
                <a:off x="1277" y="1912"/>
                <a:ext cx="25" cy="19"/>
              </a:xfrm>
              <a:prstGeom prst="line">
                <a:avLst/>
              </a:prstGeom>
              <a:noFill/>
              <a:ln w="9525">
                <a:solidFill>
                  <a:srgbClr val="000000"/>
                </a:solidFill>
                <a:round/>
                <a:headEnd/>
                <a:tailEnd/>
              </a:ln>
            </p:spPr>
            <p:txBody>
              <a:bodyPr/>
              <a:lstStyle/>
              <a:p>
                <a:endParaRPr lang="en-GB"/>
              </a:p>
            </p:txBody>
          </p:sp>
          <p:sp>
            <p:nvSpPr>
              <p:cNvPr id="170" name="Line 179"/>
              <p:cNvSpPr>
                <a:spLocks noChangeShapeType="1"/>
              </p:cNvSpPr>
              <p:nvPr/>
            </p:nvSpPr>
            <p:spPr bwMode="auto">
              <a:xfrm rot="16638954" flipV="1">
                <a:off x="1284" y="1891"/>
                <a:ext cx="16" cy="25"/>
              </a:xfrm>
              <a:prstGeom prst="line">
                <a:avLst/>
              </a:prstGeom>
              <a:noFill/>
              <a:ln w="9525">
                <a:solidFill>
                  <a:srgbClr val="000000"/>
                </a:solidFill>
                <a:round/>
                <a:headEnd/>
                <a:tailEnd/>
              </a:ln>
            </p:spPr>
            <p:txBody>
              <a:bodyPr/>
              <a:lstStyle/>
              <a:p>
                <a:endParaRPr lang="en-GB"/>
              </a:p>
            </p:txBody>
          </p:sp>
          <p:sp>
            <p:nvSpPr>
              <p:cNvPr id="171" name="Line 180"/>
              <p:cNvSpPr>
                <a:spLocks noChangeShapeType="1"/>
              </p:cNvSpPr>
              <p:nvPr/>
            </p:nvSpPr>
            <p:spPr bwMode="auto">
              <a:xfrm rot="438954" flipV="1">
                <a:off x="1282" y="1875"/>
                <a:ext cx="24" cy="18"/>
              </a:xfrm>
              <a:prstGeom prst="line">
                <a:avLst/>
              </a:prstGeom>
              <a:noFill/>
              <a:ln w="9525">
                <a:solidFill>
                  <a:srgbClr val="000000"/>
                </a:solidFill>
                <a:round/>
                <a:headEnd/>
                <a:tailEnd/>
              </a:ln>
            </p:spPr>
            <p:txBody>
              <a:bodyPr/>
              <a:lstStyle/>
              <a:p>
                <a:endParaRPr lang="en-GB"/>
              </a:p>
            </p:txBody>
          </p:sp>
          <p:sp>
            <p:nvSpPr>
              <p:cNvPr id="172" name="Line 181"/>
              <p:cNvSpPr>
                <a:spLocks noChangeShapeType="1"/>
              </p:cNvSpPr>
              <p:nvPr/>
            </p:nvSpPr>
            <p:spPr bwMode="auto">
              <a:xfrm rot="16638954" flipV="1">
                <a:off x="1288" y="1855"/>
                <a:ext cx="16" cy="24"/>
              </a:xfrm>
              <a:prstGeom prst="line">
                <a:avLst/>
              </a:prstGeom>
              <a:noFill/>
              <a:ln w="9525">
                <a:solidFill>
                  <a:srgbClr val="000000"/>
                </a:solidFill>
                <a:round/>
                <a:headEnd/>
                <a:tailEnd/>
              </a:ln>
            </p:spPr>
            <p:txBody>
              <a:bodyPr/>
              <a:lstStyle/>
              <a:p>
                <a:endParaRPr lang="en-GB"/>
              </a:p>
            </p:txBody>
          </p:sp>
          <p:sp>
            <p:nvSpPr>
              <p:cNvPr id="173" name="Line 182"/>
              <p:cNvSpPr>
                <a:spLocks noChangeShapeType="1"/>
              </p:cNvSpPr>
              <p:nvPr/>
            </p:nvSpPr>
            <p:spPr bwMode="auto">
              <a:xfrm rot="438954" flipV="1">
                <a:off x="1273" y="1949"/>
                <a:ext cx="24" cy="19"/>
              </a:xfrm>
              <a:prstGeom prst="line">
                <a:avLst/>
              </a:prstGeom>
              <a:noFill/>
              <a:ln w="9525">
                <a:solidFill>
                  <a:srgbClr val="000000"/>
                </a:solidFill>
                <a:round/>
                <a:headEnd/>
                <a:tailEnd/>
              </a:ln>
            </p:spPr>
            <p:txBody>
              <a:bodyPr/>
              <a:lstStyle/>
              <a:p>
                <a:endParaRPr lang="en-GB"/>
              </a:p>
            </p:txBody>
          </p:sp>
          <p:sp>
            <p:nvSpPr>
              <p:cNvPr id="174" name="Line 183"/>
              <p:cNvSpPr>
                <a:spLocks noChangeShapeType="1"/>
              </p:cNvSpPr>
              <p:nvPr/>
            </p:nvSpPr>
            <p:spPr bwMode="auto">
              <a:xfrm rot="16638954" flipV="1">
                <a:off x="1279" y="1929"/>
                <a:ext cx="16" cy="24"/>
              </a:xfrm>
              <a:prstGeom prst="line">
                <a:avLst/>
              </a:prstGeom>
              <a:noFill/>
              <a:ln w="9525">
                <a:solidFill>
                  <a:srgbClr val="000000"/>
                </a:solidFill>
                <a:round/>
                <a:headEnd/>
                <a:tailEnd/>
              </a:ln>
            </p:spPr>
            <p:txBody>
              <a:bodyPr/>
              <a:lstStyle/>
              <a:p>
                <a:endParaRPr lang="en-GB"/>
              </a:p>
            </p:txBody>
          </p:sp>
          <p:sp>
            <p:nvSpPr>
              <p:cNvPr id="175" name="Line 184"/>
              <p:cNvSpPr>
                <a:spLocks noChangeShapeType="1"/>
              </p:cNvSpPr>
              <p:nvPr/>
            </p:nvSpPr>
            <p:spPr bwMode="auto">
              <a:xfrm rot="438954" flipV="1">
                <a:off x="1285" y="1840"/>
                <a:ext cx="25" cy="19"/>
              </a:xfrm>
              <a:prstGeom prst="line">
                <a:avLst/>
              </a:prstGeom>
              <a:noFill/>
              <a:ln w="9525">
                <a:solidFill>
                  <a:srgbClr val="000000"/>
                </a:solidFill>
                <a:round/>
                <a:headEnd/>
                <a:tailEnd/>
              </a:ln>
            </p:spPr>
            <p:txBody>
              <a:bodyPr/>
              <a:lstStyle/>
              <a:p>
                <a:endParaRPr lang="en-GB"/>
              </a:p>
            </p:txBody>
          </p:sp>
          <p:sp>
            <p:nvSpPr>
              <p:cNvPr id="176" name="Line 185"/>
              <p:cNvSpPr>
                <a:spLocks noChangeShapeType="1"/>
              </p:cNvSpPr>
              <p:nvPr/>
            </p:nvSpPr>
            <p:spPr bwMode="auto">
              <a:xfrm rot="16638954" flipV="1">
                <a:off x="1292" y="1819"/>
                <a:ext cx="16" cy="25"/>
              </a:xfrm>
              <a:prstGeom prst="line">
                <a:avLst/>
              </a:prstGeom>
              <a:noFill/>
              <a:ln w="9525">
                <a:solidFill>
                  <a:srgbClr val="000000"/>
                </a:solidFill>
                <a:round/>
                <a:headEnd/>
                <a:tailEnd/>
              </a:ln>
            </p:spPr>
            <p:txBody>
              <a:bodyPr/>
              <a:lstStyle/>
              <a:p>
                <a:endParaRPr lang="en-GB"/>
              </a:p>
            </p:txBody>
          </p:sp>
          <p:sp>
            <p:nvSpPr>
              <p:cNvPr id="177" name="Oval 186"/>
              <p:cNvSpPr>
                <a:spLocks noChangeArrowheads="1"/>
              </p:cNvSpPr>
              <p:nvPr/>
            </p:nvSpPr>
            <p:spPr bwMode="auto">
              <a:xfrm rot="410108">
                <a:off x="1299" y="2018"/>
                <a:ext cx="47" cy="50"/>
              </a:xfrm>
              <a:prstGeom prst="ellipse">
                <a:avLst/>
              </a:prstGeom>
              <a:solidFill>
                <a:srgbClr val="FF6600"/>
              </a:solidFill>
              <a:ln w="9525">
                <a:solidFill>
                  <a:srgbClr val="000000"/>
                </a:solidFill>
                <a:round/>
                <a:headEnd/>
                <a:tailEnd/>
              </a:ln>
            </p:spPr>
            <p:txBody>
              <a:bodyPr/>
              <a:lstStyle/>
              <a:p>
                <a:endParaRPr lang="en-US"/>
              </a:p>
            </p:txBody>
          </p:sp>
          <p:sp>
            <p:nvSpPr>
              <p:cNvPr id="178" name="Line 187"/>
              <p:cNvSpPr>
                <a:spLocks noChangeShapeType="1"/>
              </p:cNvSpPr>
              <p:nvPr/>
            </p:nvSpPr>
            <p:spPr bwMode="auto">
              <a:xfrm rot="410108" flipV="1">
                <a:off x="1320" y="2000"/>
                <a:ext cx="25" cy="18"/>
              </a:xfrm>
              <a:prstGeom prst="line">
                <a:avLst/>
              </a:prstGeom>
              <a:noFill/>
              <a:ln w="9525">
                <a:solidFill>
                  <a:srgbClr val="000000"/>
                </a:solidFill>
                <a:round/>
                <a:headEnd/>
                <a:tailEnd/>
              </a:ln>
            </p:spPr>
            <p:txBody>
              <a:bodyPr/>
              <a:lstStyle/>
              <a:p>
                <a:endParaRPr lang="en-GB"/>
              </a:p>
            </p:txBody>
          </p:sp>
          <p:sp>
            <p:nvSpPr>
              <p:cNvPr id="179" name="Line 188"/>
              <p:cNvSpPr>
                <a:spLocks noChangeShapeType="1"/>
              </p:cNvSpPr>
              <p:nvPr/>
            </p:nvSpPr>
            <p:spPr bwMode="auto">
              <a:xfrm rot="16610108" flipV="1">
                <a:off x="1327" y="1979"/>
                <a:ext cx="16" cy="25"/>
              </a:xfrm>
              <a:prstGeom prst="line">
                <a:avLst/>
              </a:prstGeom>
              <a:noFill/>
              <a:ln w="9525">
                <a:solidFill>
                  <a:srgbClr val="000000"/>
                </a:solidFill>
                <a:round/>
                <a:headEnd/>
                <a:tailEnd/>
              </a:ln>
            </p:spPr>
            <p:txBody>
              <a:bodyPr/>
              <a:lstStyle/>
              <a:p>
                <a:endParaRPr lang="en-GB"/>
              </a:p>
            </p:txBody>
          </p:sp>
          <p:sp>
            <p:nvSpPr>
              <p:cNvPr id="180" name="Line 189"/>
              <p:cNvSpPr>
                <a:spLocks noChangeShapeType="1"/>
              </p:cNvSpPr>
              <p:nvPr/>
            </p:nvSpPr>
            <p:spPr bwMode="auto">
              <a:xfrm rot="410108" flipV="1">
                <a:off x="1329" y="1925"/>
                <a:ext cx="24" cy="19"/>
              </a:xfrm>
              <a:prstGeom prst="line">
                <a:avLst/>
              </a:prstGeom>
              <a:noFill/>
              <a:ln w="9525">
                <a:solidFill>
                  <a:srgbClr val="000000"/>
                </a:solidFill>
                <a:round/>
                <a:headEnd/>
                <a:tailEnd/>
              </a:ln>
            </p:spPr>
            <p:txBody>
              <a:bodyPr/>
              <a:lstStyle/>
              <a:p>
                <a:endParaRPr lang="en-GB"/>
              </a:p>
            </p:txBody>
          </p:sp>
          <p:sp>
            <p:nvSpPr>
              <p:cNvPr id="181" name="Line 190"/>
              <p:cNvSpPr>
                <a:spLocks noChangeShapeType="1"/>
              </p:cNvSpPr>
              <p:nvPr/>
            </p:nvSpPr>
            <p:spPr bwMode="auto">
              <a:xfrm rot="16610108" flipV="1">
                <a:off x="1335" y="1904"/>
                <a:ext cx="16" cy="25"/>
              </a:xfrm>
              <a:prstGeom prst="line">
                <a:avLst/>
              </a:prstGeom>
              <a:noFill/>
              <a:ln w="9525">
                <a:solidFill>
                  <a:srgbClr val="000000"/>
                </a:solidFill>
                <a:round/>
                <a:headEnd/>
                <a:tailEnd/>
              </a:ln>
            </p:spPr>
            <p:txBody>
              <a:bodyPr/>
              <a:lstStyle/>
              <a:p>
                <a:endParaRPr lang="en-GB"/>
              </a:p>
            </p:txBody>
          </p:sp>
          <p:sp>
            <p:nvSpPr>
              <p:cNvPr id="182" name="Line 191"/>
              <p:cNvSpPr>
                <a:spLocks noChangeShapeType="1"/>
              </p:cNvSpPr>
              <p:nvPr/>
            </p:nvSpPr>
            <p:spPr bwMode="auto">
              <a:xfrm rot="410108" flipV="1">
                <a:off x="1333" y="1888"/>
                <a:ext cx="24" cy="19"/>
              </a:xfrm>
              <a:prstGeom prst="line">
                <a:avLst/>
              </a:prstGeom>
              <a:noFill/>
              <a:ln w="9525">
                <a:solidFill>
                  <a:srgbClr val="000000"/>
                </a:solidFill>
                <a:round/>
                <a:headEnd/>
                <a:tailEnd/>
              </a:ln>
            </p:spPr>
            <p:txBody>
              <a:bodyPr/>
              <a:lstStyle/>
              <a:p>
                <a:endParaRPr lang="en-GB"/>
              </a:p>
            </p:txBody>
          </p:sp>
          <p:sp>
            <p:nvSpPr>
              <p:cNvPr id="183" name="Line 192"/>
              <p:cNvSpPr>
                <a:spLocks noChangeShapeType="1"/>
              </p:cNvSpPr>
              <p:nvPr/>
            </p:nvSpPr>
            <p:spPr bwMode="auto">
              <a:xfrm rot="16610108" flipV="1">
                <a:off x="1339" y="1867"/>
                <a:ext cx="16" cy="25"/>
              </a:xfrm>
              <a:prstGeom prst="line">
                <a:avLst/>
              </a:prstGeom>
              <a:noFill/>
              <a:ln w="9525">
                <a:solidFill>
                  <a:srgbClr val="000000"/>
                </a:solidFill>
                <a:round/>
                <a:headEnd/>
                <a:tailEnd/>
              </a:ln>
            </p:spPr>
            <p:txBody>
              <a:bodyPr/>
              <a:lstStyle/>
              <a:p>
                <a:endParaRPr lang="en-GB"/>
              </a:p>
            </p:txBody>
          </p:sp>
          <p:sp>
            <p:nvSpPr>
              <p:cNvPr id="184" name="Line 193"/>
              <p:cNvSpPr>
                <a:spLocks noChangeShapeType="1"/>
              </p:cNvSpPr>
              <p:nvPr/>
            </p:nvSpPr>
            <p:spPr bwMode="auto">
              <a:xfrm rot="410108" flipV="1">
                <a:off x="1324" y="1962"/>
                <a:ext cx="25" cy="19"/>
              </a:xfrm>
              <a:prstGeom prst="line">
                <a:avLst/>
              </a:prstGeom>
              <a:noFill/>
              <a:ln w="9525">
                <a:solidFill>
                  <a:srgbClr val="000000"/>
                </a:solidFill>
                <a:round/>
                <a:headEnd/>
                <a:tailEnd/>
              </a:ln>
            </p:spPr>
            <p:txBody>
              <a:bodyPr/>
              <a:lstStyle/>
              <a:p>
                <a:endParaRPr lang="en-GB"/>
              </a:p>
            </p:txBody>
          </p:sp>
          <p:sp>
            <p:nvSpPr>
              <p:cNvPr id="185" name="Line 194"/>
              <p:cNvSpPr>
                <a:spLocks noChangeShapeType="1"/>
              </p:cNvSpPr>
              <p:nvPr/>
            </p:nvSpPr>
            <p:spPr bwMode="auto">
              <a:xfrm rot="16610108" flipV="1">
                <a:off x="1331" y="1941"/>
                <a:ext cx="16" cy="25"/>
              </a:xfrm>
              <a:prstGeom prst="line">
                <a:avLst/>
              </a:prstGeom>
              <a:noFill/>
              <a:ln w="9525">
                <a:solidFill>
                  <a:srgbClr val="000000"/>
                </a:solidFill>
                <a:round/>
                <a:headEnd/>
                <a:tailEnd/>
              </a:ln>
            </p:spPr>
            <p:txBody>
              <a:bodyPr/>
              <a:lstStyle/>
              <a:p>
                <a:endParaRPr lang="en-GB"/>
              </a:p>
            </p:txBody>
          </p:sp>
          <p:sp>
            <p:nvSpPr>
              <p:cNvPr id="186" name="Line 195"/>
              <p:cNvSpPr>
                <a:spLocks noChangeShapeType="1"/>
              </p:cNvSpPr>
              <p:nvPr/>
            </p:nvSpPr>
            <p:spPr bwMode="auto">
              <a:xfrm rot="410108" flipV="1">
                <a:off x="1336" y="1854"/>
                <a:ext cx="25" cy="18"/>
              </a:xfrm>
              <a:prstGeom prst="line">
                <a:avLst/>
              </a:prstGeom>
              <a:noFill/>
              <a:ln w="9525">
                <a:solidFill>
                  <a:srgbClr val="000000"/>
                </a:solidFill>
                <a:round/>
                <a:headEnd/>
                <a:tailEnd/>
              </a:ln>
            </p:spPr>
            <p:txBody>
              <a:bodyPr/>
              <a:lstStyle/>
              <a:p>
                <a:endParaRPr lang="en-GB"/>
              </a:p>
            </p:txBody>
          </p:sp>
          <p:sp>
            <p:nvSpPr>
              <p:cNvPr id="187" name="Line 196"/>
              <p:cNvSpPr>
                <a:spLocks noChangeShapeType="1"/>
              </p:cNvSpPr>
              <p:nvPr/>
            </p:nvSpPr>
            <p:spPr bwMode="auto">
              <a:xfrm rot="16610108" flipV="1">
                <a:off x="1343" y="1833"/>
                <a:ext cx="16" cy="25"/>
              </a:xfrm>
              <a:prstGeom prst="line">
                <a:avLst/>
              </a:prstGeom>
              <a:noFill/>
              <a:ln w="9525">
                <a:solidFill>
                  <a:srgbClr val="000000"/>
                </a:solidFill>
                <a:round/>
                <a:headEnd/>
                <a:tailEnd/>
              </a:ln>
            </p:spPr>
            <p:txBody>
              <a:bodyPr/>
              <a:lstStyle/>
              <a:p>
                <a:endParaRPr lang="en-GB"/>
              </a:p>
            </p:txBody>
          </p:sp>
          <p:sp>
            <p:nvSpPr>
              <p:cNvPr id="188" name="Oval 197"/>
              <p:cNvSpPr>
                <a:spLocks noChangeArrowheads="1"/>
              </p:cNvSpPr>
              <p:nvPr/>
            </p:nvSpPr>
            <p:spPr bwMode="auto">
              <a:xfrm rot="732114">
                <a:off x="1353" y="2028"/>
                <a:ext cx="45" cy="50"/>
              </a:xfrm>
              <a:prstGeom prst="ellipse">
                <a:avLst/>
              </a:prstGeom>
              <a:solidFill>
                <a:srgbClr val="FF6600"/>
              </a:solidFill>
              <a:ln w="9525">
                <a:solidFill>
                  <a:srgbClr val="000000"/>
                </a:solidFill>
                <a:round/>
                <a:headEnd/>
                <a:tailEnd/>
              </a:ln>
            </p:spPr>
            <p:txBody>
              <a:bodyPr/>
              <a:lstStyle/>
              <a:p>
                <a:endParaRPr lang="en-US"/>
              </a:p>
            </p:txBody>
          </p:sp>
          <p:sp>
            <p:nvSpPr>
              <p:cNvPr id="189" name="Line 198"/>
              <p:cNvSpPr>
                <a:spLocks noChangeShapeType="1"/>
              </p:cNvSpPr>
              <p:nvPr/>
            </p:nvSpPr>
            <p:spPr bwMode="auto">
              <a:xfrm rot="732114" flipV="1">
                <a:off x="1376" y="2010"/>
                <a:ext cx="25" cy="18"/>
              </a:xfrm>
              <a:prstGeom prst="line">
                <a:avLst/>
              </a:prstGeom>
              <a:noFill/>
              <a:ln w="9525">
                <a:solidFill>
                  <a:srgbClr val="000000"/>
                </a:solidFill>
                <a:round/>
                <a:headEnd/>
                <a:tailEnd/>
              </a:ln>
            </p:spPr>
            <p:txBody>
              <a:bodyPr/>
              <a:lstStyle/>
              <a:p>
                <a:endParaRPr lang="en-GB"/>
              </a:p>
            </p:txBody>
          </p:sp>
          <p:sp>
            <p:nvSpPr>
              <p:cNvPr id="190" name="Line 199"/>
              <p:cNvSpPr>
                <a:spLocks noChangeShapeType="1"/>
              </p:cNvSpPr>
              <p:nvPr/>
            </p:nvSpPr>
            <p:spPr bwMode="auto">
              <a:xfrm rot="16932114" flipV="1">
                <a:off x="1384" y="1990"/>
                <a:ext cx="16" cy="24"/>
              </a:xfrm>
              <a:prstGeom prst="line">
                <a:avLst/>
              </a:prstGeom>
              <a:noFill/>
              <a:ln w="9525">
                <a:solidFill>
                  <a:srgbClr val="000000"/>
                </a:solidFill>
                <a:round/>
                <a:headEnd/>
                <a:tailEnd/>
              </a:ln>
            </p:spPr>
            <p:txBody>
              <a:bodyPr/>
              <a:lstStyle/>
              <a:p>
                <a:endParaRPr lang="en-GB"/>
              </a:p>
            </p:txBody>
          </p:sp>
          <p:sp>
            <p:nvSpPr>
              <p:cNvPr id="191" name="Line 200"/>
              <p:cNvSpPr>
                <a:spLocks noChangeShapeType="1"/>
              </p:cNvSpPr>
              <p:nvPr/>
            </p:nvSpPr>
            <p:spPr bwMode="auto">
              <a:xfrm rot="732114" flipV="1">
                <a:off x="1391" y="1937"/>
                <a:ext cx="24" cy="19"/>
              </a:xfrm>
              <a:prstGeom prst="line">
                <a:avLst/>
              </a:prstGeom>
              <a:noFill/>
              <a:ln w="9525">
                <a:solidFill>
                  <a:srgbClr val="000000"/>
                </a:solidFill>
                <a:round/>
                <a:headEnd/>
                <a:tailEnd/>
              </a:ln>
            </p:spPr>
            <p:txBody>
              <a:bodyPr/>
              <a:lstStyle/>
              <a:p>
                <a:endParaRPr lang="en-GB"/>
              </a:p>
            </p:txBody>
          </p:sp>
          <p:sp>
            <p:nvSpPr>
              <p:cNvPr id="192" name="Line 201"/>
              <p:cNvSpPr>
                <a:spLocks noChangeShapeType="1"/>
              </p:cNvSpPr>
              <p:nvPr/>
            </p:nvSpPr>
            <p:spPr bwMode="auto">
              <a:xfrm rot="16932114" flipV="1">
                <a:off x="1398" y="1917"/>
                <a:ext cx="16" cy="24"/>
              </a:xfrm>
              <a:prstGeom prst="line">
                <a:avLst/>
              </a:prstGeom>
              <a:noFill/>
              <a:ln w="9525">
                <a:solidFill>
                  <a:srgbClr val="000000"/>
                </a:solidFill>
                <a:round/>
                <a:headEnd/>
                <a:tailEnd/>
              </a:ln>
            </p:spPr>
            <p:txBody>
              <a:bodyPr/>
              <a:lstStyle/>
              <a:p>
                <a:endParaRPr lang="en-GB"/>
              </a:p>
            </p:txBody>
          </p:sp>
          <p:sp>
            <p:nvSpPr>
              <p:cNvPr id="193" name="Line 202"/>
              <p:cNvSpPr>
                <a:spLocks noChangeShapeType="1"/>
              </p:cNvSpPr>
              <p:nvPr/>
            </p:nvSpPr>
            <p:spPr bwMode="auto">
              <a:xfrm rot="732114" flipV="1">
                <a:off x="1398" y="1900"/>
                <a:ext cx="24" cy="19"/>
              </a:xfrm>
              <a:prstGeom prst="line">
                <a:avLst/>
              </a:prstGeom>
              <a:noFill/>
              <a:ln w="9525">
                <a:solidFill>
                  <a:srgbClr val="000000"/>
                </a:solidFill>
                <a:round/>
                <a:headEnd/>
                <a:tailEnd/>
              </a:ln>
            </p:spPr>
            <p:txBody>
              <a:bodyPr/>
              <a:lstStyle/>
              <a:p>
                <a:endParaRPr lang="en-GB"/>
              </a:p>
            </p:txBody>
          </p:sp>
          <p:sp>
            <p:nvSpPr>
              <p:cNvPr id="194" name="Line 203"/>
              <p:cNvSpPr>
                <a:spLocks noChangeShapeType="1"/>
              </p:cNvSpPr>
              <p:nvPr/>
            </p:nvSpPr>
            <p:spPr bwMode="auto">
              <a:xfrm rot="16932114" flipV="1">
                <a:off x="1406" y="1879"/>
                <a:ext cx="16" cy="25"/>
              </a:xfrm>
              <a:prstGeom prst="line">
                <a:avLst/>
              </a:prstGeom>
              <a:noFill/>
              <a:ln w="9525">
                <a:solidFill>
                  <a:srgbClr val="000000"/>
                </a:solidFill>
                <a:round/>
                <a:headEnd/>
                <a:tailEnd/>
              </a:ln>
            </p:spPr>
            <p:txBody>
              <a:bodyPr/>
              <a:lstStyle/>
              <a:p>
                <a:endParaRPr lang="en-GB"/>
              </a:p>
            </p:txBody>
          </p:sp>
          <p:sp>
            <p:nvSpPr>
              <p:cNvPr id="195" name="Line 204"/>
              <p:cNvSpPr>
                <a:spLocks noChangeShapeType="1"/>
              </p:cNvSpPr>
              <p:nvPr/>
            </p:nvSpPr>
            <p:spPr bwMode="auto">
              <a:xfrm rot="732114" flipV="1">
                <a:off x="1383" y="1973"/>
                <a:ext cx="25" cy="19"/>
              </a:xfrm>
              <a:prstGeom prst="line">
                <a:avLst/>
              </a:prstGeom>
              <a:noFill/>
              <a:ln w="9525">
                <a:solidFill>
                  <a:srgbClr val="000000"/>
                </a:solidFill>
                <a:round/>
                <a:headEnd/>
                <a:tailEnd/>
              </a:ln>
            </p:spPr>
            <p:txBody>
              <a:bodyPr/>
              <a:lstStyle/>
              <a:p>
                <a:endParaRPr lang="en-GB"/>
              </a:p>
            </p:txBody>
          </p:sp>
          <p:sp>
            <p:nvSpPr>
              <p:cNvPr id="196" name="Line 205"/>
              <p:cNvSpPr>
                <a:spLocks noChangeShapeType="1"/>
              </p:cNvSpPr>
              <p:nvPr/>
            </p:nvSpPr>
            <p:spPr bwMode="auto">
              <a:xfrm rot="16932114" flipV="1">
                <a:off x="1391" y="1954"/>
                <a:ext cx="16" cy="24"/>
              </a:xfrm>
              <a:prstGeom prst="line">
                <a:avLst/>
              </a:prstGeom>
              <a:noFill/>
              <a:ln w="9525">
                <a:solidFill>
                  <a:srgbClr val="000000"/>
                </a:solidFill>
                <a:round/>
                <a:headEnd/>
                <a:tailEnd/>
              </a:ln>
            </p:spPr>
            <p:txBody>
              <a:bodyPr/>
              <a:lstStyle/>
              <a:p>
                <a:endParaRPr lang="en-GB"/>
              </a:p>
            </p:txBody>
          </p:sp>
          <p:sp>
            <p:nvSpPr>
              <p:cNvPr id="197" name="Line 206"/>
              <p:cNvSpPr>
                <a:spLocks noChangeShapeType="1"/>
              </p:cNvSpPr>
              <p:nvPr/>
            </p:nvSpPr>
            <p:spPr bwMode="auto">
              <a:xfrm rot="732114" flipV="1">
                <a:off x="1405" y="1866"/>
                <a:ext cx="24" cy="19"/>
              </a:xfrm>
              <a:prstGeom prst="line">
                <a:avLst/>
              </a:prstGeom>
              <a:noFill/>
              <a:ln w="9525">
                <a:solidFill>
                  <a:srgbClr val="000000"/>
                </a:solidFill>
                <a:round/>
                <a:headEnd/>
                <a:tailEnd/>
              </a:ln>
            </p:spPr>
            <p:txBody>
              <a:bodyPr/>
              <a:lstStyle/>
              <a:p>
                <a:endParaRPr lang="en-GB"/>
              </a:p>
            </p:txBody>
          </p:sp>
          <p:sp>
            <p:nvSpPr>
              <p:cNvPr id="198" name="Line 207"/>
              <p:cNvSpPr>
                <a:spLocks noChangeShapeType="1"/>
              </p:cNvSpPr>
              <p:nvPr/>
            </p:nvSpPr>
            <p:spPr bwMode="auto">
              <a:xfrm rot="16932114" flipV="1">
                <a:off x="1413" y="1846"/>
                <a:ext cx="16" cy="25"/>
              </a:xfrm>
              <a:prstGeom prst="line">
                <a:avLst/>
              </a:prstGeom>
              <a:noFill/>
              <a:ln w="9525">
                <a:solidFill>
                  <a:srgbClr val="000000"/>
                </a:solidFill>
                <a:round/>
                <a:headEnd/>
                <a:tailEnd/>
              </a:ln>
            </p:spPr>
            <p:txBody>
              <a:bodyPr/>
              <a:lstStyle/>
              <a:p>
                <a:endParaRPr lang="en-GB"/>
              </a:p>
            </p:txBody>
          </p:sp>
          <p:sp>
            <p:nvSpPr>
              <p:cNvPr id="199" name="Oval 208"/>
              <p:cNvSpPr>
                <a:spLocks noChangeArrowheads="1"/>
              </p:cNvSpPr>
              <p:nvPr/>
            </p:nvSpPr>
            <p:spPr bwMode="auto">
              <a:xfrm rot="577045">
                <a:off x="1400" y="2031"/>
                <a:ext cx="46" cy="50"/>
              </a:xfrm>
              <a:prstGeom prst="ellipse">
                <a:avLst/>
              </a:prstGeom>
              <a:solidFill>
                <a:srgbClr val="FF6600"/>
              </a:solidFill>
              <a:ln w="9525">
                <a:solidFill>
                  <a:srgbClr val="000000"/>
                </a:solidFill>
                <a:round/>
                <a:headEnd/>
                <a:tailEnd/>
              </a:ln>
            </p:spPr>
            <p:txBody>
              <a:bodyPr/>
              <a:lstStyle/>
              <a:p>
                <a:endParaRPr lang="en-US"/>
              </a:p>
            </p:txBody>
          </p:sp>
          <p:sp>
            <p:nvSpPr>
              <p:cNvPr id="200" name="Line 209"/>
              <p:cNvSpPr>
                <a:spLocks noChangeShapeType="1"/>
              </p:cNvSpPr>
              <p:nvPr/>
            </p:nvSpPr>
            <p:spPr bwMode="auto">
              <a:xfrm rot="577045" flipV="1">
                <a:off x="1422" y="2012"/>
                <a:ext cx="25" cy="19"/>
              </a:xfrm>
              <a:prstGeom prst="line">
                <a:avLst/>
              </a:prstGeom>
              <a:noFill/>
              <a:ln w="9525">
                <a:solidFill>
                  <a:srgbClr val="000000"/>
                </a:solidFill>
                <a:round/>
                <a:headEnd/>
                <a:tailEnd/>
              </a:ln>
            </p:spPr>
            <p:txBody>
              <a:bodyPr/>
              <a:lstStyle/>
              <a:p>
                <a:endParaRPr lang="en-GB"/>
              </a:p>
            </p:txBody>
          </p:sp>
          <p:sp>
            <p:nvSpPr>
              <p:cNvPr id="201" name="Line 210"/>
              <p:cNvSpPr>
                <a:spLocks noChangeShapeType="1"/>
              </p:cNvSpPr>
              <p:nvPr/>
            </p:nvSpPr>
            <p:spPr bwMode="auto">
              <a:xfrm rot="16777045" flipV="1">
                <a:off x="1430" y="1992"/>
                <a:ext cx="16" cy="25"/>
              </a:xfrm>
              <a:prstGeom prst="line">
                <a:avLst/>
              </a:prstGeom>
              <a:noFill/>
              <a:ln w="9525">
                <a:solidFill>
                  <a:srgbClr val="000000"/>
                </a:solidFill>
                <a:round/>
                <a:headEnd/>
                <a:tailEnd/>
              </a:ln>
            </p:spPr>
            <p:txBody>
              <a:bodyPr/>
              <a:lstStyle/>
              <a:p>
                <a:endParaRPr lang="en-GB"/>
              </a:p>
            </p:txBody>
          </p:sp>
          <p:sp>
            <p:nvSpPr>
              <p:cNvPr id="202" name="Line 211"/>
              <p:cNvSpPr>
                <a:spLocks noChangeShapeType="1"/>
              </p:cNvSpPr>
              <p:nvPr/>
            </p:nvSpPr>
            <p:spPr bwMode="auto">
              <a:xfrm rot="577045" flipV="1">
                <a:off x="1434" y="1939"/>
                <a:ext cx="24" cy="19"/>
              </a:xfrm>
              <a:prstGeom prst="line">
                <a:avLst/>
              </a:prstGeom>
              <a:noFill/>
              <a:ln w="9525">
                <a:solidFill>
                  <a:srgbClr val="000000"/>
                </a:solidFill>
                <a:round/>
                <a:headEnd/>
                <a:tailEnd/>
              </a:ln>
            </p:spPr>
            <p:txBody>
              <a:bodyPr/>
              <a:lstStyle/>
              <a:p>
                <a:endParaRPr lang="en-GB"/>
              </a:p>
            </p:txBody>
          </p:sp>
          <p:sp>
            <p:nvSpPr>
              <p:cNvPr id="203" name="Line 212"/>
              <p:cNvSpPr>
                <a:spLocks noChangeShapeType="1"/>
              </p:cNvSpPr>
              <p:nvPr/>
            </p:nvSpPr>
            <p:spPr bwMode="auto">
              <a:xfrm rot="16777045" flipV="1">
                <a:off x="1441" y="1919"/>
                <a:ext cx="16" cy="24"/>
              </a:xfrm>
              <a:prstGeom prst="line">
                <a:avLst/>
              </a:prstGeom>
              <a:noFill/>
              <a:ln w="9525">
                <a:solidFill>
                  <a:srgbClr val="000000"/>
                </a:solidFill>
                <a:round/>
                <a:headEnd/>
                <a:tailEnd/>
              </a:ln>
            </p:spPr>
            <p:txBody>
              <a:bodyPr/>
              <a:lstStyle/>
              <a:p>
                <a:endParaRPr lang="en-GB"/>
              </a:p>
            </p:txBody>
          </p:sp>
          <p:sp>
            <p:nvSpPr>
              <p:cNvPr id="204" name="Line 213"/>
              <p:cNvSpPr>
                <a:spLocks noChangeShapeType="1"/>
              </p:cNvSpPr>
              <p:nvPr/>
            </p:nvSpPr>
            <p:spPr bwMode="auto">
              <a:xfrm rot="577045" flipV="1">
                <a:off x="1440" y="1902"/>
                <a:ext cx="24" cy="19"/>
              </a:xfrm>
              <a:prstGeom prst="line">
                <a:avLst/>
              </a:prstGeom>
              <a:noFill/>
              <a:ln w="9525">
                <a:solidFill>
                  <a:srgbClr val="000000"/>
                </a:solidFill>
                <a:round/>
                <a:headEnd/>
                <a:tailEnd/>
              </a:ln>
            </p:spPr>
            <p:txBody>
              <a:bodyPr/>
              <a:lstStyle/>
              <a:p>
                <a:endParaRPr lang="en-GB"/>
              </a:p>
            </p:txBody>
          </p:sp>
          <p:sp>
            <p:nvSpPr>
              <p:cNvPr id="205" name="Line 214"/>
              <p:cNvSpPr>
                <a:spLocks noChangeShapeType="1"/>
              </p:cNvSpPr>
              <p:nvPr/>
            </p:nvSpPr>
            <p:spPr bwMode="auto">
              <a:xfrm rot="16777045" flipV="1">
                <a:off x="1447" y="1881"/>
                <a:ext cx="16" cy="25"/>
              </a:xfrm>
              <a:prstGeom prst="line">
                <a:avLst/>
              </a:prstGeom>
              <a:noFill/>
              <a:ln w="9525">
                <a:solidFill>
                  <a:srgbClr val="000000"/>
                </a:solidFill>
                <a:round/>
                <a:headEnd/>
                <a:tailEnd/>
              </a:ln>
            </p:spPr>
            <p:txBody>
              <a:bodyPr/>
              <a:lstStyle/>
              <a:p>
                <a:endParaRPr lang="en-GB"/>
              </a:p>
            </p:txBody>
          </p:sp>
          <p:sp>
            <p:nvSpPr>
              <p:cNvPr id="206" name="Line 215"/>
              <p:cNvSpPr>
                <a:spLocks noChangeShapeType="1"/>
              </p:cNvSpPr>
              <p:nvPr/>
            </p:nvSpPr>
            <p:spPr bwMode="auto">
              <a:xfrm rot="577045" flipV="1">
                <a:off x="1428" y="1976"/>
                <a:ext cx="25" cy="18"/>
              </a:xfrm>
              <a:prstGeom prst="line">
                <a:avLst/>
              </a:prstGeom>
              <a:noFill/>
              <a:ln w="9525">
                <a:solidFill>
                  <a:srgbClr val="000000"/>
                </a:solidFill>
                <a:round/>
                <a:headEnd/>
                <a:tailEnd/>
              </a:ln>
            </p:spPr>
            <p:txBody>
              <a:bodyPr/>
              <a:lstStyle/>
              <a:p>
                <a:endParaRPr lang="en-GB"/>
              </a:p>
            </p:txBody>
          </p:sp>
          <p:sp>
            <p:nvSpPr>
              <p:cNvPr id="207" name="Line 216"/>
              <p:cNvSpPr>
                <a:spLocks noChangeShapeType="1"/>
              </p:cNvSpPr>
              <p:nvPr/>
            </p:nvSpPr>
            <p:spPr bwMode="auto">
              <a:xfrm rot="16777045" flipV="1">
                <a:off x="1435" y="1956"/>
                <a:ext cx="16" cy="24"/>
              </a:xfrm>
              <a:prstGeom prst="line">
                <a:avLst/>
              </a:prstGeom>
              <a:noFill/>
              <a:ln w="9525">
                <a:solidFill>
                  <a:srgbClr val="000000"/>
                </a:solidFill>
                <a:round/>
                <a:headEnd/>
                <a:tailEnd/>
              </a:ln>
            </p:spPr>
            <p:txBody>
              <a:bodyPr/>
              <a:lstStyle/>
              <a:p>
                <a:endParaRPr lang="en-GB"/>
              </a:p>
            </p:txBody>
          </p:sp>
          <p:sp>
            <p:nvSpPr>
              <p:cNvPr id="208" name="Line 217"/>
              <p:cNvSpPr>
                <a:spLocks noChangeShapeType="1"/>
              </p:cNvSpPr>
              <p:nvPr/>
            </p:nvSpPr>
            <p:spPr bwMode="auto">
              <a:xfrm rot="577045" flipV="1">
                <a:off x="1445" y="1868"/>
                <a:ext cx="25" cy="19"/>
              </a:xfrm>
              <a:prstGeom prst="line">
                <a:avLst/>
              </a:prstGeom>
              <a:noFill/>
              <a:ln w="9525">
                <a:solidFill>
                  <a:srgbClr val="000000"/>
                </a:solidFill>
                <a:round/>
                <a:headEnd/>
                <a:tailEnd/>
              </a:ln>
            </p:spPr>
            <p:txBody>
              <a:bodyPr/>
              <a:lstStyle/>
              <a:p>
                <a:endParaRPr lang="en-GB"/>
              </a:p>
            </p:txBody>
          </p:sp>
          <p:sp>
            <p:nvSpPr>
              <p:cNvPr id="209" name="Line 218"/>
              <p:cNvSpPr>
                <a:spLocks noChangeShapeType="1"/>
              </p:cNvSpPr>
              <p:nvPr/>
            </p:nvSpPr>
            <p:spPr bwMode="auto">
              <a:xfrm rot="16777045" flipV="1">
                <a:off x="1452" y="1848"/>
                <a:ext cx="16" cy="24"/>
              </a:xfrm>
              <a:prstGeom prst="line">
                <a:avLst/>
              </a:prstGeom>
              <a:noFill/>
              <a:ln w="9525">
                <a:solidFill>
                  <a:srgbClr val="000000"/>
                </a:solidFill>
                <a:round/>
                <a:headEnd/>
                <a:tailEnd/>
              </a:ln>
            </p:spPr>
            <p:txBody>
              <a:bodyPr/>
              <a:lstStyle/>
              <a:p>
                <a:endParaRPr lang="en-GB"/>
              </a:p>
            </p:txBody>
          </p:sp>
          <p:sp>
            <p:nvSpPr>
              <p:cNvPr id="210" name="Oval 219"/>
              <p:cNvSpPr>
                <a:spLocks noChangeArrowheads="1"/>
              </p:cNvSpPr>
              <p:nvPr/>
            </p:nvSpPr>
            <p:spPr bwMode="auto">
              <a:xfrm rot="887227">
                <a:off x="1451" y="2043"/>
                <a:ext cx="46" cy="50"/>
              </a:xfrm>
              <a:prstGeom prst="ellipse">
                <a:avLst/>
              </a:prstGeom>
              <a:solidFill>
                <a:srgbClr val="FF6600"/>
              </a:solidFill>
              <a:ln w="9525">
                <a:solidFill>
                  <a:srgbClr val="000000"/>
                </a:solidFill>
                <a:round/>
                <a:headEnd/>
                <a:tailEnd/>
              </a:ln>
            </p:spPr>
            <p:txBody>
              <a:bodyPr/>
              <a:lstStyle/>
              <a:p>
                <a:endParaRPr lang="en-US"/>
              </a:p>
            </p:txBody>
          </p:sp>
          <p:sp>
            <p:nvSpPr>
              <p:cNvPr id="211" name="Line 220"/>
              <p:cNvSpPr>
                <a:spLocks noChangeShapeType="1"/>
              </p:cNvSpPr>
              <p:nvPr/>
            </p:nvSpPr>
            <p:spPr bwMode="auto">
              <a:xfrm rot="887227" flipV="1">
                <a:off x="1477" y="2025"/>
                <a:ext cx="24" cy="19"/>
              </a:xfrm>
              <a:prstGeom prst="line">
                <a:avLst/>
              </a:prstGeom>
              <a:noFill/>
              <a:ln w="9525">
                <a:solidFill>
                  <a:srgbClr val="000000"/>
                </a:solidFill>
                <a:round/>
                <a:headEnd/>
                <a:tailEnd/>
              </a:ln>
            </p:spPr>
            <p:txBody>
              <a:bodyPr/>
              <a:lstStyle/>
              <a:p>
                <a:endParaRPr lang="en-GB"/>
              </a:p>
            </p:txBody>
          </p:sp>
          <p:sp>
            <p:nvSpPr>
              <p:cNvPr id="212" name="Line 221"/>
              <p:cNvSpPr>
                <a:spLocks noChangeShapeType="1"/>
              </p:cNvSpPr>
              <p:nvPr/>
            </p:nvSpPr>
            <p:spPr bwMode="auto">
              <a:xfrm rot="17087227" flipV="1">
                <a:off x="1485" y="2006"/>
                <a:ext cx="16" cy="24"/>
              </a:xfrm>
              <a:prstGeom prst="line">
                <a:avLst/>
              </a:prstGeom>
              <a:noFill/>
              <a:ln w="9525">
                <a:solidFill>
                  <a:srgbClr val="000000"/>
                </a:solidFill>
                <a:round/>
                <a:headEnd/>
                <a:tailEnd/>
              </a:ln>
            </p:spPr>
            <p:txBody>
              <a:bodyPr/>
              <a:lstStyle/>
              <a:p>
                <a:endParaRPr lang="en-GB"/>
              </a:p>
            </p:txBody>
          </p:sp>
          <p:sp>
            <p:nvSpPr>
              <p:cNvPr id="213" name="Line 222"/>
              <p:cNvSpPr>
                <a:spLocks noChangeShapeType="1"/>
              </p:cNvSpPr>
              <p:nvPr/>
            </p:nvSpPr>
            <p:spPr bwMode="auto">
              <a:xfrm rot="887227" flipV="1">
                <a:off x="1494" y="1953"/>
                <a:ext cx="24" cy="19"/>
              </a:xfrm>
              <a:prstGeom prst="line">
                <a:avLst/>
              </a:prstGeom>
              <a:noFill/>
              <a:ln w="9525">
                <a:solidFill>
                  <a:srgbClr val="000000"/>
                </a:solidFill>
                <a:round/>
                <a:headEnd/>
                <a:tailEnd/>
              </a:ln>
            </p:spPr>
            <p:txBody>
              <a:bodyPr/>
              <a:lstStyle/>
              <a:p>
                <a:endParaRPr lang="en-GB"/>
              </a:p>
            </p:txBody>
          </p:sp>
          <p:sp>
            <p:nvSpPr>
              <p:cNvPr id="214" name="Line 223"/>
              <p:cNvSpPr>
                <a:spLocks noChangeShapeType="1"/>
              </p:cNvSpPr>
              <p:nvPr/>
            </p:nvSpPr>
            <p:spPr bwMode="auto">
              <a:xfrm rot="17087227" flipV="1">
                <a:off x="1502" y="1934"/>
                <a:ext cx="16" cy="24"/>
              </a:xfrm>
              <a:prstGeom prst="line">
                <a:avLst/>
              </a:prstGeom>
              <a:noFill/>
              <a:ln w="9525">
                <a:solidFill>
                  <a:srgbClr val="000000"/>
                </a:solidFill>
                <a:round/>
                <a:headEnd/>
                <a:tailEnd/>
              </a:ln>
            </p:spPr>
            <p:txBody>
              <a:bodyPr/>
              <a:lstStyle/>
              <a:p>
                <a:endParaRPr lang="en-GB"/>
              </a:p>
            </p:txBody>
          </p:sp>
          <p:sp>
            <p:nvSpPr>
              <p:cNvPr id="215" name="Line 224"/>
              <p:cNvSpPr>
                <a:spLocks noChangeShapeType="1"/>
              </p:cNvSpPr>
              <p:nvPr/>
            </p:nvSpPr>
            <p:spPr bwMode="auto">
              <a:xfrm rot="887227" flipV="1">
                <a:off x="1503" y="1917"/>
                <a:ext cx="24" cy="19"/>
              </a:xfrm>
              <a:prstGeom prst="line">
                <a:avLst/>
              </a:prstGeom>
              <a:noFill/>
              <a:ln w="9525">
                <a:solidFill>
                  <a:srgbClr val="000000"/>
                </a:solidFill>
                <a:round/>
                <a:headEnd/>
                <a:tailEnd/>
              </a:ln>
            </p:spPr>
            <p:txBody>
              <a:bodyPr/>
              <a:lstStyle/>
              <a:p>
                <a:endParaRPr lang="en-GB"/>
              </a:p>
            </p:txBody>
          </p:sp>
          <p:sp>
            <p:nvSpPr>
              <p:cNvPr id="216" name="Line 225"/>
              <p:cNvSpPr>
                <a:spLocks noChangeShapeType="1"/>
              </p:cNvSpPr>
              <p:nvPr/>
            </p:nvSpPr>
            <p:spPr bwMode="auto">
              <a:xfrm rot="17087227" flipV="1">
                <a:off x="1511" y="1898"/>
                <a:ext cx="16" cy="24"/>
              </a:xfrm>
              <a:prstGeom prst="line">
                <a:avLst/>
              </a:prstGeom>
              <a:noFill/>
              <a:ln w="9525">
                <a:solidFill>
                  <a:srgbClr val="000000"/>
                </a:solidFill>
                <a:round/>
                <a:headEnd/>
                <a:tailEnd/>
              </a:ln>
            </p:spPr>
            <p:txBody>
              <a:bodyPr/>
              <a:lstStyle/>
              <a:p>
                <a:endParaRPr lang="en-GB"/>
              </a:p>
            </p:txBody>
          </p:sp>
          <p:sp>
            <p:nvSpPr>
              <p:cNvPr id="217" name="Line 226"/>
              <p:cNvSpPr>
                <a:spLocks noChangeShapeType="1"/>
              </p:cNvSpPr>
              <p:nvPr/>
            </p:nvSpPr>
            <p:spPr bwMode="auto">
              <a:xfrm rot="887227" flipV="1">
                <a:off x="1485" y="1989"/>
                <a:ext cx="25" cy="19"/>
              </a:xfrm>
              <a:prstGeom prst="line">
                <a:avLst/>
              </a:prstGeom>
              <a:noFill/>
              <a:ln w="9525">
                <a:solidFill>
                  <a:srgbClr val="000000"/>
                </a:solidFill>
                <a:round/>
                <a:headEnd/>
                <a:tailEnd/>
              </a:ln>
            </p:spPr>
            <p:txBody>
              <a:bodyPr/>
              <a:lstStyle/>
              <a:p>
                <a:endParaRPr lang="en-GB"/>
              </a:p>
            </p:txBody>
          </p:sp>
          <p:sp>
            <p:nvSpPr>
              <p:cNvPr id="218" name="Line 227"/>
              <p:cNvSpPr>
                <a:spLocks noChangeShapeType="1"/>
              </p:cNvSpPr>
              <p:nvPr/>
            </p:nvSpPr>
            <p:spPr bwMode="auto">
              <a:xfrm rot="17087227" flipV="1">
                <a:off x="1494" y="1969"/>
                <a:ext cx="16" cy="25"/>
              </a:xfrm>
              <a:prstGeom prst="line">
                <a:avLst/>
              </a:prstGeom>
              <a:noFill/>
              <a:ln w="9525">
                <a:solidFill>
                  <a:srgbClr val="000000"/>
                </a:solidFill>
                <a:round/>
                <a:headEnd/>
                <a:tailEnd/>
              </a:ln>
            </p:spPr>
            <p:txBody>
              <a:bodyPr/>
              <a:lstStyle/>
              <a:p>
                <a:endParaRPr lang="en-GB"/>
              </a:p>
            </p:txBody>
          </p:sp>
          <p:sp>
            <p:nvSpPr>
              <p:cNvPr id="219" name="Line 228"/>
              <p:cNvSpPr>
                <a:spLocks noChangeShapeType="1"/>
              </p:cNvSpPr>
              <p:nvPr/>
            </p:nvSpPr>
            <p:spPr bwMode="auto">
              <a:xfrm rot="887227" flipV="1">
                <a:off x="1511" y="1884"/>
                <a:ext cx="24" cy="18"/>
              </a:xfrm>
              <a:prstGeom prst="line">
                <a:avLst/>
              </a:prstGeom>
              <a:noFill/>
              <a:ln w="9525">
                <a:solidFill>
                  <a:srgbClr val="000000"/>
                </a:solidFill>
                <a:round/>
                <a:headEnd/>
                <a:tailEnd/>
              </a:ln>
            </p:spPr>
            <p:txBody>
              <a:bodyPr/>
              <a:lstStyle/>
              <a:p>
                <a:endParaRPr lang="en-GB"/>
              </a:p>
            </p:txBody>
          </p:sp>
          <p:sp>
            <p:nvSpPr>
              <p:cNvPr id="220" name="Line 229"/>
              <p:cNvSpPr>
                <a:spLocks noChangeShapeType="1"/>
              </p:cNvSpPr>
              <p:nvPr/>
            </p:nvSpPr>
            <p:spPr bwMode="auto">
              <a:xfrm rot="17087227" flipV="1">
                <a:off x="1519" y="1864"/>
                <a:ext cx="16" cy="24"/>
              </a:xfrm>
              <a:prstGeom prst="line">
                <a:avLst/>
              </a:prstGeom>
              <a:noFill/>
              <a:ln w="9525">
                <a:solidFill>
                  <a:srgbClr val="000000"/>
                </a:solidFill>
                <a:round/>
                <a:headEnd/>
                <a:tailEnd/>
              </a:ln>
            </p:spPr>
            <p:txBody>
              <a:bodyPr/>
              <a:lstStyle/>
              <a:p>
                <a:endParaRPr lang="en-GB"/>
              </a:p>
            </p:txBody>
          </p:sp>
          <p:sp>
            <p:nvSpPr>
              <p:cNvPr id="221" name="Oval 230"/>
              <p:cNvSpPr>
                <a:spLocks noChangeArrowheads="1"/>
              </p:cNvSpPr>
              <p:nvPr/>
            </p:nvSpPr>
            <p:spPr bwMode="auto">
              <a:xfrm>
                <a:off x="1497" y="2046"/>
                <a:ext cx="46" cy="50"/>
              </a:xfrm>
              <a:prstGeom prst="ellipse">
                <a:avLst/>
              </a:prstGeom>
              <a:solidFill>
                <a:srgbClr val="FF6600"/>
              </a:solidFill>
              <a:ln w="9525">
                <a:solidFill>
                  <a:srgbClr val="000000"/>
                </a:solidFill>
                <a:round/>
                <a:headEnd/>
                <a:tailEnd/>
              </a:ln>
            </p:spPr>
            <p:txBody>
              <a:bodyPr/>
              <a:lstStyle/>
              <a:p>
                <a:endParaRPr lang="en-US"/>
              </a:p>
            </p:txBody>
          </p:sp>
          <p:sp>
            <p:nvSpPr>
              <p:cNvPr id="222" name="Line 231"/>
              <p:cNvSpPr>
                <a:spLocks noChangeShapeType="1"/>
              </p:cNvSpPr>
              <p:nvPr/>
            </p:nvSpPr>
            <p:spPr bwMode="auto">
              <a:xfrm flipV="1">
                <a:off x="1514" y="2026"/>
                <a:ext cx="25" cy="18"/>
              </a:xfrm>
              <a:prstGeom prst="line">
                <a:avLst/>
              </a:prstGeom>
              <a:noFill/>
              <a:ln w="9525">
                <a:solidFill>
                  <a:srgbClr val="000000"/>
                </a:solidFill>
                <a:round/>
                <a:headEnd/>
                <a:tailEnd/>
              </a:ln>
            </p:spPr>
            <p:txBody>
              <a:bodyPr/>
              <a:lstStyle/>
              <a:p>
                <a:endParaRPr lang="en-GB"/>
              </a:p>
            </p:txBody>
          </p:sp>
          <p:sp>
            <p:nvSpPr>
              <p:cNvPr id="223" name="Line 232"/>
              <p:cNvSpPr>
                <a:spLocks noChangeShapeType="1"/>
              </p:cNvSpPr>
              <p:nvPr/>
            </p:nvSpPr>
            <p:spPr bwMode="auto">
              <a:xfrm rot="16200000" flipV="1">
                <a:off x="1519" y="2005"/>
                <a:ext cx="16" cy="25"/>
              </a:xfrm>
              <a:prstGeom prst="line">
                <a:avLst/>
              </a:prstGeom>
              <a:noFill/>
              <a:ln w="9525">
                <a:solidFill>
                  <a:srgbClr val="000000"/>
                </a:solidFill>
                <a:round/>
                <a:headEnd/>
                <a:tailEnd/>
              </a:ln>
            </p:spPr>
            <p:txBody>
              <a:bodyPr/>
              <a:lstStyle/>
              <a:p>
                <a:endParaRPr lang="en-GB"/>
              </a:p>
            </p:txBody>
          </p:sp>
          <p:sp>
            <p:nvSpPr>
              <p:cNvPr id="224" name="Line 233"/>
              <p:cNvSpPr>
                <a:spLocks noChangeShapeType="1"/>
              </p:cNvSpPr>
              <p:nvPr/>
            </p:nvSpPr>
            <p:spPr bwMode="auto">
              <a:xfrm flipV="1">
                <a:off x="1514" y="1951"/>
                <a:ext cx="25" cy="19"/>
              </a:xfrm>
              <a:prstGeom prst="line">
                <a:avLst/>
              </a:prstGeom>
              <a:noFill/>
              <a:ln w="9525">
                <a:solidFill>
                  <a:srgbClr val="000000"/>
                </a:solidFill>
                <a:round/>
                <a:headEnd/>
                <a:tailEnd/>
              </a:ln>
            </p:spPr>
            <p:txBody>
              <a:bodyPr/>
              <a:lstStyle/>
              <a:p>
                <a:endParaRPr lang="en-GB"/>
              </a:p>
            </p:txBody>
          </p:sp>
          <p:sp>
            <p:nvSpPr>
              <p:cNvPr id="225" name="Line 234"/>
              <p:cNvSpPr>
                <a:spLocks noChangeShapeType="1"/>
              </p:cNvSpPr>
              <p:nvPr/>
            </p:nvSpPr>
            <p:spPr bwMode="auto">
              <a:xfrm rot="16200000" flipV="1">
                <a:off x="1519" y="1930"/>
                <a:ext cx="16" cy="25"/>
              </a:xfrm>
              <a:prstGeom prst="line">
                <a:avLst/>
              </a:prstGeom>
              <a:noFill/>
              <a:ln w="9525">
                <a:solidFill>
                  <a:srgbClr val="000000"/>
                </a:solidFill>
                <a:round/>
                <a:headEnd/>
                <a:tailEnd/>
              </a:ln>
            </p:spPr>
            <p:txBody>
              <a:bodyPr/>
              <a:lstStyle/>
              <a:p>
                <a:endParaRPr lang="en-GB"/>
              </a:p>
            </p:txBody>
          </p:sp>
          <p:sp>
            <p:nvSpPr>
              <p:cNvPr id="226" name="Line 235"/>
              <p:cNvSpPr>
                <a:spLocks noChangeShapeType="1"/>
              </p:cNvSpPr>
              <p:nvPr/>
            </p:nvSpPr>
            <p:spPr bwMode="auto">
              <a:xfrm flipV="1">
                <a:off x="1514" y="1914"/>
                <a:ext cx="25" cy="18"/>
              </a:xfrm>
              <a:prstGeom prst="line">
                <a:avLst/>
              </a:prstGeom>
              <a:noFill/>
              <a:ln w="9525">
                <a:solidFill>
                  <a:srgbClr val="000000"/>
                </a:solidFill>
                <a:round/>
                <a:headEnd/>
                <a:tailEnd/>
              </a:ln>
            </p:spPr>
            <p:txBody>
              <a:bodyPr/>
              <a:lstStyle/>
              <a:p>
                <a:endParaRPr lang="en-GB"/>
              </a:p>
            </p:txBody>
          </p:sp>
          <p:sp>
            <p:nvSpPr>
              <p:cNvPr id="227" name="Line 236"/>
              <p:cNvSpPr>
                <a:spLocks noChangeShapeType="1"/>
              </p:cNvSpPr>
              <p:nvPr/>
            </p:nvSpPr>
            <p:spPr bwMode="auto">
              <a:xfrm rot="16200000" flipV="1">
                <a:off x="1519" y="1893"/>
                <a:ext cx="16" cy="25"/>
              </a:xfrm>
              <a:prstGeom prst="line">
                <a:avLst/>
              </a:prstGeom>
              <a:noFill/>
              <a:ln w="9525">
                <a:solidFill>
                  <a:srgbClr val="000000"/>
                </a:solidFill>
                <a:round/>
                <a:headEnd/>
                <a:tailEnd/>
              </a:ln>
            </p:spPr>
            <p:txBody>
              <a:bodyPr/>
              <a:lstStyle/>
              <a:p>
                <a:endParaRPr lang="en-GB"/>
              </a:p>
            </p:txBody>
          </p:sp>
          <p:sp>
            <p:nvSpPr>
              <p:cNvPr id="228" name="Line 237"/>
              <p:cNvSpPr>
                <a:spLocks noChangeShapeType="1"/>
              </p:cNvSpPr>
              <p:nvPr/>
            </p:nvSpPr>
            <p:spPr bwMode="auto">
              <a:xfrm flipV="1">
                <a:off x="1514" y="1988"/>
                <a:ext cx="25" cy="19"/>
              </a:xfrm>
              <a:prstGeom prst="line">
                <a:avLst/>
              </a:prstGeom>
              <a:noFill/>
              <a:ln w="9525">
                <a:solidFill>
                  <a:srgbClr val="000000"/>
                </a:solidFill>
                <a:round/>
                <a:headEnd/>
                <a:tailEnd/>
              </a:ln>
            </p:spPr>
            <p:txBody>
              <a:bodyPr/>
              <a:lstStyle/>
              <a:p>
                <a:endParaRPr lang="en-GB"/>
              </a:p>
            </p:txBody>
          </p:sp>
          <p:sp>
            <p:nvSpPr>
              <p:cNvPr id="229" name="Line 238"/>
              <p:cNvSpPr>
                <a:spLocks noChangeShapeType="1"/>
              </p:cNvSpPr>
              <p:nvPr/>
            </p:nvSpPr>
            <p:spPr bwMode="auto">
              <a:xfrm rot="16200000" flipV="1">
                <a:off x="1519" y="1967"/>
                <a:ext cx="16" cy="25"/>
              </a:xfrm>
              <a:prstGeom prst="line">
                <a:avLst/>
              </a:prstGeom>
              <a:noFill/>
              <a:ln w="9525">
                <a:solidFill>
                  <a:srgbClr val="000000"/>
                </a:solidFill>
                <a:round/>
                <a:headEnd/>
                <a:tailEnd/>
              </a:ln>
            </p:spPr>
            <p:txBody>
              <a:bodyPr/>
              <a:lstStyle/>
              <a:p>
                <a:endParaRPr lang="en-GB"/>
              </a:p>
            </p:txBody>
          </p:sp>
          <p:sp>
            <p:nvSpPr>
              <p:cNvPr id="230" name="Line 239"/>
              <p:cNvSpPr>
                <a:spLocks noChangeShapeType="1"/>
              </p:cNvSpPr>
              <p:nvPr/>
            </p:nvSpPr>
            <p:spPr bwMode="auto">
              <a:xfrm flipV="1">
                <a:off x="1514" y="1879"/>
                <a:ext cx="25" cy="19"/>
              </a:xfrm>
              <a:prstGeom prst="line">
                <a:avLst/>
              </a:prstGeom>
              <a:noFill/>
              <a:ln w="9525">
                <a:solidFill>
                  <a:srgbClr val="000000"/>
                </a:solidFill>
                <a:round/>
                <a:headEnd/>
                <a:tailEnd/>
              </a:ln>
            </p:spPr>
            <p:txBody>
              <a:bodyPr/>
              <a:lstStyle/>
              <a:p>
                <a:endParaRPr lang="en-GB"/>
              </a:p>
            </p:txBody>
          </p:sp>
          <p:sp>
            <p:nvSpPr>
              <p:cNvPr id="231" name="Line 240"/>
              <p:cNvSpPr>
                <a:spLocks noChangeShapeType="1"/>
              </p:cNvSpPr>
              <p:nvPr/>
            </p:nvSpPr>
            <p:spPr bwMode="auto">
              <a:xfrm rot="16200000" flipV="1">
                <a:off x="1519" y="1858"/>
                <a:ext cx="16" cy="25"/>
              </a:xfrm>
              <a:prstGeom prst="line">
                <a:avLst/>
              </a:prstGeom>
              <a:noFill/>
              <a:ln w="9525">
                <a:solidFill>
                  <a:srgbClr val="000000"/>
                </a:solidFill>
                <a:round/>
                <a:headEnd/>
                <a:tailEnd/>
              </a:ln>
            </p:spPr>
            <p:txBody>
              <a:bodyPr/>
              <a:lstStyle/>
              <a:p>
                <a:endParaRPr lang="en-GB"/>
              </a:p>
            </p:txBody>
          </p:sp>
          <p:sp>
            <p:nvSpPr>
              <p:cNvPr id="232" name="Oval 241"/>
              <p:cNvSpPr>
                <a:spLocks noChangeArrowheads="1"/>
              </p:cNvSpPr>
              <p:nvPr/>
            </p:nvSpPr>
            <p:spPr bwMode="auto">
              <a:xfrm>
                <a:off x="1551" y="2046"/>
                <a:ext cx="46" cy="50"/>
              </a:xfrm>
              <a:prstGeom prst="ellipse">
                <a:avLst/>
              </a:prstGeom>
              <a:solidFill>
                <a:srgbClr val="FF6600"/>
              </a:solidFill>
              <a:ln w="9525">
                <a:solidFill>
                  <a:srgbClr val="000000"/>
                </a:solidFill>
                <a:round/>
                <a:headEnd/>
                <a:tailEnd/>
              </a:ln>
            </p:spPr>
            <p:txBody>
              <a:bodyPr/>
              <a:lstStyle/>
              <a:p>
                <a:endParaRPr lang="en-US"/>
              </a:p>
            </p:txBody>
          </p:sp>
          <p:sp>
            <p:nvSpPr>
              <p:cNvPr id="233" name="Line 242"/>
              <p:cNvSpPr>
                <a:spLocks noChangeShapeType="1"/>
              </p:cNvSpPr>
              <p:nvPr/>
            </p:nvSpPr>
            <p:spPr bwMode="auto">
              <a:xfrm flipV="1">
                <a:off x="1568" y="2026"/>
                <a:ext cx="24" cy="18"/>
              </a:xfrm>
              <a:prstGeom prst="line">
                <a:avLst/>
              </a:prstGeom>
              <a:noFill/>
              <a:ln w="9525">
                <a:solidFill>
                  <a:srgbClr val="000000"/>
                </a:solidFill>
                <a:round/>
                <a:headEnd/>
                <a:tailEnd/>
              </a:ln>
            </p:spPr>
            <p:txBody>
              <a:bodyPr/>
              <a:lstStyle/>
              <a:p>
                <a:endParaRPr lang="en-GB"/>
              </a:p>
            </p:txBody>
          </p:sp>
          <p:sp>
            <p:nvSpPr>
              <p:cNvPr id="234" name="Line 243"/>
              <p:cNvSpPr>
                <a:spLocks noChangeShapeType="1"/>
              </p:cNvSpPr>
              <p:nvPr/>
            </p:nvSpPr>
            <p:spPr bwMode="auto">
              <a:xfrm rot="16200000" flipV="1">
                <a:off x="1572" y="2006"/>
                <a:ext cx="16" cy="24"/>
              </a:xfrm>
              <a:prstGeom prst="line">
                <a:avLst/>
              </a:prstGeom>
              <a:noFill/>
              <a:ln w="9525">
                <a:solidFill>
                  <a:srgbClr val="000000"/>
                </a:solidFill>
                <a:round/>
                <a:headEnd/>
                <a:tailEnd/>
              </a:ln>
            </p:spPr>
            <p:txBody>
              <a:bodyPr/>
              <a:lstStyle/>
              <a:p>
                <a:endParaRPr lang="en-GB"/>
              </a:p>
            </p:txBody>
          </p:sp>
          <p:sp>
            <p:nvSpPr>
              <p:cNvPr id="235" name="Line 244"/>
              <p:cNvSpPr>
                <a:spLocks noChangeShapeType="1"/>
              </p:cNvSpPr>
              <p:nvPr/>
            </p:nvSpPr>
            <p:spPr bwMode="auto">
              <a:xfrm flipV="1">
                <a:off x="1568" y="1951"/>
                <a:ext cx="24" cy="19"/>
              </a:xfrm>
              <a:prstGeom prst="line">
                <a:avLst/>
              </a:prstGeom>
              <a:noFill/>
              <a:ln w="9525">
                <a:solidFill>
                  <a:srgbClr val="000000"/>
                </a:solidFill>
                <a:round/>
                <a:headEnd/>
                <a:tailEnd/>
              </a:ln>
            </p:spPr>
            <p:txBody>
              <a:bodyPr/>
              <a:lstStyle/>
              <a:p>
                <a:endParaRPr lang="en-GB"/>
              </a:p>
            </p:txBody>
          </p:sp>
          <p:sp>
            <p:nvSpPr>
              <p:cNvPr id="236" name="Line 245"/>
              <p:cNvSpPr>
                <a:spLocks noChangeShapeType="1"/>
              </p:cNvSpPr>
              <p:nvPr/>
            </p:nvSpPr>
            <p:spPr bwMode="auto">
              <a:xfrm rot="16200000" flipV="1">
                <a:off x="1572" y="1931"/>
                <a:ext cx="16" cy="24"/>
              </a:xfrm>
              <a:prstGeom prst="line">
                <a:avLst/>
              </a:prstGeom>
              <a:noFill/>
              <a:ln w="9525">
                <a:solidFill>
                  <a:srgbClr val="000000"/>
                </a:solidFill>
                <a:round/>
                <a:headEnd/>
                <a:tailEnd/>
              </a:ln>
            </p:spPr>
            <p:txBody>
              <a:bodyPr/>
              <a:lstStyle/>
              <a:p>
                <a:endParaRPr lang="en-GB"/>
              </a:p>
            </p:txBody>
          </p:sp>
          <p:sp>
            <p:nvSpPr>
              <p:cNvPr id="237" name="Line 246"/>
              <p:cNvSpPr>
                <a:spLocks noChangeShapeType="1"/>
              </p:cNvSpPr>
              <p:nvPr/>
            </p:nvSpPr>
            <p:spPr bwMode="auto">
              <a:xfrm flipV="1">
                <a:off x="1568" y="1914"/>
                <a:ext cx="24" cy="18"/>
              </a:xfrm>
              <a:prstGeom prst="line">
                <a:avLst/>
              </a:prstGeom>
              <a:noFill/>
              <a:ln w="9525">
                <a:solidFill>
                  <a:srgbClr val="000000"/>
                </a:solidFill>
                <a:round/>
                <a:headEnd/>
                <a:tailEnd/>
              </a:ln>
            </p:spPr>
            <p:txBody>
              <a:bodyPr/>
              <a:lstStyle/>
              <a:p>
                <a:endParaRPr lang="en-GB"/>
              </a:p>
            </p:txBody>
          </p:sp>
          <p:sp>
            <p:nvSpPr>
              <p:cNvPr id="238" name="Line 247"/>
              <p:cNvSpPr>
                <a:spLocks noChangeShapeType="1"/>
              </p:cNvSpPr>
              <p:nvPr/>
            </p:nvSpPr>
            <p:spPr bwMode="auto">
              <a:xfrm rot="16200000" flipV="1">
                <a:off x="1572" y="1894"/>
                <a:ext cx="16" cy="24"/>
              </a:xfrm>
              <a:prstGeom prst="line">
                <a:avLst/>
              </a:prstGeom>
              <a:noFill/>
              <a:ln w="9525">
                <a:solidFill>
                  <a:srgbClr val="000000"/>
                </a:solidFill>
                <a:round/>
                <a:headEnd/>
                <a:tailEnd/>
              </a:ln>
            </p:spPr>
            <p:txBody>
              <a:bodyPr/>
              <a:lstStyle/>
              <a:p>
                <a:endParaRPr lang="en-GB"/>
              </a:p>
            </p:txBody>
          </p:sp>
          <p:sp>
            <p:nvSpPr>
              <p:cNvPr id="239" name="Line 248"/>
              <p:cNvSpPr>
                <a:spLocks noChangeShapeType="1"/>
              </p:cNvSpPr>
              <p:nvPr/>
            </p:nvSpPr>
            <p:spPr bwMode="auto">
              <a:xfrm flipV="1">
                <a:off x="1568" y="1988"/>
                <a:ext cx="24" cy="19"/>
              </a:xfrm>
              <a:prstGeom prst="line">
                <a:avLst/>
              </a:prstGeom>
              <a:noFill/>
              <a:ln w="9525">
                <a:solidFill>
                  <a:srgbClr val="000000"/>
                </a:solidFill>
                <a:round/>
                <a:headEnd/>
                <a:tailEnd/>
              </a:ln>
            </p:spPr>
            <p:txBody>
              <a:bodyPr/>
              <a:lstStyle/>
              <a:p>
                <a:endParaRPr lang="en-GB"/>
              </a:p>
            </p:txBody>
          </p:sp>
          <p:sp>
            <p:nvSpPr>
              <p:cNvPr id="240" name="Line 249"/>
              <p:cNvSpPr>
                <a:spLocks noChangeShapeType="1"/>
              </p:cNvSpPr>
              <p:nvPr/>
            </p:nvSpPr>
            <p:spPr bwMode="auto">
              <a:xfrm rot="16200000" flipV="1">
                <a:off x="1572" y="1968"/>
                <a:ext cx="16" cy="24"/>
              </a:xfrm>
              <a:prstGeom prst="line">
                <a:avLst/>
              </a:prstGeom>
              <a:noFill/>
              <a:ln w="9525">
                <a:solidFill>
                  <a:srgbClr val="000000"/>
                </a:solidFill>
                <a:round/>
                <a:headEnd/>
                <a:tailEnd/>
              </a:ln>
            </p:spPr>
            <p:txBody>
              <a:bodyPr/>
              <a:lstStyle/>
              <a:p>
                <a:endParaRPr lang="en-GB"/>
              </a:p>
            </p:txBody>
          </p:sp>
          <p:sp>
            <p:nvSpPr>
              <p:cNvPr id="241" name="Line 250"/>
              <p:cNvSpPr>
                <a:spLocks noChangeShapeType="1"/>
              </p:cNvSpPr>
              <p:nvPr/>
            </p:nvSpPr>
            <p:spPr bwMode="auto">
              <a:xfrm flipV="1">
                <a:off x="1568" y="1879"/>
                <a:ext cx="24" cy="19"/>
              </a:xfrm>
              <a:prstGeom prst="line">
                <a:avLst/>
              </a:prstGeom>
              <a:noFill/>
              <a:ln w="9525">
                <a:solidFill>
                  <a:srgbClr val="000000"/>
                </a:solidFill>
                <a:round/>
                <a:headEnd/>
                <a:tailEnd/>
              </a:ln>
            </p:spPr>
            <p:txBody>
              <a:bodyPr/>
              <a:lstStyle/>
              <a:p>
                <a:endParaRPr lang="en-GB"/>
              </a:p>
            </p:txBody>
          </p:sp>
          <p:sp>
            <p:nvSpPr>
              <p:cNvPr id="242" name="Line 251"/>
              <p:cNvSpPr>
                <a:spLocks noChangeShapeType="1"/>
              </p:cNvSpPr>
              <p:nvPr/>
            </p:nvSpPr>
            <p:spPr bwMode="auto">
              <a:xfrm rot="16200000" flipV="1">
                <a:off x="1572" y="1859"/>
                <a:ext cx="16" cy="24"/>
              </a:xfrm>
              <a:prstGeom prst="line">
                <a:avLst/>
              </a:prstGeom>
              <a:noFill/>
              <a:ln w="9525">
                <a:solidFill>
                  <a:srgbClr val="000000"/>
                </a:solidFill>
                <a:round/>
                <a:headEnd/>
                <a:tailEnd/>
              </a:ln>
            </p:spPr>
            <p:txBody>
              <a:bodyPr/>
              <a:lstStyle/>
              <a:p>
                <a:endParaRPr lang="en-GB"/>
              </a:p>
            </p:txBody>
          </p:sp>
          <p:sp>
            <p:nvSpPr>
              <p:cNvPr id="243" name="Oval 252"/>
              <p:cNvSpPr>
                <a:spLocks noChangeArrowheads="1"/>
              </p:cNvSpPr>
              <p:nvPr/>
            </p:nvSpPr>
            <p:spPr bwMode="auto">
              <a:xfrm>
                <a:off x="1605" y="2038"/>
                <a:ext cx="46" cy="50"/>
              </a:xfrm>
              <a:prstGeom prst="ellipse">
                <a:avLst/>
              </a:prstGeom>
              <a:solidFill>
                <a:srgbClr val="FF6600"/>
              </a:solidFill>
              <a:ln w="9525">
                <a:solidFill>
                  <a:srgbClr val="000000"/>
                </a:solidFill>
                <a:round/>
                <a:headEnd/>
                <a:tailEnd/>
              </a:ln>
            </p:spPr>
            <p:txBody>
              <a:bodyPr/>
              <a:lstStyle/>
              <a:p>
                <a:endParaRPr lang="en-US"/>
              </a:p>
            </p:txBody>
          </p:sp>
          <p:sp>
            <p:nvSpPr>
              <p:cNvPr id="244" name="Line 253"/>
              <p:cNvSpPr>
                <a:spLocks noChangeShapeType="1"/>
              </p:cNvSpPr>
              <p:nvPr/>
            </p:nvSpPr>
            <p:spPr bwMode="auto">
              <a:xfrm flipV="1">
                <a:off x="1622" y="2018"/>
                <a:ext cx="24" cy="18"/>
              </a:xfrm>
              <a:prstGeom prst="line">
                <a:avLst/>
              </a:prstGeom>
              <a:noFill/>
              <a:ln w="9525">
                <a:solidFill>
                  <a:srgbClr val="000000"/>
                </a:solidFill>
                <a:round/>
                <a:headEnd/>
                <a:tailEnd/>
              </a:ln>
            </p:spPr>
            <p:txBody>
              <a:bodyPr/>
              <a:lstStyle/>
              <a:p>
                <a:endParaRPr lang="en-GB"/>
              </a:p>
            </p:txBody>
          </p:sp>
          <p:sp>
            <p:nvSpPr>
              <p:cNvPr id="245" name="Line 254"/>
              <p:cNvSpPr>
                <a:spLocks noChangeShapeType="1"/>
              </p:cNvSpPr>
              <p:nvPr/>
            </p:nvSpPr>
            <p:spPr bwMode="auto">
              <a:xfrm rot="16200000" flipV="1">
                <a:off x="1626" y="1998"/>
                <a:ext cx="16" cy="24"/>
              </a:xfrm>
              <a:prstGeom prst="line">
                <a:avLst/>
              </a:prstGeom>
              <a:noFill/>
              <a:ln w="9525">
                <a:solidFill>
                  <a:srgbClr val="000000"/>
                </a:solidFill>
                <a:round/>
                <a:headEnd/>
                <a:tailEnd/>
              </a:ln>
            </p:spPr>
            <p:txBody>
              <a:bodyPr/>
              <a:lstStyle/>
              <a:p>
                <a:endParaRPr lang="en-GB"/>
              </a:p>
            </p:txBody>
          </p:sp>
          <p:sp>
            <p:nvSpPr>
              <p:cNvPr id="246" name="Line 255"/>
              <p:cNvSpPr>
                <a:spLocks noChangeShapeType="1"/>
              </p:cNvSpPr>
              <p:nvPr/>
            </p:nvSpPr>
            <p:spPr bwMode="auto">
              <a:xfrm flipV="1">
                <a:off x="1622" y="1943"/>
                <a:ext cx="24" cy="19"/>
              </a:xfrm>
              <a:prstGeom prst="line">
                <a:avLst/>
              </a:prstGeom>
              <a:noFill/>
              <a:ln w="9525">
                <a:solidFill>
                  <a:srgbClr val="000000"/>
                </a:solidFill>
                <a:round/>
                <a:headEnd/>
                <a:tailEnd/>
              </a:ln>
            </p:spPr>
            <p:txBody>
              <a:bodyPr/>
              <a:lstStyle/>
              <a:p>
                <a:endParaRPr lang="en-GB"/>
              </a:p>
            </p:txBody>
          </p:sp>
          <p:sp>
            <p:nvSpPr>
              <p:cNvPr id="247" name="Line 256"/>
              <p:cNvSpPr>
                <a:spLocks noChangeShapeType="1"/>
              </p:cNvSpPr>
              <p:nvPr/>
            </p:nvSpPr>
            <p:spPr bwMode="auto">
              <a:xfrm rot="16200000" flipV="1">
                <a:off x="1626" y="1923"/>
                <a:ext cx="16" cy="24"/>
              </a:xfrm>
              <a:prstGeom prst="line">
                <a:avLst/>
              </a:prstGeom>
              <a:noFill/>
              <a:ln w="9525">
                <a:solidFill>
                  <a:srgbClr val="000000"/>
                </a:solidFill>
                <a:round/>
                <a:headEnd/>
                <a:tailEnd/>
              </a:ln>
            </p:spPr>
            <p:txBody>
              <a:bodyPr/>
              <a:lstStyle/>
              <a:p>
                <a:endParaRPr lang="en-GB"/>
              </a:p>
            </p:txBody>
          </p:sp>
          <p:sp>
            <p:nvSpPr>
              <p:cNvPr id="248" name="Line 257"/>
              <p:cNvSpPr>
                <a:spLocks noChangeShapeType="1"/>
              </p:cNvSpPr>
              <p:nvPr/>
            </p:nvSpPr>
            <p:spPr bwMode="auto">
              <a:xfrm flipV="1">
                <a:off x="1622" y="1906"/>
                <a:ext cx="24" cy="18"/>
              </a:xfrm>
              <a:prstGeom prst="line">
                <a:avLst/>
              </a:prstGeom>
              <a:noFill/>
              <a:ln w="9525">
                <a:solidFill>
                  <a:srgbClr val="000000"/>
                </a:solidFill>
                <a:round/>
                <a:headEnd/>
                <a:tailEnd/>
              </a:ln>
            </p:spPr>
            <p:txBody>
              <a:bodyPr/>
              <a:lstStyle/>
              <a:p>
                <a:endParaRPr lang="en-GB"/>
              </a:p>
            </p:txBody>
          </p:sp>
          <p:sp>
            <p:nvSpPr>
              <p:cNvPr id="249" name="Line 258"/>
              <p:cNvSpPr>
                <a:spLocks noChangeShapeType="1"/>
              </p:cNvSpPr>
              <p:nvPr/>
            </p:nvSpPr>
            <p:spPr bwMode="auto">
              <a:xfrm rot="16200000" flipV="1">
                <a:off x="1626" y="1886"/>
                <a:ext cx="16" cy="24"/>
              </a:xfrm>
              <a:prstGeom prst="line">
                <a:avLst/>
              </a:prstGeom>
              <a:noFill/>
              <a:ln w="9525">
                <a:solidFill>
                  <a:srgbClr val="000000"/>
                </a:solidFill>
                <a:round/>
                <a:headEnd/>
                <a:tailEnd/>
              </a:ln>
            </p:spPr>
            <p:txBody>
              <a:bodyPr/>
              <a:lstStyle/>
              <a:p>
                <a:endParaRPr lang="en-GB"/>
              </a:p>
            </p:txBody>
          </p:sp>
          <p:sp>
            <p:nvSpPr>
              <p:cNvPr id="250" name="Line 259"/>
              <p:cNvSpPr>
                <a:spLocks noChangeShapeType="1"/>
              </p:cNvSpPr>
              <p:nvPr/>
            </p:nvSpPr>
            <p:spPr bwMode="auto">
              <a:xfrm flipV="1">
                <a:off x="1622" y="1980"/>
                <a:ext cx="24" cy="19"/>
              </a:xfrm>
              <a:prstGeom prst="line">
                <a:avLst/>
              </a:prstGeom>
              <a:noFill/>
              <a:ln w="9525">
                <a:solidFill>
                  <a:srgbClr val="000000"/>
                </a:solidFill>
                <a:round/>
                <a:headEnd/>
                <a:tailEnd/>
              </a:ln>
            </p:spPr>
            <p:txBody>
              <a:bodyPr/>
              <a:lstStyle/>
              <a:p>
                <a:endParaRPr lang="en-GB"/>
              </a:p>
            </p:txBody>
          </p:sp>
          <p:sp>
            <p:nvSpPr>
              <p:cNvPr id="251" name="Line 260"/>
              <p:cNvSpPr>
                <a:spLocks noChangeShapeType="1"/>
              </p:cNvSpPr>
              <p:nvPr/>
            </p:nvSpPr>
            <p:spPr bwMode="auto">
              <a:xfrm rot="16200000" flipV="1">
                <a:off x="1626" y="1960"/>
                <a:ext cx="16" cy="24"/>
              </a:xfrm>
              <a:prstGeom prst="line">
                <a:avLst/>
              </a:prstGeom>
              <a:noFill/>
              <a:ln w="9525">
                <a:solidFill>
                  <a:srgbClr val="000000"/>
                </a:solidFill>
                <a:round/>
                <a:headEnd/>
                <a:tailEnd/>
              </a:ln>
            </p:spPr>
            <p:txBody>
              <a:bodyPr/>
              <a:lstStyle/>
              <a:p>
                <a:endParaRPr lang="en-GB"/>
              </a:p>
            </p:txBody>
          </p:sp>
          <p:sp>
            <p:nvSpPr>
              <p:cNvPr id="252" name="Line 261"/>
              <p:cNvSpPr>
                <a:spLocks noChangeShapeType="1"/>
              </p:cNvSpPr>
              <p:nvPr/>
            </p:nvSpPr>
            <p:spPr bwMode="auto">
              <a:xfrm flipV="1">
                <a:off x="1622" y="1871"/>
                <a:ext cx="24" cy="19"/>
              </a:xfrm>
              <a:prstGeom prst="line">
                <a:avLst/>
              </a:prstGeom>
              <a:noFill/>
              <a:ln w="9525">
                <a:solidFill>
                  <a:srgbClr val="000000"/>
                </a:solidFill>
                <a:round/>
                <a:headEnd/>
                <a:tailEnd/>
              </a:ln>
            </p:spPr>
            <p:txBody>
              <a:bodyPr/>
              <a:lstStyle/>
              <a:p>
                <a:endParaRPr lang="en-GB"/>
              </a:p>
            </p:txBody>
          </p:sp>
          <p:sp>
            <p:nvSpPr>
              <p:cNvPr id="253" name="Line 262"/>
              <p:cNvSpPr>
                <a:spLocks noChangeShapeType="1"/>
              </p:cNvSpPr>
              <p:nvPr/>
            </p:nvSpPr>
            <p:spPr bwMode="auto">
              <a:xfrm rot="16200000" flipV="1">
                <a:off x="1626" y="1851"/>
                <a:ext cx="16" cy="24"/>
              </a:xfrm>
              <a:prstGeom prst="line">
                <a:avLst/>
              </a:prstGeom>
              <a:noFill/>
              <a:ln w="9525">
                <a:solidFill>
                  <a:srgbClr val="000000"/>
                </a:solidFill>
                <a:round/>
                <a:headEnd/>
                <a:tailEnd/>
              </a:ln>
            </p:spPr>
            <p:txBody>
              <a:bodyPr/>
              <a:lstStyle/>
              <a:p>
                <a:endParaRPr lang="en-GB"/>
              </a:p>
            </p:txBody>
          </p:sp>
          <p:sp>
            <p:nvSpPr>
              <p:cNvPr id="254" name="Oval 263"/>
              <p:cNvSpPr>
                <a:spLocks noChangeArrowheads="1"/>
              </p:cNvSpPr>
              <p:nvPr/>
            </p:nvSpPr>
            <p:spPr bwMode="auto">
              <a:xfrm>
                <a:off x="1658" y="2022"/>
                <a:ext cx="46" cy="50"/>
              </a:xfrm>
              <a:prstGeom prst="ellipse">
                <a:avLst/>
              </a:prstGeom>
              <a:solidFill>
                <a:srgbClr val="FF6600"/>
              </a:solidFill>
              <a:ln w="9525">
                <a:solidFill>
                  <a:srgbClr val="000000"/>
                </a:solidFill>
                <a:round/>
                <a:headEnd/>
                <a:tailEnd/>
              </a:ln>
            </p:spPr>
            <p:txBody>
              <a:bodyPr/>
              <a:lstStyle/>
              <a:p>
                <a:endParaRPr lang="en-US"/>
              </a:p>
            </p:txBody>
          </p:sp>
          <p:sp>
            <p:nvSpPr>
              <p:cNvPr id="255" name="Line 264"/>
              <p:cNvSpPr>
                <a:spLocks noChangeShapeType="1"/>
              </p:cNvSpPr>
              <p:nvPr/>
            </p:nvSpPr>
            <p:spPr bwMode="auto">
              <a:xfrm flipV="1">
                <a:off x="1675" y="2002"/>
                <a:ext cx="25" cy="18"/>
              </a:xfrm>
              <a:prstGeom prst="line">
                <a:avLst/>
              </a:prstGeom>
              <a:noFill/>
              <a:ln w="9525">
                <a:solidFill>
                  <a:srgbClr val="000000"/>
                </a:solidFill>
                <a:round/>
                <a:headEnd/>
                <a:tailEnd/>
              </a:ln>
            </p:spPr>
            <p:txBody>
              <a:bodyPr/>
              <a:lstStyle/>
              <a:p>
                <a:endParaRPr lang="en-GB"/>
              </a:p>
            </p:txBody>
          </p:sp>
          <p:sp>
            <p:nvSpPr>
              <p:cNvPr id="256" name="Line 265"/>
              <p:cNvSpPr>
                <a:spLocks noChangeShapeType="1"/>
              </p:cNvSpPr>
              <p:nvPr/>
            </p:nvSpPr>
            <p:spPr bwMode="auto">
              <a:xfrm rot="16200000" flipV="1">
                <a:off x="1680" y="1981"/>
                <a:ext cx="16" cy="25"/>
              </a:xfrm>
              <a:prstGeom prst="line">
                <a:avLst/>
              </a:prstGeom>
              <a:noFill/>
              <a:ln w="9525">
                <a:solidFill>
                  <a:srgbClr val="000000"/>
                </a:solidFill>
                <a:round/>
                <a:headEnd/>
                <a:tailEnd/>
              </a:ln>
            </p:spPr>
            <p:txBody>
              <a:bodyPr/>
              <a:lstStyle/>
              <a:p>
                <a:endParaRPr lang="en-GB"/>
              </a:p>
            </p:txBody>
          </p:sp>
          <p:sp>
            <p:nvSpPr>
              <p:cNvPr id="257" name="Line 266"/>
              <p:cNvSpPr>
                <a:spLocks noChangeShapeType="1"/>
              </p:cNvSpPr>
              <p:nvPr/>
            </p:nvSpPr>
            <p:spPr bwMode="auto">
              <a:xfrm flipV="1">
                <a:off x="1675" y="1927"/>
                <a:ext cx="25" cy="19"/>
              </a:xfrm>
              <a:prstGeom prst="line">
                <a:avLst/>
              </a:prstGeom>
              <a:noFill/>
              <a:ln w="9525">
                <a:solidFill>
                  <a:srgbClr val="000000"/>
                </a:solidFill>
                <a:round/>
                <a:headEnd/>
                <a:tailEnd/>
              </a:ln>
            </p:spPr>
            <p:txBody>
              <a:bodyPr/>
              <a:lstStyle/>
              <a:p>
                <a:endParaRPr lang="en-GB"/>
              </a:p>
            </p:txBody>
          </p:sp>
          <p:sp>
            <p:nvSpPr>
              <p:cNvPr id="258" name="Line 267"/>
              <p:cNvSpPr>
                <a:spLocks noChangeShapeType="1"/>
              </p:cNvSpPr>
              <p:nvPr/>
            </p:nvSpPr>
            <p:spPr bwMode="auto">
              <a:xfrm rot="16200000" flipV="1">
                <a:off x="1680" y="1906"/>
                <a:ext cx="16" cy="25"/>
              </a:xfrm>
              <a:prstGeom prst="line">
                <a:avLst/>
              </a:prstGeom>
              <a:noFill/>
              <a:ln w="9525">
                <a:solidFill>
                  <a:srgbClr val="000000"/>
                </a:solidFill>
                <a:round/>
                <a:headEnd/>
                <a:tailEnd/>
              </a:ln>
            </p:spPr>
            <p:txBody>
              <a:bodyPr/>
              <a:lstStyle/>
              <a:p>
                <a:endParaRPr lang="en-GB"/>
              </a:p>
            </p:txBody>
          </p:sp>
          <p:sp>
            <p:nvSpPr>
              <p:cNvPr id="259" name="Line 268"/>
              <p:cNvSpPr>
                <a:spLocks noChangeShapeType="1"/>
              </p:cNvSpPr>
              <p:nvPr/>
            </p:nvSpPr>
            <p:spPr bwMode="auto">
              <a:xfrm flipV="1">
                <a:off x="1675" y="1890"/>
                <a:ext cx="25" cy="18"/>
              </a:xfrm>
              <a:prstGeom prst="line">
                <a:avLst/>
              </a:prstGeom>
              <a:noFill/>
              <a:ln w="9525">
                <a:solidFill>
                  <a:srgbClr val="000000"/>
                </a:solidFill>
                <a:round/>
                <a:headEnd/>
                <a:tailEnd/>
              </a:ln>
            </p:spPr>
            <p:txBody>
              <a:bodyPr/>
              <a:lstStyle/>
              <a:p>
                <a:endParaRPr lang="en-GB"/>
              </a:p>
            </p:txBody>
          </p:sp>
          <p:sp>
            <p:nvSpPr>
              <p:cNvPr id="260" name="Line 269"/>
              <p:cNvSpPr>
                <a:spLocks noChangeShapeType="1"/>
              </p:cNvSpPr>
              <p:nvPr/>
            </p:nvSpPr>
            <p:spPr bwMode="auto">
              <a:xfrm rot="16200000" flipV="1">
                <a:off x="1680" y="1869"/>
                <a:ext cx="16" cy="25"/>
              </a:xfrm>
              <a:prstGeom prst="line">
                <a:avLst/>
              </a:prstGeom>
              <a:noFill/>
              <a:ln w="9525">
                <a:solidFill>
                  <a:srgbClr val="000000"/>
                </a:solidFill>
                <a:round/>
                <a:headEnd/>
                <a:tailEnd/>
              </a:ln>
            </p:spPr>
            <p:txBody>
              <a:bodyPr/>
              <a:lstStyle/>
              <a:p>
                <a:endParaRPr lang="en-GB"/>
              </a:p>
            </p:txBody>
          </p:sp>
          <p:sp>
            <p:nvSpPr>
              <p:cNvPr id="261" name="Line 270"/>
              <p:cNvSpPr>
                <a:spLocks noChangeShapeType="1"/>
              </p:cNvSpPr>
              <p:nvPr/>
            </p:nvSpPr>
            <p:spPr bwMode="auto">
              <a:xfrm flipV="1">
                <a:off x="1675" y="1964"/>
                <a:ext cx="25" cy="19"/>
              </a:xfrm>
              <a:prstGeom prst="line">
                <a:avLst/>
              </a:prstGeom>
              <a:noFill/>
              <a:ln w="9525">
                <a:solidFill>
                  <a:srgbClr val="000000"/>
                </a:solidFill>
                <a:round/>
                <a:headEnd/>
                <a:tailEnd/>
              </a:ln>
            </p:spPr>
            <p:txBody>
              <a:bodyPr/>
              <a:lstStyle/>
              <a:p>
                <a:endParaRPr lang="en-GB"/>
              </a:p>
            </p:txBody>
          </p:sp>
          <p:sp>
            <p:nvSpPr>
              <p:cNvPr id="262" name="Line 271"/>
              <p:cNvSpPr>
                <a:spLocks noChangeShapeType="1"/>
              </p:cNvSpPr>
              <p:nvPr/>
            </p:nvSpPr>
            <p:spPr bwMode="auto">
              <a:xfrm rot="16200000" flipV="1">
                <a:off x="1680" y="1943"/>
                <a:ext cx="16" cy="25"/>
              </a:xfrm>
              <a:prstGeom prst="line">
                <a:avLst/>
              </a:prstGeom>
              <a:noFill/>
              <a:ln w="9525">
                <a:solidFill>
                  <a:srgbClr val="000000"/>
                </a:solidFill>
                <a:round/>
                <a:headEnd/>
                <a:tailEnd/>
              </a:ln>
            </p:spPr>
            <p:txBody>
              <a:bodyPr/>
              <a:lstStyle/>
              <a:p>
                <a:endParaRPr lang="en-GB"/>
              </a:p>
            </p:txBody>
          </p:sp>
          <p:sp>
            <p:nvSpPr>
              <p:cNvPr id="263" name="Line 272"/>
              <p:cNvSpPr>
                <a:spLocks noChangeShapeType="1"/>
              </p:cNvSpPr>
              <p:nvPr/>
            </p:nvSpPr>
            <p:spPr bwMode="auto">
              <a:xfrm flipV="1">
                <a:off x="1675" y="1855"/>
                <a:ext cx="25" cy="19"/>
              </a:xfrm>
              <a:prstGeom prst="line">
                <a:avLst/>
              </a:prstGeom>
              <a:noFill/>
              <a:ln w="9525">
                <a:solidFill>
                  <a:srgbClr val="000000"/>
                </a:solidFill>
                <a:round/>
                <a:headEnd/>
                <a:tailEnd/>
              </a:ln>
            </p:spPr>
            <p:txBody>
              <a:bodyPr/>
              <a:lstStyle/>
              <a:p>
                <a:endParaRPr lang="en-GB"/>
              </a:p>
            </p:txBody>
          </p:sp>
          <p:sp>
            <p:nvSpPr>
              <p:cNvPr id="264" name="Line 273"/>
              <p:cNvSpPr>
                <a:spLocks noChangeShapeType="1"/>
              </p:cNvSpPr>
              <p:nvPr/>
            </p:nvSpPr>
            <p:spPr bwMode="auto">
              <a:xfrm rot="16200000" flipV="1">
                <a:off x="1680" y="1834"/>
                <a:ext cx="16" cy="25"/>
              </a:xfrm>
              <a:prstGeom prst="line">
                <a:avLst/>
              </a:prstGeom>
              <a:noFill/>
              <a:ln w="9525">
                <a:solidFill>
                  <a:srgbClr val="000000"/>
                </a:solidFill>
                <a:round/>
                <a:headEnd/>
                <a:tailEnd/>
              </a:ln>
            </p:spPr>
            <p:txBody>
              <a:bodyPr/>
              <a:lstStyle/>
              <a:p>
                <a:endParaRPr lang="en-GB"/>
              </a:p>
            </p:txBody>
          </p:sp>
          <p:sp>
            <p:nvSpPr>
              <p:cNvPr id="265" name="Oval 274"/>
              <p:cNvSpPr>
                <a:spLocks noChangeArrowheads="1"/>
              </p:cNvSpPr>
              <p:nvPr/>
            </p:nvSpPr>
            <p:spPr bwMode="auto">
              <a:xfrm>
                <a:off x="1709" y="1998"/>
                <a:ext cx="46" cy="50"/>
              </a:xfrm>
              <a:prstGeom prst="ellipse">
                <a:avLst/>
              </a:prstGeom>
              <a:solidFill>
                <a:srgbClr val="FF6600"/>
              </a:solidFill>
              <a:ln w="9525">
                <a:solidFill>
                  <a:srgbClr val="000000"/>
                </a:solidFill>
                <a:round/>
                <a:headEnd/>
                <a:tailEnd/>
              </a:ln>
            </p:spPr>
            <p:txBody>
              <a:bodyPr/>
              <a:lstStyle/>
              <a:p>
                <a:endParaRPr lang="en-US"/>
              </a:p>
            </p:txBody>
          </p:sp>
          <p:sp>
            <p:nvSpPr>
              <p:cNvPr id="266" name="Line 275"/>
              <p:cNvSpPr>
                <a:spLocks noChangeShapeType="1"/>
              </p:cNvSpPr>
              <p:nvPr/>
            </p:nvSpPr>
            <p:spPr bwMode="auto">
              <a:xfrm flipV="1">
                <a:off x="1727" y="1978"/>
                <a:ext cx="24" cy="18"/>
              </a:xfrm>
              <a:prstGeom prst="line">
                <a:avLst/>
              </a:prstGeom>
              <a:noFill/>
              <a:ln w="9525">
                <a:solidFill>
                  <a:srgbClr val="000000"/>
                </a:solidFill>
                <a:round/>
                <a:headEnd/>
                <a:tailEnd/>
              </a:ln>
            </p:spPr>
            <p:txBody>
              <a:bodyPr/>
              <a:lstStyle/>
              <a:p>
                <a:endParaRPr lang="en-GB"/>
              </a:p>
            </p:txBody>
          </p:sp>
          <p:sp>
            <p:nvSpPr>
              <p:cNvPr id="267" name="Line 276"/>
              <p:cNvSpPr>
                <a:spLocks noChangeShapeType="1"/>
              </p:cNvSpPr>
              <p:nvPr/>
            </p:nvSpPr>
            <p:spPr bwMode="auto">
              <a:xfrm rot="16200000" flipV="1">
                <a:off x="1731" y="1958"/>
                <a:ext cx="16" cy="24"/>
              </a:xfrm>
              <a:prstGeom prst="line">
                <a:avLst/>
              </a:prstGeom>
              <a:noFill/>
              <a:ln w="9525">
                <a:solidFill>
                  <a:srgbClr val="000000"/>
                </a:solidFill>
                <a:round/>
                <a:headEnd/>
                <a:tailEnd/>
              </a:ln>
            </p:spPr>
            <p:txBody>
              <a:bodyPr/>
              <a:lstStyle/>
              <a:p>
                <a:endParaRPr lang="en-GB"/>
              </a:p>
            </p:txBody>
          </p:sp>
          <p:sp>
            <p:nvSpPr>
              <p:cNvPr id="268" name="Line 277"/>
              <p:cNvSpPr>
                <a:spLocks noChangeShapeType="1"/>
              </p:cNvSpPr>
              <p:nvPr/>
            </p:nvSpPr>
            <p:spPr bwMode="auto">
              <a:xfrm flipV="1">
                <a:off x="1727" y="1903"/>
                <a:ext cx="24" cy="19"/>
              </a:xfrm>
              <a:prstGeom prst="line">
                <a:avLst/>
              </a:prstGeom>
              <a:noFill/>
              <a:ln w="9525">
                <a:solidFill>
                  <a:srgbClr val="000000"/>
                </a:solidFill>
                <a:round/>
                <a:headEnd/>
                <a:tailEnd/>
              </a:ln>
            </p:spPr>
            <p:txBody>
              <a:bodyPr/>
              <a:lstStyle/>
              <a:p>
                <a:endParaRPr lang="en-GB"/>
              </a:p>
            </p:txBody>
          </p:sp>
          <p:sp>
            <p:nvSpPr>
              <p:cNvPr id="269" name="Line 278"/>
              <p:cNvSpPr>
                <a:spLocks noChangeShapeType="1"/>
              </p:cNvSpPr>
              <p:nvPr/>
            </p:nvSpPr>
            <p:spPr bwMode="auto">
              <a:xfrm rot="16200000" flipV="1">
                <a:off x="1731" y="1883"/>
                <a:ext cx="16" cy="24"/>
              </a:xfrm>
              <a:prstGeom prst="line">
                <a:avLst/>
              </a:prstGeom>
              <a:noFill/>
              <a:ln w="9525">
                <a:solidFill>
                  <a:srgbClr val="000000"/>
                </a:solidFill>
                <a:round/>
                <a:headEnd/>
                <a:tailEnd/>
              </a:ln>
            </p:spPr>
            <p:txBody>
              <a:bodyPr/>
              <a:lstStyle/>
              <a:p>
                <a:endParaRPr lang="en-GB"/>
              </a:p>
            </p:txBody>
          </p:sp>
          <p:sp>
            <p:nvSpPr>
              <p:cNvPr id="270" name="Line 279"/>
              <p:cNvSpPr>
                <a:spLocks noChangeShapeType="1"/>
              </p:cNvSpPr>
              <p:nvPr/>
            </p:nvSpPr>
            <p:spPr bwMode="auto">
              <a:xfrm flipV="1">
                <a:off x="1727" y="1866"/>
                <a:ext cx="24" cy="18"/>
              </a:xfrm>
              <a:prstGeom prst="line">
                <a:avLst/>
              </a:prstGeom>
              <a:noFill/>
              <a:ln w="9525">
                <a:solidFill>
                  <a:srgbClr val="000000"/>
                </a:solidFill>
                <a:round/>
                <a:headEnd/>
                <a:tailEnd/>
              </a:ln>
            </p:spPr>
            <p:txBody>
              <a:bodyPr/>
              <a:lstStyle/>
              <a:p>
                <a:endParaRPr lang="en-GB"/>
              </a:p>
            </p:txBody>
          </p:sp>
          <p:sp>
            <p:nvSpPr>
              <p:cNvPr id="271" name="Line 280"/>
              <p:cNvSpPr>
                <a:spLocks noChangeShapeType="1"/>
              </p:cNvSpPr>
              <p:nvPr/>
            </p:nvSpPr>
            <p:spPr bwMode="auto">
              <a:xfrm rot="16200000" flipV="1">
                <a:off x="1731" y="1846"/>
                <a:ext cx="16" cy="24"/>
              </a:xfrm>
              <a:prstGeom prst="line">
                <a:avLst/>
              </a:prstGeom>
              <a:noFill/>
              <a:ln w="9525">
                <a:solidFill>
                  <a:srgbClr val="000000"/>
                </a:solidFill>
                <a:round/>
                <a:headEnd/>
                <a:tailEnd/>
              </a:ln>
            </p:spPr>
            <p:txBody>
              <a:bodyPr/>
              <a:lstStyle/>
              <a:p>
                <a:endParaRPr lang="en-GB"/>
              </a:p>
            </p:txBody>
          </p:sp>
          <p:sp>
            <p:nvSpPr>
              <p:cNvPr id="272" name="Line 281"/>
              <p:cNvSpPr>
                <a:spLocks noChangeShapeType="1"/>
              </p:cNvSpPr>
              <p:nvPr/>
            </p:nvSpPr>
            <p:spPr bwMode="auto">
              <a:xfrm flipV="1">
                <a:off x="1727" y="1940"/>
                <a:ext cx="24" cy="19"/>
              </a:xfrm>
              <a:prstGeom prst="line">
                <a:avLst/>
              </a:prstGeom>
              <a:noFill/>
              <a:ln w="9525">
                <a:solidFill>
                  <a:srgbClr val="000000"/>
                </a:solidFill>
                <a:round/>
                <a:headEnd/>
                <a:tailEnd/>
              </a:ln>
            </p:spPr>
            <p:txBody>
              <a:bodyPr/>
              <a:lstStyle/>
              <a:p>
                <a:endParaRPr lang="en-GB"/>
              </a:p>
            </p:txBody>
          </p:sp>
          <p:sp>
            <p:nvSpPr>
              <p:cNvPr id="273" name="Line 282"/>
              <p:cNvSpPr>
                <a:spLocks noChangeShapeType="1"/>
              </p:cNvSpPr>
              <p:nvPr/>
            </p:nvSpPr>
            <p:spPr bwMode="auto">
              <a:xfrm rot="16200000" flipV="1">
                <a:off x="1731" y="1920"/>
                <a:ext cx="16" cy="24"/>
              </a:xfrm>
              <a:prstGeom prst="line">
                <a:avLst/>
              </a:prstGeom>
              <a:noFill/>
              <a:ln w="9525">
                <a:solidFill>
                  <a:srgbClr val="000000"/>
                </a:solidFill>
                <a:round/>
                <a:headEnd/>
                <a:tailEnd/>
              </a:ln>
            </p:spPr>
            <p:txBody>
              <a:bodyPr/>
              <a:lstStyle/>
              <a:p>
                <a:endParaRPr lang="en-GB"/>
              </a:p>
            </p:txBody>
          </p:sp>
          <p:sp>
            <p:nvSpPr>
              <p:cNvPr id="274" name="Line 283"/>
              <p:cNvSpPr>
                <a:spLocks noChangeShapeType="1"/>
              </p:cNvSpPr>
              <p:nvPr/>
            </p:nvSpPr>
            <p:spPr bwMode="auto">
              <a:xfrm flipV="1">
                <a:off x="1727" y="1831"/>
                <a:ext cx="24" cy="19"/>
              </a:xfrm>
              <a:prstGeom prst="line">
                <a:avLst/>
              </a:prstGeom>
              <a:noFill/>
              <a:ln w="9525">
                <a:solidFill>
                  <a:srgbClr val="000000"/>
                </a:solidFill>
                <a:round/>
                <a:headEnd/>
                <a:tailEnd/>
              </a:ln>
            </p:spPr>
            <p:txBody>
              <a:bodyPr/>
              <a:lstStyle/>
              <a:p>
                <a:endParaRPr lang="en-GB"/>
              </a:p>
            </p:txBody>
          </p:sp>
          <p:sp>
            <p:nvSpPr>
              <p:cNvPr id="275" name="Line 284"/>
              <p:cNvSpPr>
                <a:spLocks noChangeShapeType="1"/>
              </p:cNvSpPr>
              <p:nvPr/>
            </p:nvSpPr>
            <p:spPr bwMode="auto">
              <a:xfrm rot="16200000" flipV="1">
                <a:off x="1731" y="1811"/>
                <a:ext cx="16" cy="24"/>
              </a:xfrm>
              <a:prstGeom prst="line">
                <a:avLst/>
              </a:prstGeom>
              <a:noFill/>
              <a:ln w="9525">
                <a:solidFill>
                  <a:srgbClr val="000000"/>
                </a:solidFill>
                <a:round/>
                <a:headEnd/>
                <a:tailEnd/>
              </a:ln>
            </p:spPr>
            <p:txBody>
              <a:bodyPr/>
              <a:lstStyle/>
              <a:p>
                <a:endParaRPr lang="en-GB"/>
              </a:p>
            </p:txBody>
          </p:sp>
          <p:sp>
            <p:nvSpPr>
              <p:cNvPr id="276" name="Oval 285"/>
              <p:cNvSpPr>
                <a:spLocks noChangeArrowheads="1"/>
              </p:cNvSpPr>
              <p:nvPr/>
            </p:nvSpPr>
            <p:spPr bwMode="auto">
              <a:xfrm>
                <a:off x="1756" y="1974"/>
                <a:ext cx="46" cy="50"/>
              </a:xfrm>
              <a:prstGeom prst="ellipse">
                <a:avLst/>
              </a:prstGeom>
              <a:solidFill>
                <a:srgbClr val="FF6600"/>
              </a:solidFill>
              <a:ln w="9525">
                <a:solidFill>
                  <a:srgbClr val="000000"/>
                </a:solidFill>
                <a:round/>
                <a:headEnd/>
                <a:tailEnd/>
              </a:ln>
            </p:spPr>
            <p:txBody>
              <a:bodyPr/>
              <a:lstStyle/>
              <a:p>
                <a:endParaRPr lang="en-US"/>
              </a:p>
            </p:txBody>
          </p:sp>
          <p:sp>
            <p:nvSpPr>
              <p:cNvPr id="277" name="Line 286"/>
              <p:cNvSpPr>
                <a:spLocks noChangeShapeType="1"/>
              </p:cNvSpPr>
              <p:nvPr/>
            </p:nvSpPr>
            <p:spPr bwMode="auto">
              <a:xfrm flipV="1">
                <a:off x="1773" y="1954"/>
                <a:ext cx="24" cy="18"/>
              </a:xfrm>
              <a:prstGeom prst="line">
                <a:avLst/>
              </a:prstGeom>
              <a:noFill/>
              <a:ln w="9525">
                <a:solidFill>
                  <a:srgbClr val="000000"/>
                </a:solidFill>
                <a:round/>
                <a:headEnd/>
                <a:tailEnd/>
              </a:ln>
            </p:spPr>
            <p:txBody>
              <a:bodyPr/>
              <a:lstStyle/>
              <a:p>
                <a:endParaRPr lang="en-GB"/>
              </a:p>
            </p:txBody>
          </p:sp>
          <p:sp>
            <p:nvSpPr>
              <p:cNvPr id="278" name="Line 287"/>
              <p:cNvSpPr>
                <a:spLocks noChangeShapeType="1"/>
              </p:cNvSpPr>
              <p:nvPr/>
            </p:nvSpPr>
            <p:spPr bwMode="auto">
              <a:xfrm rot="16200000" flipV="1">
                <a:off x="1777" y="1934"/>
                <a:ext cx="16" cy="24"/>
              </a:xfrm>
              <a:prstGeom prst="line">
                <a:avLst/>
              </a:prstGeom>
              <a:noFill/>
              <a:ln w="9525">
                <a:solidFill>
                  <a:srgbClr val="000000"/>
                </a:solidFill>
                <a:round/>
                <a:headEnd/>
                <a:tailEnd/>
              </a:ln>
            </p:spPr>
            <p:txBody>
              <a:bodyPr/>
              <a:lstStyle/>
              <a:p>
                <a:endParaRPr lang="en-GB"/>
              </a:p>
            </p:txBody>
          </p:sp>
          <p:sp>
            <p:nvSpPr>
              <p:cNvPr id="279" name="Line 288"/>
              <p:cNvSpPr>
                <a:spLocks noChangeShapeType="1"/>
              </p:cNvSpPr>
              <p:nvPr/>
            </p:nvSpPr>
            <p:spPr bwMode="auto">
              <a:xfrm flipV="1">
                <a:off x="1773" y="1879"/>
                <a:ext cx="24" cy="19"/>
              </a:xfrm>
              <a:prstGeom prst="line">
                <a:avLst/>
              </a:prstGeom>
              <a:noFill/>
              <a:ln w="9525">
                <a:solidFill>
                  <a:srgbClr val="000000"/>
                </a:solidFill>
                <a:round/>
                <a:headEnd/>
                <a:tailEnd/>
              </a:ln>
            </p:spPr>
            <p:txBody>
              <a:bodyPr/>
              <a:lstStyle/>
              <a:p>
                <a:endParaRPr lang="en-GB"/>
              </a:p>
            </p:txBody>
          </p:sp>
          <p:sp>
            <p:nvSpPr>
              <p:cNvPr id="280" name="Line 289"/>
              <p:cNvSpPr>
                <a:spLocks noChangeShapeType="1"/>
              </p:cNvSpPr>
              <p:nvPr/>
            </p:nvSpPr>
            <p:spPr bwMode="auto">
              <a:xfrm rot="16200000" flipV="1">
                <a:off x="1777" y="1859"/>
                <a:ext cx="16" cy="24"/>
              </a:xfrm>
              <a:prstGeom prst="line">
                <a:avLst/>
              </a:prstGeom>
              <a:noFill/>
              <a:ln w="9525">
                <a:solidFill>
                  <a:srgbClr val="000000"/>
                </a:solidFill>
                <a:round/>
                <a:headEnd/>
                <a:tailEnd/>
              </a:ln>
            </p:spPr>
            <p:txBody>
              <a:bodyPr/>
              <a:lstStyle/>
              <a:p>
                <a:endParaRPr lang="en-GB"/>
              </a:p>
            </p:txBody>
          </p:sp>
          <p:sp>
            <p:nvSpPr>
              <p:cNvPr id="281" name="Line 290"/>
              <p:cNvSpPr>
                <a:spLocks noChangeShapeType="1"/>
              </p:cNvSpPr>
              <p:nvPr/>
            </p:nvSpPr>
            <p:spPr bwMode="auto">
              <a:xfrm flipV="1">
                <a:off x="1773" y="1842"/>
                <a:ext cx="24" cy="18"/>
              </a:xfrm>
              <a:prstGeom prst="line">
                <a:avLst/>
              </a:prstGeom>
              <a:noFill/>
              <a:ln w="9525">
                <a:solidFill>
                  <a:srgbClr val="000000"/>
                </a:solidFill>
                <a:round/>
                <a:headEnd/>
                <a:tailEnd/>
              </a:ln>
            </p:spPr>
            <p:txBody>
              <a:bodyPr/>
              <a:lstStyle/>
              <a:p>
                <a:endParaRPr lang="en-GB"/>
              </a:p>
            </p:txBody>
          </p:sp>
          <p:sp>
            <p:nvSpPr>
              <p:cNvPr id="282" name="Line 291"/>
              <p:cNvSpPr>
                <a:spLocks noChangeShapeType="1"/>
              </p:cNvSpPr>
              <p:nvPr/>
            </p:nvSpPr>
            <p:spPr bwMode="auto">
              <a:xfrm rot="16200000" flipV="1">
                <a:off x="1777" y="1822"/>
                <a:ext cx="16" cy="24"/>
              </a:xfrm>
              <a:prstGeom prst="line">
                <a:avLst/>
              </a:prstGeom>
              <a:noFill/>
              <a:ln w="9525">
                <a:solidFill>
                  <a:srgbClr val="000000"/>
                </a:solidFill>
                <a:round/>
                <a:headEnd/>
                <a:tailEnd/>
              </a:ln>
            </p:spPr>
            <p:txBody>
              <a:bodyPr/>
              <a:lstStyle/>
              <a:p>
                <a:endParaRPr lang="en-GB"/>
              </a:p>
            </p:txBody>
          </p:sp>
          <p:sp>
            <p:nvSpPr>
              <p:cNvPr id="283" name="Line 292"/>
              <p:cNvSpPr>
                <a:spLocks noChangeShapeType="1"/>
              </p:cNvSpPr>
              <p:nvPr/>
            </p:nvSpPr>
            <p:spPr bwMode="auto">
              <a:xfrm flipV="1">
                <a:off x="1773" y="1916"/>
                <a:ext cx="24" cy="19"/>
              </a:xfrm>
              <a:prstGeom prst="line">
                <a:avLst/>
              </a:prstGeom>
              <a:noFill/>
              <a:ln w="9525">
                <a:solidFill>
                  <a:srgbClr val="000000"/>
                </a:solidFill>
                <a:round/>
                <a:headEnd/>
                <a:tailEnd/>
              </a:ln>
            </p:spPr>
            <p:txBody>
              <a:bodyPr/>
              <a:lstStyle/>
              <a:p>
                <a:endParaRPr lang="en-GB"/>
              </a:p>
            </p:txBody>
          </p:sp>
          <p:sp>
            <p:nvSpPr>
              <p:cNvPr id="284" name="Line 293"/>
              <p:cNvSpPr>
                <a:spLocks noChangeShapeType="1"/>
              </p:cNvSpPr>
              <p:nvPr/>
            </p:nvSpPr>
            <p:spPr bwMode="auto">
              <a:xfrm rot="16200000" flipV="1">
                <a:off x="1777" y="1896"/>
                <a:ext cx="16" cy="24"/>
              </a:xfrm>
              <a:prstGeom prst="line">
                <a:avLst/>
              </a:prstGeom>
              <a:noFill/>
              <a:ln w="9525">
                <a:solidFill>
                  <a:srgbClr val="000000"/>
                </a:solidFill>
                <a:round/>
                <a:headEnd/>
                <a:tailEnd/>
              </a:ln>
            </p:spPr>
            <p:txBody>
              <a:bodyPr/>
              <a:lstStyle/>
              <a:p>
                <a:endParaRPr lang="en-GB"/>
              </a:p>
            </p:txBody>
          </p:sp>
          <p:sp>
            <p:nvSpPr>
              <p:cNvPr id="285" name="Line 294"/>
              <p:cNvSpPr>
                <a:spLocks noChangeShapeType="1"/>
              </p:cNvSpPr>
              <p:nvPr/>
            </p:nvSpPr>
            <p:spPr bwMode="auto">
              <a:xfrm flipV="1">
                <a:off x="1773" y="1807"/>
                <a:ext cx="24" cy="19"/>
              </a:xfrm>
              <a:prstGeom prst="line">
                <a:avLst/>
              </a:prstGeom>
              <a:noFill/>
              <a:ln w="9525">
                <a:solidFill>
                  <a:srgbClr val="000000"/>
                </a:solidFill>
                <a:round/>
                <a:headEnd/>
                <a:tailEnd/>
              </a:ln>
            </p:spPr>
            <p:txBody>
              <a:bodyPr/>
              <a:lstStyle/>
              <a:p>
                <a:endParaRPr lang="en-GB"/>
              </a:p>
            </p:txBody>
          </p:sp>
          <p:sp>
            <p:nvSpPr>
              <p:cNvPr id="286" name="Line 295"/>
              <p:cNvSpPr>
                <a:spLocks noChangeShapeType="1"/>
              </p:cNvSpPr>
              <p:nvPr/>
            </p:nvSpPr>
            <p:spPr bwMode="auto">
              <a:xfrm rot="16200000" flipV="1">
                <a:off x="1777" y="1787"/>
                <a:ext cx="16" cy="24"/>
              </a:xfrm>
              <a:prstGeom prst="line">
                <a:avLst/>
              </a:prstGeom>
              <a:noFill/>
              <a:ln w="9525">
                <a:solidFill>
                  <a:srgbClr val="000000"/>
                </a:solidFill>
                <a:round/>
                <a:headEnd/>
                <a:tailEnd/>
              </a:ln>
            </p:spPr>
            <p:txBody>
              <a:bodyPr/>
              <a:lstStyle/>
              <a:p>
                <a:endParaRPr lang="en-GB"/>
              </a:p>
            </p:txBody>
          </p:sp>
          <p:sp>
            <p:nvSpPr>
              <p:cNvPr id="287" name="Oval 296"/>
              <p:cNvSpPr>
                <a:spLocks noChangeArrowheads="1"/>
              </p:cNvSpPr>
              <p:nvPr/>
            </p:nvSpPr>
            <p:spPr bwMode="auto">
              <a:xfrm>
                <a:off x="1805" y="1958"/>
                <a:ext cx="46" cy="50"/>
              </a:xfrm>
              <a:prstGeom prst="ellipse">
                <a:avLst/>
              </a:prstGeom>
              <a:solidFill>
                <a:srgbClr val="FF6600"/>
              </a:solidFill>
              <a:ln w="9525">
                <a:solidFill>
                  <a:srgbClr val="000000"/>
                </a:solidFill>
                <a:round/>
                <a:headEnd/>
                <a:tailEnd/>
              </a:ln>
            </p:spPr>
            <p:txBody>
              <a:bodyPr/>
              <a:lstStyle/>
              <a:p>
                <a:endParaRPr lang="en-US"/>
              </a:p>
            </p:txBody>
          </p:sp>
          <p:sp>
            <p:nvSpPr>
              <p:cNvPr id="288" name="Line 297"/>
              <p:cNvSpPr>
                <a:spLocks noChangeShapeType="1"/>
              </p:cNvSpPr>
              <p:nvPr/>
            </p:nvSpPr>
            <p:spPr bwMode="auto">
              <a:xfrm flipV="1">
                <a:off x="1822" y="1938"/>
                <a:ext cx="24" cy="18"/>
              </a:xfrm>
              <a:prstGeom prst="line">
                <a:avLst/>
              </a:prstGeom>
              <a:noFill/>
              <a:ln w="9525">
                <a:solidFill>
                  <a:srgbClr val="000000"/>
                </a:solidFill>
                <a:round/>
                <a:headEnd/>
                <a:tailEnd/>
              </a:ln>
            </p:spPr>
            <p:txBody>
              <a:bodyPr/>
              <a:lstStyle/>
              <a:p>
                <a:endParaRPr lang="en-GB"/>
              </a:p>
            </p:txBody>
          </p:sp>
          <p:sp>
            <p:nvSpPr>
              <p:cNvPr id="289" name="Line 298"/>
              <p:cNvSpPr>
                <a:spLocks noChangeShapeType="1"/>
              </p:cNvSpPr>
              <p:nvPr/>
            </p:nvSpPr>
            <p:spPr bwMode="auto">
              <a:xfrm rot="16200000" flipV="1">
                <a:off x="1826" y="1918"/>
                <a:ext cx="16" cy="24"/>
              </a:xfrm>
              <a:prstGeom prst="line">
                <a:avLst/>
              </a:prstGeom>
              <a:noFill/>
              <a:ln w="9525">
                <a:solidFill>
                  <a:srgbClr val="000000"/>
                </a:solidFill>
                <a:round/>
                <a:headEnd/>
                <a:tailEnd/>
              </a:ln>
            </p:spPr>
            <p:txBody>
              <a:bodyPr/>
              <a:lstStyle/>
              <a:p>
                <a:endParaRPr lang="en-GB"/>
              </a:p>
            </p:txBody>
          </p:sp>
          <p:sp>
            <p:nvSpPr>
              <p:cNvPr id="290" name="Line 299"/>
              <p:cNvSpPr>
                <a:spLocks noChangeShapeType="1"/>
              </p:cNvSpPr>
              <p:nvPr/>
            </p:nvSpPr>
            <p:spPr bwMode="auto">
              <a:xfrm flipV="1">
                <a:off x="1822" y="1863"/>
                <a:ext cx="24" cy="19"/>
              </a:xfrm>
              <a:prstGeom prst="line">
                <a:avLst/>
              </a:prstGeom>
              <a:noFill/>
              <a:ln w="9525">
                <a:solidFill>
                  <a:srgbClr val="000000"/>
                </a:solidFill>
                <a:round/>
                <a:headEnd/>
                <a:tailEnd/>
              </a:ln>
            </p:spPr>
            <p:txBody>
              <a:bodyPr/>
              <a:lstStyle/>
              <a:p>
                <a:endParaRPr lang="en-GB"/>
              </a:p>
            </p:txBody>
          </p:sp>
          <p:sp>
            <p:nvSpPr>
              <p:cNvPr id="291" name="Line 300"/>
              <p:cNvSpPr>
                <a:spLocks noChangeShapeType="1"/>
              </p:cNvSpPr>
              <p:nvPr/>
            </p:nvSpPr>
            <p:spPr bwMode="auto">
              <a:xfrm rot="16200000" flipV="1">
                <a:off x="1826" y="1843"/>
                <a:ext cx="16" cy="24"/>
              </a:xfrm>
              <a:prstGeom prst="line">
                <a:avLst/>
              </a:prstGeom>
              <a:noFill/>
              <a:ln w="9525">
                <a:solidFill>
                  <a:srgbClr val="000000"/>
                </a:solidFill>
                <a:round/>
                <a:headEnd/>
                <a:tailEnd/>
              </a:ln>
            </p:spPr>
            <p:txBody>
              <a:bodyPr/>
              <a:lstStyle/>
              <a:p>
                <a:endParaRPr lang="en-GB"/>
              </a:p>
            </p:txBody>
          </p:sp>
          <p:sp>
            <p:nvSpPr>
              <p:cNvPr id="292" name="Line 301"/>
              <p:cNvSpPr>
                <a:spLocks noChangeShapeType="1"/>
              </p:cNvSpPr>
              <p:nvPr/>
            </p:nvSpPr>
            <p:spPr bwMode="auto">
              <a:xfrm flipV="1">
                <a:off x="1822" y="1826"/>
                <a:ext cx="24" cy="18"/>
              </a:xfrm>
              <a:prstGeom prst="line">
                <a:avLst/>
              </a:prstGeom>
              <a:noFill/>
              <a:ln w="9525">
                <a:solidFill>
                  <a:srgbClr val="000000"/>
                </a:solidFill>
                <a:round/>
                <a:headEnd/>
                <a:tailEnd/>
              </a:ln>
            </p:spPr>
            <p:txBody>
              <a:bodyPr/>
              <a:lstStyle/>
              <a:p>
                <a:endParaRPr lang="en-GB"/>
              </a:p>
            </p:txBody>
          </p:sp>
          <p:sp>
            <p:nvSpPr>
              <p:cNvPr id="293" name="Line 302"/>
              <p:cNvSpPr>
                <a:spLocks noChangeShapeType="1"/>
              </p:cNvSpPr>
              <p:nvPr/>
            </p:nvSpPr>
            <p:spPr bwMode="auto">
              <a:xfrm rot="16200000" flipV="1">
                <a:off x="1826" y="1806"/>
                <a:ext cx="16" cy="24"/>
              </a:xfrm>
              <a:prstGeom prst="line">
                <a:avLst/>
              </a:prstGeom>
              <a:noFill/>
              <a:ln w="9525">
                <a:solidFill>
                  <a:srgbClr val="000000"/>
                </a:solidFill>
                <a:round/>
                <a:headEnd/>
                <a:tailEnd/>
              </a:ln>
            </p:spPr>
            <p:txBody>
              <a:bodyPr/>
              <a:lstStyle/>
              <a:p>
                <a:endParaRPr lang="en-GB"/>
              </a:p>
            </p:txBody>
          </p:sp>
          <p:sp>
            <p:nvSpPr>
              <p:cNvPr id="294" name="Line 303"/>
              <p:cNvSpPr>
                <a:spLocks noChangeShapeType="1"/>
              </p:cNvSpPr>
              <p:nvPr/>
            </p:nvSpPr>
            <p:spPr bwMode="auto">
              <a:xfrm flipV="1">
                <a:off x="1822" y="1900"/>
                <a:ext cx="24" cy="19"/>
              </a:xfrm>
              <a:prstGeom prst="line">
                <a:avLst/>
              </a:prstGeom>
              <a:noFill/>
              <a:ln w="9525">
                <a:solidFill>
                  <a:srgbClr val="000000"/>
                </a:solidFill>
                <a:round/>
                <a:headEnd/>
                <a:tailEnd/>
              </a:ln>
            </p:spPr>
            <p:txBody>
              <a:bodyPr/>
              <a:lstStyle/>
              <a:p>
                <a:endParaRPr lang="en-GB"/>
              </a:p>
            </p:txBody>
          </p:sp>
          <p:sp>
            <p:nvSpPr>
              <p:cNvPr id="295" name="Line 304"/>
              <p:cNvSpPr>
                <a:spLocks noChangeShapeType="1"/>
              </p:cNvSpPr>
              <p:nvPr/>
            </p:nvSpPr>
            <p:spPr bwMode="auto">
              <a:xfrm rot="16200000" flipV="1">
                <a:off x="1826" y="1880"/>
                <a:ext cx="16" cy="24"/>
              </a:xfrm>
              <a:prstGeom prst="line">
                <a:avLst/>
              </a:prstGeom>
              <a:noFill/>
              <a:ln w="9525">
                <a:solidFill>
                  <a:srgbClr val="000000"/>
                </a:solidFill>
                <a:round/>
                <a:headEnd/>
                <a:tailEnd/>
              </a:ln>
            </p:spPr>
            <p:txBody>
              <a:bodyPr/>
              <a:lstStyle/>
              <a:p>
                <a:endParaRPr lang="en-GB"/>
              </a:p>
            </p:txBody>
          </p:sp>
          <p:sp>
            <p:nvSpPr>
              <p:cNvPr id="296" name="Line 305"/>
              <p:cNvSpPr>
                <a:spLocks noChangeShapeType="1"/>
              </p:cNvSpPr>
              <p:nvPr/>
            </p:nvSpPr>
            <p:spPr bwMode="auto">
              <a:xfrm flipV="1">
                <a:off x="1822" y="1791"/>
                <a:ext cx="24" cy="19"/>
              </a:xfrm>
              <a:prstGeom prst="line">
                <a:avLst/>
              </a:prstGeom>
              <a:noFill/>
              <a:ln w="9525">
                <a:solidFill>
                  <a:srgbClr val="000000"/>
                </a:solidFill>
                <a:round/>
                <a:headEnd/>
                <a:tailEnd/>
              </a:ln>
            </p:spPr>
            <p:txBody>
              <a:bodyPr/>
              <a:lstStyle/>
              <a:p>
                <a:endParaRPr lang="en-GB"/>
              </a:p>
            </p:txBody>
          </p:sp>
          <p:sp>
            <p:nvSpPr>
              <p:cNvPr id="297" name="Line 306"/>
              <p:cNvSpPr>
                <a:spLocks noChangeShapeType="1"/>
              </p:cNvSpPr>
              <p:nvPr/>
            </p:nvSpPr>
            <p:spPr bwMode="auto">
              <a:xfrm rot="16200000" flipV="1">
                <a:off x="1826" y="1771"/>
                <a:ext cx="16" cy="24"/>
              </a:xfrm>
              <a:prstGeom prst="line">
                <a:avLst/>
              </a:prstGeom>
              <a:noFill/>
              <a:ln w="9525">
                <a:solidFill>
                  <a:srgbClr val="000000"/>
                </a:solidFill>
                <a:round/>
                <a:headEnd/>
                <a:tailEnd/>
              </a:ln>
            </p:spPr>
            <p:txBody>
              <a:bodyPr/>
              <a:lstStyle/>
              <a:p>
                <a:endParaRPr lang="en-GB"/>
              </a:p>
            </p:txBody>
          </p:sp>
          <p:sp>
            <p:nvSpPr>
              <p:cNvPr id="298" name="Oval 307"/>
              <p:cNvSpPr>
                <a:spLocks noChangeArrowheads="1"/>
              </p:cNvSpPr>
              <p:nvPr/>
            </p:nvSpPr>
            <p:spPr bwMode="auto">
              <a:xfrm>
                <a:off x="1853" y="1947"/>
                <a:ext cx="46" cy="50"/>
              </a:xfrm>
              <a:prstGeom prst="ellipse">
                <a:avLst/>
              </a:prstGeom>
              <a:solidFill>
                <a:srgbClr val="FF6600"/>
              </a:solidFill>
              <a:ln w="9525">
                <a:solidFill>
                  <a:srgbClr val="000000"/>
                </a:solidFill>
                <a:round/>
                <a:headEnd/>
                <a:tailEnd/>
              </a:ln>
            </p:spPr>
            <p:txBody>
              <a:bodyPr/>
              <a:lstStyle/>
              <a:p>
                <a:endParaRPr lang="en-US"/>
              </a:p>
            </p:txBody>
          </p:sp>
          <p:sp>
            <p:nvSpPr>
              <p:cNvPr id="299" name="Line 308"/>
              <p:cNvSpPr>
                <a:spLocks noChangeShapeType="1"/>
              </p:cNvSpPr>
              <p:nvPr/>
            </p:nvSpPr>
            <p:spPr bwMode="auto">
              <a:xfrm flipV="1">
                <a:off x="1870" y="1927"/>
                <a:ext cx="25" cy="19"/>
              </a:xfrm>
              <a:prstGeom prst="line">
                <a:avLst/>
              </a:prstGeom>
              <a:noFill/>
              <a:ln w="9525">
                <a:solidFill>
                  <a:srgbClr val="000000"/>
                </a:solidFill>
                <a:round/>
                <a:headEnd/>
                <a:tailEnd/>
              </a:ln>
            </p:spPr>
            <p:txBody>
              <a:bodyPr/>
              <a:lstStyle/>
              <a:p>
                <a:endParaRPr lang="en-GB"/>
              </a:p>
            </p:txBody>
          </p:sp>
          <p:sp>
            <p:nvSpPr>
              <p:cNvPr id="300" name="Line 309"/>
              <p:cNvSpPr>
                <a:spLocks noChangeShapeType="1"/>
              </p:cNvSpPr>
              <p:nvPr/>
            </p:nvSpPr>
            <p:spPr bwMode="auto">
              <a:xfrm rot="16200000" flipV="1">
                <a:off x="1875" y="1906"/>
                <a:ext cx="16" cy="25"/>
              </a:xfrm>
              <a:prstGeom prst="line">
                <a:avLst/>
              </a:prstGeom>
              <a:noFill/>
              <a:ln w="9525">
                <a:solidFill>
                  <a:srgbClr val="000000"/>
                </a:solidFill>
                <a:round/>
                <a:headEnd/>
                <a:tailEnd/>
              </a:ln>
            </p:spPr>
            <p:txBody>
              <a:bodyPr/>
              <a:lstStyle/>
              <a:p>
                <a:endParaRPr lang="en-GB"/>
              </a:p>
            </p:txBody>
          </p:sp>
          <p:sp>
            <p:nvSpPr>
              <p:cNvPr id="301" name="Line 310"/>
              <p:cNvSpPr>
                <a:spLocks noChangeShapeType="1"/>
              </p:cNvSpPr>
              <p:nvPr/>
            </p:nvSpPr>
            <p:spPr bwMode="auto">
              <a:xfrm flipV="1">
                <a:off x="1870" y="1852"/>
                <a:ext cx="25" cy="19"/>
              </a:xfrm>
              <a:prstGeom prst="line">
                <a:avLst/>
              </a:prstGeom>
              <a:noFill/>
              <a:ln w="9525">
                <a:solidFill>
                  <a:srgbClr val="000000"/>
                </a:solidFill>
                <a:round/>
                <a:headEnd/>
                <a:tailEnd/>
              </a:ln>
            </p:spPr>
            <p:txBody>
              <a:bodyPr/>
              <a:lstStyle/>
              <a:p>
                <a:endParaRPr lang="en-GB"/>
              </a:p>
            </p:txBody>
          </p:sp>
          <p:sp>
            <p:nvSpPr>
              <p:cNvPr id="302" name="Line 311"/>
              <p:cNvSpPr>
                <a:spLocks noChangeShapeType="1"/>
              </p:cNvSpPr>
              <p:nvPr/>
            </p:nvSpPr>
            <p:spPr bwMode="auto">
              <a:xfrm rot="16200000" flipV="1">
                <a:off x="1875" y="1831"/>
                <a:ext cx="16" cy="25"/>
              </a:xfrm>
              <a:prstGeom prst="line">
                <a:avLst/>
              </a:prstGeom>
              <a:noFill/>
              <a:ln w="9525">
                <a:solidFill>
                  <a:srgbClr val="000000"/>
                </a:solidFill>
                <a:round/>
                <a:headEnd/>
                <a:tailEnd/>
              </a:ln>
            </p:spPr>
            <p:txBody>
              <a:bodyPr/>
              <a:lstStyle/>
              <a:p>
                <a:endParaRPr lang="en-GB"/>
              </a:p>
            </p:txBody>
          </p:sp>
          <p:sp>
            <p:nvSpPr>
              <p:cNvPr id="303" name="Line 312"/>
              <p:cNvSpPr>
                <a:spLocks noChangeShapeType="1"/>
              </p:cNvSpPr>
              <p:nvPr/>
            </p:nvSpPr>
            <p:spPr bwMode="auto">
              <a:xfrm flipV="1">
                <a:off x="1870" y="1815"/>
                <a:ext cx="25" cy="19"/>
              </a:xfrm>
              <a:prstGeom prst="line">
                <a:avLst/>
              </a:prstGeom>
              <a:noFill/>
              <a:ln w="9525">
                <a:solidFill>
                  <a:srgbClr val="000000"/>
                </a:solidFill>
                <a:round/>
                <a:headEnd/>
                <a:tailEnd/>
              </a:ln>
            </p:spPr>
            <p:txBody>
              <a:bodyPr/>
              <a:lstStyle/>
              <a:p>
                <a:endParaRPr lang="en-GB"/>
              </a:p>
            </p:txBody>
          </p:sp>
          <p:sp>
            <p:nvSpPr>
              <p:cNvPr id="304" name="Line 313"/>
              <p:cNvSpPr>
                <a:spLocks noChangeShapeType="1"/>
              </p:cNvSpPr>
              <p:nvPr/>
            </p:nvSpPr>
            <p:spPr bwMode="auto">
              <a:xfrm rot="16200000" flipV="1">
                <a:off x="1875" y="1794"/>
                <a:ext cx="16" cy="25"/>
              </a:xfrm>
              <a:prstGeom prst="line">
                <a:avLst/>
              </a:prstGeom>
              <a:noFill/>
              <a:ln w="9525">
                <a:solidFill>
                  <a:srgbClr val="000000"/>
                </a:solidFill>
                <a:round/>
                <a:headEnd/>
                <a:tailEnd/>
              </a:ln>
            </p:spPr>
            <p:txBody>
              <a:bodyPr/>
              <a:lstStyle/>
              <a:p>
                <a:endParaRPr lang="en-GB"/>
              </a:p>
            </p:txBody>
          </p:sp>
          <p:sp>
            <p:nvSpPr>
              <p:cNvPr id="305" name="Line 314"/>
              <p:cNvSpPr>
                <a:spLocks noChangeShapeType="1"/>
              </p:cNvSpPr>
              <p:nvPr/>
            </p:nvSpPr>
            <p:spPr bwMode="auto">
              <a:xfrm flipV="1">
                <a:off x="1870" y="1890"/>
                <a:ext cx="25" cy="18"/>
              </a:xfrm>
              <a:prstGeom prst="line">
                <a:avLst/>
              </a:prstGeom>
              <a:noFill/>
              <a:ln w="9525">
                <a:solidFill>
                  <a:srgbClr val="000000"/>
                </a:solidFill>
                <a:round/>
                <a:headEnd/>
                <a:tailEnd/>
              </a:ln>
            </p:spPr>
            <p:txBody>
              <a:bodyPr/>
              <a:lstStyle/>
              <a:p>
                <a:endParaRPr lang="en-GB"/>
              </a:p>
            </p:txBody>
          </p:sp>
          <p:sp>
            <p:nvSpPr>
              <p:cNvPr id="306" name="Line 315"/>
              <p:cNvSpPr>
                <a:spLocks noChangeShapeType="1"/>
              </p:cNvSpPr>
              <p:nvPr/>
            </p:nvSpPr>
            <p:spPr bwMode="auto">
              <a:xfrm rot="16200000" flipV="1">
                <a:off x="1875" y="1869"/>
                <a:ext cx="16" cy="25"/>
              </a:xfrm>
              <a:prstGeom prst="line">
                <a:avLst/>
              </a:prstGeom>
              <a:noFill/>
              <a:ln w="9525">
                <a:solidFill>
                  <a:srgbClr val="000000"/>
                </a:solidFill>
                <a:round/>
                <a:headEnd/>
                <a:tailEnd/>
              </a:ln>
            </p:spPr>
            <p:txBody>
              <a:bodyPr/>
              <a:lstStyle/>
              <a:p>
                <a:endParaRPr lang="en-GB"/>
              </a:p>
            </p:txBody>
          </p:sp>
          <p:sp>
            <p:nvSpPr>
              <p:cNvPr id="307" name="Line 316"/>
              <p:cNvSpPr>
                <a:spLocks noChangeShapeType="1"/>
              </p:cNvSpPr>
              <p:nvPr/>
            </p:nvSpPr>
            <p:spPr bwMode="auto">
              <a:xfrm flipV="1">
                <a:off x="1870" y="1780"/>
                <a:ext cx="25" cy="19"/>
              </a:xfrm>
              <a:prstGeom prst="line">
                <a:avLst/>
              </a:prstGeom>
              <a:noFill/>
              <a:ln w="9525">
                <a:solidFill>
                  <a:srgbClr val="000000"/>
                </a:solidFill>
                <a:round/>
                <a:headEnd/>
                <a:tailEnd/>
              </a:ln>
            </p:spPr>
            <p:txBody>
              <a:bodyPr/>
              <a:lstStyle/>
              <a:p>
                <a:endParaRPr lang="en-GB"/>
              </a:p>
            </p:txBody>
          </p:sp>
          <p:sp>
            <p:nvSpPr>
              <p:cNvPr id="308" name="Line 317"/>
              <p:cNvSpPr>
                <a:spLocks noChangeShapeType="1"/>
              </p:cNvSpPr>
              <p:nvPr/>
            </p:nvSpPr>
            <p:spPr bwMode="auto">
              <a:xfrm rot="16200000" flipV="1">
                <a:off x="1875" y="1759"/>
                <a:ext cx="16" cy="25"/>
              </a:xfrm>
              <a:prstGeom prst="line">
                <a:avLst/>
              </a:prstGeom>
              <a:noFill/>
              <a:ln w="9525">
                <a:solidFill>
                  <a:srgbClr val="000000"/>
                </a:solidFill>
                <a:round/>
                <a:headEnd/>
                <a:tailEnd/>
              </a:ln>
            </p:spPr>
            <p:txBody>
              <a:bodyPr/>
              <a:lstStyle/>
              <a:p>
                <a:endParaRPr lang="en-GB"/>
              </a:p>
            </p:txBody>
          </p:sp>
          <p:sp>
            <p:nvSpPr>
              <p:cNvPr id="309" name="Oval 318"/>
              <p:cNvSpPr>
                <a:spLocks noChangeArrowheads="1"/>
              </p:cNvSpPr>
              <p:nvPr/>
            </p:nvSpPr>
            <p:spPr bwMode="auto">
              <a:xfrm>
                <a:off x="1907" y="1936"/>
                <a:ext cx="46" cy="51"/>
              </a:xfrm>
              <a:prstGeom prst="ellipse">
                <a:avLst/>
              </a:prstGeom>
              <a:solidFill>
                <a:srgbClr val="FF6600"/>
              </a:solidFill>
              <a:ln w="9525">
                <a:solidFill>
                  <a:srgbClr val="000000"/>
                </a:solidFill>
                <a:round/>
                <a:headEnd/>
                <a:tailEnd/>
              </a:ln>
            </p:spPr>
            <p:txBody>
              <a:bodyPr/>
              <a:lstStyle/>
              <a:p>
                <a:endParaRPr lang="en-US"/>
              </a:p>
            </p:txBody>
          </p:sp>
          <p:sp>
            <p:nvSpPr>
              <p:cNvPr id="310" name="Line 319"/>
              <p:cNvSpPr>
                <a:spLocks noChangeShapeType="1"/>
              </p:cNvSpPr>
              <p:nvPr/>
            </p:nvSpPr>
            <p:spPr bwMode="auto">
              <a:xfrm flipV="1">
                <a:off x="1924" y="1916"/>
                <a:ext cx="25" cy="19"/>
              </a:xfrm>
              <a:prstGeom prst="line">
                <a:avLst/>
              </a:prstGeom>
              <a:noFill/>
              <a:ln w="9525">
                <a:solidFill>
                  <a:srgbClr val="000000"/>
                </a:solidFill>
                <a:round/>
                <a:headEnd/>
                <a:tailEnd/>
              </a:ln>
            </p:spPr>
            <p:txBody>
              <a:bodyPr/>
              <a:lstStyle/>
              <a:p>
                <a:endParaRPr lang="en-GB"/>
              </a:p>
            </p:txBody>
          </p:sp>
          <p:sp>
            <p:nvSpPr>
              <p:cNvPr id="311" name="Line 320"/>
              <p:cNvSpPr>
                <a:spLocks noChangeShapeType="1"/>
              </p:cNvSpPr>
              <p:nvPr/>
            </p:nvSpPr>
            <p:spPr bwMode="auto">
              <a:xfrm rot="16200000" flipV="1">
                <a:off x="1929" y="1895"/>
                <a:ext cx="16" cy="25"/>
              </a:xfrm>
              <a:prstGeom prst="line">
                <a:avLst/>
              </a:prstGeom>
              <a:noFill/>
              <a:ln w="9525">
                <a:solidFill>
                  <a:srgbClr val="000000"/>
                </a:solidFill>
                <a:round/>
                <a:headEnd/>
                <a:tailEnd/>
              </a:ln>
            </p:spPr>
            <p:txBody>
              <a:bodyPr/>
              <a:lstStyle/>
              <a:p>
                <a:endParaRPr lang="en-GB"/>
              </a:p>
            </p:txBody>
          </p:sp>
          <p:sp>
            <p:nvSpPr>
              <p:cNvPr id="312" name="Line 321"/>
              <p:cNvSpPr>
                <a:spLocks noChangeShapeType="1"/>
              </p:cNvSpPr>
              <p:nvPr/>
            </p:nvSpPr>
            <p:spPr bwMode="auto">
              <a:xfrm flipV="1">
                <a:off x="1924" y="1842"/>
                <a:ext cx="25" cy="18"/>
              </a:xfrm>
              <a:prstGeom prst="line">
                <a:avLst/>
              </a:prstGeom>
              <a:noFill/>
              <a:ln w="9525">
                <a:solidFill>
                  <a:srgbClr val="000000"/>
                </a:solidFill>
                <a:round/>
                <a:headEnd/>
                <a:tailEnd/>
              </a:ln>
            </p:spPr>
            <p:txBody>
              <a:bodyPr/>
              <a:lstStyle/>
              <a:p>
                <a:endParaRPr lang="en-GB"/>
              </a:p>
            </p:txBody>
          </p:sp>
          <p:sp>
            <p:nvSpPr>
              <p:cNvPr id="313" name="Line 322"/>
              <p:cNvSpPr>
                <a:spLocks noChangeShapeType="1"/>
              </p:cNvSpPr>
              <p:nvPr/>
            </p:nvSpPr>
            <p:spPr bwMode="auto">
              <a:xfrm rot="16200000" flipV="1">
                <a:off x="1929" y="1821"/>
                <a:ext cx="16" cy="25"/>
              </a:xfrm>
              <a:prstGeom prst="line">
                <a:avLst/>
              </a:prstGeom>
              <a:noFill/>
              <a:ln w="9525">
                <a:solidFill>
                  <a:srgbClr val="000000"/>
                </a:solidFill>
                <a:round/>
                <a:headEnd/>
                <a:tailEnd/>
              </a:ln>
            </p:spPr>
            <p:txBody>
              <a:bodyPr/>
              <a:lstStyle/>
              <a:p>
                <a:endParaRPr lang="en-GB"/>
              </a:p>
            </p:txBody>
          </p:sp>
          <p:sp>
            <p:nvSpPr>
              <p:cNvPr id="314" name="Line 323"/>
              <p:cNvSpPr>
                <a:spLocks noChangeShapeType="1"/>
              </p:cNvSpPr>
              <p:nvPr/>
            </p:nvSpPr>
            <p:spPr bwMode="auto">
              <a:xfrm flipV="1">
                <a:off x="1924" y="1804"/>
                <a:ext cx="25" cy="19"/>
              </a:xfrm>
              <a:prstGeom prst="line">
                <a:avLst/>
              </a:prstGeom>
              <a:noFill/>
              <a:ln w="9525">
                <a:solidFill>
                  <a:srgbClr val="000000"/>
                </a:solidFill>
                <a:round/>
                <a:headEnd/>
                <a:tailEnd/>
              </a:ln>
            </p:spPr>
            <p:txBody>
              <a:bodyPr/>
              <a:lstStyle/>
              <a:p>
                <a:endParaRPr lang="en-GB"/>
              </a:p>
            </p:txBody>
          </p:sp>
          <p:sp>
            <p:nvSpPr>
              <p:cNvPr id="315" name="Line 324"/>
              <p:cNvSpPr>
                <a:spLocks noChangeShapeType="1"/>
              </p:cNvSpPr>
              <p:nvPr/>
            </p:nvSpPr>
            <p:spPr bwMode="auto">
              <a:xfrm rot="16200000" flipV="1">
                <a:off x="1929" y="1783"/>
                <a:ext cx="16" cy="25"/>
              </a:xfrm>
              <a:prstGeom prst="line">
                <a:avLst/>
              </a:prstGeom>
              <a:noFill/>
              <a:ln w="9525">
                <a:solidFill>
                  <a:srgbClr val="000000"/>
                </a:solidFill>
                <a:round/>
                <a:headEnd/>
                <a:tailEnd/>
              </a:ln>
            </p:spPr>
            <p:txBody>
              <a:bodyPr/>
              <a:lstStyle/>
              <a:p>
                <a:endParaRPr lang="en-GB"/>
              </a:p>
            </p:txBody>
          </p:sp>
          <p:sp>
            <p:nvSpPr>
              <p:cNvPr id="316" name="Line 325"/>
              <p:cNvSpPr>
                <a:spLocks noChangeShapeType="1"/>
              </p:cNvSpPr>
              <p:nvPr/>
            </p:nvSpPr>
            <p:spPr bwMode="auto">
              <a:xfrm flipV="1">
                <a:off x="1924" y="1879"/>
                <a:ext cx="25" cy="19"/>
              </a:xfrm>
              <a:prstGeom prst="line">
                <a:avLst/>
              </a:prstGeom>
              <a:noFill/>
              <a:ln w="9525">
                <a:solidFill>
                  <a:srgbClr val="000000"/>
                </a:solidFill>
                <a:round/>
                <a:headEnd/>
                <a:tailEnd/>
              </a:ln>
            </p:spPr>
            <p:txBody>
              <a:bodyPr/>
              <a:lstStyle/>
              <a:p>
                <a:endParaRPr lang="en-GB"/>
              </a:p>
            </p:txBody>
          </p:sp>
          <p:sp>
            <p:nvSpPr>
              <p:cNvPr id="317" name="Line 326"/>
              <p:cNvSpPr>
                <a:spLocks noChangeShapeType="1"/>
              </p:cNvSpPr>
              <p:nvPr/>
            </p:nvSpPr>
            <p:spPr bwMode="auto">
              <a:xfrm rot="16200000" flipV="1">
                <a:off x="1929" y="1858"/>
                <a:ext cx="16" cy="25"/>
              </a:xfrm>
              <a:prstGeom prst="line">
                <a:avLst/>
              </a:prstGeom>
              <a:noFill/>
              <a:ln w="9525">
                <a:solidFill>
                  <a:srgbClr val="000000"/>
                </a:solidFill>
                <a:round/>
                <a:headEnd/>
                <a:tailEnd/>
              </a:ln>
            </p:spPr>
            <p:txBody>
              <a:bodyPr/>
              <a:lstStyle/>
              <a:p>
                <a:endParaRPr lang="en-GB"/>
              </a:p>
            </p:txBody>
          </p:sp>
          <p:sp>
            <p:nvSpPr>
              <p:cNvPr id="318" name="Line 327"/>
              <p:cNvSpPr>
                <a:spLocks noChangeShapeType="1"/>
              </p:cNvSpPr>
              <p:nvPr/>
            </p:nvSpPr>
            <p:spPr bwMode="auto">
              <a:xfrm flipV="1">
                <a:off x="1924" y="1770"/>
                <a:ext cx="25" cy="18"/>
              </a:xfrm>
              <a:prstGeom prst="line">
                <a:avLst/>
              </a:prstGeom>
              <a:noFill/>
              <a:ln w="9525">
                <a:solidFill>
                  <a:srgbClr val="000000"/>
                </a:solidFill>
                <a:round/>
                <a:headEnd/>
                <a:tailEnd/>
              </a:ln>
            </p:spPr>
            <p:txBody>
              <a:bodyPr/>
              <a:lstStyle/>
              <a:p>
                <a:endParaRPr lang="en-GB"/>
              </a:p>
            </p:txBody>
          </p:sp>
          <p:sp>
            <p:nvSpPr>
              <p:cNvPr id="319" name="Line 328"/>
              <p:cNvSpPr>
                <a:spLocks noChangeShapeType="1"/>
              </p:cNvSpPr>
              <p:nvPr/>
            </p:nvSpPr>
            <p:spPr bwMode="auto">
              <a:xfrm rot="16200000" flipV="1">
                <a:off x="1929" y="1749"/>
                <a:ext cx="16" cy="25"/>
              </a:xfrm>
              <a:prstGeom prst="line">
                <a:avLst/>
              </a:prstGeom>
              <a:noFill/>
              <a:ln w="9525">
                <a:solidFill>
                  <a:srgbClr val="000000"/>
                </a:solidFill>
                <a:round/>
                <a:headEnd/>
                <a:tailEnd/>
              </a:ln>
            </p:spPr>
            <p:txBody>
              <a:bodyPr/>
              <a:lstStyle/>
              <a:p>
                <a:endParaRPr lang="en-GB"/>
              </a:p>
            </p:txBody>
          </p:sp>
          <p:sp>
            <p:nvSpPr>
              <p:cNvPr id="320" name="Oval 329"/>
              <p:cNvSpPr>
                <a:spLocks noChangeArrowheads="1"/>
              </p:cNvSpPr>
              <p:nvPr/>
            </p:nvSpPr>
            <p:spPr bwMode="auto">
              <a:xfrm>
                <a:off x="1956" y="1920"/>
                <a:ext cx="46" cy="51"/>
              </a:xfrm>
              <a:prstGeom prst="ellipse">
                <a:avLst/>
              </a:prstGeom>
              <a:solidFill>
                <a:srgbClr val="FF6600"/>
              </a:solidFill>
              <a:ln w="9525">
                <a:solidFill>
                  <a:srgbClr val="000000"/>
                </a:solidFill>
                <a:round/>
                <a:headEnd/>
                <a:tailEnd/>
              </a:ln>
            </p:spPr>
            <p:txBody>
              <a:bodyPr/>
              <a:lstStyle/>
              <a:p>
                <a:endParaRPr lang="en-US"/>
              </a:p>
            </p:txBody>
          </p:sp>
          <p:sp>
            <p:nvSpPr>
              <p:cNvPr id="321" name="Line 330"/>
              <p:cNvSpPr>
                <a:spLocks noChangeShapeType="1"/>
              </p:cNvSpPr>
              <p:nvPr/>
            </p:nvSpPr>
            <p:spPr bwMode="auto">
              <a:xfrm flipV="1">
                <a:off x="1973" y="1900"/>
                <a:ext cx="24" cy="19"/>
              </a:xfrm>
              <a:prstGeom prst="line">
                <a:avLst/>
              </a:prstGeom>
              <a:noFill/>
              <a:ln w="9525">
                <a:solidFill>
                  <a:srgbClr val="000000"/>
                </a:solidFill>
                <a:round/>
                <a:headEnd/>
                <a:tailEnd/>
              </a:ln>
            </p:spPr>
            <p:txBody>
              <a:bodyPr/>
              <a:lstStyle/>
              <a:p>
                <a:endParaRPr lang="en-GB"/>
              </a:p>
            </p:txBody>
          </p:sp>
          <p:sp>
            <p:nvSpPr>
              <p:cNvPr id="322" name="Line 331"/>
              <p:cNvSpPr>
                <a:spLocks noChangeShapeType="1"/>
              </p:cNvSpPr>
              <p:nvPr/>
            </p:nvSpPr>
            <p:spPr bwMode="auto">
              <a:xfrm rot="16200000" flipV="1">
                <a:off x="1977" y="1880"/>
                <a:ext cx="16" cy="24"/>
              </a:xfrm>
              <a:prstGeom prst="line">
                <a:avLst/>
              </a:prstGeom>
              <a:noFill/>
              <a:ln w="9525">
                <a:solidFill>
                  <a:srgbClr val="000000"/>
                </a:solidFill>
                <a:round/>
                <a:headEnd/>
                <a:tailEnd/>
              </a:ln>
            </p:spPr>
            <p:txBody>
              <a:bodyPr/>
              <a:lstStyle/>
              <a:p>
                <a:endParaRPr lang="en-GB"/>
              </a:p>
            </p:txBody>
          </p:sp>
          <p:sp>
            <p:nvSpPr>
              <p:cNvPr id="323" name="Line 332"/>
              <p:cNvSpPr>
                <a:spLocks noChangeShapeType="1"/>
              </p:cNvSpPr>
              <p:nvPr/>
            </p:nvSpPr>
            <p:spPr bwMode="auto">
              <a:xfrm flipV="1">
                <a:off x="1973" y="1826"/>
                <a:ext cx="24" cy="18"/>
              </a:xfrm>
              <a:prstGeom prst="line">
                <a:avLst/>
              </a:prstGeom>
              <a:noFill/>
              <a:ln w="9525">
                <a:solidFill>
                  <a:srgbClr val="000000"/>
                </a:solidFill>
                <a:round/>
                <a:headEnd/>
                <a:tailEnd/>
              </a:ln>
            </p:spPr>
            <p:txBody>
              <a:bodyPr/>
              <a:lstStyle/>
              <a:p>
                <a:endParaRPr lang="en-GB"/>
              </a:p>
            </p:txBody>
          </p:sp>
          <p:sp>
            <p:nvSpPr>
              <p:cNvPr id="324" name="Line 333"/>
              <p:cNvSpPr>
                <a:spLocks noChangeShapeType="1"/>
              </p:cNvSpPr>
              <p:nvPr/>
            </p:nvSpPr>
            <p:spPr bwMode="auto">
              <a:xfrm rot="16200000" flipV="1">
                <a:off x="1977" y="1806"/>
                <a:ext cx="16" cy="24"/>
              </a:xfrm>
              <a:prstGeom prst="line">
                <a:avLst/>
              </a:prstGeom>
              <a:noFill/>
              <a:ln w="9525">
                <a:solidFill>
                  <a:srgbClr val="000000"/>
                </a:solidFill>
                <a:round/>
                <a:headEnd/>
                <a:tailEnd/>
              </a:ln>
            </p:spPr>
            <p:txBody>
              <a:bodyPr/>
              <a:lstStyle/>
              <a:p>
                <a:endParaRPr lang="en-GB"/>
              </a:p>
            </p:txBody>
          </p:sp>
          <p:sp>
            <p:nvSpPr>
              <p:cNvPr id="325" name="Line 334"/>
              <p:cNvSpPr>
                <a:spLocks noChangeShapeType="1"/>
              </p:cNvSpPr>
              <p:nvPr/>
            </p:nvSpPr>
            <p:spPr bwMode="auto">
              <a:xfrm flipV="1">
                <a:off x="1973" y="1788"/>
                <a:ext cx="24" cy="19"/>
              </a:xfrm>
              <a:prstGeom prst="line">
                <a:avLst/>
              </a:prstGeom>
              <a:noFill/>
              <a:ln w="9525">
                <a:solidFill>
                  <a:srgbClr val="000000"/>
                </a:solidFill>
                <a:round/>
                <a:headEnd/>
                <a:tailEnd/>
              </a:ln>
            </p:spPr>
            <p:txBody>
              <a:bodyPr/>
              <a:lstStyle/>
              <a:p>
                <a:endParaRPr lang="en-GB"/>
              </a:p>
            </p:txBody>
          </p:sp>
          <p:sp>
            <p:nvSpPr>
              <p:cNvPr id="326" name="Line 335"/>
              <p:cNvSpPr>
                <a:spLocks noChangeShapeType="1"/>
              </p:cNvSpPr>
              <p:nvPr/>
            </p:nvSpPr>
            <p:spPr bwMode="auto">
              <a:xfrm rot="16200000" flipV="1">
                <a:off x="1977" y="1768"/>
                <a:ext cx="16" cy="24"/>
              </a:xfrm>
              <a:prstGeom prst="line">
                <a:avLst/>
              </a:prstGeom>
              <a:noFill/>
              <a:ln w="9525">
                <a:solidFill>
                  <a:srgbClr val="000000"/>
                </a:solidFill>
                <a:round/>
                <a:headEnd/>
                <a:tailEnd/>
              </a:ln>
            </p:spPr>
            <p:txBody>
              <a:bodyPr/>
              <a:lstStyle/>
              <a:p>
                <a:endParaRPr lang="en-GB"/>
              </a:p>
            </p:txBody>
          </p:sp>
          <p:sp>
            <p:nvSpPr>
              <p:cNvPr id="327" name="Line 336"/>
              <p:cNvSpPr>
                <a:spLocks noChangeShapeType="1"/>
              </p:cNvSpPr>
              <p:nvPr/>
            </p:nvSpPr>
            <p:spPr bwMode="auto">
              <a:xfrm flipV="1">
                <a:off x="1973" y="1863"/>
                <a:ext cx="24" cy="19"/>
              </a:xfrm>
              <a:prstGeom prst="line">
                <a:avLst/>
              </a:prstGeom>
              <a:noFill/>
              <a:ln w="9525">
                <a:solidFill>
                  <a:srgbClr val="000000"/>
                </a:solidFill>
                <a:round/>
                <a:headEnd/>
                <a:tailEnd/>
              </a:ln>
            </p:spPr>
            <p:txBody>
              <a:bodyPr/>
              <a:lstStyle/>
              <a:p>
                <a:endParaRPr lang="en-GB"/>
              </a:p>
            </p:txBody>
          </p:sp>
          <p:sp>
            <p:nvSpPr>
              <p:cNvPr id="328" name="Line 337"/>
              <p:cNvSpPr>
                <a:spLocks noChangeShapeType="1"/>
              </p:cNvSpPr>
              <p:nvPr/>
            </p:nvSpPr>
            <p:spPr bwMode="auto">
              <a:xfrm rot="16200000" flipV="1">
                <a:off x="1977" y="1843"/>
                <a:ext cx="16" cy="24"/>
              </a:xfrm>
              <a:prstGeom prst="line">
                <a:avLst/>
              </a:prstGeom>
              <a:noFill/>
              <a:ln w="9525">
                <a:solidFill>
                  <a:srgbClr val="000000"/>
                </a:solidFill>
                <a:round/>
                <a:headEnd/>
                <a:tailEnd/>
              </a:ln>
            </p:spPr>
            <p:txBody>
              <a:bodyPr/>
              <a:lstStyle/>
              <a:p>
                <a:endParaRPr lang="en-GB"/>
              </a:p>
            </p:txBody>
          </p:sp>
          <p:sp>
            <p:nvSpPr>
              <p:cNvPr id="329" name="Line 338"/>
              <p:cNvSpPr>
                <a:spLocks noChangeShapeType="1"/>
              </p:cNvSpPr>
              <p:nvPr/>
            </p:nvSpPr>
            <p:spPr bwMode="auto">
              <a:xfrm flipV="1">
                <a:off x="1973" y="1754"/>
                <a:ext cx="24" cy="18"/>
              </a:xfrm>
              <a:prstGeom prst="line">
                <a:avLst/>
              </a:prstGeom>
              <a:noFill/>
              <a:ln w="9525">
                <a:solidFill>
                  <a:srgbClr val="000000"/>
                </a:solidFill>
                <a:round/>
                <a:headEnd/>
                <a:tailEnd/>
              </a:ln>
            </p:spPr>
            <p:txBody>
              <a:bodyPr/>
              <a:lstStyle/>
              <a:p>
                <a:endParaRPr lang="en-GB"/>
              </a:p>
            </p:txBody>
          </p:sp>
          <p:sp>
            <p:nvSpPr>
              <p:cNvPr id="330" name="Line 339"/>
              <p:cNvSpPr>
                <a:spLocks noChangeShapeType="1"/>
              </p:cNvSpPr>
              <p:nvPr/>
            </p:nvSpPr>
            <p:spPr bwMode="auto">
              <a:xfrm rot="16200000" flipV="1">
                <a:off x="1977" y="1734"/>
                <a:ext cx="16" cy="24"/>
              </a:xfrm>
              <a:prstGeom prst="line">
                <a:avLst/>
              </a:prstGeom>
              <a:noFill/>
              <a:ln w="9525">
                <a:solidFill>
                  <a:srgbClr val="000000"/>
                </a:solidFill>
                <a:round/>
                <a:headEnd/>
                <a:tailEnd/>
              </a:ln>
            </p:spPr>
            <p:txBody>
              <a:bodyPr/>
              <a:lstStyle/>
              <a:p>
                <a:endParaRPr lang="en-GB"/>
              </a:p>
            </p:txBody>
          </p:sp>
          <p:sp>
            <p:nvSpPr>
              <p:cNvPr id="331" name="Oval 340"/>
              <p:cNvSpPr>
                <a:spLocks noChangeArrowheads="1"/>
              </p:cNvSpPr>
              <p:nvPr/>
            </p:nvSpPr>
            <p:spPr bwMode="auto">
              <a:xfrm>
                <a:off x="2010" y="1910"/>
                <a:ext cx="45" cy="50"/>
              </a:xfrm>
              <a:prstGeom prst="ellipse">
                <a:avLst/>
              </a:prstGeom>
              <a:solidFill>
                <a:srgbClr val="FF6600"/>
              </a:solidFill>
              <a:ln w="9525">
                <a:solidFill>
                  <a:srgbClr val="000000"/>
                </a:solidFill>
                <a:round/>
                <a:headEnd/>
                <a:tailEnd/>
              </a:ln>
            </p:spPr>
            <p:txBody>
              <a:bodyPr/>
              <a:lstStyle/>
              <a:p>
                <a:endParaRPr lang="en-US"/>
              </a:p>
            </p:txBody>
          </p:sp>
          <p:sp>
            <p:nvSpPr>
              <p:cNvPr id="332" name="Line 341"/>
              <p:cNvSpPr>
                <a:spLocks noChangeShapeType="1"/>
              </p:cNvSpPr>
              <p:nvPr/>
            </p:nvSpPr>
            <p:spPr bwMode="auto">
              <a:xfrm flipV="1">
                <a:off x="2027" y="1890"/>
                <a:ext cx="24" cy="18"/>
              </a:xfrm>
              <a:prstGeom prst="line">
                <a:avLst/>
              </a:prstGeom>
              <a:noFill/>
              <a:ln w="9525">
                <a:solidFill>
                  <a:srgbClr val="000000"/>
                </a:solidFill>
                <a:round/>
                <a:headEnd/>
                <a:tailEnd/>
              </a:ln>
            </p:spPr>
            <p:txBody>
              <a:bodyPr/>
              <a:lstStyle/>
              <a:p>
                <a:endParaRPr lang="en-GB"/>
              </a:p>
            </p:txBody>
          </p:sp>
          <p:sp>
            <p:nvSpPr>
              <p:cNvPr id="333" name="Line 342"/>
              <p:cNvSpPr>
                <a:spLocks noChangeShapeType="1"/>
              </p:cNvSpPr>
              <p:nvPr/>
            </p:nvSpPr>
            <p:spPr bwMode="auto">
              <a:xfrm rot="16200000" flipV="1">
                <a:off x="2031" y="1870"/>
                <a:ext cx="16" cy="24"/>
              </a:xfrm>
              <a:prstGeom prst="line">
                <a:avLst/>
              </a:prstGeom>
              <a:noFill/>
              <a:ln w="9525">
                <a:solidFill>
                  <a:srgbClr val="000000"/>
                </a:solidFill>
                <a:round/>
                <a:headEnd/>
                <a:tailEnd/>
              </a:ln>
            </p:spPr>
            <p:txBody>
              <a:bodyPr/>
              <a:lstStyle/>
              <a:p>
                <a:endParaRPr lang="en-GB"/>
              </a:p>
            </p:txBody>
          </p:sp>
          <p:sp>
            <p:nvSpPr>
              <p:cNvPr id="334" name="Line 343"/>
              <p:cNvSpPr>
                <a:spLocks noChangeShapeType="1"/>
              </p:cNvSpPr>
              <p:nvPr/>
            </p:nvSpPr>
            <p:spPr bwMode="auto">
              <a:xfrm flipV="1">
                <a:off x="2027" y="1815"/>
                <a:ext cx="24" cy="19"/>
              </a:xfrm>
              <a:prstGeom prst="line">
                <a:avLst/>
              </a:prstGeom>
              <a:noFill/>
              <a:ln w="9525">
                <a:solidFill>
                  <a:srgbClr val="000000"/>
                </a:solidFill>
                <a:round/>
                <a:headEnd/>
                <a:tailEnd/>
              </a:ln>
            </p:spPr>
            <p:txBody>
              <a:bodyPr/>
              <a:lstStyle/>
              <a:p>
                <a:endParaRPr lang="en-GB"/>
              </a:p>
            </p:txBody>
          </p:sp>
          <p:sp>
            <p:nvSpPr>
              <p:cNvPr id="335" name="Line 344"/>
              <p:cNvSpPr>
                <a:spLocks noChangeShapeType="1"/>
              </p:cNvSpPr>
              <p:nvPr/>
            </p:nvSpPr>
            <p:spPr bwMode="auto">
              <a:xfrm rot="16200000" flipV="1">
                <a:off x="2031" y="1795"/>
                <a:ext cx="16" cy="24"/>
              </a:xfrm>
              <a:prstGeom prst="line">
                <a:avLst/>
              </a:prstGeom>
              <a:noFill/>
              <a:ln w="9525">
                <a:solidFill>
                  <a:srgbClr val="000000"/>
                </a:solidFill>
                <a:round/>
                <a:headEnd/>
                <a:tailEnd/>
              </a:ln>
            </p:spPr>
            <p:txBody>
              <a:bodyPr/>
              <a:lstStyle/>
              <a:p>
                <a:endParaRPr lang="en-GB"/>
              </a:p>
            </p:txBody>
          </p:sp>
          <p:sp>
            <p:nvSpPr>
              <p:cNvPr id="336" name="Line 345"/>
              <p:cNvSpPr>
                <a:spLocks noChangeShapeType="1"/>
              </p:cNvSpPr>
              <p:nvPr/>
            </p:nvSpPr>
            <p:spPr bwMode="auto">
              <a:xfrm flipV="1">
                <a:off x="2027" y="1778"/>
                <a:ext cx="24" cy="18"/>
              </a:xfrm>
              <a:prstGeom prst="line">
                <a:avLst/>
              </a:prstGeom>
              <a:noFill/>
              <a:ln w="9525">
                <a:solidFill>
                  <a:srgbClr val="000000"/>
                </a:solidFill>
                <a:round/>
                <a:headEnd/>
                <a:tailEnd/>
              </a:ln>
            </p:spPr>
            <p:txBody>
              <a:bodyPr/>
              <a:lstStyle/>
              <a:p>
                <a:endParaRPr lang="en-GB"/>
              </a:p>
            </p:txBody>
          </p:sp>
          <p:sp>
            <p:nvSpPr>
              <p:cNvPr id="337" name="Line 346"/>
              <p:cNvSpPr>
                <a:spLocks noChangeShapeType="1"/>
              </p:cNvSpPr>
              <p:nvPr/>
            </p:nvSpPr>
            <p:spPr bwMode="auto">
              <a:xfrm rot="16200000" flipV="1">
                <a:off x="2031" y="1758"/>
                <a:ext cx="16" cy="24"/>
              </a:xfrm>
              <a:prstGeom prst="line">
                <a:avLst/>
              </a:prstGeom>
              <a:noFill/>
              <a:ln w="9525">
                <a:solidFill>
                  <a:srgbClr val="000000"/>
                </a:solidFill>
                <a:round/>
                <a:headEnd/>
                <a:tailEnd/>
              </a:ln>
            </p:spPr>
            <p:txBody>
              <a:bodyPr/>
              <a:lstStyle/>
              <a:p>
                <a:endParaRPr lang="en-GB"/>
              </a:p>
            </p:txBody>
          </p:sp>
          <p:sp>
            <p:nvSpPr>
              <p:cNvPr id="338" name="Line 347"/>
              <p:cNvSpPr>
                <a:spLocks noChangeShapeType="1"/>
              </p:cNvSpPr>
              <p:nvPr/>
            </p:nvSpPr>
            <p:spPr bwMode="auto">
              <a:xfrm flipV="1">
                <a:off x="2027" y="1852"/>
                <a:ext cx="24" cy="19"/>
              </a:xfrm>
              <a:prstGeom prst="line">
                <a:avLst/>
              </a:prstGeom>
              <a:noFill/>
              <a:ln w="9525">
                <a:solidFill>
                  <a:srgbClr val="000000"/>
                </a:solidFill>
                <a:round/>
                <a:headEnd/>
                <a:tailEnd/>
              </a:ln>
            </p:spPr>
            <p:txBody>
              <a:bodyPr/>
              <a:lstStyle/>
              <a:p>
                <a:endParaRPr lang="en-GB"/>
              </a:p>
            </p:txBody>
          </p:sp>
          <p:sp>
            <p:nvSpPr>
              <p:cNvPr id="339" name="Line 348"/>
              <p:cNvSpPr>
                <a:spLocks noChangeShapeType="1"/>
              </p:cNvSpPr>
              <p:nvPr/>
            </p:nvSpPr>
            <p:spPr bwMode="auto">
              <a:xfrm rot="16200000" flipV="1">
                <a:off x="2031" y="1832"/>
                <a:ext cx="16" cy="24"/>
              </a:xfrm>
              <a:prstGeom prst="line">
                <a:avLst/>
              </a:prstGeom>
              <a:noFill/>
              <a:ln w="9525">
                <a:solidFill>
                  <a:srgbClr val="000000"/>
                </a:solidFill>
                <a:round/>
                <a:headEnd/>
                <a:tailEnd/>
              </a:ln>
            </p:spPr>
            <p:txBody>
              <a:bodyPr/>
              <a:lstStyle/>
              <a:p>
                <a:endParaRPr lang="en-GB"/>
              </a:p>
            </p:txBody>
          </p:sp>
          <p:sp>
            <p:nvSpPr>
              <p:cNvPr id="340" name="Line 349"/>
              <p:cNvSpPr>
                <a:spLocks noChangeShapeType="1"/>
              </p:cNvSpPr>
              <p:nvPr/>
            </p:nvSpPr>
            <p:spPr bwMode="auto">
              <a:xfrm flipV="1">
                <a:off x="2027" y="1743"/>
                <a:ext cx="24" cy="19"/>
              </a:xfrm>
              <a:prstGeom prst="line">
                <a:avLst/>
              </a:prstGeom>
              <a:noFill/>
              <a:ln w="9525">
                <a:solidFill>
                  <a:srgbClr val="000000"/>
                </a:solidFill>
                <a:round/>
                <a:headEnd/>
                <a:tailEnd/>
              </a:ln>
            </p:spPr>
            <p:txBody>
              <a:bodyPr/>
              <a:lstStyle/>
              <a:p>
                <a:endParaRPr lang="en-GB"/>
              </a:p>
            </p:txBody>
          </p:sp>
          <p:sp>
            <p:nvSpPr>
              <p:cNvPr id="341" name="Line 350"/>
              <p:cNvSpPr>
                <a:spLocks noChangeShapeType="1"/>
              </p:cNvSpPr>
              <p:nvPr/>
            </p:nvSpPr>
            <p:spPr bwMode="auto">
              <a:xfrm rot="16200000" flipV="1">
                <a:off x="2031" y="1723"/>
                <a:ext cx="16" cy="24"/>
              </a:xfrm>
              <a:prstGeom prst="line">
                <a:avLst/>
              </a:prstGeom>
              <a:noFill/>
              <a:ln w="9525">
                <a:solidFill>
                  <a:srgbClr val="000000"/>
                </a:solidFill>
                <a:round/>
                <a:headEnd/>
                <a:tailEnd/>
              </a:ln>
            </p:spPr>
            <p:txBody>
              <a:bodyPr/>
              <a:lstStyle/>
              <a:p>
                <a:endParaRPr lang="en-GB"/>
              </a:p>
            </p:txBody>
          </p:sp>
          <p:sp>
            <p:nvSpPr>
              <p:cNvPr id="342" name="Oval 351"/>
              <p:cNvSpPr>
                <a:spLocks noChangeArrowheads="1"/>
              </p:cNvSpPr>
              <p:nvPr/>
            </p:nvSpPr>
            <p:spPr bwMode="auto">
              <a:xfrm rot="-369666">
                <a:off x="2062" y="1904"/>
                <a:ext cx="46" cy="50"/>
              </a:xfrm>
              <a:prstGeom prst="ellipse">
                <a:avLst/>
              </a:prstGeom>
              <a:solidFill>
                <a:srgbClr val="FF6600"/>
              </a:solidFill>
              <a:ln w="9525">
                <a:solidFill>
                  <a:srgbClr val="000000"/>
                </a:solidFill>
                <a:round/>
                <a:headEnd/>
                <a:tailEnd/>
              </a:ln>
            </p:spPr>
            <p:txBody>
              <a:bodyPr/>
              <a:lstStyle/>
              <a:p>
                <a:endParaRPr lang="en-US"/>
              </a:p>
            </p:txBody>
          </p:sp>
          <p:sp>
            <p:nvSpPr>
              <p:cNvPr id="343" name="Line 352"/>
              <p:cNvSpPr>
                <a:spLocks noChangeShapeType="1"/>
              </p:cNvSpPr>
              <p:nvPr/>
            </p:nvSpPr>
            <p:spPr bwMode="auto">
              <a:xfrm rot="21230334" flipV="1">
                <a:off x="2076" y="1883"/>
                <a:ext cx="24" cy="19"/>
              </a:xfrm>
              <a:prstGeom prst="line">
                <a:avLst/>
              </a:prstGeom>
              <a:noFill/>
              <a:ln w="9525">
                <a:solidFill>
                  <a:srgbClr val="000000"/>
                </a:solidFill>
                <a:round/>
                <a:headEnd/>
                <a:tailEnd/>
              </a:ln>
            </p:spPr>
            <p:txBody>
              <a:bodyPr/>
              <a:lstStyle/>
              <a:p>
                <a:endParaRPr lang="en-GB"/>
              </a:p>
            </p:txBody>
          </p:sp>
          <p:sp>
            <p:nvSpPr>
              <p:cNvPr id="344" name="Line 353"/>
              <p:cNvSpPr>
                <a:spLocks noChangeShapeType="1"/>
              </p:cNvSpPr>
              <p:nvPr/>
            </p:nvSpPr>
            <p:spPr bwMode="auto">
              <a:xfrm rot="15830334" flipV="1">
                <a:off x="2079" y="1862"/>
                <a:ext cx="16" cy="25"/>
              </a:xfrm>
              <a:prstGeom prst="line">
                <a:avLst/>
              </a:prstGeom>
              <a:noFill/>
              <a:ln w="9525">
                <a:solidFill>
                  <a:srgbClr val="000000"/>
                </a:solidFill>
                <a:round/>
                <a:headEnd/>
                <a:tailEnd/>
              </a:ln>
            </p:spPr>
            <p:txBody>
              <a:bodyPr/>
              <a:lstStyle/>
              <a:p>
                <a:endParaRPr lang="en-GB"/>
              </a:p>
            </p:txBody>
          </p:sp>
          <p:sp>
            <p:nvSpPr>
              <p:cNvPr id="345" name="Line 354"/>
              <p:cNvSpPr>
                <a:spLocks noChangeShapeType="1"/>
              </p:cNvSpPr>
              <p:nvPr/>
            </p:nvSpPr>
            <p:spPr bwMode="auto">
              <a:xfrm rot="21230334" flipV="1">
                <a:off x="2068" y="1809"/>
                <a:ext cx="25" cy="19"/>
              </a:xfrm>
              <a:prstGeom prst="line">
                <a:avLst/>
              </a:prstGeom>
              <a:noFill/>
              <a:ln w="9525">
                <a:solidFill>
                  <a:srgbClr val="000000"/>
                </a:solidFill>
                <a:round/>
                <a:headEnd/>
                <a:tailEnd/>
              </a:ln>
            </p:spPr>
            <p:txBody>
              <a:bodyPr/>
              <a:lstStyle/>
              <a:p>
                <a:endParaRPr lang="en-GB"/>
              </a:p>
            </p:txBody>
          </p:sp>
          <p:sp>
            <p:nvSpPr>
              <p:cNvPr id="346" name="Line 355"/>
              <p:cNvSpPr>
                <a:spLocks noChangeShapeType="1"/>
              </p:cNvSpPr>
              <p:nvPr/>
            </p:nvSpPr>
            <p:spPr bwMode="auto">
              <a:xfrm rot="15830334" flipV="1">
                <a:off x="2071" y="1789"/>
                <a:ext cx="16" cy="24"/>
              </a:xfrm>
              <a:prstGeom prst="line">
                <a:avLst/>
              </a:prstGeom>
              <a:noFill/>
              <a:ln w="9525">
                <a:solidFill>
                  <a:srgbClr val="000000"/>
                </a:solidFill>
                <a:round/>
                <a:headEnd/>
                <a:tailEnd/>
              </a:ln>
            </p:spPr>
            <p:txBody>
              <a:bodyPr/>
              <a:lstStyle/>
              <a:p>
                <a:endParaRPr lang="en-GB"/>
              </a:p>
            </p:txBody>
          </p:sp>
          <p:sp>
            <p:nvSpPr>
              <p:cNvPr id="347" name="Line 356"/>
              <p:cNvSpPr>
                <a:spLocks noChangeShapeType="1"/>
              </p:cNvSpPr>
              <p:nvPr/>
            </p:nvSpPr>
            <p:spPr bwMode="auto">
              <a:xfrm rot="21230334" flipV="1">
                <a:off x="2065" y="1772"/>
                <a:ext cx="24" cy="19"/>
              </a:xfrm>
              <a:prstGeom prst="line">
                <a:avLst/>
              </a:prstGeom>
              <a:noFill/>
              <a:ln w="9525">
                <a:solidFill>
                  <a:srgbClr val="000000"/>
                </a:solidFill>
                <a:round/>
                <a:headEnd/>
                <a:tailEnd/>
              </a:ln>
            </p:spPr>
            <p:txBody>
              <a:bodyPr/>
              <a:lstStyle/>
              <a:p>
                <a:endParaRPr lang="en-GB"/>
              </a:p>
            </p:txBody>
          </p:sp>
          <p:sp>
            <p:nvSpPr>
              <p:cNvPr id="348" name="Line 357"/>
              <p:cNvSpPr>
                <a:spLocks noChangeShapeType="1"/>
              </p:cNvSpPr>
              <p:nvPr/>
            </p:nvSpPr>
            <p:spPr bwMode="auto">
              <a:xfrm rot="15830334" flipV="1">
                <a:off x="2068" y="1751"/>
                <a:ext cx="16" cy="25"/>
              </a:xfrm>
              <a:prstGeom prst="line">
                <a:avLst/>
              </a:prstGeom>
              <a:noFill/>
              <a:ln w="9525">
                <a:solidFill>
                  <a:srgbClr val="000000"/>
                </a:solidFill>
                <a:round/>
                <a:headEnd/>
                <a:tailEnd/>
              </a:ln>
            </p:spPr>
            <p:txBody>
              <a:bodyPr/>
              <a:lstStyle/>
              <a:p>
                <a:endParaRPr lang="en-GB"/>
              </a:p>
            </p:txBody>
          </p:sp>
          <p:sp>
            <p:nvSpPr>
              <p:cNvPr id="349" name="Line 358"/>
              <p:cNvSpPr>
                <a:spLocks noChangeShapeType="1"/>
              </p:cNvSpPr>
              <p:nvPr/>
            </p:nvSpPr>
            <p:spPr bwMode="auto">
              <a:xfrm rot="21230334" flipV="1">
                <a:off x="2072" y="1846"/>
                <a:ext cx="25" cy="19"/>
              </a:xfrm>
              <a:prstGeom prst="line">
                <a:avLst/>
              </a:prstGeom>
              <a:noFill/>
              <a:ln w="9525">
                <a:solidFill>
                  <a:srgbClr val="000000"/>
                </a:solidFill>
                <a:round/>
                <a:headEnd/>
                <a:tailEnd/>
              </a:ln>
            </p:spPr>
            <p:txBody>
              <a:bodyPr/>
              <a:lstStyle/>
              <a:p>
                <a:endParaRPr lang="en-GB"/>
              </a:p>
            </p:txBody>
          </p:sp>
          <p:sp>
            <p:nvSpPr>
              <p:cNvPr id="350" name="Line 359"/>
              <p:cNvSpPr>
                <a:spLocks noChangeShapeType="1"/>
              </p:cNvSpPr>
              <p:nvPr/>
            </p:nvSpPr>
            <p:spPr bwMode="auto">
              <a:xfrm rot="15830334" flipV="1">
                <a:off x="2075" y="1826"/>
                <a:ext cx="16" cy="24"/>
              </a:xfrm>
              <a:prstGeom prst="line">
                <a:avLst/>
              </a:prstGeom>
              <a:noFill/>
              <a:ln w="9525">
                <a:solidFill>
                  <a:srgbClr val="000000"/>
                </a:solidFill>
                <a:round/>
                <a:headEnd/>
                <a:tailEnd/>
              </a:ln>
            </p:spPr>
            <p:txBody>
              <a:bodyPr/>
              <a:lstStyle/>
              <a:p>
                <a:endParaRPr lang="en-GB"/>
              </a:p>
            </p:txBody>
          </p:sp>
          <p:sp>
            <p:nvSpPr>
              <p:cNvPr id="351" name="Line 360"/>
              <p:cNvSpPr>
                <a:spLocks noChangeShapeType="1"/>
              </p:cNvSpPr>
              <p:nvPr/>
            </p:nvSpPr>
            <p:spPr bwMode="auto">
              <a:xfrm rot="21230334" flipV="1">
                <a:off x="2061" y="1737"/>
                <a:ext cx="25" cy="19"/>
              </a:xfrm>
              <a:prstGeom prst="line">
                <a:avLst/>
              </a:prstGeom>
              <a:noFill/>
              <a:ln w="9525">
                <a:solidFill>
                  <a:srgbClr val="000000"/>
                </a:solidFill>
                <a:round/>
                <a:headEnd/>
                <a:tailEnd/>
              </a:ln>
            </p:spPr>
            <p:txBody>
              <a:bodyPr/>
              <a:lstStyle/>
              <a:p>
                <a:endParaRPr lang="en-GB"/>
              </a:p>
            </p:txBody>
          </p:sp>
          <p:sp>
            <p:nvSpPr>
              <p:cNvPr id="352" name="Line 361"/>
              <p:cNvSpPr>
                <a:spLocks noChangeShapeType="1"/>
              </p:cNvSpPr>
              <p:nvPr/>
            </p:nvSpPr>
            <p:spPr bwMode="auto">
              <a:xfrm rot="15830334" flipV="1">
                <a:off x="2064" y="1717"/>
                <a:ext cx="16" cy="24"/>
              </a:xfrm>
              <a:prstGeom prst="line">
                <a:avLst/>
              </a:prstGeom>
              <a:noFill/>
              <a:ln w="9525">
                <a:solidFill>
                  <a:srgbClr val="000000"/>
                </a:solidFill>
                <a:round/>
                <a:headEnd/>
                <a:tailEnd/>
              </a:ln>
            </p:spPr>
            <p:txBody>
              <a:bodyPr/>
              <a:lstStyle/>
              <a:p>
                <a:endParaRPr lang="en-GB"/>
              </a:p>
            </p:txBody>
          </p:sp>
          <p:sp>
            <p:nvSpPr>
              <p:cNvPr id="353" name="Oval 362"/>
              <p:cNvSpPr>
                <a:spLocks noChangeArrowheads="1"/>
              </p:cNvSpPr>
              <p:nvPr/>
            </p:nvSpPr>
            <p:spPr bwMode="auto">
              <a:xfrm rot="-120829">
                <a:off x="2110" y="1899"/>
                <a:ext cx="46" cy="50"/>
              </a:xfrm>
              <a:prstGeom prst="ellipse">
                <a:avLst/>
              </a:prstGeom>
              <a:solidFill>
                <a:srgbClr val="FF6600"/>
              </a:solidFill>
              <a:ln w="9525">
                <a:solidFill>
                  <a:srgbClr val="000000"/>
                </a:solidFill>
                <a:round/>
                <a:headEnd/>
                <a:tailEnd/>
              </a:ln>
            </p:spPr>
            <p:txBody>
              <a:bodyPr/>
              <a:lstStyle/>
              <a:p>
                <a:endParaRPr lang="en-US"/>
              </a:p>
            </p:txBody>
          </p:sp>
          <p:sp>
            <p:nvSpPr>
              <p:cNvPr id="354" name="Line 363"/>
              <p:cNvSpPr>
                <a:spLocks noChangeShapeType="1"/>
              </p:cNvSpPr>
              <p:nvPr/>
            </p:nvSpPr>
            <p:spPr bwMode="auto">
              <a:xfrm rot="21479171" flipV="1">
                <a:off x="2126" y="1879"/>
                <a:ext cx="24" cy="18"/>
              </a:xfrm>
              <a:prstGeom prst="line">
                <a:avLst/>
              </a:prstGeom>
              <a:noFill/>
              <a:ln w="9525">
                <a:solidFill>
                  <a:srgbClr val="000000"/>
                </a:solidFill>
                <a:round/>
                <a:headEnd/>
                <a:tailEnd/>
              </a:ln>
            </p:spPr>
            <p:txBody>
              <a:bodyPr/>
              <a:lstStyle/>
              <a:p>
                <a:endParaRPr lang="en-GB"/>
              </a:p>
            </p:txBody>
          </p:sp>
          <p:sp>
            <p:nvSpPr>
              <p:cNvPr id="355" name="Line 364"/>
              <p:cNvSpPr>
                <a:spLocks noChangeShapeType="1"/>
              </p:cNvSpPr>
              <p:nvPr/>
            </p:nvSpPr>
            <p:spPr bwMode="auto">
              <a:xfrm rot="16079171" flipV="1">
                <a:off x="2130" y="1858"/>
                <a:ext cx="16" cy="25"/>
              </a:xfrm>
              <a:prstGeom prst="line">
                <a:avLst/>
              </a:prstGeom>
              <a:noFill/>
              <a:ln w="9525">
                <a:solidFill>
                  <a:srgbClr val="000000"/>
                </a:solidFill>
                <a:round/>
                <a:headEnd/>
                <a:tailEnd/>
              </a:ln>
            </p:spPr>
            <p:txBody>
              <a:bodyPr/>
              <a:lstStyle/>
              <a:p>
                <a:endParaRPr lang="en-GB"/>
              </a:p>
            </p:txBody>
          </p:sp>
          <p:sp>
            <p:nvSpPr>
              <p:cNvPr id="356" name="Line 365"/>
              <p:cNvSpPr>
                <a:spLocks noChangeShapeType="1"/>
              </p:cNvSpPr>
              <p:nvPr/>
            </p:nvSpPr>
            <p:spPr bwMode="auto">
              <a:xfrm rot="21479171" flipV="1">
                <a:off x="2123" y="1804"/>
                <a:ext cx="25" cy="19"/>
              </a:xfrm>
              <a:prstGeom prst="line">
                <a:avLst/>
              </a:prstGeom>
              <a:noFill/>
              <a:ln w="9525">
                <a:solidFill>
                  <a:srgbClr val="000000"/>
                </a:solidFill>
                <a:round/>
                <a:headEnd/>
                <a:tailEnd/>
              </a:ln>
            </p:spPr>
            <p:txBody>
              <a:bodyPr/>
              <a:lstStyle/>
              <a:p>
                <a:endParaRPr lang="en-GB"/>
              </a:p>
            </p:txBody>
          </p:sp>
          <p:sp>
            <p:nvSpPr>
              <p:cNvPr id="357" name="Line 366"/>
              <p:cNvSpPr>
                <a:spLocks noChangeShapeType="1"/>
              </p:cNvSpPr>
              <p:nvPr/>
            </p:nvSpPr>
            <p:spPr bwMode="auto">
              <a:xfrm rot="16079171" flipV="1">
                <a:off x="2127" y="1784"/>
                <a:ext cx="16" cy="24"/>
              </a:xfrm>
              <a:prstGeom prst="line">
                <a:avLst/>
              </a:prstGeom>
              <a:noFill/>
              <a:ln w="9525">
                <a:solidFill>
                  <a:srgbClr val="000000"/>
                </a:solidFill>
                <a:round/>
                <a:headEnd/>
                <a:tailEnd/>
              </a:ln>
            </p:spPr>
            <p:txBody>
              <a:bodyPr/>
              <a:lstStyle/>
              <a:p>
                <a:endParaRPr lang="en-GB"/>
              </a:p>
            </p:txBody>
          </p:sp>
          <p:sp>
            <p:nvSpPr>
              <p:cNvPr id="358" name="Line 367"/>
              <p:cNvSpPr>
                <a:spLocks noChangeShapeType="1"/>
              </p:cNvSpPr>
              <p:nvPr/>
            </p:nvSpPr>
            <p:spPr bwMode="auto">
              <a:xfrm rot="21479171" flipV="1">
                <a:off x="2122" y="1767"/>
                <a:ext cx="25" cy="18"/>
              </a:xfrm>
              <a:prstGeom prst="line">
                <a:avLst/>
              </a:prstGeom>
              <a:noFill/>
              <a:ln w="9525">
                <a:solidFill>
                  <a:srgbClr val="000000"/>
                </a:solidFill>
                <a:round/>
                <a:headEnd/>
                <a:tailEnd/>
              </a:ln>
            </p:spPr>
            <p:txBody>
              <a:bodyPr/>
              <a:lstStyle/>
              <a:p>
                <a:endParaRPr lang="en-GB"/>
              </a:p>
            </p:txBody>
          </p:sp>
          <p:sp>
            <p:nvSpPr>
              <p:cNvPr id="359" name="Line 368"/>
              <p:cNvSpPr>
                <a:spLocks noChangeShapeType="1"/>
              </p:cNvSpPr>
              <p:nvPr/>
            </p:nvSpPr>
            <p:spPr bwMode="auto">
              <a:xfrm rot="16079171" flipV="1">
                <a:off x="2126" y="1747"/>
                <a:ext cx="16" cy="24"/>
              </a:xfrm>
              <a:prstGeom prst="line">
                <a:avLst/>
              </a:prstGeom>
              <a:noFill/>
              <a:ln w="9525">
                <a:solidFill>
                  <a:srgbClr val="000000"/>
                </a:solidFill>
                <a:round/>
                <a:headEnd/>
                <a:tailEnd/>
              </a:ln>
            </p:spPr>
            <p:txBody>
              <a:bodyPr/>
              <a:lstStyle/>
              <a:p>
                <a:endParaRPr lang="en-GB"/>
              </a:p>
            </p:txBody>
          </p:sp>
          <p:sp>
            <p:nvSpPr>
              <p:cNvPr id="360" name="Line 369"/>
              <p:cNvSpPr>
                <a:spLocks noChangeShapeType="1"/>
              </p:cNvSpPr>
              <p:nvPr/>
            </p:nvSpPr>
            <p:spPr bwMode="auto">
              <a:xfrm rot="21479171" flipV="1">
                <a:off x="2125" y="1841"/>
                <a:ext cx="24" cy="19"/>
              </a:xfrm>
              <a:prstGeom prst="line">
                <a:avLst/>
              </a:prstGeom>
              <a:noFill/>
              <a:ln w="9525">
                <a:solidFill>
                  <a:srgbClr val="000000"/>
                </a:solidFill>
                <a:round/>
                <a:headEnd/>
                <a:tailEnd/>
              </a:ln>
            </p:spPr>
            <p:txBody>
              <a:bodyPr/>
              <a:lstStyle/>
              <a:p>
                <a:endParaRPr lang="en-GB"/>
              </a:p>
            </p:txBody>
          </p:sp>
          <p:sp>
            <p:nvSpPr>
              <p:cNvPr id="361" name="Line 370"/>
              <p:cNvSpPr>
                <a:spLocks noChangeShapeType="1"/>
              </p:cNvSpPr>
              <p:nvPr/>
            </p:nvSpPr>
            <p:spPr bwMode="auto">
              <a:xfrm rot="16079171" flipV="1">
                <a:off x="2129" y="1820"/>
                <a:ext cx="16" cy="25"/>
              </a:xfrm>
              <a:prstGeom prst="line">
                <a:avLst/>
              </a:prstGeom>
              <a:noFill/>
              <a:ln w="9525">
                <a:solidFill>
                  <a:srgbClr val="000000"/>
                </a:solidFill>
                <a:round/>
                <a:headEnd/>
                <a:tailEnd/>
              </a:ln>
            </p:spPr>
            <p:txBody>
              <a:bodyPr/>
              <a:lstStyle/>
              <a:p>
                <a:endParaRPr lang="en-GB"/>
              </a:p>
            </p:txBody>
          </p:sp>
          <p:sp>
            <p:nvSpPr>
              <p:cNvPr id="362" name="Line 371"/>
              <p:cNvSpPr>
                <a:spLocks noChangeShapeType="1"/>
              </p:cNvSpPr>
              <p:nvPr/>
            </p:nvSpPr>
            <p:spPr bwMode="auto">
              <a:xfrm rot="21479171" flipV="1">
                <a:off x="2121" y="1732"/>
                <a:ext cx="24" cy="19"/>
              </a:xfrm>
              <a:prstGeom prst="line">
                <a:avLst/>
              </a:prstGeom>
              <a:noFill/>
              <a:ln w="9525">
                <a:solidFill>
                  <a:srgbClr val="000000"/>
                </a:solidFill>
                <a:round/>
                <a:headEnd/>
                <a:tailEnd/>
              </a:ln>
            </p:spPr>
            <p:txBody>
              <a:bodyPr/>
              <a:lstStyle/>
              <a:p>
                <a:endParaRPr lang="en-GB"/>
              </a:p>
            </p:txBody>
          </p:sp>
          <p:sp>
            <p:nvSpPr>
              <p:cNvPr id="363" name="Line 372"/>
              <p:cNvSpPr>
                <a:spLocks noChangeShapeType="1"/>
              </p:cNvSpPr>
              <p:nvPr/>
            </p:nvSpPr>
            <p:spPr bwMode="auto">
              <a:xfrm rot="16079171" flipV="1">
                <a:off x="2125" y="1712"/>
                <a:ext cx="16" cy="24"/>
              </a:xfrm>
              <a:prstGeom prst="line">
                <a:avLst/>
              </a:prstGeom>
              <a:noFill/>
              <a:ln w="9525">
                <a:solidFill>
                  <a:srgbClr val="000000"/>
                </a:solidFill>
                <a:round/>
                <a:headEnd/>
                <a:tailEnd/>
              </a:ln>
            </p:spPr>
            <p:txBody>
              <a:bodyPr/>
              <a:lstStyle/>
              <a:p>
                <a:endParaRPr lang="en-GB"/>
              </a:p>
            </p:txBody>
          </p:sp>
          <p:sp>
            <p:nvSpPr>
              <p:cNvPr id="364" name="Oval 373"/>
              <p:cNvSpPr>
                <a:spLocks noChangeArrowheads="1"/>
              </p:cNvSpPr>
              <p:nvPr/>
            </p:nvSpPr>
            <p:spPr bwMode="auto">
              <a:xfrm rot="410108">
                <a:off x="2168" y="1904"/>
                <a:ext cx="46" cy="50"/>
              </a:xfrm>
              <a:prstGeom prst="ellipse">
                <a:avLst/>
              </a:prstGeom>
              <a:solidFill>
                <a:srgbClr val="FF6600"/>
              </a:solidFill>
              <a:ln w="9525">
                <a:solidFill>
                  <a:srgbClr val="000000"/>
                </a:solidFill>
                <a:round/>
                <a:headEnd/>
                <a:tailEnd/>
              </a:ln>
            </p:spPr>
            <p:txBody>
              <a:bodyPr/>
              <a:lstStyle/>
              <a:p>
                <a:endParaRPr lang="en-US"/>
              </a:p>
            </p:txBody>
          </p:sp>
          <p:sp>
            <p:nvSpPr>
              <p:cNvPr id="365" name="Line 374"/>
              <p:cNvSpPr>
                <a:spLocks noChangeShapeType="1"/>
              </p:cNvSpPr>
              <p:nvPr/>
            </p:nvSpPr>
            <p:spPr bwMode="auto">
              <a:xfrm rot="410108" flipV="1">
                <a:off x="2189" y="1885"/>
                <a:ext cx="25" cy="19"/>
              </a:xfrm>
              <a:prstGeom prst="line">
                <a:avLst/>
              </a:prstGeom>
              <a:noFill/>
              <a:ln w="9525">
                <a:solidFill>
                  <a:srgbClr val="000000"/>
                </a:solidFill>
                <a:round/>
                <a:headEnd/>
                <a:tailEnd/>
              </a:ln>
            </p:spPr>
            <p:txBody>
              <a:bodyPr/>
              <a:lstStyle/>
              <a:p>
                <a:endParaRPr lang="en-GB"/>
              </a:p>
            </p:txBody>
          </p:sp>
          <p:sp>
            <p:nvSpPr>
              <p:cNvPr id="366" name="Line 375"/>
              <p:cNvSpPr>
                <a:spLocks noChangeShapeType="1"/>
              </p:cNvSpPr>
              <p:nvPr/>
            </p:nvSpPr>
            <p:spPr bwMode="auto">
              <a:xfrm rot="16610108" flipV="1">
                <a:off x="2195" y="1864"/>
                <a:ext cx="16" cy="25"/>
              </a:xfrm>
              <a:prstGeom prst="line">
                <a:avLst/>
              </a:prstGeom>
              <a:noFill/>
              <a:ln w="9525">
                <a:solidFill>
                  <a:srgbClr val="000000"/>
                </a:solidFill>
                <a:round/>
                <a:headEnd/>
                <a:tailEnd/>
              </a:ln>
            </p:spPr>
            <p:txBody>
              <a:bodyPr/>
              <a:lstStyle/>
              <a:p>
                <a:endParaRPr lang="en-GB"/>
              </a:p>
            </p:txBody>
          </p:sp>
          <p:sp>
            <p:nvSpPr>
              <p:cNvPr id="367" name="Line 376"/>
              <p:cNvSpPr>
                <a:spLocks noChangeShapeType="1"/>
              </p:cNvSpPr>
              <p:nvPr/>
            </p:nvSpPr>
            <p:spPr bwMode="auto">
              <a:xfrm rot="410108" flipV="1">
                <a:off x="2197" y="1811"/>
                <a:ext cx="25" cy="18"/>
              </a:xfrm>
              <a:prstGeom prst="line">
                <a:avLst/>
              </a:prstGeom>
              <a:noFill/>
              <a:ln w="9525">
                <a:solidFill>
                  <a:srgbClr val="000000"/>
                </a:solidFill>
                <a:round/>
                <a:headEnd/>
                <a:tailEnd/>
              </a:ln>
            </p:spPr>
            <p:txBody>
              <a:bodyPr/>
              <a:lstStyle/>
              <a:p>
                <a:endParaRPr lang="en-GB"/>
              </a:p>
            </p:txBody>
          </p:sp>
          <p:sp>
            <p:nvSpPr>
              <p:cNvPr id="368" name="Line 377"/>
              <p:cNvSpPr>
                <a:spLocks noChangeShapeType="1"/>
              </p:cNvSpPr>
              <p:nvPr/>
            </p:nvSpPr>
            <p:spPr bwMode="auto">
              <a:xfrm rot="16610108" flipV="1">
                <a:off x="2203" y="1791"/>
                <a:ext cx="16" cy="24"/>
              </a:xfrm>
              <a:prstGeom prst="line">
                <a:avLst/>
              </a:prstGeom>
              <a:noFill/>
              <a:ln w="9525">
                <a:solidFill>
                  <a:srgbClr val="000000"/>
                </a:solidFill>
                <a:round/>
                <a:headEnd/>
                <a:tailEnd/>
              </a:ln>
            </p:spPr>
            <p:txBody>
              <a:bodyPr/>
              <a:lstStyle/>
              <a:p>
                <a:endParaRPr lang="en-GB"/>
              </a:p>
            </p:txBody>
          </p:sp>
          <p:sp>
            <p:nvSpPr>
              <p:cNvPr id="369" name="Line 378"/>
              <p:cNvSpPr>
                <a:spLocks noChangeShapeType="1"/>
              </p:cNvSpPr>
              <p:nvPr/>
            </p:nvSpPr>
            <p:spPr bwMode="auto">
              <a:xfrm rot="410108" flipV="1">
                <a:off x="2201" y="1773"/>
                <a:ext cx="25" cy="19"/>
              </a:xfrm>
              <a:prstGeom prst="line">
                <a:avLst/>
              </a:prstGeom>
              <a:noFill/>
              <a:ln w="9525">
                <a:solidFill>
                  <a:srgbClr val="000000"/>
                </a:solidFill>
                <a:round/>
                <a:headEnd/>
                <a:tailEnd/>
              </a:ln>
            </p:spPr>
            <p:txBody>
              <a:bodyPr/>
              <a:lstStyle/>
              <a:p>
                <a:endParaRPr lang="en-GB"/>
              </a:p>
            </p:txBody>
          </p:sp>
          <p:sp>
            <p:nvSpPr>
              <p:cNvPr id="370" name="Line 379"/>
              <p:cNvSpPr>
                <a:spLocks noChangeShapeType="1"/>
              </p:cNvSpPr>
              <p:nvPr/>
            </p:nvSpPr>
            <p:spPr bwMode="auto">
              <a:xfrm rot="16610108" flipV="1">
                <a:off x="2207" y="1754"/>
                <a:ext cx="16" cy="24"/>
              </a:xfrm>
              <a:prstGeom prst="line">
                <a:avLst/>
              </a:prstGeom>
              <a:noFill/>
              <a:ln w="9525">
                <a:solidFill>
                  <a:srgbClr val="000000"/>
                </a:solidFill>
                <a:round/>
                <a:headEnd/>
                <a:tailEnd/>
              </a:ln>
            </p:spPr>
            <p:txBody>
              <a:bodyPr/>
              <a:lstStyle/>
              <a:p>
                <a:endParaRPr lang="en-GB"/>
              </a:p>
            </p:txBody>
          </p:sp>
          <p:sp>
            <p:nvSpPr>
              <p:cNvPr id="371" name="Line 380"/>
              <p:cNvSpPr>
                <a:spLocks noChangeShapeType="1"/>
              </p:cNvSpPr>
              <p:nvPr/>
            </p:nvSpPr>
            <p:spPr bwMode="auto">
              <a:xfrm rot="410108" flipV="1">
                <a:off x="2193" y="1848"/>
                <a:ext cx="25" cy="18"/>
              </a:xfrm>
              <a:prstGeom prst="line">
                <a:avLst/>
              </a:prstGeom>
              <a:noFill/>
              <a:ln w="9525">
                <a:solidFill>
                  <a:srgbClr val="000000"/>
                </a:solidFill>
                <a:round/>
                <a:headEnd/>
                <a:tailEnd/>
              </a:ln>
            </p:spPr>
            <p:txBody>
              <a:bodyPr/>
              <a:lstStyle/>
              <a:p>
                <a:endParaRPr lang="en-GB"/>
              </a:p>
            </p:txBody>
          </p:sp>
          <p:sp>
            <p:nvSpPr>
              <p:cNvPr id="372" name="Line 381"/>
              <p:cNvSpPr>
                <a:spLocks noChangeShapeType="1"/>
              </p:cNvSpPr>
              <p:nvPr/>
            </p:nvSpPr>
            <p:spPr bwMode="auto">
              <a:xfrm rot="16610108" flipV="1">
                <a:off x="2199" y="1828"/>
                <a:ext cx="16" cy="24"/>
              </a:xfrm>
              <a:prstGeom prst="line">
                <a:avLst/>
              </a:prstGeom>
              <a:noFill/>
              <a:ln w="9525">
                <a:solidFill>
                  <a:srgbClr val="000000"/>
                </a:solidFill>
                <a:round/>
                <a:headEnd/>
                <a:tailEnd/>
              </a:ln>
            </p:spPr>
            <p:txBody>
              <a:bodyPr/>
              <a:lstStyle/>
              <a:p>
                <a:endParaRPr lang="en-GB"/>
              </a:p>
            </p:txBody>
          </p:sp>
          <p:sp>
            <p:nvSpPr>
              <p:cNvPr id="373" name="Line 382"/>
              <p:cNvSpPr>
                <a:spLocks noChangeShapeType="1"/>
              </p:cNvSpPr>
              <p:nvPr/>
            </p:nvSpPr>
            <p:spPr bwMode="auto">
              <a:xfrm rot="410108" flipV="1">
                <a:off x="2205" y="1739"/>
                <a:ext cx="24" cy="19"/>
              </a:xfrm>
              <a:prstGeom prst="line">
                <a:avLst/>
              </a:prstGeom>
              <a:noFill/>
              <a:ln w="9525">
                <a:solidFill>
                  <a:srgbClr val="000000"/>
                </a:solidFill>
                <a:round/>
                <a:headEnd/>
                <a:tailEnd/>
              </a:ln>
            </p:spPr>
            <p:txBody>
              <a:bodyPr/>
              <a:lstStyle/>
              <a:p>
                <a:endParaRPr lang="en-GB"/>
              </a:p>
            </p:txBody>
          </p:sp>
          <p:sp>
            <p:nvSpPr>
              <p:cNvPr id="374" name="Line 383"/>
              <p:cNvSpPr>
                <a:spLocks noChangeShapeType="1"/>
              </p:cNvSpPr>
              <p:nvPr/>
            </p:nvSpPr>
            <p:spPr bwMode="auto">
              <a:xfrm rot="16610108" flipV="1">
                <a:off x="2211" y="1718"/>
                <a:ext cx="16" cy="25"/>
              </a:xfrm>
              <a:prstGeom prst="line">
                <a:avLst/>
              </a:prstGeom>
              <a:noFill/>
              <a:ln w="9525">
                <a:solidFill>
                  <a:srgbClr val="000000"/>
                </a:solidFill>
                <a:round/>
                <a:headEnd/>
                <a:tailEnd/>
              </a:ln>
            </p:spPr>
            <p:txBody>
              <a:bodyPr/>
              <a:lstStyle/>
              <a:p>
                <a:endParaRPr lang="en-GB"/>
              </a:p>
            </p:txBody>
          </p:sp>
          <p:sp>
            <p:nvSpPr>
              <p:cNvPr id="375" name="Oval 384"/>
              <p:cNvSpPr>
                <a:spLocks noChangeArrowheads="1"/>
              </p:cNvSpPr>
              <p:nvPr/>
            </p:nvSpPr>
            <p:spPr bwMode="auto">
              <a:xfrm rot="732114">
                <a:off x="2216" y="1913"/>
                <a:ext cx="46" cy="50"/>
              </a:xfrm>
              <a:prstGeom prst="ellipse">
                <a:avLst/>
              </a:prstGeom>
              <a:solidFill>
                <a:srgbClr val="FF6600"/>
              </a:solidFill>
              <a:ln w="9525">
                <a:solidFill>
                  <a:srgbClr val="000000"/>
                </a:solidFill>
                <a:round/>
                <a:headEnd/>
                <a:tailEnd/>
              </a:ln>
            </p:spPr>
            <p:txBody>
              <a:bodyPr/>
              <a:lstStyle/>
              <a:p>
                <a:endParaRPr lang="en-US"/>
              </a:p>
            </p:txBody>
          </p:sp>
          <p:sp>
            <p:nvSpPr>
              <p:cNvPr id="376" name="Line 385"/>
              <p:cNvSpPr>
                <a:spLocks noChangeShapeType="1"/>
              </p:cNvSpPr>
              <p:nvPr/>
            </p:nvSpPr>
            <p:spPr bwMode="auto">
              <a:xfrm rot="732114" flipV="1">
                <a:off x="2240" y="1895"/>
                <a:ext cx="24" cy="19"/>
              </a:xfrm>
              <a:prstGeom prst="line">
                <a:avLst/>
              </a:prstGeom>
              <a:noFill/>
              <a:ln w="9525">
                <a:solidFill>
                  <a:srgbClr val="000000"/>
                </a:solidFill>
                <a:round/>
                <a:headEnd/>
                <a:tailEnd/>
              </a:ln>
            </p:spPr>
            <p:txBody>
              <a:bodyPr/>
              <a:lstStyle/>
              <a:p>
                <a:endParaRPr lang="en-GB"/>
              </a:p>
            </p:txBody>
          </p:sp>
          <p:sp>
            <p:nvSpPr>
              <p:cNvPr id="377" name="Line 386"/>
              <p:cNvSpPr>
                <a:spLocks noChangeShapeType="1"/>
              </p:cNvSpPr>
              <p:nvPr/>
            </p:nvSpPr>
            <p:spPr bwMode="auto">
              <a:xfrm rot="16932114" flipV="1">
                <a:off x="2248" y="1875"/>
                <a:ext cx="16" cy="25"/>
              </a:xfrm>
              <a:prstGeom prst="line">
                <a:avLst/>
              </a:prstGeom>
              <a:noFill/>
              <a:ln w="9525">
                <a:solidFill>
                  <a:srgbClr val="000000"/>
                </a:solidFill>
                <a:round/>
                <a:headEnd/>
                <a:tailEnd/>
              </a:ln>
            </p:spPr>
            <p:txBody>
              <a:bodyPr/>
              <a:lstStyle/>
              <a:p>
                <a:endParaRPr lang="en-GB"/>
              </a:p>
            </p:txBody>
          </p:sp>
          <p:sp>
            <p:nvSpPr>
              <p:cNvPr id="378" name="Line 387"/>
              <p:cNvSpPr>
                <a:spLocks noChangeShapeType="1"/>
              </p:cNvSpPr>
              <p:nvPr/>
            </p:nvSpPr>
            <p:spPr bwMode="auto">
              <a:xfrm rot="732114" flipV="1">
                <a:off x="2254" y="1822"/>
                <a:ext cx="25" cy="19"/>
              </a:xfrm>
              <a:prstGeom prst="line">
                <a:avLst/>
              </a:prstGeom>
              <a:noFill/>
              <a:ln w="9525">
                <a:solidFill>
                  <a:srgbClr val="000000"/>
                </a:solidFill>
                <a:round/>
                <a:headEnd/>
                <a:tailEnd/>
              </a:ln>
            </p:spPr>
            <p:txBody>
              <a:bodyPr/>
              <a:lstStyle/>
              <a:p>
                <a:endParaRPr lang="en-GB"/>
              </a:p>
            </p:txBody>
          </p:sp>
          <p:sp>
            <p:nvSpPr>
              <p:cNvPr id="379" name="Line 388"/>
              <p:cNvSpPr>
                <a:spLocks noChangeShapeType="1"/>
              </p:cNvSpPr>
              <p:nvPr/>
            </p:nvSpPr>
            <p:spPr bwMode="auto">
              <a:xfrm rot="16932114" flipV="1">
                <a:off x="2262" y="1803"/>
                <a:ext cx="16" cy="24"/>
              </a:xfrm>
              <a:prstGeom prst="line">
                <a:avLst/>
              </a:prstGeom>
              <a:noFill/>
              <a:ln w="9525">
                <a:solidFill>
                  <a:srgbClr val="000000"/>
                </a:solidFill>
                <a:round/>
                <a:headEnd/>
                <a:tailEnd/>
              </a:ln>
            </p:spPr>
            <p:txBody>
              <a:bodyPr/>
              <a:lstStyle/>
              <a:p>
                <a:endParaRPr lang="en-GB"/>
              </a:p>
            </p:txBody>
          </p:sp>
          <p:sp>
            <p:nvSpPr>
              <p:cNvPr id="380" name="Line 389"/>
              <p:cNvSpPr>
                <a:spLocks noChangeShapeType="1"/>
              </p:cNvSpPr>
              <p:nvPr/>
            </p:nvSpPr>
            <p:spPr bwMode="auto">
              <a:xfrm rot="732114" flipV="1">
                <a:off x="2262" y="1786"/>
                <a:ext cx="24" cy="18"/>
              </a:xfrm>
              <a:prstGeom prst="line">
                <a:avLst/>
              </a:prstGeom>
              <a:noFill/>
              <a:ln w="9525">
                <a:solidFill>
                  <a:srgbClr val="000000"/>
                </a:solidFill>
                <a:round/>
                <a:headEnd/>
                <a:tailEnd/>
              </a:ln>
            </p:spPr>
            <p:txBody>
              <a:bodyPr/>
              <a:lstStyle/>
              <a:p>
                <a:endParaRPr lang="en-GB"/>
              </a:p>
            </p:txBody>
          </p:sp>
          <p:sp>
            <p:nvSpPr>
              <p:cNvPr id="381" name="Line 390"/>
              <p:cNvSpPr>
                <a:spLocks noChangeShapeType="1"/>
              </p:cNvSpPr>
              <p:nvPr/>
            </p:nvSpPr>
            <p:spPr bwMode="auto">
              <a:xfrm rot="16932114" flipV="1">
                <a:off x="2269" y="1766"/>
                <a:ext cx="16" cy="24"/>
              </a:xfrm>
              <a:prstGeom prst="line">
                <a:avLst/>
              </a:prstGeom>
              <a:noFill/>
              <a:ln w="9525">
                <a:solidFill>
                  <a:srgbClr val="000000"/>
                </a:solidFill>
                <a:round/>
                <a:headEnd/>
                <a:tailEnd/>
              </a:ln>
            </p:spPr>
            <p:txBody>
              <a:bodyPr/>
              <a:lstStyle/>
              <a:p>
                <a:endParaRPr lang="en-GB"/>
              </a:p>
            </p:txBody>
          </p:sp>
          <p:sp>
            <p:nvSpPr>
              <p:cNvPr id="382" name="Line 391"/>
              <p:cNvSpPr>
                <a:spLocks noChangeShapeType="1"/>
              </p:cNvSpPr>
              <p:nvPr/>
            </p:nvSpPr>
            <p:spPr bwMode="auto">
              <a:xfrm rot="732114" flipV="1">
                <a:off x="2247" y="1859"/>
                <a:ext cx="24" cy="18"/>
              </a:xfrm>
              <a:prstGeom prst="line">
                <a:avLst/>
              </a:prstGeom>
              <a:noFill/>
              <a:ln w="9525">
                <a:solidFill>
                  <a:srgbClr val="000000"/>
                </a:solidFill>
                <a:round/>
                <a:headEnd/>
                <a:tailEnd/>
              </a:ln>
            </p:spPr>
            <p:txBody>
              <a:bodyPr/>
              <a:lstStyle/>
              <a:p>
                <a:endParaRPr lang="en-GB"/>
              </a:p>
            </p:txBody>
          </p:sp>
          <p:sp>
            <p:nvSpPr>
              <p:cNvPr id="383" name="Line 392"/>
              <p:cNvSpPr>
                <a:spLocks noChangeShapeType="1"/>
              </p:cNvSpPr>
              <p:nvPr/>
            </p:nvSpPr>
            <p:spPr bwMode="auto">
              <a:xfrm rot="16932114" flipV="1">
                <a:off x="2255" y="1839"/>
                <a:ext cx="16" cy="24"/>
              </a:xfrm>
              <a:prstGeom prst="line">
                <a:avLst/>
              </a:prstGeom>
              <a:noFill/>
              <a:ln w="9525">
                <a:solidFill>
                  <a:srgbClr val="000000"/>
                </a:solidFill>
                <a:round/>
                <a:headEnd/>
                <a:tailEnd/>
              </a:ln>
            </p:spPr>
            <p:txBody>
              <a:bodyPr/>
              <a:lstStyle/>
              <a:p>
                <a:endParaRPr lang="en-GB"/>
              </a:p>
            </p:txBody>
          </p:sp>
          <p:sp>
            <p:nvSpPr>
              <p:cNvPr id="384" name="Line 393"/>
              <p:cNvSpPr>
                <a:spLocks noChangeShapeType="1"/>
              </p:cNvSpPr>
              <p:nvPr/>
            </p:nvSpPr>
            <p:spPr bwMode="auto">
              <a:xfrm rot="732114" flipV="1">
                <a:off x="2268" y="1752"/>
                <a:ext cx="25" cy="18"/>
              </a:xfrm>
              <a:prstGeom prst="line">
                <a:avLst/>
              </a:prstGeom>
              <a:noFill/>
              <a:ln w="9525">
                <a:solidFill>
                  <a:srgbClr val="000000"/>
                </a:solidFill>
                <a:round/>
                <a:headEnd/>
                <a:tailEnd/>
              </a:ln>
            </p:spPr>
            <p:txBody>
              <a:bodyPr/>
              <a:lstStyle/>
              <a:p>
                <a:endParaRPr lang="en-GB"/>
              </a:p>
            </p:txBody>
          </p:sp>
          <p:sp>
            <p:nvSpPr>
              <p:cNvPr id="385" name="Line 394"/>
              <p:cNvSpPr>
                <a:spLocks noChangeShapeType="1"/>
              </p:cNvSpPr>
              <p:nvPr/>
            </p:nvSpPr>
            <p:spPr bwMode="auto">
              <a:xfrm rot="16932114" flipV="1">
                <a:off x="2276" y="1732"/>
                <a:ext cx="16" cy="24"/>
              </a:xfrm>
              <a:prstGeom prst="line">
                <a:avLst/>
              </a:prstGeom>
              <a:noFill/>
              <a:ln w="9525">
                <a:solidFill>
                  <a:srgbClr val="000000"/>
                </a:solidFill>
                <a:round/>
                <a:headEnd/>
                <a:tailEnd/>
              </a:ln>
            </p:spPr>
            <p:txBody>
              <a:bodyPr/>
              <a:lstStyle/>
              <a:p>
                <a:endParaRPr lang="en-GB"/>
              </a:p>
            </p:txBody>
          </p:sp>
          <p:sp>
            <p:nvSpPr>
              <p:cNvPr id="386" name="Oval 395"/>
              <p:cNvSpPr>
                <a:spLocks noChangeArrowheads="1"/>
              </p:cNvSpPr>
              <p:nvPr/>
            </p:nvSpPr>
            <p:spPr bwMode="auto">
              <a:xfrm rot="577045">
                <a:off x="2271" y="1927"/>
                <a:ext cx="46" cy="50"/>
              </a:xfrm>
              <a:prstGeom prst="ellipse">
                <a:avLst/>
              </a:prstGeom>
              <a:solidFill>
                <a:srgbClr val="FF6600"/>
              </a:solidFill>
              <a:ln w="9525">
                <a:solidFill>
                  <a:srgbClr val="000000"/>
                </a:solidFill>
                <a:round/>
                <a:headEnd/>
                <a:tailEnd/>
              </a:ln>
            </p:spPr>
            <p:txBody>
              <a:bodyPr/>
              <a:lstStyle/>
              <a:p>
                <a:endParaRPr lang="en-US"/>
              </a:p>
            </p:txBody>
          </p:sp>
          <p:sp>
            <p:nvSpPr>
              <p:cNvPr id="387" name="Line 396"/>
              <p:cNvSpPr>
                <a:spLocks noChangeShapeType="1"/>
              </p:cNvSpPr>
              <p:nvPr/>
            </p:nvSpPr>
            <p:spPr bwMode="auto">
              <a:xfrm rot="577045" flipV="1">
                <a:off x="2293" y="1908"/>
                <a:ext cx="25" cy="19"/>
              </a:xfrm>
              <a:prstGeom prst="line">
                <a:avLst/>
              </a:prstGeom>
              <a:noFill/>
              <a:ln w="9525">
                <a:solidFill>
                  <a:srgbClr val="000000"/>
                </a:solidFill>
                <a:round/>
                <a:headEnd/>
                <a:tailEnd/>
              </a:ln>
            </p:spPr>
            <p:txBody>
              <a:bodyPr/>
              <a:lstStyle/>
              <a:p>
                <a:endParaRPr lang="en-GB"/>
              </a:p>
            </p:txBody>
          </p:sp>
          <p:sp>
            <p:nvSpPr>
              <p:cNvPr id="388" name="Line 397"/>
              <p:cNvSpPr>
                <a:spLocks noChangeShapeType="1"/>
              </p:cNvSpPr>
              <p:nvPr/>
            </p:nvSpPr>
            <p:spPr bwMode="auto">
              <a:xfrm rot="16777045" flipV="1">
                <a:off x="2301" y="1888"/>
                <a:ext cx="16" cy="25"/>
              </a:xfrm>
              <a:prstGeom prst="line">
                <a:avLst/>
              </a:prstGeom>
              <a:noFill/>
              <a:ln w="9525">
                <a:solidFill>
                  <a:srgbClr val="000000"/>
                </a:solidFill>
                <a:round/>
                <a:headEnd/>
                <a:tailEnd/>
              </a:ln>
            </p:spPr>
            <p:txBody>
              <a:bodyPr/>
              <a:lstStyle/>
              <a:p>
                <a:endParaRPr lang="en-GB"/>
              </a:p>
            </p:txBody>
          </p:sp>
          <p:sp>
            <p:nvSpPr>
              <p:cNvPr id="389" name="Line 398"/>
              <p:cNvSpPr>
                <a:spLocks noChangeShapeType="1"/>
              </p:cNvSpPr>
              <p:nvPr/>
            </p:nvSpPr>
            <p:spPr bwMode="auto">
              <a:xfrm rot="577045" flipV="1">
                <a:off x="2305" y="1835"/>
                <a:ext cx="24" cy="19"/>
              </a:xfrm>
              <a:prstGeom prst="line">
                <a:avLst/>
              </a:prstGeom>
              <a:noFill/>
              <a:ln w="9525">
                <a:solidFill>
                  <a:srgbClr val="000000"/>
                </a:solidFill>
                <a:round/>
                <a:headEnd/>
                <a:tailEnd/>
              </a:ln>
            </p:spPr>
            <p:txBody>
              <a:bodyPr/>
              <a:lstStyle/>
              <a:p>
                <a:endParaRPr lang="en-GB"/>
              </a:p>
            </p:txBody>
          </p:sp>
          <p:sp>
            <p:nvSpPr>
              <p:cNvPr id="390" name="Line 399"/>
              <p:cNvSpPr>
                <a:spLocks noChangeShapeType="1"/>
              </p:cNvSpPr>
              <p:nvPr/>
            </p:nvSpPr>
            <p:spPr bwMode="auto">
              <a:xfrm rot="16777045" flipV="1">
                <a:off x="2312" y="1815"/>
                <a:ext cx="16" cy="24"/>
              </a:xfrm>
              <a:prstGeom prst="line">
                <a:avLst/>
              </a:prstGeom>
              <a:noFill/>
              <a:ln w="9525">
                <a:solidFill>
                  <a:srgbClr val="000000"/>
                </a:solidFill>
                <a:round/>
                <a:headEnd/>
                <a:tailEnd/>
              </a:ln>
            </p:spPr>
            <p:txBody>
              <a:bodyPr/>
              <a:lstStyle/>
              <a:p>
                <a:endParaRPr lang="en-GB"/>
              </a:p>
            </p:txBody>
          </p:sp>
          <p:sp>
            <p:nvSpPr>
              <p:cNvPr id="391" name="Line 400"/>
              <p:cNvSpPr>
                <a:spLocks noChangeShapeType="1"/>
              </p:cNvSpPr>
              <p:nvPr/>
            </p:nvSpPr>
            <p:spPr bwMode="auto">
              <a:xfrm rot="577045" flipV="1">
                <a:off x="2311" y="1798"/>
                <a:ext cx="24" cy="19"/>
              </a:xfrm>
              <a:prstGeom prst="line">
                <a:avLst/>
              </a:prstGeom>
              <a:noFill/>
              <a:ln w="9525">
                <a:solidFill>
                  <a:srgbClr val="000000"/>
                </a:solidFill>
                <a:round/>
                <a:headEnd/>
                <a:tailEnd/>
              </a:ln>
            </p:spPr>
            <p:txBody>
              <a:bodyPr/>
              <a:lstStyle/>
              <a:p>
                <a:endParaRPr lang="en-GB"/>
              </a:p>
            </p:txBody>
          </p:sp>
          <p:sp>
            <p:nvSpPr>
              <p:cNvPr id="392" name="Line 401"/>
              <p:cNvSpPr>
                <a:spLocks noChangeShapeType="1"/>
              </p:cNvSpPr>
              <p:nvPr/>
            </p:nvSpPr>
            <p:spPr bwMode="auto">
              <a:xfrm rot="16777045" flipV="1">
                <a:off x="2318" y="1777"/>
                <a:ext cx="16" cy="25"/>
              </a:xfrm>
              <a:prstGeom prst="line">
                <a:avLst/>
              </a:prstGeom>
              <a:noFill/>
              <a:ln w="9525">
                <a:solidFill>
                  <a:srgbClr val="000000"/>
                </a:solidFill>
                <a:round/>
                <a:headEnd/>
                <a:tailEnd/>
              </a:ln>
            </p:spPr>
            <p:txBody>
              <a:bodyPr/>
              <a:lstStyle/>
              <a:p>
                <a:endParaRPr lang="en-GB"/>
              </a:p>
            </p:txBody>
          </p:sp>
          <p:sp>
            <p:nvSpPr>
              <p:cNvPr id="393" name="Line 402"/>
              <p:cNvSpPr>
                <a:spLocks noChangeShapeType="1"/>
              </p:cNvSpPr>
              <p:nvPr/>
            </p:nvSpPr>
            <p:spPr bwMode="auto">
              <a:xfrm rot="577045" flipV="1">
                <a:off x="2299" y="1872"/>
                <a:ext cx="24" cy="18"/>
              </a:xfrm>
              <a:prstGeom prst="line">
                <a:avLst/>
              </a:prstGeom>
              <a:noFill/>
              <a:ln w="9525">
                <a:solidFill>
                  <a:srgbClr val="000000"/>
                </a:solidFill>
                <a:round/>
                <a:headEnd/>
                <a:tailEnd/>
              </a:ln>
            </p:spPr>
            <p:txBody>
              <a:bodyPr/>
              <a:lstStyle/>
              <a:p>
                <a:endParaRPr lang="en-GB"/>
              </a:p>
            </p:txBody>
          </p:sp>
          <p:sp>
            <p:nvSpPr>
              <p:cNvPr id="394" name="Line 403"/>
              <p:cNvSpPr>
                <a:spLocks noChangeShapeType="1"/>
              </p:cNvSpPr>
              <p:nvPr/>
            </p:nvSpPr>
            <p:spPr bwMode="auto">
              <a:xfrm rot="16777045" flipV="1">
                <a:off x="2306" y="1852"/>
                <a:ext cx="16" cy="24"/>
              </a:xfrm>
              <a:prstGeom prst="line">
                <a:avLst/>
              </a:prstGeom>
              <a:noFill/>
              <a:ln w="9525">
                <a:solidFill>
                  <a:srgbClr val="000000"/>
                </a:solidFill>
                <a:round/>
                <a:headEnd/>
                <a:tailEnd/>
              </a:ln>
            </p:spPr>
            <p:txBody>
              <a:bodyPr/>
              <a:lstStyle/>
              <a:p>
                <a:endParaRPr lang="en-GB"/>
              </a:p>
            </p:txBody>
          </p:sp>
          <p:sp>
            <p:nvSpPr>
              <p:cNvPr id="395" name="Line 404"/>
              <p:cNvSpPr>
                <a:spLocks noChangeShapeType="1"/>
              </p:cNvSpPr>
              <p:nvPr/>
            </p:nvSpPr>
            <p:spPr bwMode="auto">
              <a:xfrm rot="577045" flipV="1">
                <a:off x="2316" y="1764"/>
                <a:ext cx="24" cy="19"/>
              </a:xfrm>
              <a:prstGeom prst="line">
                <a:avLst/>
              </a:prstGeom>
              <a:noFill/>
              <a:ln w="9525">
                <a:solidFill>
                  <a:srgbClr val="000000"/>
                </a:solidFill>
                <a:round/>
                <a:headEnd/>
                <a:tailEnd/>
              </a:ln>
            </p:spPr>
            <p:txBody>
              <a:bodyPr/>
              <a:lstStyle/>
              <a:p>
                <a:endParaRPr lang="en-GB"/>
              </a:p>
            </p:txBody>
          </p:sp>
          <p:sp>
            <p:nvSpPr>
              <p:cNvPr id="396" name="Line 405"/>
              <p:cNvSpPr>
                <a:spLocks noChangeShapeType="1"/>
              </p:cNvSpPr>
              <p:nvPr/>
            </p:nvSpPr>
            <p:spPr bwMode="auto">
              <a:xfrm rot="16777045" flipV="1">
                <a:off x="2323" y="1744"/>
                <a:ext cx="16" cy="24"/>
              </a:xfrm>
              <a:prstGeom prst="line">
                <a:avLst/>
              </a:prstGeom>
              <a:noFill/>
              <a:ln w="9525">
                <a:solidFill>
                  <a:srgbClr val="000000"/>
                </a:solidFill>
                <a:round/>
                <a:headEnd/>
                <a:tailEnd/>
              </a:ln>
            </p:spPr>
            <p:txBody>
              <a:bodyPr/>
              <a:lstStyle/>
              <a:p>
                <a:endParaRPr lang="en-GB"/>
              </a:p>
            </p:txBody>
          </p:sp>
          <p:sp>
            <p:nvSpPr>
              <p:cNvPr id="397" name="Oval 406"/>
              <p:cNvSpPr>
                <a:spLocks noChangeArrowheads="1"/>
              </p:cNvSpPr>
              <p:nvPr/>
            </p:nvSpPr>
            <p:spPr bwMode="auto">
              <a:xfrm rot="887227">
                <a:off x="2322" y="1933"/>
                <a:ext cx="46" cy="51"/>
              </a:xfrm>
              <a:prstGeom prst="ellipse">
                <a:avLst/>
              </a:prstGeom>
              <a:solidFill>
                <a:srgbClr val="FF6600"/>
              </a:solidFill>
              <a:ln w="9525">
                <a:solidFill>
                  <a:srgbClr val="000000"/>
                </a:solidFill>
                <a:round/>
                <a:headEnd/>
                <a:tailEnd/>
              </a:ln>
            </p:spPr>
            <p:txBody>
              <a:bodyPr/>
              <a:lstStyle/>
              <a:p>
                <a:endParaRPr lang="en-US"/>
              </a:p>
            </p:txBody>
          </p:sp>
          <p:sp>
            <p:nvSpPr>
              <p:cNvPr id="398" name="Line 407"/>
              <p:cNvSpPr>
                <a:spLocks noChangeShapeType="1"/>
              </p:cNvSpPr>
              <p:nvPr/>
            </p:nvSpPr>
            <p:spPr bwMode="auto">
              <a:xfrm rot="887227" flipV="1">
                <a:off x="2347" y="1916"/>
                <a:ext cx="25" cy="19"/>
              </a:xfrm>
              <a:prstGeom prst="line">
                <a:avLst/>
              </a:prstGeom>
              <a:noFill/>
              <a:ln w="9525">
                <a:solidFill>
                  <a:srgbClr val="000000"/>
                </a:solidFill>
                <a:round/>
                <a:headEnd/>
                <a:tailEnd/>
              </a:ln>
            </p:spPr>
            <p:txBody>
              <a:bodyPr/>
              <a:lstStyle/>
              <a:p>
                <a:endParaRPr lang="en-GB"/>
              </a:p>
            </p:txBody>
          </p:sp>
          <p:sp>
            <p:nvSpPr>
              <p:cNvPr id="399" name="Line 408"/>
              <p:cNvSpPr>
                <a:spLocks noChangeShapeType="1"/>
              </p:cNvSpPr>
              <p:nvPr/>
            </p:nvSpPr>
            <p:spPr bwMode="auto">
              <a:xfrm rot="17087227" flipV="1">
                <a:off x="2356" y="1895"/>
                <a:ext cx="16" cy="25"/>
              </a:xfrm>
              <a:prstGeom prst="line">
                <a:avLst/>
              </a:prstGeom>
              <a:noFill/>
              <a:ln w="9525">
                <a:solidFill>
                  <a:srgbClr val="000000"/>
                </a:solidFill>
                <a:round/>
                <a:headEnd/>
                <a:tailEnd/>
              </a:ln>
            </p:spPr>
            <p:txBody>
              <a:bodyPr/>
              <a:lstStyle/>
              <a:p>
                <a:endParaRPr lang="en-GB"/>
              </a:p>
            </p:txBody>
          </p:sp>
          <p:sp>
            <p:nvSpPr>
              <p:cNvPr id="400" name="Line 409"/>
              <p:cNvSpPr>
                <a:spLocks noChangeShapeType="1"/>
              </p:cNvSpPr>
              <p:nvPr/>
            </p:nvSpPr>
            <p:spPr bwMode="auto">
              <a:xfrm rot="887227" flipV="1">
                <a:off x="2365" y="1844"/>
                <a:ext cx="24" cy="19"/>
              </a:xfrm>
              <a:prstGeom prst="line">
                <a:avLst/>
              </a:prstGeom>
              <a:noFill/>
              <a:ln w="9525">
                <a:solidFill>
                  <a:srgbClr val="000000"/>
                </a:solidFill>
                <a:round/>
                <a:headEnd/>
                <a:tailEnd/>
              </a:ln>
            </p:spPr>
            <p:txBody>
              <a:bodyPr/>
              <a:lstStyle/>
              <a:p>
                <a:endParaRPr lang="en-GB"/>
              </a:p>
            </p:txBody>
          </p:sp>
          <p:sp>
            <p:nvSpPr>
              <p:cNvPr id="401" name="Line 410"/>
              <p:cNvSpPr>
                <a:spLocks noChangeShapeType="1"/>
              </p:cNvSpPr>
              <p:nvPr/>
            </p:nvSpPr>
            <p:spPr bwMode="auto">
              <a:xfrm rot="17087227" flipV="1">
                <a:off x="2373" y="1824"/>
                <a:ext cx="16" cy="24"/>
              </a:xfrm>
              <a:prstGeom prst="line">
                <a:avLst/>
              </a:prstGeom>
              <a:noFill/>
              <a:ln w="9525">
                <a:solidFill>
                  <a:srgbClr val="000000"/>
                </a:solidFill>
                <a:round/>
                <a:headEnd/>
                <a:tailEnd/>
              </a:ln>
            </p:spPr>
            <p:txBody>
              <a:bodyPr/>
              <a:lstStyle/>
              <a:p>
                <a:endParaRPr lang="en-GB"/>
              </a:p>
            </p:txBody>
          </p:sp>
          <p:sp>
            <p:nvSpPr>
              <p:cNvPr id="402" name="Line 411"/>
              <p:cNvSpPr>
                <a:spLocks noChangeShapeType="1"/>
              </p:cNvSpPr>
              <p:nvPr/>
            </p:nvSpPr>
            <p:spPr bwMode="auto">
              <a:xfrm rot="887227" flipV="1">
                <a:off x="2373" y="1808"/>
                <a:ext cx="25" cy="19"/>
              </a:xfrm>
              <a:prstGeom prst="line">
                <a:avLst/>
              </a:prstGeom>
              <a:noFill/>
              <a:ln w="9525">
                <a:solidFill>
                  <a:srgbClr val="000000"/>
                </a:solidFill>
                <a:round/>
                <a:headEnd/>
                <a:tailEnd/>
              </a:ln>
            </p:spPr>
            <p:txBody>
              <a:bodyPr/>
              <a:lstStyle/>
              <a:p>
                <a:endParaRPr lang="en-GB"/>
              </a:p>
            </p:txBody>
          </p:sp>
          <p:sp>
            <p:nvSpPr>
              <p:cNvPr id="403" name="Line 412"/>
              <p:cNvSpPr>
                <a:spLocks noChangeShapeType="1"/>
              </p:cNvSpPr>
              <p:nvPr/>
            </p:nvSpPr>
            <p:spPr bwMode="auto">
              <a:xfrm rot="17087227" flipV="1">
                <a:off x="2382" y="1787"/>
                <a:ext cx="16" cy="25"/>
              </a:xfrm>
              <a:prstGeom prst="line">
                <a:avLst/>
              </a:prstGeom>
              <a:noFill/>
              <a:ln w="9525">
                <a:solidFill>
                  <a:srgbClr val="000000"/>
                </a:solidFill>
                <a:round/>
                <a:headEnd/>
                <a:tailEnd/>
              </a:ln>
            </p:spPr>
            <p:txBody>
              <a:bodyPr/>
              <a:lstStyle/>
              <a:p>
                <a:endParaRPr lang="en-GB"/>
              </a:p>
            </p:txBody>
          </p:sp>
          <p:sp>
            <p:nvSpPr>
              <p:cNvPr id="404" name="Line 413"/>
              <p:cNvSpPr>
                <a:spLocks noChangeShapeType="1"/>
              </p:cNvSpPr>
              <p:nvPr/>
            </p:nvSpPr>
            <p:spPr bwMode="auto">
              <a:xfrm rot="887227" flipV="1">
                <a:off x="2356" y="1880"/>
                <a:ext cx="25" cy="19"/>
              </a:xfrm>
              <a:prstGeom prst="line">
                <a:avLst/>
              </a:prstGeom>
              <a:noFill/>
              <a:ln w="9525">
                <a:solidFill>
                  <a:srgbClr val="000000"/>
                </a:solidFill>
                <a:round/>
                <a:headEnd/>
                <a:tailEnd/>
              </a:ln>
            </p:spPr>
            <p:txBody>
              <a:bodyPr/>
              <a:lstStyle/>
              <a:p>
                <a:endParaRPr lang="en-GB"/>
              </a:p>
            </p:txBody>
          </p:sp>
          <p:sp>
            <p:nvSpPr>
              <p:cNvPr id="405" name="Line 414"/>
              <p:cNvSpPr>
                <a:spLocks noChangeShapeType="1"/>
              </p:cNvSpPr>
              <p:nvPr/>
            </p:nvSpPr>
            <p:spPr bwMode="auto">
              <a:xfrm rot="17087227" flipV="1">
                <a:off x="2364" y="1860"/>
                <a:ext cx="16" cy="24"/>
              </a:xfrm>
              <a:prstGeom prst="line">
                <a:avLst/>
              </a:prstGeom>
              <a:noFill/>
              <a:ln w="9525">
                <a:solidFill>
                  <a:srgbClr val="000000"/>
                </a:solidFill>
                <a:round/>
                <a:headEnd/>
                <a:tailEnd/>
              </a:ln>
            </p:spPr>
            <p:txBody>
              <a:bodyPr/>
              <a:lstStyle/>
              <a:p>
                <a:endParaRPr lang="en-GB"/>
              </a:p>
            </p:txBody>
          </p:sp>
          <p:sp>
            <p:nvSpPr>
              <p:cNvPr id="406" name="Line 415"/>
              <p:cNvSpPr>
                <a:spLocks noChangeShapeType="1"/>
              </p:cNvSpPr>
              <p:nvPr/>
            </p:nvSpPr>
            <p:spPr bwMode="auto">
              <a:xfrm rot="887227" flipV="1">
                <a:off x="2382" y="1774"/>
                <a:ext cx="24" cy="19"/>
              </a:xfrm>
              <a:prstGeom prst="line">
                <a:avLst/>
              </a:prstGeom>
              <a:noFill/>
              <a:ln w="9525">
                <a:solidFill>
                  <a:srgbClr val="000000"/>
                </a:solidFill>
                <a:round/>
                <a:headEnd/>
                <a:tailEnd/>
              </a:ln>
            </p:spPr>
            <p:txBody>
              <a:bodyPr/>
              <a:lstStyle/>
              <a:p>
                <a:endParaRPr lang="en-GB"/>
              </a:p>
            </p:txBody>
          </p:sp>
          <p:sp>
            <p:nvSpPr>
              <p:cNvPr id="407" name="Line 416"/>
              <p:cNvSpPr>
                <a:spLocks noChangeShapeType="1"/>
              </p:cNvSpPr>
              <p:nvPr/>
            </p:nvSpPr>
            <p:spPr bwMode="auto">
              <a:xfrm rot="17087227" flipV="1">
                <a:off x="2390" y="1755"/>
                <a:ext cx="16" cy="24"/>
              </a:xfrm>
              <a:prstGeom prst="line">
                <a:avLst/>
              </a:prstGeom>
              <a:noFill/>
              <a:ln w="9525">
                <a:solidFill>
                  <a:srgbClr val="000000"/>
                </a:solidFill>
                <a:round/>
                <a:headEnd/>
                <a:tailEnd/>
              </a:ln>
            </p:spPr>
            <p:txBody>
              <a:bodyPr/>
              <a:lstStyle/>
              <a:p>
                <a:endParaRPr lang="en-GB"/>
              </a:p>
            </p:txBody>
          </p:sp>
          <p:sp>
            <p:nvSpPr>
              <p:cNvPr id="408" name="Freeform 417"/>
              <p:cNvSpPr>
                <a:spLocks/>
              </p:cNvSpPr>
              <p:nvPr/>
            </p:nvSpPr>
            <p:spPr bwMode="auto">
              <a:xfrm>
                <a:off x="650" y="1952"/>
                <a:ext cx="1696" cy="224"/>
              </a:xfrm>
              <a:custGeom>
                <a:avLst/>
                <a:gdLst>
                  <a:gd name="T0" fmla="*/ 0 w 1696"/>
                  <a:gd name="T1" fmla="*/ 224 h 224"/>
                  <a:gd name="T2" fmla="*/ 0 w 1696"/>
                  <a:gd name="T3" fmla="*/ 56 h 224"/>
                  <a:gd name="T4" fmla="*/ 40 w 1696"/>
                  <a:gd name="T5" fmla="*/ 50 h 224"/>
                  <a:gd name="T6" fmla="*/ 68 w 1696"/>
                  <a:gd name="T7" fmla="*/ 42 h 224"/>
                  <a:gd name="T8" fmla="*/ 122 w 1696"/>
                  <a:gd name="T9" fmla="*/ 32 h 224"/>
                  <a:gd name="T10" fmla="*/ 174 w 1696"/>
                  <a:gd name="T11" fmla="*/ 18 h 224"/>
                  <a:gd name="T12" fmla="*/ 218 w 1696"/>
                  <a:gd name="T13" fmla="*/ 4 h 224"/>
                  <a:gd name="T14" fmla="*/ 266 w 1696"/>
                  <a:gd name="T15" fmla="*/ 2 h 224"/>
                  <a:gd name="T16" fmla="*/ 330 w 1696"/>
                  <a:gd name="T17" fmla="*/ 6 h 224"/>
                  <a:gd name="T18" fmla="*/ 378 w 1696"/>
                  <a:gd name="T19" fmla="*/ 18 h 224"/>
                  <a:gd name="T20" fmla="*/ 424 w 1696"/>
                  <a:gd name="T21" fmla="*/ 22 h 224"/>
                  <a:gd name="T22" fmla="*/ 470 w 1696"/>
                  <a:gd name="T23" fmla="*/ 44 h 224"/>
                  <a:gd name="T24" fmla="*/ 526 w 1696"/>
                  <a:gd name="T25" fmla="*/ 66 h 224"/>
                  <a:gd name="T26" fmla="*/ 572 w 1696"/>
                  <a:gd name="T27" fmla="*/ 88 h 224"/>
                  <a:gd name="T28" fmla="*/ 612 w 1696"/>
                  <a:gd name="T29" fmla="*/ 106 h 224"/>
                  <a:gd name="T30" fmla="*/ 674 w 1696"/>
                  <a:gd name="T31" fmla="*/ 122 h 224"/>
                  <a:gd name="T32" fmla="*/ 724 w 1696"/>
                  <a:gd name="T33" fmla="*/ 128 h 224"/>
                  <a:gd name="T34" fmla="*/ 774 w 1696"/>
                  <a:gd name="T35" fmla="*/ 134 h 224"/>
                  <a:gd name="T36" fmla="*/ 828 w 1696"/>
                  <a:gd name="T37" fmla="*/ 144 h 224"/>
                  <a:gd name="T38" fmla="*/ 874 w 1696"/>
                  <a:gd name="T39" fmla="*/ 148 h 224"/>
                  <a:gd name="T40" fmla="*/ 932 w 1696"/>
                  <a:gd name="T41" fmla="*/ 146 h 224"/>
                  <a:gd name="T42" fmla="*/ 972 w 1696"/>
                  <a:gd name="T43" fmla="*/ 140 h 224"/>
                  <a:gd name="T44" fmla="*/ 998 w 1696"/>
                  <a:gd name="T45" fmla="*/ 134 h 224"/>
                  <a:gd name="T46" fmla="*/ 1042 w 1696"/>
                  <a:gd name="T47" fmla="*/ 122 h 224"/>
                  <a:gd name="T48" fmla="*/ 1096 w 1696"/>
                  <a:gd name="T49" fmla="*/ 96 h 224"/>
                  <a:gd name="T50" fmla="*/ 1138 w 1696"/>
                  <a:gd name="T51" fmla="*/ 72 h 224"/>
                  <a:gd name="T52" fmla="*/ 1192 w 1696"/>
                  <a:gd name="T53" fmla="*/ 58 h 224"/>
                  <a:gd name="T54" fmla="*/ 1232 w 1696"/>
                  <a:gd name="T55" fmla="*/ 48 h 224"/>
                  <a:gd name="T56" fmla="*/ 1286 w 1696"/>
                  <a:gd name="T57" fmla="*/ 38 h 224"/>
                  <a:gd name="T58" fmla="*/ 1334 w 1696"/>
                  <a:gd name="T59" fmla="*/ 22 h 224"/>
                  <a:gd name="T60" fmla="*/ 1382 w 1696"/>
                  <a:gd name="T61" fmla="*/ 12 h 224"/>
                  <a:gd name="T62" fmla="*/ 1436 w 1696"/>
                  <a:gd name="T63" fmla="*/ 6 h 224"/>
                  <a:gd name="T64" fmla="*/ 1484 w 1696"/>
                  <a:gd name="T65" fmla="*/ 0 h 224"/>
                  <a:gd name="T66" fmla="*/ 1540 w 1696"/>
                  <a:gd name="T67" fmla="*/ 6 h 224"/>
                  <a:gd name="T68" fmla="*/ 1588 w 1696"/>
                  <a:gd name="T69" fmla="*/ 14 h 224"/>
                  <a:gd name="T70" fmla="*/ 1642 w 1696"/>
                  <a:gd name="T71" fmla="*/ 28 h 224"/>
                  <a:gd name="T72" fmla="*/ 1696 w 1696"/>
                  <a:gd name="T73" fmla="*/ 34 h 224"/>
                  <a:gd name="T74" fmla="*/ 1696 w 1696"/>
                  <a:gd name="T75" fmla="*/ 172 h 224"/>
                  <a:gd name="T76" fmla="*/ 1696 w 1696"/>
                  <a:gd name="T77" fmla="*/ 222 h 224"/>
                  <a:gd name="T78" fmla="*/ 0 w 1696"/>
                  <a:gd name="T79" fmla="*/ 224 h 2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96"/>
                  <a:gd name="T121" fmla="*/ 0 h 224"/>
                  <a:gd name="T122" fmla="*/ 1696 w 1696"/>
                  <a:gd name="T123" fmla="*/ 224 h 2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96" h="224">
                    <a:moveTo>
                      <a:pt x="0" y="224"/>
                    </a:moveTo>
                    <a:lnTo>
                      <a:pt x="0" y="56"/>
                    </a:lnTo>
                    <a:lnTo>
                      <a:pt x="40" y="50"/>
                    </a:lnTo>
                    <a:lnTo>
                      <a:pt x="68" y="42"/>
                    </a:lnTo>
                    <a:lnTo>
                      <a:pt x="122" y="32"/>
                    </a:lnTo>
                    <a:lnTo>
                      <a:pt x="174" y="18"/>
                    </a:lnTo>
                    <a:lnTo>
                      <a:pt x="218" y="4"/>
                    </a:lnTo>
                    <a:lnTo>
                      <a:pt x="266" y="2"/>
                    </a:lnTo>
                    <a:lnTo>
                      <a:pt x="330" y="6"/>
                    </a:lnTo>
                    <a:lnTo>
                      <a:pt x="378" y="18"/>
                    </a:lnTo>
                    <a:lnTo>
                      <a:pt x="424" y="22"/>
                    </a:lnTo>
                    <a:lnTo>
                      <a:pt x="470" y="44"/>
                    </a:lnTo>
                    <a:lnTo>
                      <a:pt x="526" y="66"/>
                    </a:lnTo>
                    <a:lnTo>
                      <a:pt x="572" y="88"/>
                    </a:lnTo>
                    <a:lnTo>
                      <a:pt x="612" y="106"/>
                    </a:lnTo>
                    <a:lnTo>
                      <a:pt x="674" y="122"/>
                    </a:lnTo>
                    <a:lnTo>
                      <a:pt x="724" y="128"/>
                    </a:lnTo>
                    <a:lnTo>
                      <a:pt x="774" y="134"/>
                    </a:lnTo>
                    <a:lnTo>
                      <a:pt x="828" y="144"/>
                    </a:lnTo>
                    <a:lnTo>
                      <a:pt x="874" y="148"/>
                    </a:lnTo>
                    <a:lnTo>
                      <a:pt x="932" y="146"/>
                    </a:lnTo>
                    <a:lnTo>
                      <a:pt x="972" y="140"/>
                    </a:lnTo>
                    <a:lnTo>
                      <a:pt x="998" y="134"/>
                    </a:lnTo>
                    <a:lnTo>
                      <a:pt x="1042" y="122"/>
                    </a:lnTo>
                    <a:lnTo>
                      <a:pt x="1096" y="96"/>
                    </a:lnTo>
                    <a:lnTo>
                      <a:pt x="1138" y="72"/>
                    </a:lnTo>
                    <a:lnTo>
                      <a:pt x="1192" y="58"/>
                    </a:lnTo>
                    <a:lnTo>
                      <a:pt x="1232" y="48"/>
                    </a:lnTo>
                    <a:lnTo>
                      <a:pt x="1286" y="38"/>
                    </a:lnTo>
                    <a:lnTo>
                      <a:pt x="1334" y="22"/>
                    </a:lnTo>
                    <a:lnTo>
                      <a:pt x="1382" y="12"/>
                    </a:lnTo>
                    <a:lnTo>
                      <a:pt x="1436" y="6"/>
                    </a:lnTo>
                    <a:lnTo>
                      <a:pt x="1484" y="0"/>
                    </a:lnTo>
                    <a:lnTo>
                      <a:pt x="1540" y="6"/>
                    </a:lnTo>
                    <a:lnTo>
                      <a:pt x="1588" y="14"/>
                    </a:lnTo>
                    <a:lnTo>
                      <a:pt x="1642" y="28"/>
                    </a:lnTo>
                    <a:lnTo>
                      <a:pt x="1696" y="34"/>
                    </a:lnTo>
                    <a:lnTo>
                      <a:pt x="1696" y="172"/>
                    </a:lnTo>
                    <a:lnTo>
                      <a:pt x="1696" y="222"/>
                    </a:lnTo>
                    <a:lnTo>
                      <a:pt x="0" y="224"/>
                    </a:lnTo>
                    <a:close/>
                  </a:path>
                </a:pathLst>
              </a:custGeom>
              <a:pattFill prst="pct5">
                <a:fgClr>
                  <a:schemeClr val="tx1"/>
                </a:fgClr>
                <a:bgClr>
                  <a:schemeClr val="bg1"/>
                </a:bgClr>
              </a:pattFill>
              <a:ln w="9525">
                <a:noFill/>
                <a:round/>
                <a:headEnd/>
                <a:tailEnd/>
              </a:ln>
            </p:spPr>
            <p:txBody>
              <a:bodyPr/>
              <a:lstStyle/>
              <a:p>
                <a:endParaRPr lang="en-GB"/>
              </a:p>
            </p:txBody>
          </p:sp>
          <p:sp>
            <p:nvSpPr>
              <p:cNvPr id="409" name="Line 418"/>
              <p:cNvSpPr>
                <a:spLocks noChangeShapeType="1"/>
              </p:cNvSpPr>
              <p:nvPr/>
            </p:nvSpPr>
            <p:spPr bwMode="auto">
              <a:xfrm flipH="1" flipV="1">
                <a:off x="1332" y="1116"/>
                <a:ext cx="132" cy="6"/>
              </a:xfrm>
              <a:prstGeom prst="line">
                <a:avLst/>
              </a:prstGeom>
              <a:noFill/>
              <a:ln w="9525">
                <a:solidFill>
                  <a:srgbClr val="FF0000"/>
                </a:solidFill>
                <a:round/>
                <a:headEnd/>
                <a:tailEnd type="triangle" w="med" len="med"/>
              </a:ln>
            </p:spPr>
            <p:txBody>
              <a:bodyPr/>
              <a:lstStyle/>
              <a:p>
                <a:endParaRPr lang="en-GB"/>
              </a:p>
            </p:txBody>
          </p:sp>
          <p:sp>
            <p:nvSpPr>
              <p:cNvPr id="410" name="Rectangle 419"/>
              <p:cNvSpPr>
                <a:spLocks noChangeArrowheads="1"/>
              </p:cNvSpPr>
              <p:nvPr/>
            </p:nvSpPr>
            <p:spPr bwMode="auto">
              <a:xfrm>
                <a:off x="1285" y="845"/>
                <a:ext cx="260" cy="250"/>
              </a:xfrm>
              <a:prstGeom prst="rect">
                <a:avLst/>
              </a:prstGeom>
              <a:noFill/>
              <a:ln w="9525">
                <a:noFill/>
                <a:miter lim="800000"/>
                <a:headEnd/>
                <a:tailEnd/>
              </a:ln>
            </p:spPr>
            <p:txBody>
              <a:bodyPr wrap="none">
                <a:spAutoFit/>
              </a:bodyPr>
              <a:lstStyle/>
              <a:p>
                <a:r>
                  <a:rPr lang="en-US" sz="2000" b="0" i="1">
                    <a:solidFill>
                      <a:srgbClr val="FF0000"/>
                    </a:solidFill>
                    <a:latin typeface="Times New Roman" pitchFamily="18" charset="0"/>
                  </a:rPr>
                  <a:t>q</a:t>
                </a:r>
                <a:r>
                  <a:rPr lang="en-US" sz="2000" b="0" i="1" baseline="-25000">
                    <a:solidFill>
                      <a:srgbClr val="FF0000"/>
                    </a:solidFill>
                    <a:latin typeface="Times New Roman" pitchFamily="18" charset="0"/>
                  </a:rPr>
                  <a:t>X</a:t>
                </a:r>
                <a:endParaRPr lang="en-US" sz="2000" b="0" baseline="-25000">
                  <a:solidFill>
                    <a:srgbClr val="FF0000"/>
                  </a:solidFill>
                  <a:latin typeface="Times New Roman" pitchFamily="18" charset="0"/>
                </a:endParaRPr>
              </a:p>
            </p:txBody>
          </p:sp>
        </p:grpSp>
        <p:sp>
          <p:nvSpPr>
            <p:cNvPr id="16" name="Line 420"/>
            <p:cNvSpPr>
              <a:spLocks noChangeShapeType="1"/>
            </p:cNvSpPr>
            <p:nvPr/>
          </p:nvSpPr>
          <p:spPr bwMode="auto">
            <a:xfrm>
              <a:off x="3764" y="2522"/>
              <a:ext cx="1632" cy="7"/>
            </a:xfrm>
            <a:prstGeom prst="line">
              <a:avLst/>
            </a:prstGeom>
            <a:noFill/>
            <a:ln w="28575">
              <a:solidFill>
                <a:srgbClr val="3366FF"/>
              </a:solidFill>
              <a:round/>
              <a:headEnd type="triangle" w="med" len="med"/>
              <a:tailEnd type="triangle" w="med" len="med"/>
            </a:ln>
          </p:spPr>
          <p:txBody>
            <a:bodyPr/>
            <a:lstStyle/>
            <a:p>
              <a:endParaRPr lang="en-GB"/>
            </a:p>
          </p:txBody>
        </p:sp>
        <p:sp>
          <p:nvSpPr>
            <p:cNvPr id="17" name="Text Box 421"/>
            <p:cNvSpPr txBox="1">
              <a:spLocks noChangeArrowheads="1"/>
            </p:cNvSpPr>
            <p:nvPr/>
          </p:nvSpPr>
          <p:spPr bwMode="auto">
            <a:xfrm>
              <a:off x="3877" y="2582"/>
              <a:ext cx="1402" cy="192"/>
            </a:xfrm>
            <a:prstGeom prst="rect">
              <a:avLst/>
            </a:prstGeom>
            <a:noFill/>
            <a:ln w="9525">
              <a:noFill/>
              <a:miter lim="800000"/>
              <a:headEnd/>
              <a:tailEnd/>
            </a:ln>
          </p:spPr>
          <p:txBody>
            <a:bodyPr wrap="none">
              <a:spAutoFit/>
            </a:bodyPr>
            <a:lstStyle/>
            <a:p>
              <a:r>
                <a:rPr lang="en-US" sz="1400">
                  <a:solidFill>
                    <a:srgbClr val="3366FF"/>
                  </a:solidFill>
                </a:rPr>
                <a:t>Beam travel path 70 mm</a:t>
              </a:r>
              <a:endParaRPr lang="fr-FR" sz="1400">
                <a:solidFill>
                  <a:srgbClr val="3366FF"/>
                </a:solidFill>
              </a:endParaRPr>
            </a:p>
          </p:txBody>
        </p:sp>
        <p:sp>
          <p:nvSpPr>
            <p:cNvPr id="18" name="Text Box 422"/>
            <p:cNvSpPr txBox="1">
              <a:spLocks noChangeArrowheads="1"/>
            </p:cNvSpPr>
            <p:nvPr/>
          </p:nvSpPr>
          <p:spPr bwMode="auto">
            <a:xfrm>
              <a:off x="3838" y="2784"/>
              <a:ext cx="1485" cy="192"/>
            </a:xfrm>
            <a:prstGeom prst="rect">
              <a:avLst/>
            </a:prstGeom>
            <a:noFill/>
            <a:ln w="9525">
              <a:noFill/>
              <a:miter lim="800000"/>
              <a:headEnd/>
              <a:tailEnd/>
            </a:ln>
          </p:spPr>
          <p:txBody>
            <a:bodyPr wrap="none">
              <a:spAutoFit/>
            </a:bodyPr>
            <a:lstStyle/>
            <a:p>
              <a:r>
                <a:rPr lang="en-US" sz="1400" b="0"/>
                <a:t>transmission ~20% (22keV)</a:t>
              </a:r>
              <a:endParaRPr lang="fr-FR" sz="1400" b="0"/>
            </a:p>
          </p:txBody>
        </p:sp>
        <p:sp>
          <p:nvSpPr>
            <p:cNvPr id="19" name="Text Box 423"/>
            <p:cNvSpPr txBox="1">
              <a:spLocks noChangeArrowheads="1"/>
            </p:cNvSpPr>
            <p:nvPr/>
          </p:nvSpPr>
          <p:spPr bwMode="auto">
            <a:xfrm>
              <a:off x="5103" y="1145"/>
              <a:ext cx="228" cy="192"/>
            </a:xfrm>
            <a:prstGeom prst="rect">
              <a:avLst/>
            </a:prstGeom>
            <a:noFill/>
            <a:ln w="9525">
              <a:noFill/>
              <a:miter lim="800000"/>
              <a:headEnd/>
              <a:tailEnd/>
            </a:ln>
          </p:spPr>
          <p:txBody>
            <a:bodyPr wrap="none">
              <a:spAutoFit/>
            </a:bodyPr>
            <a:lstStyle/>
            <a:p>
              <a:r>
                <a:rPr lang="en-US" sz="1400" b="0"/>
                <a:t>oil</a:t>
              </a:r>
              <a:endParaRPr lang="fr-FR" sz="1400" b="0"/>
            </a:p>
          </p:txBody>
        </p:sp>
        <p:sp>
          <p:nvSpPr>
            <p:cNvPr id="20" name="Text Box 424"/>
            <p:cNvSpPr txBox="1">
              <a:spLocks noChangeArrowheads="1"/>
            </p:cNvSpPr>
            <p:nvPr/>
          </p:nvSpPr>
          <p:spPr bwMode="auto">
            <a:xfrm>
              <a:off x="5048" y="2190"/>
              <a:ext cx="389" cy="192"/>
            </a:xfrm>
            <a:prstGeom prst="rect">
              <a:avLst/>
            </a:prstGeom>
            <a:noFill/>
            <a:ln w="9525">
              <a:noFill/>
              <a:miter lim="800000"/>
              <a:headEnd/>
              <a:tailEnd/>
            </a:ln>
          </p:spPr>
          <p:txBody>
            <a:bodyPr wrap="none">
              <a:spAutoFit/>
            </a:bodyPr>
            <a:lstStyle/>
            <a:p>
              <a:r>
                <a:rPr lang="en-US" sz="1400" b="0"/>
                <a:t>water</a:t>
              </a:r>
              <a:endParaRPr lang="fr-FR" sz="1400" b="0"/>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Narrow" pitchFamily="34" charset="0"/>
              </a:rPr>
              <a:t>Tuning the molecular order of C60-based self-assembled monolayer in the field-effect transistor</a:t>
            </a:r>
            <a:endParaRPr lang="en-GB" dirty="0">
              <a:latin typeface="Arial Narrow" pitchFamily="34" charset="0"/>
            </a:endParaRPr>
          </a:p>
        </p:txBody>
      </p:sp>
      <p:sp>
        <p:nvSpPr>
          <p:cNvPr id="4" name="Slide Number Placeholder 3"/>
          <p:cNvSpPr>
            <a:spLocks noGrp="1"/>
          </p:cNvSpPr>
          <p:nvPr>
            <p:ph type="sldNum" sz="quarter" idx="11"/>
          </p:nvPr>
        </p:nvSpPr>
        <p:spPr/>
        <p:txBody>
          <a:bodyPr/>
          <a:lstStyle/>
          <a:p>
            <a:pPr>
              <a:defRPr/>
            </a:pPr>
            <a:fld id="{BEBDCD7D-F91D-4C33-9BFB-BF8B6888E7D7}" type="slidenum">
              <a:rPr lang="en-US" smtClean="0"/>
              <a:pPr>
                <a:defRPr/>
              </a:pPr>
              <a:t>32</a:t>
            </a:fld>
            <a:endParaRPr lang="en-US"/>
          </a:p>
        </p:txBody>
      </p:sp>
      <p:pic>
        <p:nvPicPr>
          <p:cNvPr id="7" name="Picture 6" descr="c4nr03557g-f1_hi-res.gif"/>
          <p:cNvPicPr>
            <a:picLocks noChangeAspect="1"/>
          </p:cNvPicPr>
          <p:nvPr/>
        </p:nvPicPr>
        <p:blipFill>
          <a:blip r:embed="rId3" cstate="print"/>
          <a:stretch>
            <a:fillRect/>
          </a:stretch>
        </p:blipFill>
        <p:spPr>
          <a:xfrm>
            <a:off x="228600" y="1461712"/>
            <a:ext cx="5029200" cy="1837691"/>
          </a:xfrm>
          <a:prstGeom prst="rect">
            <a:avLst/>
          </a:prstGeom>
        </p:spPr>
      </p:pic>
      <p:pic>
        <p:nvPicPr>
          <p:cNvPr id="8" name="Picture 7" descr="c4nr03557g-f3_hi-res.gif"/>
          <p:cNvPicPr>
            <a:picLocks noChangeAspect="1"/>
          </p:cNvPicPr>
          <p:nvPr/>
        </p:nvPicPr>
        <p:blipFill>
          <a:blip r:embed="rId4" cstate="print"/>
          <a:stretch>
            <a:fillRect/>
          </a:stretch>
        </p:blipFill>
        <p:spPr>
          <a:xfrm>
            <a:off x="145024" y="3624808"/>
            <a:ext cx="3599770" cy="1676400"/>
          </a:xfrm>
          <a:prstGeom prst="rect">
            <a:avLst/>
          </a:prstGeom>
        </p:spPr>
      </p:pic>
      <p:sp>
        <p:nvSpPr>
          <p:cNvPr id="10" name="TextBox 9"/>
          <p:cNvSpPr txBox="1"/>
          <p:nvPr/>
        </p:nvSpPr>
        <p:spPr>
          <a:xfrm>
            <a:off x="7634565" y="1244780"/>
            <a:ext cx="595035" cy="369332"/>
          </a:xfrm>
          <a:prstGeom prst="rect">
            <a:avLst/>
          </a:prstGeom>
          <a:noFill/>
        </p:spPr>
        <p:txBody>
          <a:bodyPr wrap="none" rtlCol="0">
            <a:spAutoFit/>
          </a:bodyPr>
          <a:lstStyle/>
          <a:p>
            <a:r>
              <a:rPr lang="en-US" b="1" dirty="0" smtClean="0"/>
              <a:t>GID</a:t>
            </a:r>
            <a:endParaRPr lang="en-GB" b="1" dirty="0"/>
          </a:p>
        </p:txBody>
      </p:sp>
      <p:sp>
        <p:nvSpPr>
          <p:cNvPr id="11" name="TextBox 10"/>
          <p:cNvSpPr txBox="1"/>
          <p:nvPr/>
        </p:nvSpPr>
        <p:spPr>
          <a:xfrm>
            <a:off x="2057400" y="3302180"/>
            <a:ext cx="671979" cy="369332"/>
          </a:xfrm>
          <a:prstGeom prst="rect">
            <a:avLst/>
          </a:prstGeom>
          <a:noFill/>
        </p:spPr>
        <p:txBody>
          <a:bodyPr wrap="none" rtlCol="0">
            <a:spAutoFit/>
          </a:bodyPr>
          <a:lstStyle/>
          <a:p>
            <a:r>
              <a:rPr lang="en-US" b="1" dirty="0" smtClean="0"/>
              <a:t>XRR</a:t>
            </a:r>
            <a:endParaRPr lang="en-GB" b="1" dirty="0"/>
          </a:p>
        </p:txBody>
      </p:sp>
      <p:pic>
        <p:nvPicPr>
          <p:cNvPr id="12" name="Picture 11" descr="gid.png"/>
          <p:cNvPicPr>
            <a:picLocks noChangeAspect="1"/>
          </p:cNvPicPr>
          <p:nvPr/>
        </p:nvPicPr>
        <p:blipFill>
          <a:blip r:embed="rId5" cstate="print"/>
          <a:stretch>
            <a:fillRect/>
          </a:stretch>
        </p:blipFill>
        <p:spPr>
          <a:xfrm>
            <a:off x="6553200" y="1515392"/>
            <a:ext cx="2438400" cy="3756320"/>
          </a:xfrm>
          <a:prstGeom prst="rect">
            <a:avLst/>
          </a:prstGeom>
        </p:spPr>
      </p:pic>
      <p:sp>
        <p:nvSpPr>
          <p:cNvPr id="13" name="TextBox 12"/>
          <p:cNvSpPr txBox="1"/>
          <p:nvPr/>
        </p:nvSpPr>
        <p:spPr>
          <a:xfrm>
            <a:off x="4191000" y="3747712"/>
            <a:ext cx="2209799" cy="830997"/>
          </a:xfrm>
          <a:prstGeom prst="rect">
            <a:avLst/>
          </a:prstGeom>
          <a:solidFill>
            <a:schemeClr val="tx2">
              <a:lumMod val="20000"/>
              <a:lumOff val="80000"/>
            </a:schemeClr>
          </a:solidFill>
        </p:spPr>
        <p:txBody>
          <a:bodyPr wrap="square" rtlCol="0">
            <a:spAutoFit/>
          </a:bodyPr>
          <a:lstStyle/>
          <a:p>
            <a:r>
              <a:rPr lang="en-US" sz="1600" dirty="0" smtClean="0"/>
              <a:t>Insight on correlation between structure and electronic properties</a:t>
            </a:r>
            <a:endParaRPr lang="en-GB" sz="1600" dirty="0"/>
          </a:p>
        </p:txBody>
      </p:sp>
      <p:sp>
        <p:nvSpPr>
          <p:cNvPr id="16" name="TextBox 15"/>
          <p:cNvSpPr txBox="1"/>
          <p:nvPr/>
        </p:nvSpPr>
        <p:spPr>
          <a:xfrm>
            <a:off x="5004048" y="5949280"/>
            <a:ext cx="3981667" cy="307777"/>
          </a:xfrm>
          <a:prstGeom prst="rect">
            <a:avLst/>
          </a:prstGeom>
          <a:noFill/>
        </p:spPr>
        <p:txBody>
          <a:bodyPr wrap="none" rtlCol="0">
            <a:spAutoFit/>
          </a:bodyPr>
          <a:lstStyle/>
          <a:p>
            <a:r>
              <a:rPr lang="en-US" sz="1400" i="1" dirty="0" err="1" smtClean="0"/>
              <a:t>Th.Schmaltz</a:t>
            </a:r>
            <a:r>
              <a:rPr lang="en-US" sz="1400" i="1" dirty="0" smtClean="0"/>
              <a:t> et al., </a:t>
            </a:r>
            <a:r>
              <a:rPr lang="en-US" sz="1400" i="1" dirty="0" err="1" smtClean="0"/>
              <a:t>Nanoscale</a:t>
            </a:r>
            <a:r>
              <a:rPr lang="en-US" sz="1400" i="1" dirty="0" smtClean="0"/>
              <a:t>, v.6, 13022, 2014</a:t>
            </a:r>
            <a:endParaRPr lang="en-GB" sz="1400" i="1" dirty="0"/>
          </a:p>
        </p:txBody>
      </p:sp>
      <p:sp>
        <p:nvSpPr>
          <p:cNvPr id="17" name="Footer Placeholder 2"/>
          <p:cNvSpPr>
            <a:spLocks noGrp="1"/>
          </p:cNvSpPr>
          <p:nvPr>
            <p:ph type="ftr" sz="quarter" idx="10"/>
          </p:nvPr>
        </p:nvSpPr>
        <p:spPr>
          <a:xfrm>
            <a:off x="719572" y="6483349"/>
            <a:ext cx="6120000" cy="212489"/>
          </a:xfrm>
        </p:spPr>
        <p:txBody>
          <a:bodyPr/>
          <a:lstStyle/>
          <a:p>
            <a:r>
              <a:rPr lang="en-GB" dirty="0" smtClean="0"/>
              <a:t>4/12/2017,  SYNOHF, Annecy,  O. Konovalov</a:t>
            </a: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In-situ studies of materials in CO</a:t>
            </a:r>
            <a:r>
              <a:rPr lang="en-GB" baseline="-25000" dirty="0" smtClean="0"/>
              <a:t>2</a:t>
            </a:r>
            <a:r>
              <a:rPr lang="en-GB" dirty="0" smtClean="0"/>
              <a:t> atmosphere: Thin PS film</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33</a:t>
            </a:fld>
            <a:endParaRPr lang="fr-FR" dirty="0"/>
          </a:p>
        </p:txBody>
      </p:sp>
      <p:pic>
        <p:nvPicPr>
          <p:cNvPr id="5" name="Picture 29" descr="PS_thin_film2.jpg"/>
          <p:cNvPicPr>
            <a:picLocks noChangeAspect="1"/>
          </p:cNvPicPr>
          <p:nvPr/>
        </p:nvPicPr>
        <p:blipFill>
          <a:blip r:embed="rId4" cstate="print"/>
          <a:srcRect/>
          <a:stretch>
            <a:fillRect/>
          </a:stretch>
        </p:blipFill>
        <p:spPr bwMode="auto">
          <a:xfrm>
            <a:off x="166688" y="3603030"/>
            <a:ext cx="3225800" cy="2746375"/>
          </a:xfrm>
          <a:prstGeom prst="rect">
            <a:avLst/>
          </a:prstGeom>
          <a:noFill/>
          <a:ln w="9525">
            <a:noFill/>
            <a:miter lim="800000"/>
            <a:headEnd/>
            <a:tailEnd/>
          </a:ln>
        </p:spPr>
      </p:pic>
      <p:graphicFrame>
        <p:nvGraphicFramePr>
          <p:cNvPr id="6" name="Object 100"/>
          <p:cNvGraphicFramePr>
            <a:graphicFrameLocks noChangeAspect="1"/>
          </p:cNvGraphicFramePr>
          <p:nvPr/>
        </p:nvGraphicFramePr>
        <p:xfrm>
          <a:off x="38100" y="1261468"/>
          <a:ext cx="3683000" cy="2520950"/>
        </p:xfrm>
        <a:graphic>
          <a:graphicData uri="http://schemas.openxmlformats.org/presentationml/2006/ole">
            <p:oleObj spid="_x0000_s1504258" name="Graph" r:id="rId5" imgW="4078224" imgH="2926080" progId="Origin50.Graph">
              <p:embed/>
            </p:oleObj>
          </a:graphicData>
        </a:graphic>
      </p:graphicFrame>
      <p:sp>
        <p:nvSpPr>
          <p:cNvPr id="7" name="TextBox 171"/>
          <p:cNvSpPr txBox="1">
            <a:spLocks noChangeArrowheads="1"/>
          </p:cNvSpPr>
          <p:nvPr/>
        </p:nvSpPr>
        <p:spPr bwMode="auto">
          <a:xfrm>
            <a:off x="874713" y="1336080"/>
            <a:ext cx="2185119" cy="338138"/>
          </a:xfrm>
          <a:prstGeom prst="rect">
            <a:avLst/>
          </a:prstGeom>
          <a:noFill/>
          <a:ln w="9525">
            <a:noFill/>
            <a:miter lim="800000"/>
            <a:headEnd/>
            <a:tailEnd/>
          </a:ln>
        </p:spPr>
        <p:txBody>
          <a:bodyPr wrap="square">
            <a:spAutoFit/>
          </a:bodyPr>
          <a:lstStyle/>
          <a:p>
            <a:r>
              <a:rPr lang="en-US" sz="1600" dirty="0" err="1">
                <a:solidFill>
                  <a:srgbClr val="00B050"/>
                </a:solidFill>
              </a:rPr>
              <a:t>Swellability</a:t>
            </a:r>
            <a:r>
              <a:rPr lang="en-US" sz="1600" dirty="0">
                <a:solidFill>
                  <a:srgbClr val="00B050"/>
                </a:solidFill>
              </a:rPr>
              <a:t>=</a:t>
            </a:r>
            <a:r>
              <a:rPr lang="en-US" sz="1600" dirty="0">
                <a:solidFill>
                  <a:srgbClr val="00B050"/>
                </a:solidFill>
                <a:latin typeface="Symbol" pitchFamily="18" charset="2"/>
              </a:rPr>
              <a:t>D</a:t>
            </a:r>
            <a:r>
              <a:rPr lang="en-US" sz="1600" dirty="0">
                <a:solidFill>
                  <a:srgbClr val="00B050"/>
                </a:solidFill>
              </a:rPr>
              <a:t>L/L</a:t>
            </a:r>
            <a:r>
              <a:rPr lang="en-US" sz="1600" baseline="-25000" dirty="0">
                <a:solidFill>
                  <a:srgbClr val="00B050"/>
                </a:solidFill>
              </a:rPr>
              <a:t>0</a:t>
            </a:r>
            <a:r>
              <a:rPr lang="en-US" sz="1600" dirty="0">
                <a:solidFill>
                  <a:srgbClr val="00B050"/>
                </a:solidFill>
              </a:rPr>
              <a:t> </a:t>
            </a:r>
          </a:p>
        </p:txBody>
      </p:sp>
      <p:sp>
        <p:nvSpPr>
          <p:cNvPr id="8" name="TextBox 149"/>
          <p:cNvSpPr txBox="1">
            <a:spLocks noChangeArrowheads="1"/>
          </p:cNvSpPr>
          <p:nvPr/>
        </p:nvSpPr>
        <p:spPr bwMode="auto">
          <a:xfrm rot="-5400000">
            <a:off x="2247107" y="4730949"/>
            <a:ext cx="2255837" cy="307975"/>
          </a:xfrm>
          <a:prstGeom prst="rect">
            <a:avLst/>
          </a:prstGeom>
          <a:noFill/>
          <a:ln w="9525">
            <a:noFill/>
            <a:miter lim="800000"/>
            <a:headEnd/>
            <a:tailEnd/>
          </a:ln>
        </p:spPr>
        <p:txBody>
          <a:bodyPr>
            <a:spAutoFit/>
          </a:bodyPr>
          <a:lstStyle/>
          <a:p>
            <a:pPr algn="ctr"/>
            <a:r>
              <a:rPr lang="en-US" sz="1400">
                <a:solidFill>
                  <a:srgbClr val="0000FF"/>
                </a:solidFill>
              </a:rPr>
              <a:t>Increase of free volume</a:t>
            </a:r>
          </a:p>
        </p:txBody>
      </p:sp>
      <p:sp>
        <p:nvSpPr>
          <p:cNvPr id="9" name="TextBox 24"/>
          <p:cNvSpPr txBox="1">
            <a:spLocks noChangeArrowheads="1"/>
          </p:cNvSpPr>
          <p:nvPr/>
        </p:nvSpPr>
        <p:spPr bwMode="auto">
          <a:xfrm>
            <a:off x="608013" y="939205"/>
            <a:ext cx="2844800" cy="338138"/>
          </a:xfrm>
          <a:prstGeom prst="rect">
            <a:avLst/>
          </a:prstGeom>
          <a:noFill/>
          <a:ln w="9525">
            <a:noFill/>
            <a:miter lim="800000"/>
            <a:headEnd/>
            <a:tailEnd/>
          </a:ln>
        </p:spPr>
        <p:txBody>
          <a:bodyPr wrap="none">
            <a:spAutoFit/>
          </a:bodyPr>
          <a:lstStyle/>
          <a:p>
            <a:r>
              <a:rPr lang="en-US" sz="1600" b="1"/>
              <a:t>Thin polystyrene film 10nm</a:t>
            </a:r>
            <a:endParaRPr lang="en-GB" sz="1600" b="1"/>
          </a:p>
        </p:txBody>
      </p:sp>
      <p:sp>
        <p:nvSpPr>
          <p:cNvPr id="10" name="Rectangle 22"/>
          <p:cNvSpPr>
            <a:spLocks noChangeArrowheads="1"/>
          </p:cNvSpPr>
          <p:nvPr/>
        </p:nvSpPr>
        <p:spPr bwMode="auto">
          <a:xfrm>
            <a:off x="2735263" y="6098580"/>
            <a:ext cx="2686050" cy="276225"/>
          </a:xfrm>
          <a:prstGeom prst="rect">
            <a:avLst/>
          </a:prstGeom>
          <a:noFill/>
          <a:ln w="9525">
            <a:noFill/>
            <a:miter lim="800000"/>
            <a:headEnd/>
            <a:tailEnd/>
          </a:ln>
        </p:spPr>
        <p:txBody>
          <a:bodyPr>
            <a:spAutoFit/>
          </a:bodyPr>
          <a:lstStyle/>
          <a:p>
            <a:r>
              <a:rPr lang="fr-FR" sz="1200" i="1"/>
              <a:t>Macromolecules</a:t>
            </a:r>
            <a:r>
              <a:rPr lang="fr-FR" sz="1200"/>
              <a:t>, 2012, </a:t>
            </a:r>
            <a:r>
              <a:rPr lang="fr-FR" sz="1200" b="1" i="1"/>
              <a:t>45</a:t>
            </a:r>
            <a:r>
              <a:rPr lang="fr-FR" sz="1200"/>
              <a:t>, 6611</a:t>
            </a:r>
            <a:endParaRPr lang="en-GB" sz="1200"/>
          </a:p>
        </p:txBody>
      </p:sp>
      <p:sp>
        <p:nvSpPr>
          <p:cNvPr id="12" name="TextBox 53"/>
          <p:cNvSpPr txBox="1">
            <a:spLocks noChangeArrowheads="1"/>
          </p:cNvSpPr>
          <p:nvPr/>
        </p:nvSpPr>
        <p:spPr bwMode="auto">
          <a:xfrm>
            <a:off x="5796136" y="989782"/>
            <a:ext cx="1190625" cy="369888"/>
          </a:xfrm>
          <a:prstGeom prst="rect">
            <a:avLst/>
          </a:prstGeom>
          <a:noFill/>
          <a:ln w="9525">
            <a:noFill/>
            <a:miter lim="800000"/>
            <a:headEnd/>
            <a:tailEnd/>
          </a:ln>
        </p:spPr>
        <p:txBody>
          <a:bodyPr wrap="none">
            <a:spAutoFit/>
          </a:bodyPr>
          <a:lstStyle/>
          <a:p>
            <a:r>
              <a:rPr lang="en-GB" i="1" dirty="0"/>
              <a:t>E= 22keV</a:t>
            </a:r>
          </a:p>
        </p:txBody>
      </p:sp>
      <p:graphicFrame>
        <p:nvGraphicFramePr>
          <p:cNvPr id="13" name="Object 123"/>
          <p:cNvGraphicFramePr>
            <a:graphicFrameLocks noChangeAspect="1"/>
          </p:cNvGraphicFramePr>
          <p:nvPr/>
        </p:nvGraphicFramePr>
        <p:xfrm>
          <a:off x="6867525" y="548680"/>
          <a:ext cx="2228850" cy="3817938"/>
        </p:xfrm>
        <a:graphic>
          <a:graphicData uri="http://schemas.openxmlformats.org/presentationml/2006/ole">
            <p:oleObj spid="_x0000_s1504259" name="Graph" r:id="rId6" imgW="2560320" imgH="4389120" progId="Origin50.Graph">
              <p:embed/>
            </p:oleObj>
          </a:graphicData>
        </a:graphic>
      </p:graphicFrame>
      <p:sp>
        <p:nvSpPr>
          <p:cNvPr id="14" name="TextBox 140"/>
          <p:cNvSpPr txBox="1">
            <a:spLocks noChangeArrowheads="1"/>
          </p:cNvSpPr>
          <p:nvPr/>
        </p:nvSpPr>
        <p:spPr bwMode="auto">
          <a:xfrm>
            <a:off x="3890097" y="1421830"/>
            <a:ext cx="2608406" cy="1323439"/>
          </a:xfrm>
          <a:prstGeom prst="rect">
            <a:avLst/>
          </a:prstGeom>
          <a:noFill/>
          <a:ln w="9525">
            <a:noFill/>
            <a:miter lim="800000"/>
            <a:headEnd/>
            <a:tailEnd/>
          </a:ln>
        </p:spPr>
        <p:txBody>
          <a:bodyPr wrap="none">
            <a:spAutoFit/>
          </a:bodyPr>
          <a:lstStyle/>
          <a:p>
            <a:pPr algn="ctr"/>
            <a:r>
              <a:rPr lang="en-US" dirty="0">
                <a:solidFill>
                  <a:srgbClr val="0000FF"/>
                </a:solidFill>
                <a:latin typeface="Arial Narrow" pitchFamily="34" charset="0"/>
              </a:rPr>
              <a:t>The film swell when exposed</a:t>
            </a:r>
          </a:p>
          <a:p>
            <a:pPr algn="ctr"/>
            <a:r>
              <a:rPr lang="en-US" dirty="0">
                <a:solidFill>
                  <a:srgbClr val="0000FF"/>
                </a:solidFill>
                <a:latin typeface="Arial Narrow" pitchFamily="34" charset="0"/>
              </a:rPr>
              <a:t> to CO</a:t>
            </a:r>
            <a:r>
              <a:rPr lang="en-US" baseline="-25000" dirty="0">
                <a:solidFill>
                  <a:srgbClr val="0000FF"/>
                </a:solidFill>
                <a:latin typeface="Arial Narrow" pitchFamily="34" charset="0"/>
              </a:rPr>
              <a:t>2</a:t>
            </a:r>
            <a:r>
              <a:rPr lang="en-US" dirty="0">
                <a:solidFill>
                  <a:srgbClr val="0000FF"/>
                </a:solidFill>
                <a:latin typeface="Arial Narrow" pitchFamily="34" charset="0"/>
              </a:rPr>
              <a:t> close to </a:t>
            </a:r>
            <a:r>
              <a:rPr lang="en-US" dirty="0" smtClean="0">
                <a:solidFill>
                  <a:srgbClr val="0000FF"/>
                </a:solidFill>
                <a:latin typeface="Arial Narrow" pitchFamily="34" charset="0"/>
              </a:rPr>
              <a:t>sc-state</a:t>
            </a:r>
          </a:p>
          <a:p>
            <a:pPr algn="ctr"/>
            <a:endParaRPr lang="en-US" sz="800" dirty="0" smtClean="0">
              <a:solidFill>
                <a:srgbClr val="0000FF"/>
              </a:solidFill>
              <a:latin typeface="Arial Narrow" pitchFamily="34" charset="0"/>
            </a:endParaRPr>
          </a:p>
          <a:p>
            <a:pPr algn="ctr"/>
            <a:r>
              <a:rPr lang="en-US" dirty="0" smtClean="0">
                <a:solidFill>
                  <a:srgbClr val="0000FF"/>
                </a:solidFill>
                <a:latin typeface="Arial Narrow" pitchFamily="34" charset="0"/>
              </a:rPr>
              <a:t>The thinner film the larger</a:t>
            </a:r>
            <a:br>
              <a:rPr lang="en-US" dirty="0" smtClean="0">
                <a:solidFill>
                  <a:srgbClr val="0000FF"/>
                </a:solidFill>
                <a:latin typeface="Arial Narrow" pitchFamily="34" charset="0"/>
              </a:rPr>
            </a:br>
            <a:r>
              <a:rPr lang="en-US" dirty="0" smtClean="0">
                <a:solidFill>
                  <a:srgbClr val="0000FF"/>
                </a:solidFill>
                <a:latin typeface="Arial Narrow" pitchFamily="34" charset="0"/>
              </a:rPr>
              <a:t>thickness change</a:t>
            </a:r>
            <a:endParaRPr lang="en-GB" dirty="0">
              <a:solidFill>
                <a:srgbClr val="0000FF"/>
              </a:solidFill>
              <a:latin typeface="Arial Narrow" pitchFamily="34" charset="0"/>
            </a:endParaRPr>
          </a:p>
        </p:txBody>
      </p:sp>
      <p:sp>
        <p:nvSpPr>
          <p:cNvPr id="15" name="TextBox 149"/>
          <p:cNvSpPr txBox="1">
            <a:spLocks noChangeArrowheads="1"/>
          </p:cNvSpPr>
          <p:nvPr/>
        </p:nvSpPr>
        <p:spPr bwMode="auto">
          <a:xfrm>
            <a:off x="3806825" y="2861990"/>
            <a:ext cx="3060700" cy="1200150"/>
          </a:xfrm>
          <a:prstGeom prst="rect">
            <a:avLst/>
          </a:prstGeom>
          <a:noFill/>
          <a:ln w="9525">
            <a:noFill/>
            <a:miter lim="800000"/>
            <a:headEnd/>
            <a:tailEnd/>
          </a:ln>
        </p:spPr>
        <p:txBody>
          <a:bodyPr>
            <a:spAutoFit/>
          </a:bodyPr>
          <a:lstStyle/>
          <a:p>
            <a:pPr algn="ctr"/>
            <a:r>
              <a:rPr lang="en-US" dirty="0">
                <a:solidFill>
                  <a:srgbClr val="0000FF"/>
                </a:solidFill>
                <a:latin typeface="Arial Narrow" pitchFamily="34" charset="0"/>
              </a:rPr>
              <a:t>Increase of free volume </a:t>
            </a:r>
          </a:p>
          <a:p>
            <a:pPr algn="ctr"/>
            <a:endParaRPr lang="en-US" dirty="0">
              <a:solidFill>
                <a:srgbClr val="0000FF"/>
              </a:solidFill>
              <a:latin typeface="Arial Narrow" pitchFamily="34" charset="0"/>
            </a:endParaRPr>
          </a:p>
          <a:p>
            <a:pPr algn="ctr"/>
            <a:r>
              <a:rPr lang="en-US" dirty="0">
                <a:solidFill>
                  <a:srgbClr val="0000FF"/>
                </a:solidFill>
                <a:latin typeface="Arial Narrow" pitchFamily="34" charset="0"/>
              </a:rPr>
              <a:t>Decrease of Polystyrene</a:t>
            </a:r>
          </a:p>
          <a:p>
            <a:pPr algn="ctr"/>
            <a:r>
              <a:rPr lang="en-US" dirty="0">
                <a:solidFill>
                  <a:srgbClr val="0000FF"/>
                </a:solidFill>
                <a:latin typeface="Arial Narrow" pitchFamily="34" charset="0"/>
              </a:rPr>
              <a:t> electron density</a:t>
            </a:r>
          </a:p>
        </p:txBody>
      </p:sp>
      <p:sp>
        <p:nvSpPr>
          <p:cNvPr id="16" name="Down Arrow 151"/>
          <p:cNvSpPr>
            <a:spLocks noChangeArrowheads="1"/>
          </p:cNvSpPr>
          <p:nvPr/>
        </p:nvSpPr>
        <p:spPr bwMode="auto">
          <a:xfrm>
            <a:off x="5016500" y="3262040"/>
            <a:ext cx="447675" cy="152400"/>
          </a:xfrm>
          <a:prstGeom prst="downArrow">
            <a:avLst>
              <a:gd name="adj1" fmla="val 50000"/>
              <a:gd name="adj2" fmla="val 50000"/>
            </a:avLst>
          </a:prstGeom>
          <a:solidFill>
            <a:srgbClr val="FF0000"/>
          </a:solidFill>
          <a:ln w="9525">
            <a:solidFill>
              <a:schemeClr val="tx1"/>
            </a:solidFill>
            <a:round/>
            <a:headEnd/>
            <a:tailEnd/>
          </a:ln>
        </p:spPr>
        <p:txBody>
          <a:bodyPr/>
          <a:lstStyle/>
          <a:p>
            <a:pPr defTabSz="198438" eaLnBrk="0" hangingPunct="0"/>
            <a:endParaRPr lang="en-US" sz="500"/>
          </a:p>
        </p:txBody>
      </p:sp>
      <p:pic>
        <p:nvPicPr>
          <p:cNvPr id="17" name="Picture 28" descr="C:\Users\chavez\Pictures\Picture1.png"/>
          <p:cNvPicPr>
            <a:picLocks noChangeAspect="1" noChangeArrowheads="1"/>
          </p:cNvPicPr>
          <p:nvPr/>
        </p:nvPicPr>
        <p:blipFill>
          <a:blip r:embed="rId7" cstate="print"/>
          <a:srcRect/>
          <a:stretch>
            <a:fillRect/>
          </a:stretch>
        </p:blipFill>
        <p:spPr bwMode="auto">
          <a:xfrm>
            <a:off x="7801421" y="4264372"/>
            <a:ext cx="1235075" cy="1441450"/>
          </a:xfrm>
          <a:prstGeom prst="rect">
            <a:avLst/>
          </a:prstGeom>
          <a:noFill/>
          <a:ln w="9525">
            <a:noFill/>
            <a:miter lim="800000"/>
            <a:headEnd/>
            <a:tailEnd/>
          </a:ln>
        </p:spPr>
      </p:pic>
      <p:pic>
        <p:nvPicPr>
          <p:cNvPr id="18" name="Picture 27" descr="C:\Users\chavez\Pictures\Picture2.png"/>
          <p:cNvPicPr>
            <a:picLocks noChangeAspect="1" noChangeArrowheads="1"/>
          </p:cNvPicPr>
          <p:nvPr/>
        </p:nvPicPr>
        <p:blipFill>
          <a:blip r:embed="rId8" cstate="print"/>
          <a:srcRect/>
          <a:stretch>
            <a:fillRect/>
          </a:stretch>
        </p:blipFill>
        <p:spPr bwMode="auto">
          <a:xfrm>
            <a:off x="3548509" y="5442297"/>
            <a:ext cx="1223962" cy="608013"/>
          </a:xfrm>
          <a:prstGeom prst="rect">
            <a:avLst/>
          </a:prstGeom>
          <a:noFill/>
          <a:ln w="9525">
            <a:noFill/>
            <a:miter lim="800000"/>
            <a:headEnd/>
            <a:tailEnd/>
          </a:ln>
        </p:spPr>
      </p:pic>
      <p:graphicFrame>
        <p:nvGraphicFramePr>
          <p:cNvPr id="19" name="Object 34"/>
          <p:cNvGraphicFramePr>
            <a:graphicFrameLocks noChangeAspect="1"/>
          </p:cNvGraphicFramePr>
          <p:nvPr/>
        </p:nvGraphicFramePr>
        <p:xfrm>
          <a:off x="4626421" y="3942110"/>
          <a:ext cx="3468688" cy="2420937"/>
        </p:xfrm>
        <a:graphic>
          <a:graphicData uri="http://schemas.openxmlformats.org/presentationml/2006/ole">
            <p:oleObj spid="_x0000_s1504260" name="Graph" r:id="rId9" imgW="4156253" imgH="2900477" progId="Origin50.Graph">
              <p:embed/>
            </p:oleObj>
          </a:graphicData>
        </a:graphic>
      </p:graphicFrame>
      <p:cxnSp>
        <p:nvCxnSpPr>
          <p:cNvPr id="20" name="Straight Arrow Connector 167"/>
          <p:cNvCxnSpPr/>
          <p:nvPr/>
        </p:nvCxnSpPr>
        <p:spPr>
          <a:xfrm>
            <a:off x="7462143" y="4475365"/>
            <a:ext cx="371475" cy="323850"/>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168"/>
          <p:cNvCxnSpPr/>
          <p:nvPr/>
        </p:nvCxnSpPr>
        <p:spPr>
          <a:xfrm flipH="1">
            <a:off x="4787206" y="5723140"/>
            <a:ext cx="750887" cy="109538"/>
          </a:xfrm>
          <a:prstGeom prst="straightConnector1">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169"/>
          <p:cNvSpPr txBox="1">
            <a:spLocks noChangeArrowheads="1"/>
          </p:cNvSpPr>
          <p:nvPr/>
        </p:nvSpPr>
        <p:spPr bwMode="auto">
          <a:xfrm>
            <a:off x="4283968" y="5535815"/>
            <a:ext cx="609600" cy="323850"/>
          </a:xfrm>
          <a:prstGeom prst="rect">
            <a:avLst/>
          </a:prstGeom>
          <a:noFill/>
          <a:ln w="9525">
            <a:noFill/>
            <a:miter lim="800000"/>
            <a:headEnd/>
            <a:tailEnd/>
          </a:ln>
        </p:spPr>
        <p:txBody>
          <a:bodyPr>
            <a:spAutoFit/>
          </a:bodyPr>
          <a:lstStyle/>
          <a:p>
            <a:r>
              <a:rPr lang="en-US" sz="1500" dirty="0">
                <a:latin typeface="Times" pitchFamily="18" charset="0"/>
              </a:rPr>
              <a:t>PS</a:t>
            </a:r>
            <a:endParaRPr lang="en-GB" sz="1500" dirty="0">
              <a:latin typeface="Times" pitchFamily="18" charset="0"/>
            </a:endParaRPr>
          </a:p>
        </p:txBody>
      </p:sp>
      <p:sp>
        <p:nvSpPr>
          <p:cNvPr id="23" name="TextBox 170"/>
          <p:cNvSpPr txBox="1">
            <a:spLocks noChangeArrowheads="1"/>
          </p:cNvSpPr>
          <p:nvPr/>
        </p:nvSpPr>
        <p:spPr bwMode="auto">
          <a:xfrm>
            <a:off x="4355406" y="5835853"/>
            <a:ext cx="312737" cy="276225"/>
          </a:xfrm>
          <a:prstGeom prst="rect">
            <a:avLst/>
          </a:prstGeom>
          <a:noFill/>
          <a:ln w="9525">
            <a:noFill/>
            <a:miter lim="800000"/>
            <a:headEnd/>
            <a:tailEnd/>
          </a:ln>
        </p:spPr>
        <p:txBody>
          <a:bodyPr wrap="none">
            <a:spAutoFit/>
          </a:bodyPr>
          <a:lstStyle/>
          <a:p>
            <a:r>
              <a:rPr lang="en-US" sz="1200" dirty="0">
                <a:latin typeface="Times" pitchFamily="18" charset="0"/>
              </a:rPr>
              <a:t>Si</a:t>
            </a:r>
            <a:endParaRPr lang="en-GB" sz="1200" dirty="0">
              <a:latin typeface="Times" pitchFamily="18" charset="0"/>
            </a:endParaRPr>
          </a:p>
        </p:txBody>
      </p:sp>
      <p:sp>
        <p:nvSpPr>
          <p:cNvPr id="24" name="TextBox 172"/>
          <p:cNvSpPr txBox="1">
            <a:spLocks noChangeArrowheads="1"/>
          </p:cNvSpPr>
          <p:nvPr/>
        </p:nvSpPr>
        <p:spPr bwMode="auto">
          <a:xfrm>
            <a:off x="8320981" y="4284865"/>
            <a:ext cx="609600" cy="323850"/>
          </a:xfrm>
          <a:prstGeom prst="rect">
            <a:avLst/>
          </a:prstGeom>
          <a:noFill/>
          <a:ln w="9525">
            <a:noFill/>
            <a:miter lim="800000"/>
            <a:headEnd/>
            <a:tailEnd/>
          </a:ln>
        </p:spPr>
        <p:txBody>
          <a:bodyPr>
            <a:spAutoFit/>
          </a:bodyPr>
          <a:lstStyle/>
          <a:p>
            <a:r>
              <a:rPr lang="en-US" sz="1500">
                <a:latin typeface="Times" pitchFamily="18" charset="0"/>
              </a:rPr>
              <a:t>CO</a:t>
            </a:r>
            <a:r>
              <a:rPr lang="en-US" sz="1500" baseline="-25000">
                <a:latin typeface="Times" pitchFamily="18" charset="0"/>
              </a:rPr>
              <a:t>2</a:t>
            </a:r>
            <a:endParaRPr lang="en-GB" sz="1500" baseline="-25000">
              <a:latin typeface="Times"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Nanoparticles</a:t>
            </a:r>
            <a:r>
              <a:rPr lang="en-GB" dirty="0" smtClean="0"/>
              <a:t> as surfactants: contact angle &amp; binding energy</a:t>
            </a:r>
            <a:endParaRPr lang="en-GB" dirty="0"/>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34</a:t>
            </a:fld>
            <a:endParaRPr lang="fr-FR" dirty="0"/>
          </a:p>
        </p:txBody>
      </p:sp>
      <p:pic>
        <p:nvPicPr>
          <p:cNvPr id="5" name="Picture 3" descr="C:\Users\pontoni\Documents\Seminars\2011_03_10_Saclay\Figures\EnVsTheta.png"/>
          <p:cNvPicPr>
            <a:picLocks noChangeAspect="1" noChangeArrowheads="1"/>
          </p:cNvPicPr>
          <p:nvPr/>
        </p:nvPicPr>
        <p:blipFill>
          <a:blip r:embed="rId4" cstate="print"/>
          <a:srcRect/>
          <a:stretch>
            <a:fillRect/>
          </a:stretch>
        </p:blipFill>
        <p:spPr bwMode="auto">
          <a:xfrm>
            <a:off x="152400" y="3212976"/>
            <a:ext cx="4365625" cy="2303463"/>
          </a:xfrm>
          <a:prstGeom prst="rect">
            <a:avLst/>
          </a:prstGeom>
          <a:noFill/>
          <a:ln w="9525">
            <a:noFill/>
            <a:miter lim="800000"/>
            <a:headEnd/>
            <a:tailEnd/>
          </a:ln>
        </p:spPr>
      </p:pic>
      <p:grpSp>
        <p:nvGrpSpPr>
          <p:cNvPr id="47" name="Group 46"/>
          <p:cNvGrpSpPr/>
          <p:nvPr/>
        </p:nvGrpSpPr>
        <p:grpSpPr>
          <a:xfrm>
            <a:off x="3419872" y="1051743"/>
            <a:ext cx="5472608" cy="1657177"/>
            <a:chOff x="3419872" y="836712"/>
            <a:chExt cx="5472608" cy="1657177"/>
          </a:xfrm>
        </p:grpSpPr>
        <p:sp>
          <p:nvSpPr>
            <p:cNvPr id="6" name="Rounded Rectangle 5"/>
            <p:cNvSpPr/>
            <p:nvPr/>
          </p:nvSpPr>
          <p:spPr bwMode="auto">
            <a:xfrm>
              <a:off x="3419872" y="836712"/>
              <a:ext cx="5472608" cy="16571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7" name="Object 4"/>
            <p:cNvGraphicFramePr>
              <a:graphicFrameLocks noChangeAspect="1"/>
            </p:cNvGraphicFramePr>
            <p:nvPr/>
          </p:nvGraphicFramePr>
          <p:xfrm>
            <a:off x="3732213" y="1277938"/>
            <a:ext cx="4918075" cy="1120775"/>
          </p:xfrm>
          <a:graphic>
            <a:graphicData uri="http://schemas.openxmlformats.org/presentationml/2006/ole">
              <p:oleObj spid="_x0000_s1583106" name="Equation" r:id="rId5" imgW="2082600" imgH="482400" progId="Equation.3">
                <p:embed/>
              </p:oleObj>
            </a:graphicData>
          </a:graphic>
        </p:graphicFrame>
        <p:sp>
          <p:nvSpPr>
            <p:cNvPr id="26" name="TextBox 13"/>
            <p:cNvSpPr txBox="1">
              <a:spLocks noChangeArrowheads="1"/>
            </p:cNvSpPr>
            <p:nvPr/>
          </p:nvSpPr>
          <p:spPr bwMode="auto">
            <a:xfrm>
              <a:off x="5053359" y="868710"/>
              <a:ext cx="1966913" cy="400050"/>
            </a:xfrm>
            <a:prstGeom prst="rect">
              <a:avLst/>
            </a:prstGeom>
            <a:noFill/>
            <a:ln w="9525">
              <a:noFill/>
              <a:miter lim="800000"/>
              <a:headEnd/>
              <a:tailEnd/>
            </a:ln>
          </p:spPr>
          <p:txBody>
            <a:bodyPr wrap="none">
              <a:spAutoFit/>
            </a:bodyPr>
            <a:lstStyle/>
            <a:p>
              <a:r>
                <a:rPr lang="en-US" sz="2000" dirty="0">
                  <a:solidFill>
                    <a:srgbClr val="FF0000"/>
                  </a:solidFill>
                </a:rPr>
                <a:t>Binding </a:t>
              </a:r>
              <a:r>
                <a:rPr lang="en-US" sz="2000" dirty="0" smtClean="0">
                  <a:solidFill>
                    <a:srgbClr val="FF0000"/>
                  </a:solidFill>
                </a:rPr>
                <a:t>energy</a:t>
              </a:r>
              <a:endParaRPr lang="en-GB" sz="2000" dirty="0">
                <a:solidFill>
                  <a:srgbClr val="FF0000"/>
                </a:solidFill>
              </a:endParaRPr>
            </a:p>
          </p:txBody>
        </p:sp>
      </p:grpSp>
      <p:pic>
        <p:nvPicPr>
          <p:cNvPr id="28" name="Picture 11" descr="C:\Users\pontoni\Documents\Seminars\2011_03_10_Saclay\Figures\EnVsRadius.png"/>
          <p:cNvPicPr>
            <a:picLocks noChangeAspect="1" noChangeArrowheads="1"/>
          </p:cNvPicPr>
          <p:nvPr/>
        </p:nvPicPr>
        <p:blipFill>
          <a:blip r:embed="rId6" cstate="print"/>
          <a:srcRect/>
          <a:stretch>
            <a:fillRect/>
          </a:stretch>
        </p:blipFill>
        <p:spPr bwMode="auto">
          <a:xfrm>
            <a:off x="4648200" y="3212976"/>
            <a:ext cx="4364038" cy="2303463"/>
          </a:xfrm>
          <a:prstGeom prst="rect">
            <a:avLst/>
          </a:prstGeom>
          <a:noFill/>
          <a:ln w="9525">
            <a:noFill/>
            <a:miter lim="800000"/>
            <a:headEnd/>
            <a:tailEnd/>
          </a:ln>
        </p:spPr>
      </p:pic>
      <p:grpSp>
        <p:nvGrpSpPr>
          <p:cNvPr id="48" name="Group 47"/>
          <p:cNvGrpSpPr/>
          <p:nvPr/>
        </p:nvGrpSpPr>
        <p:grpSpPr>
          <a:xfrm>
            <a:off x="153988" y="764704"/>
            <a:ext cx="2997200" cy="2374900"/>
            <a:chOff x="153988" y="980082"/>
            <a:chExt cx="2997200" cy="2374900"/>
          </a:xfrm>
        </p:grpSpPr>
        <p:sp>
          <p:nvSpPr>
            <p:cNvPr id="29" name="Rectangle 10"/>
            <p:cNvSpPr>
              <a:spLocks noChangeArrowheads="1"/>
            </p:cNvSpPr>
            <p:nvPr/>
          </p:nvSpPr>
          <p:spPr bwMode="auto">
            <a:xfrm>
              <a:off x="153988" y="1013420"/>
              <a:ext cx="2995612" cy="914400"/>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30" name="Rectangle 11"/>
            <p:cNvSpPr>
              <a:spLocks noChangeArrowheads="1"/>
            </p:cNvSpPr>
            <p:nvPr/>
          </p:nvSpPr>
          <p:spPr bwMode="auto">
            <a:xfrm>
              <a:off x="155575" y="1924645"/>
              <a:ext cx="2995613" cy="1414462"/>
            </a:xfrm>
            <a:prstGeom prst="rect">
              <a:avLst/>
            </a:prstGeom>
            <a:solidFill>
              <a:srgbClr val="00CCFF"/>
            </a:solidFill>
            <a:ln w="9525">
              <a:solidFill>
                <a:schemeClr val="tx1"/>
              </a:solidFill>
              <a:miter lim="800000"/>
              <a:headEnd/>
              <a:tailEnd/>
            </a:ln>
          </p:spPr>
          <p:txBody>
            <a:bodyPr wrap="none" anchor="ctr"/>
            <a:lstStyle/>
            <a:p>
              <a:endParaRPr lang="en-US"/>
            </a:p>
          </p:txBody>
        </p:sp>
        <p:sp>
          <p:nvSpPr>
            <p:cNvPr id="31" name="Oval 12"/>
            <p:cNvSpPr>
              <a:spLocks noChangeArrowheads="1"/>
            </p:cNvSpPr>
            <p:nvPr/>
          </p:nvSpPr>
          <p:spPr bwMode="auto">
            <a:xfrm>
              <a:off x="1222375" y="1675407"/>
              <a:ext cx="1087438" cy="1082675"/>
            </a:xfrm>
            <a:prstGeom prst="ellipse">
              <a:avLst/>
            </a:prstGeom>
            <a:gradFill rotWithShape="1">
              <a:gsLst>
                <a:gs pos="0">
                  <a:srgbClr val="FFCC00"/>
                </a:gs>
                <a:gs pos="100000">
                  <a:srgbClr val="AA8800"/>
                </a:gs>
              </a:gsLst>
              <a:path path="shape">
                <a:fillToRect l="50000" t="50000" r="50000" b="50000"/>
              </a:path>
            </a:gradFill>
            <a:ln w="9525">
              <a:noFill/>
              <a:round/>
              <a:headEnd/>
              <a:tailEnd/>
            </a:ln>
          </p:spPr>
          <p:txBody>
            <a:bodyPr wrap="none" anchor="ctr"/>
            <a:lstStyle/>
            <a:p>
              <a:endParaRPr lang="en-US"/>
            </a:p>
          </p:txBody>
        </p:sp>
        <p:sp>
          <p:nvSpPr>
            <p:cNvPr id="32" name="Line 13"/>
            <p:cNvSpPr>
              <a:spLocks noChangeShapeType="1"/>
            </p:cNvSpPr>
            <p:nvPr/>
          </p:nvSpPr>
          <p:spPr bwMode="auto">
            <a:xfrm flipH="1">
              <a:off x="796925" y="1299170"/>
              <a:ext cx="944563" cy="1316037"/>
            </a:xfrm>
            <a:prstGeom prst="line">
              <a:avLst/>
            </a:prstGeom>
            <a:noFill/>
            <a:ln w="25400">
              <a:solidFill>
                <a:srgbClr val="FF0000"/>
              </a:solidFill>
              <a:round/>
              <a:headEnd type="triangle" w="med" len="med"/>
              <a:tailEnd type="triangle" w="med" len="med"/>
            </a:ln>
          </p:spPr>
          <p:txBody>
            <a:bodyPr/>
            <a:lstStyle/>
            <a:p>
              <a:endParaRPr lang="en-GB"/>
            </a:p>
          </p:txBody>
        </p:sp>
        <p:sp>
          <p:nvSpPr>
            <p:cNvPr id="33" name="Arc 14"/>
            <p:cNvSpPr>
              <a:spLocks/>
            </p:cNvSpPr>
            <p:nvPr/>
          </p:nvSpPr>
          <p:spPr bwMode="auto">
            <a:xfrm flipH="1" flipV="1">
              <a:off x="708025" y="1924645"/>
              <a:ext cx="371475" cy="395287"/>
            </a:xfrm>
            <a:custGeom>
              <a:avLst/>
              <a:gdLst>
                <a:gd name="T0" fmla="*/ 2147483647 w 21600"/>
                <a:gd name="T1" fmla="*/ 0 h 21054"/>
                <a:gd name="T2" fmla="*/ 2147483647 w 21600"/>
                <a:gd name="T3" fmla="*/ 2147483647 h 21054"/>
                <a:gd name="T4" fmla="*/ 0 w 21600"/>
                <a:gd name="T5" fmla="*/ 2147483647 h 21054"/>
                <a:gd name="T6" fmla="*/ 0 60000 65536"/>
                <a:gd name="T7" fmla="*/ 0 60000 65536"/>
                <a:gd name="T8" fmla="*/ 0 60000 65536"/>
                <a:gd name="T9" fmla="*/ 0 w 21600"/>
                <a:gd name="T10" fmla="*/ 0 h 21054"/>
                <a:gd name="T11" fmla="*/ 21600 w 21600"/>
                <a:gd name="T12" fmla="*/ 21054 h 21054"/>
              </a:gdLst>
              <a:ahLst/>
              <a:cxnLst>
                <a:cxn ang="T6">
                  <a:pos x="T0" y="T1"/>
                </a:cxn>
                <a:cxn ang="T7">
                  <a:pos x="T2" y="T3"/>
                </a:cxn>
                <a:cxn ang="T8">
                  <a:pos x="T4" y="T5"/>
                </a:cxn>
              </a:cxnLst>
              <a:rect l="T9" t="T10" r="T11" b="T12"/>
              <a:pathLst>
                <a:path w="21600" h="21054" fill="none" extrusionOk="0">
                  <a:moveTo>
                    <a:pt x="4826" y="0"/>
                  </a:moveTo>
                  <a:cubicBezTo>
                    <a:pt x="14641" y="2250"/>
                    <a:pt x="21600" y="10984"/>
                    <a:pt x="21600" y="21054"/>
                  </a:cubicBezTo>
                </a:path>
                <a:path w="21600" h="21054" stroke="0" extrusionOk="0">
                  <a:moveTo>
                    <a:pt x="4826" y="0"/>
                  </a:moveTo>
                  <a:cubicBezTo>
                    <a:pt x="14641" y="2250"/>
                    <a:pt x="21600" y="10984"/>
                    <a:pt x="21600" y="21054"/>
                  </a:cubicBezTo>
                  <a:lnTo>
                    <a:pt x="0" y="21054"/>
                  </a:lnTo>
                  <a:close/>
                </a:path>
              </a:pathLst>
            </a:custGeom>
            <a:noFill/>
            <a:ln w="9525">
              <a:solidFill>
                <a:schemeClr val="tx1"/>
              </a:solidFill>
              <a:round/>
              <a:headEnd/>
              <a:tailEnd/>
            </a:ln>
          </p:spPr>
          <p:txBody>
            <a:bodyPr wrap="none" anchor="ctr"/>
            <a:lstStyle/>
            <a:p>
              <a:endParaRPr lang="en-GB"/>
            </a:p>
          </p:txBody>
        </p:sp>
        <p:sp>
          <p:nvSpPr>
            <p:cNvPr id="34" name="Text Box 15"/>
            <p:cNvSpPr txBox="1">
              <a:spLocks noChangeArrowheads="1"/>
            </p:cNvSpPr>
            <p:nvPr/>
          </p:nvSpPr>
          <p:spPr bwMode="auto">
            <a:xfrm>
              <a:off x="398463" y="1972270"/>
              <a:ext cx="373062" cy="523875"/>
            </a:xfrm>
            <a:prstGeom prst="rect">
              <a:avLst/>
            </a:prstGeom>
            <a:noFill/>
            <a:ln w="9525">
              <a:noFill/>
              <a:miter lim="800000"/>
              <a:headEnd/>
              <a:tailEnd/>
            </a:ln>
          </p:spPr>
          <p:txBody>
            <a:bodyPr wrap="none">
              <a:spAutoFit/>
            </a:bodyPr>
            <a:lstStyle/>
            <a:p>
              <a:r>
                <a:rPr lang="fr-FR" sz="2800" b="0">
                  <a:sym typeface="Symbol" pitchFamily="18" charset="2"/>
                </a:rPr>
                <a:t></a:t>
              </a:r>
              <a:endParaRPr lang="fr-FR" sz="2800" b="0" baseline="-25000">
                <a:sym typeface="Symbol" pitchFamily="18" charset="2"/>
              </a:endParaRPr>
            </a:p>
          </p:txBody>
        </p:sp>
        <p:sp>
          <p:nvSpPr>
            <p:cNvPr id="35" name="Text Box 22"/>
            <p:cNvSpPr txBox="1">
              <a:spLocks noChangeArrowheads="1"/>
            </p:cNvSpPr>
            <p:nvPr/>
          </p:nvSpPr>
          <p:spPr bwMode="auto">
            <a:xfrm>
              <a:off x="157163" y="2954932"/>
              <a:ext cx="852487" cy="400050"/>
            </a:xfrm>
            <a:prstGeom prst="rect">
              <a:avLst/>
            </a:prstGeom>
            <a:noFill/>
            <a:ln w="9525">
              <a:noFill/>
              <a:miter lim="800000"/>
              <a:headEnd/>
              <a:tailEnd/>
            </a:ln>
          </p:spPr>
          <p:txBody>
            <a:bodyPr wrap="none">
              <a:spAutoFit/>
            </a:bodyPr>
            <a:lstStyle/>
            <a:p>
              <a:pPr>
                <a:defRPr/>
              </a:pPr>
              <a:r>
                <a:rPr lang="en-US" sz="2000" dirty="0">
                  <a:latin typeface="+mn-lt"/>
                  <a:cs typeface="Times New Roman" pitchFamily="18" charset="0"/>
                </a:rPr>
                <a:t>water</a:t>
              </a:r>
              <a:endParaRPr lang="fr-FR" sz="2000" dirty="0">
                <a:latin typeface="+mn-lt"/>
                <a:cs typeface="Times New Roman" pitchFamily="18" charset="0"/>
              </a:endParaRPr>
            </a:p>
          </p:txBody>
        </p:sp>
        <p:sp>
          <p:nvSpPr>
            <p:cNvPr id="36" name="Text Box 24"/>
            <p:cNvSpPr txBox="1">
              <a:spLocks noChangeArrowheads="1"/>
            </p:cNvSpPr>
            <p:nvPr/>
          </p:nvSpPr>
          <p:spPr bwMode="auto">
            <a:xfrm>
              <a:off x="2665413" y="980082"/>
              <a:ext cx="482600" cy="400050"/>
            </a:xfrm>
            <a:prstGeom prst="rect">
              <a:avLst/>
            </a:prstGeom>
            <a:noFill/>
            <a:ln w="9525">
              <a:noFill/>
              <a:miter lim="800000"/>
              <a:headEnd/>
              <a:tailEnd/>
            </a:ln>
          </p:spPr>
          <p:txBody>
            <a:bodyPr wrap="none">
              <a:spAutoFit/>
            </a:bodyPr>
            <a:lstStyle/>
            <a:p>
              <a:pPr>
                <a:defRPr/>
              </a:pPr>
              <a:r>
                <a:rPr lang="en-US" sz="2000" dirty="0">
                  <a:latin typeface="+mn-lt"/>
                  <a:cs typeface="Times New Roman" pitchFamily="18" charset="0"/>
                </a:rPr>
                <a:t>oil</a:t>
              </a:r>
              <a:endParaRPr lang="fr-FR" sz="2000" dirty="0">
                <a:latin typeface="+mn-lt"/>
                <a:cs typeface="Times New Roman" pitchFamily="18" charset="0"/>
              </a:endParaRPr>
            </a:p>
          </p:txBody>
        </p:sp>
        <p:sp>
          <p:nvSpPr>
            <p:cNvPr id="37" name="Text Box 27"/>
            <p:cNvSpPr txBox="1">
              <a:spLocks noChangeArrowheads="1"/>
            </p:cNvSpPr>
            <p:nvPr/>
          </p:nvSpPr>
          <p:spPr bwMode="auto">
            <a:xfrm>
              <a:off x="342900" y="1316632"/>
              <a:ext cx="625475" cy="522288"/>
            </a:xfrm>
            <a:prstGeom prst="rect">
              <a:avLst/>
            </a:prstGeom>
            <a:noFill/>
            <a:ln w="9525">
              <a:noFill/>
              <a:miter lim="800000"/>
              <a:headEnd/>
              <a:tailEnd/>
            </a:ln>
          </p:spPr>
          <p:txBody>
            <a:bodyPr wrap="none">
              <a:spAutoFit/>
            </a:bodyPr>
            <a:lstStyle/>
            <a:p>
              <a:r>
                <a:rPr lang="fr-FR" sz="2800" b="0">
                  <a:latin typeface="Symbol" pitchFamily="18" charset="2"/>
                  <a:sym typeface="Symbol" pitchFamily="18" charset="2"/>
                </a:rPr>
                <a:t>g</a:t>
              </a:r>
              <a:r>
                <a:rPr lang="fr-FR" sz="2800" b="0" baseline="-25000">
                  <a:latin typeface="Times New Roman" pitchFamily="18" charset="0"/>
                  <a:sym typeface="Symbol" pitchFamily="18" charset="2"/>
                </a:rPr>
                <a:t>ow</a:t>
              </a:r>
            </a:p>
          </p:txBody>
        </p:sp>
        <p:sp>
          <p:nvSpPr>
            <p:cNvPr id="38" name="Text Box 28"/>
            <p:cNvSpPr txBox="1">
              <a:spLocks noChangeArrowheads="1"/>
            </p:cNvSpPr>
            <p:nvPr/>
          </p:nvSpPr>
          <p:spPr bwMode="auto">
            <a:xfrm>
              <a:off x="852488" y="2354857"/>
              <a:ext cx="598487" cy="523875"/>
            </a:xfrm>
            <a:prstGeom prst="rect">
              <a:avLst/>
            </a:prstGeom>
            <a:noFill/>
            <a:ln w="9525">
              <a:noFill/>
              <a:miter lim="800000"/>
              <a:headEnd/>
              <a:tailEnd/>
            </a:ln>
          </p:spPr>
          <p:txBody>
            <a:bodyPr wrap="none">
              <a:spAutoFit/>
            </a:bodyPr>
            <a:lstStyle/>
            <a:p>
              <a:r>
                <a:rPr lang="fr-FR" sz="2800" b="0">
                  <a:latin typeface="Symbol" pitchFamily="18" charset="2"/>
                  <a:sym typeface="Symbol" pitchFamily="18" charset="2"/>
                </a:rPr>
                <a:t>g</a:t>
              </a:r>
              <a:r>
                <a:rPr lang="fr-FR" sz="2800" b="0" baseline="-25000">
                  <a:latin typeface="Times New Roman" pitchFamily="18" charset="0"/>
                  <a:sym typeface="Symbol" pitchFamily="18" charset="2"/>
                </a:rPr>
                <a:t>sw</a:t>
              </a:r>
            </a:p>
          </p:txBody>
        </p:sp>
        <p:sp>
          <p:nvSpPr>
            <p:cNvPr id="39" name="Text Box 29"/>
            <p:cNvSpPr txBox="1">
              <a:spLocks noChangeArrowheads="1"/>
            </p:cNvSpPr>
            <p:nvPr/>
          </p:nvSpPr>
          <p:spPr bwMode="auto">
            <a:xfrm>
              <a:off x="1000125" y="1011832"/>
              <a:ext cx="546100" cy="523875"/>
            </a:xfrm>
            <a:prstGeom prst="rect">
              <a:avLst/>
            </a:prstGeom>
            <a:noFill/>
            <a:ln w="9525">
              <a:noFill/>
              <a:miter lim="800000"/>
              <a:headEnd/>
              <a:tailEnd/>
            </a:ln>
          </p:spPr>
          <p:txBody>
            <a:bodyPr wrap="none">
              <a:spAutoFit/>
            </a:bodyPr>
            <a:lstStyle/>
            <a:p>
              <a:r>
                <a:rPr lang="fr-FR" sz="2800" b="0">
                  <a:latin typeface="Symbol" pitchFamily="18" charset="2"/>
                  <a:sym typeface="Symbol" pitchFamily="18" charset="2"/>
                </a:rPr>
                <a:t>g</a:t>
              </a:r>
              <a:r>
                <a:rPr lang="fr-FR" sz="2800" b="0" baseline="-25000">
                  <a:latin typeface="Times New Roman" pitchFamily="18" charset="0"/>
                  <a:sym typeface="Symbol" pitchFamily="18" charset="2"/>
                </a:rPr>
                <a:t>so</a:t>
              </a:r>
            </a:p>
          </p:txBody>
        </p:sp>
        <p:sp>
          <p:nvSpPr>
            <p:cNvPr id="40" name="Line 30"/>
            <p:cNvSpPr>
              <a:spLocks noChangeShapeType="1"/>
            </p:cNvSpPr>
            <p:nvPr/>
          </p:nvSpPr>
          <p:spPr bwMode="auto">
            <a:xfrm flipH="1">
              <a:off x="369888" y="1924645"/>
              <a:ext cx="933450" cy="0"/>
            </a:xfrm>
            <a:prstGeom prst="line">
              <a:avLst/>
            </a:prstGeom>
            <a:noFill/>
            <a:ln w="25400">
              <a:solidFill>
                <a:srgbClr val="FF0000"/>
              </a:solidFill>
              <a:round/>
              <a:headEnd/>
              <a:tailEnd type="triangle" w="med" len="med"/>
            </a:ln>
          </p:spPr>
          <p:txBody>
            <a:bodyPr/>
            <a:lstStyle/>
            <a:p>
              <a:endParaRPr lang="en-GB"/>
            </a:p>
          </p:txBody>
        </p:sp>
        <p:sp>
          <p:nvSpPr>
            <p:cNvPr id="41" name="Line 30"/>
            <p:cNvSpPr>
              <a:spLocks noChangeShapeType="1"/>
            </p:cNvSpPr>
            <p:nvPr/>
          </p:nvSpPr>
          <p:spPr bwMode="auto">
            <a:xfrm rot="7200000" flipH="1" flipV="1">
              <a:off x="1754982" y="1965125"/>
              <a:ext cx="469900" cy="246063"/>
            </a:xfrm>
            <a:prstGeom prst="line">
              <a:avLst/>
            </a:prstGeom>
            <a:noFill/>
            <a:ln w="9525">
              <a:solidFill>
                <a:schemeClr val="tx1"/>
              </a:solidFill>
              <a:round/>
              <a:headEnd/>
              <a:tailEnd type="triangle" w="med" len="med"/>
            </a:ln>
          </p:spPr>
          <p:txBody>
            <a:bodyPr/>
            <a:lstStyle/>
            <a:p>
              <a:endParaRPr lang="en-GB"/>
            </a:p>
          </p:txBody>
        </p:sp>
        <p:sp>
          <p:nvSpPr>
            <p:cNvPr id="42" name="Text Box 24"/>
            <p:cNvSpPr txBox="1">
              <a:spLocks noChangeArrowheads="1"/>
            </p:cNvSpPr>
            <p:nvPr/>
          </p:nvSpPr>
          <p:spPr bwMode="auto">
            <a:xfrm>
              <a:off x="1665288" y="1724620"/>
              <a:ext cx="304800" cy="522287"/>
            </a:xfrm>
            <a:prstGeom prst="rect">
              <a:avLst/>
            </a:prstGeom>
            <a:noFill/>
            <a:ln w="9525">
              <a:noFill/>
              <a:miter lim="800000"/>
              <a:headEnd/>
              <a:tailEnd/>
            </a:ln>
          </p:spPr>
          <p:txBody>
            <a:bodyPr wrap="none">
              <a:spAutoFit/>
            </a:bodyPr>
            <a:lstStyle/>
            <a:p>
              <a:r>
                <a:rPr lang="en-US" sz="2800" b="0">
                  <a:latin typeface="Times New Roman" pitchFamily="18" charset="0"/>
                  <a:cs typeface="Times New Roman" pitchFamily="18" charset="0"/>
                </a:rPr>
                <a:t>r</a:t>
              </a:r>
              <a:endParaRPr lang="fr-FR" sz="2800" b="0">
                <a:latin typeface="Times New Roman" pitchFamily="18" charset="0"/>
                <a:cs typeface="Times New Roman" pitchFamily="18" charset="0"/>
              </a:endParaRPr>
            </a:p>
          </p:txBody>
        </p:sp>
        <p:sp>
          <p:nvSpPr>
            <p:cNvPr id="43" name="Text Box 24"/>
            <p:cNvSpPr txBox="1">
              <a:spLocks noChangeArrowheads="1"/>
            </p:cNvSpPr>
            <p:nvPr/>
          </p:nvSpPr>
          <p:spPr bwMode="auto">
            <a:xfrm>
              <a:off x="2544763" y="2056407"/>
              <a:ext cx="363537" cy="522288"/>
            </a:xfrm>
            <a:prstGeom prst="rect">
              <a:avLst/>
            </a:prstGeom>
            <a:noFill/>
            <a:ln w="9525">
              <a:noFill/>
              <a:miter lim="800000"/>
              <a:headEnd/>
              <a:tailEnd/>
            </a:ln>
          </p:spPr>
          <p:txBody>
            <a:bodyPr wrap="none">
              <a:spAutoFit/>
            </a:bodyPr>
            <a:lstStyle/>
            <a:p>
              <a:r>
                <a:rPr lang="en-US" sz="2800" b="0">
                  <a:latin typeface="Times New Roman" pitchFamily="18" charset="0"/>
                  <a:cs typeface="Times New Roman" pitchFamily="18" charset="0"/>
                </a:rPr>
                <a:t>h</a:t>
              </a:r>
              <a:endParaRPr lang="fr-FR" sz="2800" b="0">
                <a:latin typeface="Times New Roman" pitchFamily="18" charset="0"/>
                <a:cs typeface="Times New Roman" pitchFamily="18" charset="0"/>
              </a:endParaRPr>
            </a:p>
          </p:txBody>
        </p:sp>
        <p:sp>
          <p:nvSpPr>
            <p:cNvPr id="44" name="Line 30"/>
            <p:cNvSpPr>
              <a:spLocks noChangeShapeType="1"/>
            </p:cNvSpPr>
            <p:nvPr/>
          </p:nvSpPr>
          <p:spPr bwMode="auto">
            <a:xfrm flipH="1">
              <a:off x="1916113" y="2758082"/>
              <a:ext cx="933450" cy="0"/>
            </a:xfrm>
            <a:prstGeom prst="line">
              <a:avLst/>
            </a:prstGeom>
            <a:noFill/>
            <a:ln w="9525">
              <a:solidFill>
                <a:schemeClr val="tx1"/>
              </a:solidFill>
              <a:prstDash val="dash"/>
              <a:round/>
              <a:headEnd/>
              <a:tailEnd/>
            </a:ln>
          </p:spPr>
          <p:txBody>
            <a:bodyPr/>
            <a:lstStyle/>
            <a:p>
              <a:endParaRPr lang="en-GB"/>
            </a:p>
          </p:txBody>
        </p:sp>
        <p:sp>
          <p:nvSpPr>
            <p:cNvPr id="45" name="Line 30"/>
            <p:cNvSpPr>
              <a:spLocks noChangeShapeType="1"/>
            </p:cNvSpPr>
            <p:nvPr/>
          </p:nvSpPr>
          <p:spPr bwMode="auto">
            <a:xfrm rot="5400000" flipH="1" flipV="1">
              <a:off x="2139157" y="2342950"/>
              <a:ext cx="831850" cy="4763"/>
            </a:xfrm>
            <a:prstGeom prst="line">
              <a:avLst/>
            </a:prstGeom>
            <a:noFill/>
            <a:ln w="9525">
              <a:solidFill>
                <a:schemeClr val="tx1"/>
              </a:solidFill>
              <a:round/>
              <a:headEnd type="stealth" w="med" len="med"/>
              <a:tailEnd type="stealth" w="med" len="med"/>
            </a:ln>
          </p:spPr>
          <p:txBody>
            <a:bodyPr/>
            <a:lstStyle/>
            <a:p>
              <a:endParaRPr lang="en-GB"/>
            </a:p>
          </p:txBody>
        </p:sp>
        <p:sp>
          <p:nvSpPr>
            <p:cNvPr id="46" name="Text Box 24"/>
            <p:cNvSpPr txBox="1">
              <a:spLocks noChangeArrowheads="1"/>
            </p:cNvSpPr>
            <p:nvPr/>
          </p:nvSpPr>
          <p:spPr bwMode="auto">
            <a:xfrm>
              <a:off x="1427163" y="2311995"/>
              <a:ext cx="660400" cy="368300"/>
            </a:xfrm>
            <a:prstGeom prst="rect">
              <a:avLst/>
            </a:prstGeom>
            <a:noFill/>
            <a:ln w="9525">
              <a:noFill/>
              <a:miter lim="800000"/>
              <a:headEnd/>
              <a:tailEnd/>
            </a:ln>
          </p:spPr>
          <p:txBody>
            <a:bodyPr wrap="none">
              <a:spAutoFit/>
            </a:bodyPr>
            <a:lstStyle/>
            <a:p>
              <a:pPr algn="ctr">
                <a:defRPr/>
              </a:pPr>
              <a:r>
                <a:rPr lang="en-US" b="0" dirty="0">
                  <a:latin typeface="+mn-lt"/>
                  <a:cs typeface="Times New Roman" pitchFamily="18" charset="0"/>
                </a:rPr>
                <a:t>solid</a:t>
              </a:r>
              <a:endParaRPr lang="fr-FR" b="0" dirty="0">
                <a:latin typeface="+mn-lt"/>
                <a:cs typeface="Times New Roman" pitchFamily="18" charset="0"/>
              </a:endParaRPr>
            </a:p>
          </p:txBody>
        </p:sp>
      </p:grpSp>
      <p:sp>
        <p:nvSpPr>
          <p:cNvPr id="50" name="CasellaDiTesto 6"/>
          <p:cNvSpPr txBox="1"/>
          <p:nvPr/>
        </p:nvSpPr>
        <p:spPr>
          <a:xfrm>
            <a:off x="-1588" y="5877272"/>
            <a:ext cx="9144000" cy="369332"/>
          </a:xfrm>
          <a:prstGeom prst="rect">
            <a:avLst/>
          </a:prstGeom>
          <a:noFill/>
        </p:spPr>
        <p:txBody>
          <a:bodyPr>
            <a:spAutoFit/>
          </a:bodyPr>
          <a:lstStyle/>
          <a:p>
            <a:pPr algn="ctr" fontAlgn="auto">
              <a:spcBef>
                <a:spcPts val="0"/>
              </a:spcBef>
              <a:spcAft>
                <a:spcPts val="0"/>
              </a:spcAft>
              <a:defRPr/>
            </a:pPr>
            <a:r>
              <a:rPr lang="en-GB" b="1" dirty="0" err="1" smtClean="0">
                <a:solidFill>
                  <a:srgbClr val="FF0000"/>
                </a:solidFill>
                <a:latin typeface="+mn-lt"/>
                <a:cs typeface="+mn-cs"/>
              </a:rPr>
              <a:t>Interparticle</a:t>
            </a:r>
            <a:r>
              <a:rPr lang="en-GB" b="1" dirty="0" smtClean="0">
                <a:solidFill>
                  <a:srgbClr val="FF0000"/>
                </a:solidFill>
                <a:latin typeface="+mn-lt"/>
                <a:cs typeface="+mn-cs"/>
              </a:rPr>
              <a:t> interactions and surfactants </a:t>
            </a:r>
            <a:r>
              <a:rPr lang="en-GB" b="1" dirty="0" smtClean="0">
                <a:solidFill>
                  <a:srgbClr val="FF0000"/>
                </a:solidFill>
                <a:latin typeface="+mn-lt"/>
                <a:cs typeface="+mn-cs"/>
                <a:sym typeface="Wingdings" pitchFamily="2" charset="2"/>
              </a:rPr>
              <a:t> </a:t>
            </a:r>
            <a:r>
              <a:rPr lang="en-GB" b="1" dirty="0" smtClean="0">
                <a:solidFill>
                  <a:srgbClr val="FF0000"/>
                </a:solidFill>
                <a:latin typeface="+mn-lt"/>
                <a:cs typeface="+mn-cs"/>
              </a:rPr>
              <a:t> </a:t>
            </a:r>
            <a:r>
              <a:rPr lang="en-GB" b="1" dirty="0" smtClean="0">
                <a:solidFill>
                  <a:srgbClr val="FF0000"/>
                </a:solidFill>
              </a:rPr>
              <a:t>Monolayer  </a:t>
            </a:r>
            <a:r>
              <a:rPr lang="en-GB" b="1" dirty="0" smtClean="0">
                <a:solidFill>
                  <a:srgbClr val="FF0000"/>
                </a:solidFill>
              </a:rPr>
              <a:t>nanostructure ?</a:t>
            </a:r>
            <a:endParaRPr lang="en-GB" b="1" dirty="0">
              <a:solidFill>
                <a:srgbClr val="FF0000"/>
              </a:solidFill>
              <a:latin typeface="+mn-lt"/>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Buried interfaces</a:t>
            </a:r>
            <a:endParaRPr lang="en-GB" dirty="0"/>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35</a:t>
            </a:fld>
            <a:endParaRPr lang="fr-FR" dirty="0"/>
          </a:p>
        </p:txBody>
      </p:sp>
      <p:sp>
        <p:nvSpPr>
          <p:cNvPr id="5" name="Text Box 2"/>
          <p:cNvSpPr txBox="1">
            <a:spLocks noChangeArrowheads="1"/>
          </p:cNvSpPr>
          <p:nvPr/>
        </p:nvSpPr>
        <p:spPr bwMode="auto">
          <a:xfrm>
            <a:off x="0" y="617538"/>
            <a:ext cx="9144000" cy="738187"/>
          </a:xfrm>
          <a:prstGeom prst="rect">
            <a:avLst/>
          </a:prstGeom>
          <a:noFill/>
          <a:ln w="9525">
            <a:noFill/>
            <a:miter lim="800000"/>
            <a:headEnd/>
            <a:tailEnd/>
          </a:ln>
        </p:spPr>
        <p:txBody>
          <a:bodyPr>
            <a:spAutoFit/>
          </a:bodyPr>
          <a:lstStyle/>
          <a:p>
            <a:pPr algn="ctr"/>
            <a:r>
              <a:rPr lang="en-US" sz="2400" b="1" dirty="0">
                <a:solidFill>
                  <a:srgbClr val="132577"/>
                </a:solidFill>
                <a:latin typeface="Arial Narrow" pitchFamily="34" charset="0"/>
              </a:rPr>
              <a:t>Formation and Ordering of Au-NPs at the Toluene-Water Interface</a:t>
            </a:r>
            <a:br>
              <a:rPr lang="en-US" sz="2400" b="1" dirty="0">
                <a:solidFill>
                  <a:srgbClr val="132577"/>
                </a:solidFill>
                <a:latin typeface="Arial Narrow" pitchFamily="34" charset="0"/>
              </a:rPr>
            </a:br>
            <a:r>
              <a:rPr lang="en-US" b="1" dirty="0">
                <a:solidFill>
                  <a:srgbClr val="333399"/>
                </a:solidFill>
                <a:latin typeface="Arial Narrow" pitchFamily="34" charset="0"/>
              </a:rPr>
              <a:t>(</a:t>
            </a:r>
            <a:r>
              <a:rPr lang="en-GB" b="1" dirty="0">
                <a:solidFill>
                  <a:srgbClr val="333399"/>
                </a:solidFill>
                <a:latin typeface="Arial Narrow" pitchFamily="34" charset="0"/>
              </a:rPr>
              <a:t>chemical reactivity at the liquid-liquid interface</a:t>
            </a:r>
            <a:r>
              <a:rPr lang="en-US" b="1" dirty="0">
                <a:solidFill>
                  <a:srgbClr val="333399"/>
                </a:solidFill>
                <a:latin typeface="Arial Narrow" pitchFamily="34" charset="0"/>
              </a:rPr>
              <a:t>)</a:t>
            </a:r>
            <a:endParaRPr lang="fr-FR" b="1" dirty="0">
              <a:solidFill>
                <a:srgbClr val="333399"/>
              </a:solidFill>
              <a:latin typeface="Arial Narrow" pitchFamily="34" charset="0"/>
            </a:endParaRPr>
          </a:p>
        </p:txBody>
      </p:sp>
      <p:pic>
        <p:nvPicPr>
          <p:cNvPr id="6"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9550" y="1638300"/>
            <a:ext cx="3208338" cy="2600325"/>
          </a:xfrm>
          <a:prstGeom prst="rect">
            <a:avLst/>
          </a:prstGeom>
          <a:noFill/>
          <a:ln w="9525">
            <a:noFill/>
            <a:miter lim="800000"/>
            <a:headEnd/>
            <a:tailEnd/>
          </a:ln>
        </p:spPr>
      </p:pic>
      <p:pic>
        <p:nvPicPr>
          <p:cNvPr id="7"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0025" y="4244975"/>
            <a:ext cx="3122613" cy="2308225"/>
          </a:xfrm>
          <a:prstGeom prst="rect">
            <a:avLst/>
          </a:prstGeom>
          <a:noFill/>
          <a:ln w="9525">
            <a:noFill/>
            <a:miter lim="800000"/>
            <a:headEnd/>
            <a:tailEnd/>
          </a:ln>
        </p:spPr>
      </p:pic>
      <p:pic>
        <p:nvPicPr>
          <p:cNvPr id="8"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135688" y="1514475"/>
            <a:ext cx="2684462" cy="2297113"/>
          </a:xfrm>
          <a:prstGeom prst="rect">
            <a:avLst/>
          </a:prstGeom>
          <a:noFill/>
          <a:ln w="9525">
            <a:noFill/>
            <a:miter lim="800000"/>
            <a:headEnd/>
            <a:tailEnd/>
          </a:ln>
        </p:spPr>
      </p:pic>
      <p:sp>
        <p:nvSpPr>
          <p:cNvPr id="9" name="Text Box 6"/>
          <p:cNvSpPr txBox="1">
            <a:spLocks noChangeArrowheads="1"/>
          </p:cNvSpPr>
          <p:nvPr/>
        </p:nvSpPr>
        <p:spPr bwMode="auto">
          <a:xfrm>
            <a:off x="4813300" y="6326188"/>
            <a:ext cx="4270375" cy="304800"/>
          </a:xfrm>
          <a:prstGeom prst="rect">
            <a:avLst/>
          </a:prstGeom>
          <a:noFill/>
          <a:ln w="9525">
            <a:noFill/>
            <a:miter lim="800000"/>
            <a:headEnd/>
            <a:tailEnd/>
          </a:ln>
        </p:spPr>
        <p:txBody>
          <a:bodyPr wrap="none">
            <a:spAutoFit/>
          </a:bodyPr>
          <a:lstStyle/>
          <a:p>
            <a:pPr algn="ctr"/>
            <a:r>
              <a:rPr lang="fr-FR" sz="1400" i="1" dirty="0">
                <a:latin typeface="Times New Roman" pitchFamily="18" charset="0"/>
              </a:rPr>
              <a:t>M.K. </a:t>
            </a:r>
            <a:r>
              <a:rPr lang="fr-FR" sz="1400" i="1" dirty="0" err="1">
                <a:latin typeface="Times New Roman" pitchFamily="18" charset="0"/>
              </a:rPr>
              <a:t>Sanyal</a:t>
            </a:r>
            <a:r>
              <a:rPr lang="fr-FR" sz="1400" i="1" dirty="0">
                <a:latin typeface="Times New Roman" pitchFamily="18" charset="0"/>
              </a:rPr>
              <a:t> et al., J. Phys. </a:t>
            </a:r>
            <a:r>
              <a:rPr lang="fr-FR" sz="1400" i="1" dirty="0" err="1">
                <a:latin typeface="Times New Roman" pitchFamily="18" charset="0"/>
              </a:rPr>
              <a:t>Chem</a:t>
            </a:r>
            <a:r>
              <a:rPr lang="fr-FR" sz="1400" i="1" dirty="0">
                <a:latin typeface="Times New Roman" pitchFamily="18" charset="0"/>
              </a:rPr>
              <a:t>. C, v. 112, 1739 (2008)</a:t>
            </a:r>
          </a:p>
        </p:txBody>
      </p:sp>
      <p:pic>
        <p:nvPicPr>
          <p:cNvPr id="10"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38788" y="3943350"/>
            <a:ext cx="3352800" cy="2365375"/>
          </a:xfrm>
          <a:prstGeom prst="rect">
            <a:avLst/>
          </a:prstGeom>
          <a:noFill/>
          <a:ln w="9525">
            <a:noFill/>
            <a:miter lim="800000"/>
            <a:headEnd/>
            <a:tailEnd/>
          </a:ln>
        </p:spPr>
      </p:pic>
      <p:sp>
        <p:nvSpPr>
          <p:cNvPr id="11" name="Text Box 8"/>
          <p:cNvSpPr txBox="1">
            <a:spLocks noChangeArrowheads="1"/>
          </p:cNvSpPr>
          <p:nvPr/>
        </p:nvSpPr>
        <p:spPr bwMode="auto">
          <a:xfrm>
            <a:off x="3517501" y="3467100"/>
            <a:ext cx="2183611" cy="523220"/>
          </a:xfrm>
          <a:prstGeom prst="rect">
            <a:avLst/>
          </a:prstGeom>
          <a:noFill/>
          <a:ln w="9525">
            <a:noFill/>
            <a:miter lim="800000"/>
            <a:headEnd/>
            <a:tailEnd/>
          </a:ln>
        </p:spPr>
        <p:txBody>
          <a:bodyPr wrap="none">
            <a:spAutoFit/>
          </a:bodyPr>
          <a:lstStyle/>
          <a:p>
            <a:pPr algn="ctr"/>
            <a:r>
              <a:rPr lang="fr-FR" sz="1400" dirty="0">
                <a:solidFill>
                  <a:srgbClr val="132577"/>
                </a:solidFill>
              </a:rPr>
              <a:t>cluster-cluster </a:t>
            </a:r>
            <a:r>
              <a:rPr lang="fr-FR" sz="1400" dirty="0" err="1">
                <a:solidFill>
                  <a:srgbClr val="132577"/>
                </a:solidFill>
              </a:rPr>
              <a:t>separation</a:t>
            </a:r>
            <a:endParaRPr lang="fr-FR" sz="1400" dirty="0">
              <a:solidFill>
                <a:srgbClr val="132577"/>
              </a:solidFill>
            </a:endParaRPr>
          </a:p>
          <a:p>
            <a:pPr algn="ctr"/>
            <a:r>
              <a:rPr lang="fr-FR" sz="1400" dirty="0">
                <a:solidFill>
                  <a:srgbClr val="132577"/>
                </a:solidFill>
              </a:rPr>
              <a:t>d</a:t>
            </a:r>
            <a:r>
              <a:rPr lang="fr-FR" sz="1400" baseline="-25000" dirty="0">
                <a:solidFill>
                  <a:srgbClr val="132577"/>
                </a:solidFill>
              </a:rPr>
              <a:t>1</a:t>
            </a:r>
            <a:r>
              <a:rPr lang="fr-FR" sz="1400" dirty="0">
                <a:solidFill>
                  <a:srgbClr val="132577"/>
                </a:solidFill>
              </a:rPr>
              <a:t>=180 Å</a:t>
            </a:r>
          </a:p>
        </p:txBody>
      </p:sp>
      <p:sp>
        <p:nvSpPr>
          <p:cNvPr id="12" name="Text Box 9"/>
          <p:cNvSpPr txBox="1">
            <a:spLocks noChangeArrowheads="1"/>
          </p:cNvSpPr>
          <p:nvPr/>
        </p:nvSpPr>
        <p:spPr bwMode="auto">
          <a:xfrm>
            <a:off x="3536071" y="3954463"/>
            <a:ext cx="2282997" cy="523220"/>
          </a:xfrm>
          <a:prstGeom prst="rect">
            <a:avLst/>
          </a:prstGeom>
          <a:noFill/>
          <a:ln w="9525">
            <a:noFill/>
            <a:miter lim="800000"/>
            <a:headEnd/>
            <a:tailEnd/>
          </a:ln>
        </p:spPr>
        <p:txBody>
          <a:bodyPr wrap="none">
            <a:spAutoFit/>
          </a:bodyPr>
          <a:lstStyle/>
          <a:p>
            <a:pPr algn="ctr"/>
            <a:r>
              <a:rPr lang="fr-FR" sz="1400" dirty="0" err="1">
                <a:solidFill>
                  <a:srgbClr val="132577"/>
                </a:solidFill>
              </a:rPr>
              <a:t>particle</a:t>
            </a:r>
            <a:r>
              <a:rPr lang="fr-FR" sz="1400" dirty="0">
                <a:solidFill>
                  <a:srgbClr val="132577"/>
                </a:solidFill>
              </a:rPr>
              <a:t>-</a:t>
            </a:r>
            <a:r>
              <a:rPr lang="fr-FR" sz="1400" dirty="0" err="1">
                <a:solidFill>
                  <a:srgbClr val="132577"/>
                </a:solidFill>
              </a:rPr>
              <a:t>particle</a:t>
            </a:r>
            <a:r>
              <a:rPr lang="fr-FR" sz="1400" dirty="0">
                <a:solidFill>
                  <a:srgbClr val="132577"/>
                </a:solidFill>
              </a:rPr>
              <a:t> </a:t>
            </a:r>
            <a:r>
              <a:rPr lang="fr-FR" sz="1400" dirty="0" err="1">
                <a:solidFill>
                  <a:srgbClr val="132577"/>
                </a:solidFill>
              </a:rPr>
              <a:t>separation</a:t>
            </a:r>
            <a:endParaRPr lang="fr-FR" sz="1400" dirty="0">
              <a:solidFill>
                <a:srgbClr val="132577"/>
              </a:solidFill>
            </a:endParaRPr>
          </a:p>
          <a:p>
            <a:pPr algn="ctr"/>
            <a:r>
              <a:rPr lang="fr-FR" sz="1400" dirty="0">
                <a:solidFill>
                  <a:srgbClr val="132577"/>
                </a:solidFill>
              </a:rPr>
              <a:t>d</a:t>
            </a:r>
            <a:r>
              <a:rPr lang="fr-FR" sz="1400" baseline="-25000" dirty="0">
                <a:solidFill>
                  <a:srgbClr val="132577"/>
                </a:solidFill>
              </a:rPr>
              <a:t>2</a:t>
            </a:r>
            <a:r>
              <a:rPr lang="fr-FR" sz="1400" dirty="0">
                <a:solidFill>
                  <a:srgbClr val="132577"/>
                </a:solidFill>
              </a:rPr>
              <a:t> = 34 Å</a:t>
            </a:r>
          </a:p>
        </p:txBody>
      </p:sp>
      <p:sp>
        <p:nvSpPr>
          <p:cNvPr id="13" name="Text Box 10"/>
          <p:cNvSpPr txBox="1">
            <a:spLocks noChangeArrowheads="1"/>
          </p:cNvSpPr>
          <p:nvPr/>
        </p:nvSpPr>
        <p:spPr bwMode="auto">
          <a:xfrm>
            <a:off x="3454400" y="4506913"/>
            <a:ext cx="2157413" cy="738664"/>
          </a:xfrm>
          <a:prstGeom prst="rect">
            <a:avLst/>
          </a:prstGeom>
          <a:noFill/>
          <a:ln w="9525">
            <a:noFill/>
            <a:miter lim="800000"/>
            <a:headEnd/>
            <a:tailEnd/>
          </a:ln>
        </p:spPr>
        <p:txBody>
          <a:bodyPr>
            <a:spAutoFit/>
          </a:bodyPr>
          <a:lstStyle/>
          <a:p>
            <a:pPr algn="ctr"/>
            <a:r>
              <a:rPr lang="en-US" sz="1400" dirty="0">
                <a:solidFill>
                  <a:srgbClr val="132577"/>
                </a:solidFill>
              </a:rPr>
              <a:t>Each cluster consists of</a:t>
            </a:r>
            <a:br>
              <a:rPr lang="en-US" sz="1400" dirty="0">
                <a:solidFill>
                  <a:srgbClr val="132577"/>
                </a:solidFill>
              </a:rPr>
            </a:br>
            <a:r>
              <a:rPr lang="en-US" sz="1400" dirty="0">
                <a:solidFill>
                  <a:srgbClr val="132577"/>
                </a:solidFill>
              </a:rPr>
              <a:t>13NPs with Ø 12 Å &amp;</a:t>
            </a:r>
            <a:br>
              <a:rPr lang="en-US" sz="1400" dirty="0">
                <a:solidFill>
                  <a:srgbClr val="132577"/>
                </a:solidFill>
              </a:rPr>
            </a:br>
            <a:r>
              <a:rPr lang="en-US" sz="1400" dirty="0">
                <a:solidFill>
                  <a:srgbClr val="132577"/>
                </a:solidFill>
              </a:rPr>
              <a:t>11 Å thick organic layer</a:t>
            </a:r>
            <a:endParaRPr lang="fr-FR" sz="1400" dirty="0">
              <a:solidFill>
                <a:srgbClr val="132577"/>
              </a:solidFill>
            </a:endParaRPr>
          </a:p>
        </p:txBody>
      </p:sp>
      <p:sp>
        <p:nvSpPr>
          <p:cNvPr id="14" name="TextBox 13"/>
          <p:cNvSpPr txBox="1">
            <a:spLocks noChangeArrowheads="1"/>
          </p:cNvSpPr>
          <p:nvPr/>
        </p:nvSpPr>
        <p:spPr bwMode="auto">
          <a:xfrm>
            <a:off x="2914650" y="3352800"/>
            <a:ext cx="534988" cy="276225"/>
          </a:xfrm>
          <a:prstGeom prst="rect">
            <a:avLst/>
          </a:prstGeom>
          <a:noFill/>
          <a:ln w="9525">
            <a:noFill/>
            <a:miter lim="800000"/>
            <a:headEnd/>
            <a:tailEnd/>
          </a:ln>
        </p:spPr>
        <p:txBody>
          <a:bodyPr wrap="none">
            <a:spAutoFit/>
          </a:bodyPr>
          <a:lstStyle/>
          <a:p>
            <a:r>
              <a:rPr lang="en-US" sz="1200" b="1"/>
              <a:t>3.2 h</a:t>
            </a:r>
            <a:endParaRPr lang="en-GB" sz="1200" b="1"/>
          </a:p>
        </p:txBody>
      </p:sp>
      <p:sp>
        <p:nvSpPr>
          <p:cNvPr id="15" name="TextBox 14"/>
          <p:cNvSpPr txBox="1">
            <a:spLocks noChangeArrowheads="1"/>
          </p:cNvSpPr>
          <p:nvPr/>
        </p:nvSpPr>
        <p:spPr bwMode="auto">
          <a:xfrm>
            <a:off x="2914650" y="2940050"/>
            <a:ext cx="534988" cy="277813"/>
          </a:xfrm>
          <a:prstGeom prst="rect">
            <a:avLst/>
          </a:prstGeom>
          <a:noFill/>
          <a:ln w="9525">
            <a:noFill/>
            <a:miter lim="800000"/>
            <a:headEnd/>
            <a:tailEnd/>
          </a:ln>
        </p:spPr>
        <p:txBody>
          <a:bodyPr wrap="none">
            <a:spAutoFit/>
          </a:bodyPr>
          <a:lstStyle/>
          <a:p>
            <a:r>
              <a:rPr lang="en-US" sz="1200" b="1"/>
              <a:t>4.7 h</a:t>
            </a:r>
            <a:endParaRPr lang="en-GB" sz="1200" b="1"/>
          </a:p>
        </p:txBody>
      </p:sp>
      <p:sp>
        <p:nvSpPr>
          <p:cNvPr id="16" name="TextBox 15"/>
          <p:cNvSpPr txBox="1">
            <a:spLocks noChangeArrowheads="1"/>
          </p:cNvSpPr>
          <p:nvPr/>
        </p:nvSpPr>
        <p:spPr bwMode="auto">
          <a:xfrm>
            <a:off x="2924175" y="2654300"/>
            <a:ext cx="534988" cy="276225"/>
          </a:xfrm>
          <a:prstGeom prst="rect">
            <a:avLst/>
          </a:prstGeom>
          <a:noFill/>
          <a:ln w="9525">
            <a:noFill/>
            <a:miter lim="800000"/>
            <a:headEnd/>
            <a:tailEnd/>
          </a:ln>
        </p:spPr>
        <p:txBody>
          <a:bodyPr wrap="none">
            <a:spAutoFit/>
          </a:bodyPr>
          <a:lstStyle/>
          <a:p>
            <a:r>
              <a:rPr lang="en-US" sz="1200" b="1"/>
              <a:t>6.1 h</a:t>
            </a:r>
            <a:endParaRPr lang="en-GB" sz="1200" b="1"/>
          </a:p>
        </p:txBody>
      </p:sp>
      <p:sp>
        <p:nvSpPr>
          <p:cNvPr id="17" name="TextBox 16"/>
          <p:cNvSpPr txBox="1">
            <a:spLocks noChangeArrowheads="1"/>
          </p:cNvSpPr>
          <p:nvPr/>
        </p:nvSpPr>
        <p:spPr bwMode="auto">
          <a:xfrm>
            <a:off x="2914650" y="3065463"/>
            <a:ext cx="534988" cy="277812"/>
          </a:xfrm>
          <a:prstGeom prst="rect">
            <a:avLst/>
          </a:prstGeom>
          <a:noFill/>
          <a:ln w="9525">
            <a:noFill/>
            <a:miter lim="800000"/>
            <a:headEnd/>
            <a:tailEnd/>
          </a:ln>
        </p:spPr>
        <p:txBody>
          <a:bodyPr wrap="none">
            <a:spAutoFit/>
          </a:bodyPr>
          <a:lstStyle/>
          <a:p>
            <a:r>
              <a:rPr lang="en-US" sz="1200" b="1"/>
              <a:t>4.2 h</a:t>
            </a:r>
            <a:endParaRPr lang="en-GB" sz="1200" b="1"/>
          </a:p>
        </p:txBody>
      </p:sp>
      <p:sp>
        <p:nvSpPr>
          <p:cNvPr id="18" name="TextBox 17"/>
          <p:cNvSpPr txBox="1">
            <a:spLocks noChangeArrowheads="1"/>
          </p:cNvSpPr>
          <p:nvPr/>
        </p:nvSpPr>
        <p:spPr bwMode="auto">
          <a:xfrm>
            <a:off x="2914650" y="3217863"/>
            <a:ext cx="534988" cy="277812"/>
          </a:xfrm>
          <a:prstGeom prst="rect">
            <a:avLst/>
          </a:prstGeom>
          <a:noFill/>
          <a:ln w="9525">
            <a:noFill/>
            <a:miter lim="800000"/>
            <a:headEnd/>
            <a:tailEnd/>
          </a:ln>
        </p:spPr>
        <p:txBody>
          <a:bodyPr wrap="none">
            <a:spAutoFit/>
          </a:bodyPr>
          <a:lstStyle/>
          <a:p>
            <a:r>
              <a:rPr lang="en-US" sz="1200" b="1"/>
              <a:t>3.7 h</a:t>
            </a:r>
            <a:endParaRPr lang="en-GB" sz="1200" b="1"/>
          </a:p>
        </p:txBody>
      </p:sp>
      <p:sp>
        <p:nvSpPr>
          <p:cNvPr id="19" name="TextBox 18"/>
          <p:cNvSpPr txBox="1">
            <a:spLocks noChangeArrowheads="1"/>
          </p:cNvSpPr>
          <p:nvPr/>
        </p:nvSpPr>
        <p:spPr bwMode="auto">
          <a:xfrm>
            <a:off x="2914650" y="2806700"/>
            <a:ext cx="534988" cy="276225"/>
          </a:xfrm>
          <a:prstGeom prst="rect">
            <a:avLst/>
          </a:prstGeom>
          <a:noFill/>
          <a:ln w="9525">
            <a:noFill/>
            <a:miter lim="800000"/>
            <a:headEnd/>
            <a:tailEnd/>
          </a:ln>
        </p:spPr>
        <p:txBody>
          <a:bodyPr wrap="none">
            <a:spAutoFit/>
          </a:bodyPr>
          <a:lstStyle/>
          <a:p>
            <a:r>
              <a:rPr lang="en-US" sz="1200" b="1"/>
              <a:t>5.2 h</a:t>
            </a:r>
            <a:endParaRPr lang="en-GB" sz="1200" b="1"/>
          </a:p>
        </p:txBody>
      </p:sp>
      <p:pic>
        <p:nvPicPr>
          <p:cNvPr id="20" name="Picture 19" descr="nps.jpg"/>
          <p:cNvPicPr>
            <a:picLocks noChangeAspect="1"/>
          </p:cNvPicPr>
          <p:nvPr/>
        </p:nvPicPr>
        <p:blipFill>
          <a:blip r:embed="rId7" cstate="print"/>
          <a:srcRect/>
          <a:stretch>
            <a:fillRect/>
          </a:stretch>
        </p:blipFill>
        <p:spPr bwMode="auto">
          <a:xfrm>
            <a:off x="3711575" y="5764213"/>
            <a:ext cx="2025650" cy="617537"/>
          </a:xfrm>
          <a:prstGeom prst="rect">
            <a:avLst/>
          </a:prstGeom>
          <a:noFill/>
          <a:ln w="9525">
            <a:noFill/>
            <a:miter lim="800000"/>
            <a:headEnd/>
            <a:tailEnd/>
          </a:ln>
        </p:spPr>
      </p:pic>
      <p:sp>
        <p:nvSpPr>
          <p:cNvPr id="21" name="TextBox 20"/>
          <p:cNvSpPr txBox="1">
            <a:spLocks noChangeArrowheads="1"/>
          </p:cNvSpPr>
          <p:nvPr/>
        </p:nvSpPr>
        <p:spPr bwMode="auto">
          <a:xfrm>
            <a:off x="1638300" y="1371600"/>
            <a:ext cx="615950" cy="338138"/>
          </a:xfrm>
          <a:prstGeom prst="rect">
            <a:avLst/>
          </a:prstGeom>
          <a:noFill/>
          <a:ln w="9525">
            <a:noFill/>
            <a:miter lim="800000"/>
            <a:headEnd/>
            <a:tailEnd/>
          </a:ln>
        </p:spPr>
        <p:txBody>
          <a:bodyPr wrap="none">
            <a:spAutoFit/>
          </a:bodyPr>
          <a:lstStyle/>
          <a:p>
            <a:r>
              <a:rPr lang="en-US" sz="1600" b="1"/>
              <a:t>XRR</a:t>
            </a:r>
            <a:endParaRPr lang="en-GB" sz="1600" b="1"/>
          </a:p>
        </p:txBody>
      </p:sp>
      <p:sp>
        <p:nvSpPr>
          <p:cNvPr id="22" name="TextBox 21"/>
          <p:cNvSpPr txBox="1">
            <a:spLocks noChangeArrowheads="1"/>
          </p:cNvSpPr>
          <p:nvPr/>
        </p:nvSpPr>
        <p:spPr bwMode="auto">
          <a:xfrm>
            <a:off x="7277100" y="1257300"/>
            <a:ext cx="958850" cy="338138"/>
          </a:xfrm>
          <a:prstGeom prst="rect">
            <a:avLst/>
          </a:prstGeom>
          <a:noFill/>
          <a:ln w="9525">
            <a:noFill/>
            <a:miter lim="800000"/>
            <a:headEnd/>
            <a:tailEnd/>
          </a:ln>
        </p:spPr>
        <p:txBody>
          <a:bodyPr wrap="none">
            <a:spAutoFit/>
          </a:bodyPr>
          <a:lstStyle/>
          <a:p>
            <a:r>
              <a:rPr lang="en-US" sz="1600" b="1"/>
              <a:t>GISAXS</a:t>
            </a:r>
            <a:endParaRPr lang="en-GB" sz="1600" b="1"/>
          </a:p>
        </p:txBody>
      </p:sp>
      <p:sp>
        <p:nvSpPr>
          <p:cNvPr id="23" name="TextBox 22"/>
          <p:cNvSpPr txBox="1">
            <a:spLocks noChangeArrowheads="1"/>
          </p:cNvSpPr>
          <p:nvPr/>
        </p:nvSpPr>
        <p:spPr bwMode="auto">
          <a:xfrm rot="-5400000">
            <a:off x="2559051" y="2376487"/>
            <a:ext cx="1731962" cy="277813"/>
          </a:xfrm>
          <a:prstGeom prst="rect">
            <a:avLst/>
          </a:prstGeom>
          <a:noFill/>
          <a:ln w="9525">
            <a:noFill/>
            <a:miter lim="800000"/>
            <a:headEnd/>
            <a:tailEnd/>
          </a:ln>
        </p:spPr>
        <p:txBody>
          <a:bodyPr wrap="none">
            <a:spAutoFit/>
          </a:bodyPr>
          <a:lstStyle/>
          <a:p>
            <a:r>
              <a:rPr lang="en-GB" sz="1200">
                <a:latin typeface="Arial Narrow" pitchFamily="34" charset="0"/>
              </a:rPr>
              <a:t>Time after reaction initiation</a:t>
            </a:r>
          </a:p>
        </p:txBody>
      </p:sp>
      <p:sp>
        <p:nvSpPr>
          <p:cNvPr id="24" name="TextBox 23"/>
          <p:cNvSpPr txBox="1">
            <a:spLocks noChangeArrowheads="1"/>
          </p:cNvSpPr>
          <p:nvPr/>
        </p:nvSpPr>
        <p:spPr bwMode="auto">
          <a:xfrm>
            <a:off x="3619500" y="1638300"/>
            <a:ext cx="2525713" cy="1169988"/>
          </a:xfrm>
          <a:prstGeom prst="rect">
            <a:avLst/>
          </a:prstGeom>
          <a:noFill/>
          <a:ln w="9525">
            <a:solidFill>
              <a:schemeClr val="tx1"/>
            </a:solidFill>
            <a:miter lim="800000"/>
            <a:headEnd/>
            <a:tailEnd/>
          </a:ln>
        </p:spPr>
        <p:txBody>
          <a:bodyPr wrap="none">
            <a:spAutoFit/>
          </a:bodyPr>
          <a:lstStyle/>
          <a:p>
            <a:r>
              <a:rPr lang="en-GB" sz="1400">
                <a:latin typeface="Arial Narrow" pitchFamily="34" charset="0"/>
              </a:rPr>
              <a:t>Triphenylphosphine gold chloride</a:t>
            </a:r>
          </a:p>
          <a:p>
            <a:r>
              <a:rPr lang="en-GB" sz="1400">
                <a:latin typeface="Arial Narrow" pitchFamily="34" charset="0"/>
              </a:rPr>
              <a:t> in the toluene</a:t>
            </a:r>
          </a:p>
          <a:p>
            <a:r>
              <a:rPr lang="en-GB" sz="1400">
                <a:latin typeface="Arial Narrow" pitchFamily="34" charset="0"/>
              </a:rPr>
              <a:t>&amp;</a:t>
            </a:r>
          </a:p>
          <a:p>
            <a:r>
              <a:rPr lang="en-GB" sz="1400">
                <a:latin typeface="Arial Narrow" pitchFamily="34" charset="0"/>
              </a:rPr>
              <a:t>Tetrakishydroxymethylphosphonium</a:t>
            </a:r>
          </a:p>
          <a:p>
            <a:r>
              <a:rPr lang="en-GB" sz="1400">
                <a:latin typeface="Arial Narrow" pitchFamily="34" charset="0"/>
              </a:rPr>
              <a:t>chloride in the water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Grazing Incidence Small Angle Scattering </a:t>
            </a:r>
            <a:r>
              <a:rPr lang="en-US" dirty="0" smtClean="0"/>
              <a:t>Principle</a:t>
            </a:r>
            <a:endParaRPr lang="en-GB" dirty="0"/>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36</a:t>
            </a:fld>
            <a:endParaRPr lang="fr-FR" dirty="0"/>
          </a:p>
        </p:txBody>
      </p:sp>
      <p:pic>
        <p:nvPicPr>
          <p:cNvPr id="5" name="Picture 6"/>
          <p:cNvPicPr>
            <a:picLocks noChangeAspect="1" noChangeArrowheads="1"/>
          </p:cNvPicPr>
          <p:nvPr/>
        </p:nvPicPr>
        <p:blipFill>
          <a:blip r:embed="rId3" cstate="print"/>
          <a:srcRect/>
          <a:stretch>
            <a:fillRect/>
          </a:stretch>
        </p:blipFill>
        <p:spPr bwMode="auto">
          <a:xfrm>
            <a:off x="214282" y="1000108"/>
            <a:ext cx="5857875" cy="4097337"/>
          </a:xfrm>
          <a:prstGeom prst="rect">
            <a:avLst/>
          </a:prstGeom>
          <a:noFill/>
          <a:ln w="9525">
            <a:noFill/>
            <a:miter lim="800000"/>
            <a:headEnd/>
            <a:tailEnd/>
          </a:ln>
        </p:spPr>
      </p:pic>
      <p:sp>
        <p:nvSpPr>
          <p:cNvPr id="7" name="Text Box 9"/>
          <p:cNvSpPr txBox="1">
            <a:spLocks noChangeArrowheads="1"/>
          </p:cNvSpPr>
          <p:nvPr/>
        </p:nvSpPr>
        <p:spPr bwMode="auto">
          <a:xfrm>
            <a:off x="96865" y="6238875"/>
            <a:ext cx="8404225" cy="307975"/>
          </a:xfrm>
          <a:prstGeom prst="rect">
            <a:avLst/>
          </a:prstGeom>
          <a:noFill/>
          <a:ln w="9525">
            <a:noFill/>
            <a:miter lim="800000"/>
            <a:headEnd/>
            <a:tailEnd/>
          </a:ln>
        </p:spPr>
        <p:txBody>
          <a:bodyPr>
            <a:spAutoFit/>
          </a:bodyPr>
          <a:lstStyle/>
          <a:p>
            <a:r>
              <a:rPr lang="en-US" sz="1400" b="0" i="1" dirty="0">
                <a:latin typeface="Times New Roman" pitchFamily="18" charset="0"/>
                <a:cs typeface="Times New Roman" pitchFamily="18" charset="0"/>
              </a:rPr>
              <a:t>X-ray and Neutron Reflectivity, ed. Jean </a:t>
            </a:r>
            <a:r>
              <a:rPr lang="en-US" sz="1400" b="0" i="1" dirty="0" err="1">
                <a:latin typeface="Times New Roman" pitchFamily="18" charset="0"/>
                <a:cs typeface="Times New Roman" pitchFamily="18" charset="0"/>
              </a:rPr>
              <a:t>Daillant</a:t>
            </a:r>
            <a:r>
              <a:rPr lang="en-US" sz="1400" b="0" i="1" dirty="0">
                <a:latin typeface="Times New Roman" pitchFamily="18" charset="0"/>
                <a:cs typeface="Times New Roman" pitchFamily="18" charset="0"/>
              </a:rPr>
              <a:t> and Alain </a:t>
            </a:r>
            <a:r>
              <a:rPr lang="en-US" sz="1400" b="0" i="1" dirty="0" err="1">
                <a:latin typeface="Times New Roman" pitchFamily="18" charset="0"/>
                <a:cs typeface="Times New Roman" pitchFamily="18" charset="0"/>
              </a:rPr>
              <a:t>Gibaud</a:t>
            </a:r>
            <a:r>
              <a:rPr lang="en-US" sz="1400" b="0" i="1" dirty="0">
                <a:latin typeface="Times New Roman" pitchFamily="18" charset="0"/>
                <a:cs typeface="Times New Roman" pitchFamily="18" charset="0"/>
              </a:rPr>
              <a:t>, Springer, Lecture Notes in Physics 770, 2009</a:t>
            </a:r>
          </a:p>
        </p:txBody>
      </p:sp>
      <p:sp>
        <p:nvSpPr>
          <p:cNvPr id="8" name="TextBox 8"/>
          <p:cNvSpPr txBox="1">
            <a:spLocks noChangeArrowheads="1"/>
          </p:cNvSpPr>
          <p:nvPr/>
        </p:nvSpPr>
        <p:spPr bwMode="auto">
          <a:xfrm>
            <a:off x="214282" y="5389563"/>
            <a:ext cx="8743950" cy="738187"/>
          </a:xfrm>
          <a:prstGeom prst="rect">
            <a:avLst/>
          </a:prstGeom>
          <a:noFill/>
          <a:ln w="9525">
            <a:noFill/>
            <a:miter lim="800000"/>
            <a:headEnd/>
            <a:tailEnd/>
          </a:ln>
        </p:spPr>
        <p:txBody>
          <a:bodyPr>
            <a:spAutoFit/>
          </a:bodyPr>
          <a:lstStyle/>
          <a:p>
            <a:pPr algn="just"/>
            <a:r>
              <a:rPr lang="en-US" sz="1400" b="0" dirty="0">
                <a:solidFill>
                  <a:srgbClr val="0000FF"/>
                </a:solidFill>
                <a:latin typeface="Times New Roman" pitchFamily="18" charset="0"/>
                <a:cs typeface="Times New Roman" pitchFamily="18" charset="0"/>
              </a:rPr>
              <a:t>An X-ray beam of wave vector </a:t>
            </a:r>
            <a:r>
              <a:rPr lang="en-US" sz="1400" dirty="0">
                <a:solidFill>
                  <a:srgbClr val="0000FF"/>
                </a:solidFill>
                <a:latin typeface="Times New Roman" pitchFamily="18" charset="0"/>
                <a:cs typeface="Times New Roman" pitchFamily="18" charset="0"/>
              </a:rPr>
              <a:t>k</a:t>
            </a:r>
            <a:r>
              <a:rPr lang="en-US" sz="1400" b="0" baseline="-25000" dirty="0">
                <a:solidFill>
                  <a:srgbClr val="0000FF"/>
                </a:solidFill>
                <a:latin typeface="Times New Roman" pitchFamily="18" charset="0"/>
                <a:cs typeface="Times New Roman" pitchFamily="18" charset="0"/>
              </a:rPr>
              <a:t>in</a:t>
            </a:r>
            <a:r>
              <a:rPr lang="en-US" sz="1400" b="0" dirty="0">
                <a:solidFill>
                  <a:srgbClr val="0000FF"/>
                </a:solidFill>
                <a:latin typeface="Times New Roman" pitchFamily="18" charset="0"/>
                <a:cs typeface="Times New Roman" pitchFamily="18" charset="0"/>
              </a:rPr>
              <a:t> impinges on the sample surface under a grazing incidence </a:t>
            </a:r>
            <a:r>
              <a:rPr lang="en-US" sz="1400" b="0" dirty="0" err="1">
                <a:solidFill>
                  <a:srgbClr val="0000FF"/>
                </a:solidFill>
                <a:latin typeface="Symbol" pitchFamily="18" charset="2"/>
                <a:cs typeface="Times New Roman" pitchFamily="18" charset="0"/>
              </a:rPr>
              <a:t>q</a:t>
            </a:r>
            <a:r>
              <a:rPr lang="en-US" sz="1400" b="0" baseline="-25000" dirty="0" err="1">
                <a:solidFill>
                  <a:srgbClr val="0000FF"/>
                </a:solidFill>
                <a:latin typeface="Times New Roman" pitchFamily="18" charset="0"/>
                <a:cs typeface="Times New Roman" pitchFamily="18" charset="0"/>
              </a:rPr>
              <a:t>in</a:t>
            </a:r>
            <a:r>
              <a:rPr lang="en-US" sz="1400" b="0" dirty="0">
                <a:solidFill>
                  <a:srgbClr val="0000FF"/>
                </a:solidFill>
                <a:latin typeface="Times New Roman" pitchFamily="18" charset="0"/>
                <a:cs typeface="Times New Roman" pitchFamily="18" charset="0"/>
              </a:rPr>
              <a:t> and is reflected and transmitted by the smooth surface but also scattered along </a:t>
            </a:r>
            <a:r>
              <a:rPr lang="en-US" sz="1400" dirty="0" err="1">
                <a:solidFill>
                  <a:srgbClr val="0000FF"/>
                </a:solidFill>
                <a:latin typeface="Times New Roman" pitchFamily="18" charset="0"/>
                <a:cs typeface="Times New Roman" pitchFamily="18" charset="0"/>
              </a:rPr>
              <a:t>k</a:t>
            </a:r>
            <a:r>
              <a:rPr lang="en-US" sz="1400" b="0" baseline="-25000" dirty="0" err="1">
                <a:solidFill>
                  <a:srgbClr val="0000FF"/>
                </a:solidFill>
                <a:latin typeface="Times New Roman" pitchFamily="18" charset="0"/>
                <a:cs typeface="Times New Roman" pitchFamily="18" charset="0"/>
              </a:rPr>
              <a:t>sc</a:t>
            </a:r>
            <a:r>
              <a:rPr lang="en-US" sz="1400" b="0" dirty="0">
                <a:solidFill>
                  <a:srgbClr val="0000FF"/>
                </a:solidFill>
                <a:latin typeface="Times New Roman" pitchFamily="18" charset="0"/>
                <a:cs typeface="Times New Roman" pitchFamily="18" charset="0"/>
              </a:rPr>
              <a:t> in the direction (</a:t>
            </a:r>
            <a:r>
              <a:rPr lang="en-US" sz="1400" b="0" dirty="0" err="1">
                <a:solidFill>
                  <a:srgbClr val="0000FF"/>
                </a:solidFill>
                <a:latin typeface="Symbol" pitchFamily="18" charset="2"/>
                <a:cs typeface="Times New Roman" pitchFamily="18" charset="0"/>
              </a:rPr>
              <a:t>y</a:t>
            </a:r>
            <a:r>
              <a:rPr lang="en-US" sz="1400" b="0" dirty="0" err="1">
                <a:solidFill>
                  <a:srgbClr val="0000FF"/>
                </a:solidFill>
                <a:latin typeface="Times New Roman" pitchFamily="18" charset="0"/>
                <a:cs typeface="Times New Roman" pitchFamily="18" charset="0"/>
              </a:rPr>
              <a:t>,</a:t>
            </a:r>
            <a:r>
              <a:rPr lang="en-US" sz="1400" b="0" dirty="0" err="1">
                <a:solidFill>
                  <a:srgbClr val="0000FF"/>
                </a:solidFill>
                <a:latin typeface="Symbol" pitchFamily="18" charset="2"/>
                <a:cs typeface="Times New Roman" pitchFamily="18" charset="0"/>
              </a:rPr>
              <a:t>q</a:t>
            </a:r>
            <a:r>
              <a:rPr lang="en-US" sz="1400" b="0" baseline="-25000" dirty="0" err="1">
                <a:solidFill>
                  <a:srgbClr val="0000FF"/>
                </a:solidFill>
                <a:latin typeface="Times New Roman" pitchFamily="18" charset="0"/>
                <a:cs typeface="Times New Roman" pitchFamily="18" charset="0"/>
              </a:rPr>
              <a:t>sc</a:t>
            </a:r>
            <a:r>
              <a:rPr lang="en-US" sz="1400" b="0" dirty="0">
                <a:solidFill>
                  <a:srgbClr val="0000FF"/>
                </a:solidFill>
                <a:latin typeface="Times New Roman" pitchFamily="18" charset="0"/>
                <a:cs typeface="Times New Roman" pitchFamily="18" charset="0"/>
              </a:rPr>
              <a:t>) by the surface or subsurface roughness or density heterogeneities. The </a:t>
            </a:r>
            <a:r>
              <a:rPr lang="en-US" sz="1400" b="0" dirty="0" err="1">
                <a:solidFill>
                  <a:srgbClr val="0000FF"/>
                </a:solidFill>
                <a:latin typeface="Times New Roman" pitchFamily="18" charset="0"/>
                <a:cs typeface="Times New Roman" pitchFamily="18" charset="0"/>
              </a:rPr>
              <a:t>specular</a:t>
            </a:r>
            <a:r>
              <a:rPr lang="en-US" sz="1400" b="0" dirty="0">
                <a:solidFill>
                  <a:srgbClr val="0000FF"/>
                </a:solidFill>
                <a:latin typeface="Times New Roman" pitchFamily="18" charset="0"/>
                <a:cs typeface="Times New Roman" pitchFamily="18" charset="0"/>
              </a:rPr>
              <a:t> rod is often hidden by a beam-stop in experimental conditions.</a:t>
            </a:r>
            <a:endParaRPr lang="en-GB" sz="1400" b="0" dirty="0">
              <a:solidFill>
                <a:srgbClr val="0000FF"/>
              </a:solidFill>
              <a:latin typeface="Times New Roman" pitchFamily="18" charset="0"/>
              <a:cs typeface="Times New Roman" pitchFamily="18" charset="0"/>
            </a:endParaRPr>
          </a:p>
        </p:txBody>
      </p:sp>
      <p:grpSp>
        <p:nvGrpSpPr>
          <p:cNvPr id="6" name="Group 12"/>
          <p:cNvGrpSpPr>
            <a:grpSpLocks/>
          </p:cNvGrpSpPr>
          <p:nvPr/>
        </p:nvGrpSpPr>
        <p:grpSpPr bwMode="auto">
          <a:xfrm>
            <a:off x="5532407" y="3629008"/>
            <a:ext cx="3381054" cy="1266936"/>
            <a:chOff x="5707064" y="3805238"/>
            <a:chExt cx="3380733" cy="1267353"/>
          </a:xfrm>
        </p:grpSpPr>
        <p:sp>
          <p:nvSpPr>
            <p:cNvPr id="10" name="Text Box 37"/>
            <p:cNvSpPr txBox="1">
              <a:spLocks noChangeArrowheads="1"/>
            </p:cNvSpPr>
            <p:nvPr/>
          </p:nvSpPr>
          <p:spPr bwMode="auto">
            <a:xfrm>
              <a:off x="5707064" y="3805238"/>
              <a:ext cx="3380733" cy="338665"/>
            </a:xfrm>
            <a:prstGeom prst="rect">
              <a:avLst/>
            </a:prstGeom>
            <a:noFill/>
            <a:ln w="9525">
              <a:noFill/>
              <a:miter lim="800000"/>
              <a:headEnd/>
              <a:tailEnd/>
            </a:ln>
          </p:spPr>
          <p:txBody>
            <a:bodyPr wrap="none">
              <a:spAutoFit/>
            </a:bodyPr>
            <a:lstStyle/>
            <a:p>
              <a:r>
                <a:rPr lang="en-US" sz="1600" b="1" dirty="0" err="1">
                  <a:solidFill>
                    <a:srgbClr val="FF0000"/>
                  </a:solidFill>
                </a:rPr>
                <a:t>q</a:t>
              </a:r>
              <a:r>
                <a:rPr lang="en-US" sz="1600" b="1" baseline="-25000" dirty="0" err="1">
                  <a:solidFill>
                    <a:srgbClr val="FF0000"/>
                  </a:solidFill>
                </a:rPr>
                <a:t>x</a:t>
              </a:r>
              <a:r>
                <a:rPr lang="en-US" sz="1600" b="1" dirty="0">
                  <a:solidFill>
                    <a:srgbClr val="FF0000"/>
                  </a:solidFill>
                </a:rPr>
                <a:t>=2</a:t>
              </a:r>
              <a:r>
                <a:rPr lang="en-US" sz="1600" b="1" dirty="0">
                  <a:solidFill>
                    <a:srgbClr val="FF0000"/>
                  </a:solidFill>
                  <a:latin typeface="Symbol" pitchFamily="18" charset="2"/>
                </a:rPr>
                <a:t>p</a:t>
              </a:r>
              <a:r>
                <a:rPr lang="en-US" sz="1600" b="1" dirty="0">
                  <a:solidFill>
                    <a:srgbClr val="FF0000"/>
                  </a:solidFill>
                </a:rPr>
                <a:t>/</a:t>
              </a:r>
              <a:r>
                <a:rPr lang="en-US" sz="1600" b="1" dirty="0">
                  <a:solidFill>
                    <a:srgbClr val="FF0000"/>
                  </a:solidFill>
                  <a:latin typeface="Symbol" pitchFamily="18" charset="2"/>
                </a:rPr>
                <a:t>l</a:t>
              </a:r>
              <a:r>
                <a:rPr lang="en-US" sz="1600" b="1" dirty="0">
                  <a:solidFill>
                    <a:srgbClr val="FF0000"/>
                  </a:solidFill>
                </a:rPr>
                <a:t> (</a:t>
              </a:r>
              <a:r>
                <a:rPr lang="en-US" sz="1600" b="1" i="1" dirty="0" err="1">
                  <a:solidFill>
                    <a:srgbClr val="FF0000"/>
                  </a:solidFill>
                </a:rPr>
                <a:t>cos</a:t>
              </a:r>
              <a:r>
                <a:rPr lang="en-US" sz="1600" b="1" dirty="0">
                  <a:solidFill>
                    <a:srgbClr val="FF0000"/>
                  </a:solidFill>
                </a:rPr>
                <a:t>(</a:t>
              </a:r>
              <a:r>
                <a:rPr lang="en-US" sz="1600" b="1" dirty="0" err="1">
                  <a:solidFill>
                    <a:srgbClr val="FF0000"/>
                  </a:solidFill>
                  <a:latin typeface="Symbol" pitchFamily="18" charset="2"/>
                </a:rPr>
                <a:t>q</a:t>
              </a:r>
              <a:r>
                <a:rPr lang="en-US" sz="1600" b="1" baseline="-25000" dirty="0" err="1">
                  <a:solidFill>
                    <a:srgbClr val="FF0000"/>
                  </a:solidFill>
                </a:rPr>
                <a:t>sc</a:t>
              </a:r>
              <a:r>
                <a:rPr lang="en-US" sz="1600" b="1" dirty="0">
                  <a:solidFill>
                    <a:srgbClr val="FF0000"/>
                  </a:solidFill>
                </a:rPr>
                <a:t>)</a:t>
              </a:r>
              <a:r>
                <a:rPr lang="en-US" sz="1600" b="1" i="1" dirty="0" err="1">
                  <a:solidFill>
                    <a:srgbClr val="FF0000"/>
                  </a:solidFill>
                </a:rPr>
                <a:t>cos</a:t>
              </a:r>
              <a:r>
                <a:rPr lang="en-US" sz="1600" b="1" dirty="0">
                  <a:solidFill>
                    <a:srgbClr val="FF0000"/>
                  </a:solidFill>
                </a:rPr>
                <a:t>(</a:t>
              </a:r>
              <a:r>
                <a:rPr lang="en-US" sz="1600" b="1" dirty="0">
                  <a:solidFill>
                    <a:srgbClr val="FF0000"/>
                  </a:solidFill>
                  <a:latin typeface="Symbol" pitchFamily="18" charset="2"/>
                </a:rPr>
                <a:t>y</a:t>
              </a:r>
              <a:r>
                <a:rPr lang="en-US" sz="1600" b="1" dirty="0">
                  <a:solidFill>
                    <a:srgbClr val="FF0000"/>
                  </a:solidFill>
                </a:rPr>
                <a:t>) - </a:t>
              </a:r>
              <a:r>
                <a:rPr lang="en-US" sz="1600" b="1" i="1" dirty="0" err="1">
                  <a:solidFill>
                    <a:srgbClr val="FF0000"/>
                  </a:solidFill>
                </a:rPr>
                <a:t>cos</a:t>
              </a:r>
              <a:r>
                <a:rPr lang="en-US" sz="1600" b="1" dirty="0">
                  <a:solidFill>
                    <a:srgbClr val="FF0000"/>
                  </a:solidFill>
                </a:rPr>
                <a:t>(</a:t>
              </a:r>
              <a:r>
                <a:rPr lang="en-US" sz="1600" b="1" dirty="0" err="1">
                  <a:solidFill>
                    <a:srgbClr val="FF0000"/>
                  </a:solidFill>
                  <a:latin typeface="Symbol" pitchFamily="18" charset="2"/>
                </a:rPr>
                <a:t>q</a:t>
              </a:r>
              <a:r>
                <a:rPr lang="en-US" sz="1600" b="1" baseline="-25000" dirty="0" err="1">
                  <a:solidFill>
                    <a:srgbClr val="FF0000"/>
                  </a:solidFill>
                </a:rPr>
                <a:t>in</a:t>
              </a:r>
              <a:r>
                <a:rPr lang="en-US" sz="1600" b="1" dirty="0">
                  <a:solidFill>
                    <a:srgbClr val="FF0000"/>
                  </a:solidFill>
                </a:rPr>
                <a:t>))</a:t>
              </a:r>
            </a:p>
          </p:txBody>
        </p:sp>
        <p:sp>
          <p:nvSpPr>
            <p:cNvPr id="11" name="Text Box 38"/>
            <p:cNvSpPr txBox="1">
              <a:spLocks noChangeArrowheads="1"/>
            </p:cNvSpPr>
            <p:nvPr/>
          </p:nvSpPr>
          <p:spPr bwMode="auto">
            <a:xfrm>
              <a:off x="5707064" y="4262438"/>
              <a:ext cx="2420626" cy="338665"/>
            </a:xfrm>
            <a:prstGeom prst="rect">
              <a:avLst/>
            </a:prstGeom>
            <a:noFill/>
            <a:ln w="9525">
              <a:noFill/>
              <a:miter lim="800000"/>
              <a:headEnd/>
              <a:tailEnd/>
            </a:ln>
          </p:spPr>
          <p:txBody>
            <a:bodyPr wrap="none">
              <a:spAutoFit/>
            </a:bodyPr>
            <a:lstStyle/>
            <a:p>
              <a:r>
                <a:rPr lang="en-US" sz="1600" b="1" dirty="0" err="1">
                  <a:solidFill>
                    <a:srgbClr val="FF0000"/>
                  </a:solidFill>
                </a:rPr>
                <a:t>q</a:t>
              </a:r>
              <a:r>
                <a:rPr lang="en-US" sz="1600" b="1" baseline="-25000" dirty="0" err="1">
                  <a:solidFill>
                    <a:srgbClr val="FF0000"/>
                  </a:solidFill>
                </a:rPr>
                <a:t>y</a:t>
              </a:r>
              <a:r>
                <a:rPr lang="en-US" sz="1600" b="1" dirty="0">
                  <a:solidFill>
                    <a:srgbClr val="FF0000"/>
                  </a:solidFill>
                </a:rPr>
                <a:t>=2</a:t>
              </a:r>
              <a:r>
                <a:rPr lang="en-US" sz="1600" b="1" dirty="0">
                  <a:solidFill>
                    <a:srgbClr val="FF0000"/>
                  </a:solidFill>
                  <a:latin typeface="Symbol" pitchFamily="18" charset="2"/>
                </a:rPr>
                <a:t>p</a:t>
              </a:r>
              <a:r>
                <a:rPr lang="en-US" sz="1600" b="1" dirty="0">
                  <a:solidFill>
                    <a:srgbClr val="FF0000"/>
                  </a:solidFill>
                </a:rPr>
                <a:t>/</a:t>
              </a:r>
              <a:r>
                <a:rPr lang="en-US" sz="1600" b="1" dirty="0">
                  <a:solidFill>
                    <a:srgbClr val="FF0000"/>
                  </a:solidFill>
                  <a:latin typeface="Symbol" pitchFamily="18" charset="2"/>
                </a:rPr>
                <a:t>l</a:t>
              </a:r>
              <a:r>
                <a:rPr lang="en-US" sz="1600" b="1" dirty="0">
                  <a:solidFill>
                    <a:srgbClr val="FF0000"/>
                  </a:solidFill>
                </a:rPr>
                <a:t> (</a:t>
              </a:r>
              <a:r>
                <a:rPr lang="en-US" sz="1600" b="1" i="1" dirty="0" err="1">
                  <a:solidFill>
                    <a:srgbClr val="FF0000"/>
                  </a:solidFill>
                </a:rPr>
                <a:t>cos</a:t>
              </a:r>
              <a:r>
                <a:rPr lang="en-US" sz="1600" b="1" dirty="0">
                  <a:solidFill>
                    <a:srgbClr val="FF0000"/>
                  </a:solidFill>
                </a:rPr>
                <a:t>(</a:t>
              </a:r>
              <a:r>
                <a:rPr lang="en-US" sz="1600" b="1" dirty="0" err="1">
                  <a:solidFill>
                    <a:srgbClr val="FF0000"/>
                  </a:solidFill>
                  <a:latin typeface="Symbol" pitchFamily="18" charset="2"/>
                </a:rPr>
                <a:t>q</a:t>
              </a:r>
              <a:r>
                <a:rPr lang="en-US" sz="1600" b="1" baseline="-25000" dirty="0" err="1">
                  <a:solidFill>
                    <a:srgbClr val="FF0000"/>
                  </a:solidFill>
                </a:rPr>
                <a:t>sc</a:t>
              </a:r>
              <a:r>
                <a:rPr lang="en-US" sz="1600" b="1" dirty="0">
                  <a:solidFill>
                    <a:srgbClr val="FF0000"/>
                  </a:solidFill>
                </a:rPr>
                <a:t>)</a:t>
              </a:r>
              <a:r>
                <a:rPr lang="en-US" sz="1600" b="1" i="1" dirty="0">
                  <a:solidFill>
                    <a:srgbClr val="FF0000"/>
                  </a:solidFill>
                </a:rPr>
                <a:t>sin</a:t>
              </a:r>
              <a:r>
                <a:rPr lang="en-US" sz="1600" b="1" dirty="0">
                  <a:solidFill>
                    <a:srgbClr val="FF0000"/>
                  </a:solidFill>
                </a:rPr>
                <a:t>(</a:t>
              </a:r>
              <a:r>
                <a:rPr lang="en-US" sz="1600" b="1" dirty="0">
                  <a:solidFill>
                    <a:srgbClr val="FF0000"/>
                  </a:solidFill>
                  <a:latin typeface="Symbol" pitchFamily="18" charset="2"/>
                </a:rPr>
                <a:t>y</a:t>
              </a:r>
              <a:r>
                <a:rPr lang="en-US" sz="1600" b="1" dirty="0">
                  <a:solidFill>
                    <a:srgbClr val="FF0000"/>
                  </a:solidFill>
                </a:rPr>
                <a:t>))</a:t>
              </a:r>
            </a:p>
          </p:txBody>
        </p:sp>
        <p:sp>
          <p:nvSpPr>
            <p:cNvPr id="12" name="Text Box 39"/>
            <p:cNvSpPr txBox="1">
              <a:spLocks noChangeArrowheads="1"/>
            </p:cNvSpPr>
            <p:nvPr/>
          </p:nvSpPr>
          <p:spPr bwMode="auto">
            <a:xfrm>
              <a:off x="5707064" y="4733926"/>
              <a:ext cx="2612968" cy="338665"/>
            </a:xfrm>
            <a:prstGeom prst="rect">
              <a:avLst/>
            </a:prstGeom>
            <a:noFill/>
            <a:ln w="9525">
              <a:noFill/>
              <a:miter lim="800000"/>
              <a:headEnd/>
              <a:tailEnd/>
            </a:ln>
          </p:spPr>
          <p:txBody>
            <a:bodyPr wrap="none">
              <a:spAutoFit/>
            </a:bodyPr>
            <a:lstStyle/>
            <a:p>
              <a:r>
                <a:rPr lang="en-US" sz="1600" b="1" dirty="0" err="1">
                  <a:solidFill>
                    <a:srgbClr val="FF0000"/>
                  </a:solidFill>
                </a:rPr>
                <a:t>q</a:t>
              </a:r>
              <a:r>
                <a:rPr lang="en-US" sz="1600" b="1" baseline="-25000" dirty="0" err="1">
                  <a:solidFill>
                    <a:srgbClr val="FF0000"/>
                  </a:solidFill>
                </a:rPr>
                <a:t>z</a:t>
              </a:r>
              <a:r>
                <a:rPr lang="en-US" sz="1600" b="1" dirty="0">
                  <a:solidFill>
                    <a:srgbClr val="FF0000"/>
                  </a:solidFill>
                </a:rPr>
                <a:t>=2</a:t>
              </a:r>
              <a:r>
                <a:rPr lang="en-US" sz="1600" b="1" dirty="0">
                  <a:solidFill>
                    <a:srgbClr val="FF0000"/>
                  </a:solidFill>
                  <a:latin typeface="Symbol" pitchFamily="18" charset="2"/>
                </a:rPr>
                <a:t>p</a:t>
              </a:r>
              <a:r>
                <a:rPr lang="en-US" sz="1600" b="1" dirty="0">
                  <a:solidFill>
                    <a:srgbClr val="FF0000"/>
                  </a:solidFill>
                </a:rPr>
                <a:t>/</a:t>
              </a:r>
              <a:r>
                <a:rPr lang="en-US" sz="1600" b="1" dirty="0">
                  <a:solidFill>
                    <a:srgbClr val="FF0000"/>
                  </a:solidFill>
                  <a:latin typeface="Symbol" pitchFamily="18" charset="2"/>
                </a:rPr>
                <a:t>l</a:t>
              </a:r>
              <a:r>
                <a:rPr lang="en-US" sz="1600" b="1" dirty="0">
                  <a:solidFill>
                    <a:srgbClr val="FF0000"/>
                  </a:solidFill>
                </a:rPr>
                <a:t> (</a:t>
              </a:r>
              <a:r>
                <a:rPr lang="en-US" sz="1600" b="1" i="1" dirty="0">
                  <a:solidFill>
                    <a:srgbClr val="FF0000"/>
                  </a:solidFill>
                </a:rPr>
                <a:t>sin</a:t>
              </a:r>
              <a:r>
                <a:rPr lang="en-US" sz="1600" b="1" dirty="0">
                  <a:solidFill>
                    <a:srgbClr val="FF0000"/>
                  </a:solidFill>
                </a:rPr>
                <a:t>(</a:t>
              </a:r>
              <a:r>
                <a:rPr lang="en-US" sz="1600" b="1" dirty="0" err="1">
                  <a:solidFill>
                    <a:srgbClr val="FF0000"/>
                  </a:solidFill>
                  <a:latin typeface="Symbol" pitchFamily="18" charset="2"/>
                </a:rPr>
                <a:t>q</a:t>
              </a:r>
              <a:r>
                <a:rPr lang="en-US" sz="1600" b="1" baseline="-25000" dirty="0" err="1">
                  <a:solidFill>
                    <a:srgbClr val="FF0000"/>
                  </a:solidFill>
                </a:rPr>
                <a:t>in</a:t>
              </a:r>
              <a:r>
                <a:rPr lang="en-US" sz="1600" b="1" dirty="0">
                  <a:solidFill>
                    <a:srgbClr val="FF0000"/>
                  </a:solidFill>
                </a:rPr>
                <a:t>) + </a:t>
              </a:r>
              <a:r>
                <a:rPr lang="en-US" sz="1600" b="1" i="1" dirty="0">
                  <a:solidFill>
                    <a:srgbClr val="FF0000"/>
                  </a:solidFill>
                </a:rPr>
                <a:t>sin</a:t>
              </a:r>
              <a:r>
                <a:rPr lang="en-US" sz="1600" b="1" dirty="0">
                  <a:solidFill>
                    <a:srgbClr val="FF0000"/>
                  </a:solidFill>
                </a:rPr>
                <a:t>(</a:t>
              </a:r>
              <a:r>
                <a:rPr lang="en-US" sz="1600" b="1" dirty="0" err="1">
                  <a:solidFill>
                    <a:srgbClr val="FF0000"/>
                  </a:solidFill>
                  <a:latin typeface="Symbol" pitchFamily="18" charset="2"/>
                </a:rPr>
                <a:t>q</a:t>
              </a:r>
              <a:r>
                <a:rPr lang="en-US" sz="1600" b="1" baseline="-25000" dirty="0" err="1">
                  <a:solidFill>
                    <a:srgbClr val="FF0000"/>
                  </a:solidFill>
                </a:rPr>
                <a:t>sc</a:t>
              </a:r>
              <a:r>
                <a:rPr lang="en-US" sz="1600" b="1" dirty="0">
                  <a:solidFill>
                    <a:srgbClr val="FF0000"/>
                  </a:solidFill>
                </a:rPr>
                <a:t>)</a:t>
              </a:r>
            </a:p>
          </p:txBody>
        </p:sp>
      </p:grpSp>
      <p:grpSp>
        <p:nvGrpSpPr>
          <p:cNvPr id="9" name="Group 29"/>
          <p:cNvGrpSpPr>
            <a:grpSpLocks/>
          </p:cNvGrpSpPr>
          <p:nvPr/>
        </p:nvGrpSpPr>
        <p:grpSpPr bwMode="auto">
          <a:xfrm>
            <a:off x="6265832" y="1782745"/>
            <a:ext cx="2617787" cy="1622425"/>
            <a:chOff x="6402994" y="2035176"/>
            <a:chExt cx="2617181" cy="1622425"/>
          </a:xfrm>
        </p:grpSpPr>
        <p:pic>
          <p:nvPicPr>
            <p:cNvPr id="14" name="Picture 7"/>
            <p:cNvPicPr>
              <a:picLocks noChangeAspect="1" noChangeArrowheads="1"/>
            </p:cNvPicPr>
            <p:nvPr/>
          </p:nvPicPr>
          <p:blipFill>
            <a:blip r:embed="rId4" cstate="print"/>
            <a:srcRect l="10411" r="10117"/>
            <a:stretch>
              <a:fillRect/>
            </a:stretch>
          </p:blipFill>
          <p:spPr bwMode="auto">
            <a:xfrm>
              <a:off x="6402994" y="2095501"/>
              <a:ext cx="2617181" cy="1562100"/>
            </a:xfrm>
            <a:prstGeom prst="rect">
              <a:avLst/>
            </a:prstGeom>
            <a:noFill/>
            <a:ln w="9525">
              <a:noFill/>
              <a:miter lim="800000"/>
              <a:headEnd/>
              <a:tailEnd/>
            </a:ln>
          </p:spPr>
        </p:pic>
        <p:sp>
          <p:nvSpPr>
            <p:cNvPr id="15" name="Line 201"/>
            <p:cNvSpPr>
              <a:spLocks noChangeShapeType="1"/>
            </p:cNvSpPr>
            <p:nvPr/>
          </p:nvSpPr>
          <p:spPr bwMode="auto">
            <a:xfrm>
              <a:off x="7927975" y="2292350"/>
              <a:ext cx="0" cy="324000"/>
            </a:xfrm>
            <a:prstGeom prst="line">
              <a:avLst/>
            </a:prstGeom>
            <a:noFill/>
            <a:ln w="9525">
              <a:solidFill>
                <a:schemeClr val="bg1"/>
              </a:solidFill>
              <a:prstDash val="dash"/>
              <a:round/>
              <a:headEnd/>
              <a:tailEnd/>
            </a:ln>
          </p:spPr>
          <p:txBody>
            <a:bodyPr/>
            <a:lstStyle/>
            <a:p>
              <a:endParaRPr lang="en-GB"/>
            </a:p>
          </p:txBody>
        </p:sp>
        <p:sp>
          <p:nvSpPr>
            <p:cNvPr id="16" name="Line 202"/>
            <p:cNvSpPr>
              <a:spLocks noChangeShapeType="1"/>
            </p:cNvSpPr>
            <p:nvPr/>
          </p:nvSpPr>
          <p:spPr bwMode="auto">
            <a:xfrm>
              <a:off x="8106155" y="2292350"/>
              <a:ext cx="0" cy="324000"/>
            </a:xfrm>
            <a:prstGeom prst="line">
              <a:avLst/>
            </a:prstGeom>
            <a:noFill/>
            <a:ln w="9525">
              <a:solidFill>
                <a:schemeClr val="bg1"/>
              </a:solidFill>
              <a:prstDash val="dash"/>
              <a:round/>
              <a:headEnd/>
              <a:tailEnd/>
            </a:ln>
          </p:spPr>
          <p:txBody>
            <a:bodyPr/>
            <a:lstStyle/>
            <a:p>
              <a:endParaRPr lang="en-GB"/>
            </a:p>
          </p:txBody>
        </p:sp>
        <p:sp>
          <p:nvSpPr>
            <p:cNvPr id="17" name="Line 203"/>
            <p:cNvSpPr>
              <a:spLocks noChangeShapeType="1"/>
            </p:cNvSpPr>
            <p:nvPr/>
          </p:nvSpPr>
          <p:spPr bwMode="auto">
            <a:xfrm>
              <a:off x="8167161" y="2292350"/>
              <a:ext cx="0" cy="324000"/>
            </a:xfrm>
            <a:prstGeom prst="line">
              <a:avLst/>
            </a:prstGeom>
            <a:noFill/>
            <a:ln w="9525">
              <a:solidFill>
                <a:schemeClr val="bg1"/>
              </a:solidFill>
              <a:prstDash val="dash"/>
              <a:round/>
              <a:headEnd/>
              <a:tailEnd/>
            </a:ln>
          </p:spPr>
          <p:txBody>
            <a:bodyPr/>
            <a:lstStyle/>
            <a:p>
              <a:endParaRPr lang="en-GB"/>
            </a:p>
          </p:txBody>
        </p:sp>
        <p:sp>
          <p:nvSpPr>
            <p:cNvPr id="18" name="Line 204"/>
            <p:cNvSpPr>
              <a:spLocks noChangeShapeType="1"/>
            </p:cNvSpPr>
            <p:nvPr/>
          </p:nvSpPr>
          <p:spPr bwMode="auto">
            <a:xfrm>
              <a:off x="8283281" y="2290763"/>
              <a:ext cx="0" cy="324000"/>
            </a:xfrm>
            <a:prstGeom prst="line">
              <a:avLst/>
            </a:prstGeom>
            <a:noFill/>
            <a:ln w="9525">
              <a:solidFill>
                <a:schemeClr val="bg1"/>
              </a:solidFill>
              <a:prstDash val="dash"/>
              <a:round/>
              <a:headEnd/>
              <a:tailEnd/>
            </a:ln>
          </p:spPr>
          <p:txBody>
            <a:bodyPr/>
            <a:lstStyle/>
            <a:p>
              <a:endParaRPr lang="en-GB"/>
            </a:p>
          </p:txBody>
        </p:sp>
        <p:sp>
          <p:nvSpPr>
            <p:cNvPr id="19" name="Line 205"/>
            <p:cNvSpPr>
              <a:spLocks noChangeShapeType="1"/>
            </p:cNvSpPr>
            <p:nvPr/>
          </p:nvSpPr>
          <p:spPr bwMode="auto">
            <a:xfrm>
              <a:off x="8368782" y="2290763"/>
              <a:ext cx="0" cy="324000"/>
            </a:xfrm>
            <a:prstGeom prst="line">
              <a:avLst/>
            </a:prstGeom>
            <a:noFill/>
            <a:ln w="9525">
              <a:solidFill>
                <a:schemeClr val="bg1"/>
              </a:solidFill>
              <a:prstDash val="dash"/>
              <a:round/>
              <a:headEnd/>
              <a:tailEnd/>
            </a:ln>
          </p:spPr>
          <p:txBody>
            <a:bodyPr/>
            <a:lstStyle/>
            <a:p>
              <a:endParaRPr lang="en-GB"/>
            </a:p>
          </p:txBody>
        </p:sp>
        <p:sp>
          <p:nvSpPr>
            <p:cNvPr id="20" name="Line 206"/>
            <p:cNvSpPr>
              <a:spLocks noChangeShapeType="1"/>
            </p:cNvSpPr>
            <p:nvPr/>
          </p:nvSpPr>
          <p:spPr bwMode="auto">
            <a:xfrm>
              <a:off x="8481270" y="2290763"/>
              <a:ext cx="0" cy="324000"/>
            </a:xfrm>
            <a:prstGeom prst="line">
              <a:avLst/>
            </a:prstGeom>
            <a:noFill/>
            <a:ln w="9525">
              <a:solidFill>
                <a:schemeClr val="bg1"/>
              </a:solidFill>
              <a:prstDash val="dash"/>
              <a:round/>
              <a:headEnd/>
              <a:tailEnd/>
            </a:ln>
          </p:spPr>
          <p:txBody>
            <a:bodyPr/>
            <a:lstStyle/>
            <a:p>
              <a:endParaRPr lang="en-GB"/>
            </a:p>
          </p:txBody>
        </p:sp>
        <p:sp>
          <p:nvSpPr>
            <p:cNvPr id="21" name="Text Box 208"/>
            <p:cNvSpPr txBox="1">
              <a:spLocks noChangeArrowheads="1"/>
            </p:cNvSpPr>
            <p:nvPr/>
          </p:nvSpPr>
          <p:spPr bwMode="auto">
            <a:xfrm rot="-5400000">
              <a:off x="7872413" y="2119313"/>
              <a:ext cx="127000" cy="136525"/>
            </a:xfrm>
            <a:prstGeom prst="rect">
              <a:avLst/>
            </a:prstGeom>
            <a:noFill/>
            <a:ln w="9525">
              <a:noFill/>
              <a:miter lim="800000"/>
              <a:headEnd/>
              <a:tailEnd/>
            </a:ln>
          </p:spPr>
          <p:txBody>
            <a:bodyPr wrap="none" lIns="0" tIns="0" rIns="0" bIns="0">
              <a:spAutoFit/>
            </a:bodyPr>
            <a:lstStyle/>
            <a:p>
              <a:r>
                <a:rPr lang="en-US" sz="900">
                  <a:solidFill>
                    <a:schemeClr val="bg1"/>
                  </a:solidFill>
                </a:rPr>
                <a:t>10</a:t>
              </a:r>
              <a:endParaRPr lang="fr-FR" sz="900">
                <a:solidFill>
                  <a:schemeClr val="bg1"/>
                </a:solidFill>
              </a:endParaRPr>
            </a:p>
          </p:txBody>
        </p:sp>
        <p:sp>
          <p:nvSpPr>
            <p:cNvPr id="22" name="Text Box 209"/>
            <p:cNvSpPr txBox="1">
              <a:spLocks noChangeArrowheads="1"/>
            </p:cNvSpPr>
            <p:nvPr/>
          </p:nvSpPr>
          <p:spPr bwMode="auto">
            <a:xfrm rot="-5400000">
              <a:off x="8016651" y="2116138"/>
              <a:ext cx="127000" cy="136525"/>
            </a:xfrm>
            <a:prstGeom prst="rect">
              <a:avLst/>
            </a:prstGeom>
            <a:noFill/>
            <a:ln w="9525">
              <a:noFill/>
              <a:miter lim="800000"/>
              <a:headEnd/>
              <a:tailEnd/>
            </a:ln>
          </p:spPr>
          <p:txBody>
            <a:bodyPr wrap="none" lIns="0" tIns="0" rIns="0" bIns="0">
              <a:spAutoFit/>
            </a:bodyPr>
            <a:lstStyle/>
            <a:p>
              <a:r>
                <a:rPr lang="en-US" sz="900">
                  <a:solidFill>
                    <a:schemeClr val="bg1"/>
                  </a:solidFill>
                </a:rPr>
                <a:t>11</a:t>
              </a:r>
              <a:endParaRPr lang="fr-FR" sz="900">
                <a:solidFill>
                  <a:schemeClr val="bg1"/>
                </a:solidFill>
              </a:endParaRPr>
            </a:p>
          </p:txBody>
        </p:sp>
        <p:sp>
          <p:nvSpPr>
            <p:cNvPr id="23" name="Text Box 210"/>
            <p:cNvSpPr txBox="1">
              <a:spLocks noChangeArrowheads="1"/>
            </p:cNvSpPr>
            <p:nvPr/>
          </p:nvSpPr>
          <p:spPr bwMode="auto">
            <a:xfrm rot="-5400000">
              <a:off x="8105853" y="2116138"/>
              <a:ext cx="127000" cy="136525"/>
            </a:xfrm>
            <a:prstGeom prst="rect">
              <a:avLst/>
            </a:prstGeom>
            <a:noFill/>
            <a:ln w="9525">
              <a:noFill/>
              <a:miter lim="800000"/>
              <a:headEnd/>
              <a:tailEnd/>
            </a:ln>
          </p:spPr>
          <p:txBody>
            <a:bodyPr wrap="none" lIns="0" tIns="0" rIns="0" bIns="0">
              <a:spAutoFit/>
            </a:bodyPr>
            <a:lstStyle/>
            <a:p>
              <a:r>
                <a:rPr lang="en-US" sz="900">
                  <a:solidFill>
                    <a:schemeClr val="bg1"/>
                  </a:solidFill>
                </a:rPr>
                <a:t>20</a:t>
              </a:r>
              <a:endParaRPr lang="fr-FR" sz="900">
                <a:solidFill>
                  <a:schemeClr val="bg1"/>
                </a:solidFill>
              </a:endParaRPr>
            </a:p>
          </p:txBody>
        </p:sp>
        <p:sp>
          <p:nvSpPr>
            <p:cNvPr id="24" name="Text Box 211"/>
            <p:cNvSpPr txBox="1">
              <a:spLocks noChangeArrowheads="1"/>
            </p:cNvSpPr>
            <p:nvPr/>
          </p:nvSpPr>
          <p:spPr bwMode="auto">
            <a:xfrm rot="-5400000">
              <a:off x="8172458" y="2076450"/>
              <a:ext cx="212725" cy="136525"/>
            </a:xfrm>
            <a:prstGeom prst="rect">
              <a:avLst/>
            </a:prstGeom>
            <a:noFill/>
            <a:ln w="9525">
              <a:noFill/>
              <a:miter lim="800000"/>
              <a:headEnd/>
              <a:tailEnd/>
            </a:ln>
          </p:spPr>
          <p:txBody>
            <a:bodyPr lIns="0" tIns="0" rIns="0" bIns="0">
              <a:spAutoFit/>
            </a:bodyPr>
            <a:lstStyle/>
            <a:p>
              <a:r>
                <a:rPr lang="en-US" sz="900">
                  <a:solidFill>
                    <a:schemeClr val="bg1"/>
                  </a:solidFill>
                </a:rPr>
                <a:t>21</a:t>
              </a:r>
              <a:endParaRPr lang="fr-FR" sz="900">
                <a:solidFill>
                  <a:schemeClr val="bg1"/>
                </a:solidFill>
              </a:endParaRPr>
            </a:p>
          </p:txBody>
        </p:sp>
        <p:sp>
          <p:nvSpPr>
            <p:cNvPr id="25" name="Text Box 212"/>
            <p:cNvSpPr txBox="1">
              <a:spLocks noChangeArrowheads="1"/>
            </p:cNvSpPr>
            <p:nvPr/>
          </p:nvSpPr>
          <p:spPr bwMode="auto">
            <a:xfrm rot="-5400000">
              <a:off x="8281314" y="2074863"/>
              <a:ext cx="215900" cy="136525"/>
            </a:xfrm>
            <a:prstGeom prst="rect">
              <a:avLst/>
            </a:prstGeom>
            <a:noFill/>
            <a:ln w="9525">
              <a:noFill/>
              <a:miter lim="800000"/>
              <a:headEnd/>
              <a:tailEnd/>
            </a:ln>
          </p:spPr>
          <p:txBody>
            <a:bodyPr lIns="0" tIns="0" rIns="0" bIns="0">
              <a:spAutoFit/>
            </a:bodyPr>
            <a:lstStyle/>
            <a:p>
              <a:r>
                <a:rPr lang="en-US" sz="900">
                  <a:solidFill>
                    <a:schemeClr val="bg1"/>
                  </a:solidFill>
                </a:rPr>
                <a:t>30</a:t>
              </a:r>
              <a:endParaRPr lang="fr-FR" sz="900">
                <a:solidFill>
                  <a:schemeClr val="bg1"/>
                </a:solidFill>
              </a:endParaRPr>
            </a:p>
          </p:txBody>
        </p:sp>
        <p:sp>
          <p:nvSpPr>
            <p:cNvPr id="26" name="Text Box 213"/>
            <p:cNvSpPr txBox="1">
              <a:spLocks noChangeArrowheads="1"/>
            </p:cNvSpPr>
            <p:nvPr/>
          </p:nvSpPr>
          <p:spPr bwMode="auto">
            <a:xfrm rot="-5400000">
              <a:off x="8440521" y="2119313"/>
              <a:ext cx="127000" cy="136525"/>
            </a:xfrm>
            <a:prstGeom prst="rect">
              <a:avLst/>
            </a:prstGeom>
            <a:noFill/>
            <a:ln w="9525">
              <a:noFill/>
              <a:miter lim="800000"/>
              <a:headEnd/>
              <a:tailEnd/>
            </a:ln>
          </p:spPr>
          <p:txBody>
            <a:bodyPr lIns="0" tIns="0" rIns="0" bIns="0">
              <a:spAutoFit/>
            </a:bodyPr>
            <a:lstStyle/>
            <a:p>
              <a:r>
                <a:rPr lang="en-US" sz="900">
                  <a:solidFill>
                    <a:schemeClr val="bg1"/>
                  </a:solidFill>
                </a:rPr>
                <a:t>22</a:t>
              </a:r>
              <a:endParaRPr lang="fr-FR" sz="900">
                <a:solidFill>
                  <a:schemeClr val="bg1"/>
                </a:solidFill>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838200" y="2776438"/>
            <a:ext cx="1676400" cy="904875"/>
            <a:chOff x="384" y="1536"/>
            <a:chExt cx="1056" cy="570"/>
          </a:xfrm>
        </p:grpSpPr>
        <p:sp>
          <p:nvSpPr>
            <p:cNvPr id="24614" name="Rectangle 4"/>
            <p:cNvSpPr>
              <a:spLocks noChangeArrowheads="1"/>
            </p:cNvSpPr>
            <p:nvPr/>
          </p:nvSpPr>
          <p:spPr bwMode="auto">
            <a:xfrm>
              <a:off x="384" y="2010"/>
              <a:ext cx="1056" cy="96"/>
            </a:xfrm>
            <a:prstGeom prst="rect">
              <a:avLst/>
            </a:prstGeom>
            <a:solidFill>
              <a:srgbClr val="66CCFF"/>
            </a:solidFill>
            <a:ln w="9525">
              <a:solidFill>
                <a:schemeClr val="tx1"/>
              </a:solidFill>
              <a:miter lim="800000"/>
              <a:headEnd/>
              <a:tailEnd/>
            </a:ln>
          </p:spPr>
          <p:txBody>
            <a:bodyPr wrap="none" anchor="ctr"/>
            <a:lstStyle/>
            <a:p>
              <a:pPr algn="ctr"/>
              <a:endParaRPr lang="en-US">
                <a:solidFill>
                  <a:srgbClr val="66CCFF"/>
                </a:solidFill>
              </a:endParaRPr>
            </a:p>
          </p:txBody>
        </p:sp>
        <p:sp>
          <p:nvSpPr>
            <p:cNvPr id="24615" name="AutoShape 5"/>
            <p:cNvSpPr>
              <a:spLocks noChangeArrowheads="1"/>
            </p:cNvSpPr>
            <p:nvPr/>
          </p:nvSpPr>
          <p:spPr bwMode="auto">
            <a:xfrm flipV="1">
              <a:off x="744" y="1674"/>
              <a:ext cx="336"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GB"/>
            </a:p>
          </p:txBody>
        </p:sp>
        <p:sp>
          <p:nvSpPr>
            <p:cNvPr id="24616" name="Line 6"/>
            <p:cNvSpPr>
              <a:spLocks noChangeShapeType="1"/>
            </p:cNvSpPr>
            <p:nvPr/>
          </p:nvSpPr>
          <p:spPr bwMode="auto">
            <a:xfrm>
              <a:off x="434" y="1728"/>
              <a:ext cx="480" cy="144"/>
            </a:xfrm>
            <a:prstGeom prst="line">
              <a:avLst/>
            </a:prstGeom>
            <a:noFill/>
            <a:ln w="9525">
              <a:solidFill>
                <a:schemeClr val="tx1"/>
              </a:solidFill>
              <a:round/>
              <a:headEnd/>
              <a:tailEnd type="triangle" w="med" len="med"/>
            </a:ln>
          </p:spPr>
          <p:txBody>
            <a:bodyPr/>
            <a:lstStyle/>
            <a:p>
              <a:endParaRPr lang="en-GB"/>
            </a:p>
          </p:txBody>
        </p:sp>
        <p:sp>
          <p:nvSpPr>
            <p:cNvPr id="24617" name="Line 7"/>
            <p:cNvSpPr>
              <a:spLocks noChangeShapeType="1"/>
            </p:cNvSpPr>
            <p:nvPr/>
          </p:nvSpPr>
          <p:spPr bwMode="auto">
            <a:xfrm flipV="1">
              <a:off x="914" y="1536"/>
              <a:ext cx="432" cy="336"/>
            </a:xfrm>
            <a:prstGeom prst="line">
              <a:avLst/>
            </a:prstGeom>
            <a:noFill/>
            <a:ln w="9525">
              <a:solidFill>
                <a:schemeClr val="tx1"/>
              </a:solidFill>
              <a:round/>
              <a:headEnd/>
              <a:tailEnd type="triangle" w="med" len="med"/>
            </a:ln>
          </p:spPr>
          <p:txBody>
            <a:bodyPr/>
            <a:lstStyle/>
            <a:p>
              <a:endParaRPr lang="en-GB"/>
            </a:p>
          </p:txBody>
        </p:sp>
      </p:grpSp>
      <p:grpSp>
        <p:nvGrpSpPr>
          <p:cNvPr id="3" name="Group 28"/>
          <p:cNvGrpSpPr>
            <a:grpSpLocks/>
          </p:cNvGrpSpPr>
          <p:nvPr/>
        </p:nvGrpSpPr>
        <p:grpSpPr bwMode="auto">
          <a:xfrm>
            <a:off x="2362200" y="2843113"/>
            <a:ext cx="2133600" cy="838200"/>
            <a:chOff x="1488" y="1584"/>
            <a:chExt cx="1344" cy="528"/>
          </a:xfrm>
        </p:grpSpPr>
        <p:sp>
          <p:nvSpPr>
            <p:cNvPr id="24609" name="Rectangle 8"/>
            <p:cNvSpPr>
              <a:spLocks noChangeArrowheads="1"/>
            </p:cNvSpPr>
            <p:nvPr/>
          </p:nvSpPr>
          <p:spPr bwMode="auto">
            <a:xfrm>
              <a:off x="1776" y="2016"/>
              <a:ext cx="1056" cy="96"/>
            </a:xfrm>
            <a:prstGeom prst="rect">
              <a:avLst/>
            </a:prstGeom>
            <a:solidFill>
              <a:srgbClr val="66CCFF"/>
            </a:solidFill>
            <a:ln w="9525">
              <a:solidFill>
                <a:schemeClr val="tx1"/>
              </a:solidFill>
              <a:miter lim="800000"/>
              <a:headEnd/>
              <a:tailEnd/>
            </a:ln>
          </p:spPr>
          <p:txBody>
            <a:bodyPr wrap="none" anchor="ctr"/>
            <a:lstStyle/>
            <a:p>
              <a:pPr algn="ctr"/>
              <a:endParaRPr lang="en-US">
                <a:solidFill>
                  <a:srgbClr val="66CCFF"/>
                </a:solidFill>
              </a:endParaRPr>
            </a:p>
          </p:txBody>
        </p:sp>
        <p:sp>
          <p:nvSpPr>
            <p:cNvPr id="24610" name="AutoShape 9"/>
            <p:cNvSpPr>
              <a:spLocks noChangeArrowheads="1"/>
            </p:cNvSpPr>
            <p:nvPr/>
          </p:nvSpPr>
          <p:spPr bwMode="auto">
            <a:xfrm flipV="1">
              <a:off x="2136" y="1680"/>
              <a:ext cx="336"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GB"/>
            </a:p>
          </p:txBody>
        </p:sp>
        <p:sp>
          <p:nvSpPr>
            <p:cNvPr id="24611" name="Line 11"/>
            <p:cNvSpPr>
              <a:spLocks noChangeShapeType="1"/>
            </p:cNvSpPr>
            <p:nvPr/>
          </p:nvSpPr>
          <p:spPr bwMode="auto">
            <a:xfrm flipV="1">
              <a:off x="2302" y="1584"/>
              <a:ext cx="432" cy="336"/>
            </a:xfrm>
            <a:prstGeom prst="line">
              <a:avLst/>
            </a:prstGeom>
            <a:noFill/>
            <a:ln w="9525">
              <a:solidFill>
                <a:schemeClr val="tx1"/>
              </a:solidFill>
              <a:round/>
              <a:headEnd/>
              <a:tailEnd type="triangle" w="med" len="med"/>
            </a:ln>
          </p:spPr>
          <p:txBody>
            <a:bodyPr/>
            <a:lstStyle/>
            <a:p>
              <a:endParaRPr lang="en-GB"/>
            </a:p>
          </p:txBody>
        </p:sp>
        <p:sp>
          <p:nvSpPr>
            <p:cNvPr id="24612" name="Line 20"/>
            <p:cNvSpPr>
              <a:spLocks noChangeShapeType="1"/>
            </p:cNvSpPr>
            <p:nvPr/>
          </p:nvSpPr>
          <p:spPr bwMode="auto">
            <a:xfrm flipV="1">
              <a:off x="1968" y="1920"/>
              <a:ext cx="336" cy="96"/>
            </a:xfrm>
            <a:prstGeom prst="line">
              <a:avLst/>
            </a:prstGeom>
            <a:noFill/>
            <a:ln w="9525">
              <a:solidFill>
                <a:schemeClr val="tx1"/>
              </a:solidFill>
              <a:round/>
              <a:headEnd/>
              <a:tailEnd type="triangle" w="med" len="med"/>
            </a:ln>
          </p:spPr>
          <p:txBody>
            <a:bodyPr/>
            <a:lstStyle/>
            <a:p>
              <a:endParaRPr lang="en-GB"/>
            </a:p>
          </p:txBody>
        </p:sp>
        <p:sp>
          <p:nvSpPr>
            <p:cNvPr id="24613" name="Line 22"/>
            <p:cNvSpPr>
              <a:spLocks noChangeShapeType="1"/>
            </p:cNvSpPr>
            <p:nvPr/>
          </p:nvSpPr>
          <p:spPr bwMode="auto">
            <a:xfrm>
              <a:off x="1488" y="1872"/>
              <a:ext cx="480" cy="144"/>
            </a:xfrm>
            <a:prstGeom prst="line">
              <a:avLst/>
            </a:prstGeom>
            <a:noFill/>
            <a:ln w="9525">
              <a:solidFill>
                <a:schemeClr val="tx1"/>
              </a:solidFill>
              <a:round/>
              <a:headEnd/>
              <a:tailEnd type="triangle" w="med" len="med"/>
            </a:ln>
          </p:spPr>
          <p:txBody>
            <a:bodyPr/>
            <a:lstStyle/>
            <a:p>
              <a:endParaRPr lang="en-GB"/>
            </a:p>
          </p:txBody>
        </p:sp>
      </p:grpSp>
      <p:grpSp>
        <p:nvGrpSpPr>
          <p:cNvPr id="4" name="Group 29"/>
          <p:cNvGrpSpPr>
            <a:grpSpLocks/>
          </p:cNvGrpSpPr>
          <p:nvPr/>
        </p:nvGrpSpPr>
        <p:grpSpPr bwMode="auto">
          <a:xfrm>
            <a:off x="4572000" y="2995513"/>
            <a:ext cx="1828800" cy="685800"/>
            <a:chOff x="2928" y="1728"/>
            <a:chExt cx="1152" cy="432"/>
          </a:xfrm>
        </p:grpSpPr>
        <p:sp>
          <p:nvSpPr>
            <p:cNvPr id="24604" name="Rectangle 12"/>
            <p:cNvSpPr>
              <a:spLocks noChangeArrowheads="1"/>
            </p:cNvSpPr>
            <p:nvPr/>
          </p:nvSpPr>
          <p:spPr bwMode="auto">
            <a:xfrm>
              <a:off x="3024" y="2064"/>
              <a:ext cx="1056" cy="96"/>
            </a:xfrm>
            <a:prstGeom prst="rect">
              <a:avLst/>
            </a:prstGeom>
            <a:solidFill>
              <a:srgbClr val="66CCFF"/>
            </a:solidFill>
            <a:ln w="9525">
              <a:solidFill>
                <a:schemeClr val="tx1"/>
              </a:solidFill>
              <a:miter lim="800000"/>
              <a:headEnd/>
              <a:tailEnd/>
            </a:ln>
          </p:spPr>
          <p:txBody>
            <a:bodyPr wrap="none" anchor="ctr"/>
            <a:lstStyle/>
            <a:p>
              <a:pPr algn="ctr"/>
              <a:endParaRPr lang="en-US">
                <a:solidFill>
                  <a:srgbClr val="66CCFF"/>
                </a:solidFill>
              </a:endParaRPr>
            </a:p>
          </p:txBody>
        </p:sp>
        <p:sp>
          <p:nvSpPr>
            <p:cNvPr id="24605" name="AutoShape 13"/>
            <p:cNvSpPr>
              <a:spLocks noChangeArrowheads="1"/>
            </p:cNvSpPr>
            <p:nvPr/>
          </p:nvSpPr>
          <p:spPr bwMode="auto">
            <a:xfrm flipV="1">
              <a:off x="3216" y="1728"/>
              <a:ext cx="336"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GB"/>
            </a:p>
          </p:txBody>
        </p:sp>
        <p:sp>
          <p:nvSpPr>
            <p:cNvPr id="24606" name="Line 15"/>
            <p:cNvSpPr>
              <a:spLocks noChangeShapeType="1"/>
            </p:cNvSpPr>
            <p:nvPr/>
          </p:nvSpPr>
          <p:spPr bwMode="auto">
            <a:xfrm flipV="1">
              <a:off x="3648" y="1728"/>
              <a:ext cx="432" cy="336"/>
            </a:xfrm>
            <a:prstGeom prst="line">
              <a:avLst/>
            </a:prstGeom>
            <a:noFill/>
            <a:ln w="9525">
              <a:solidFill>
                <a:schemeClr val="tx1"/>
              </a:solidFill>
              <a:round/>
              <a:headEnd/>
              <a:tailEnd type="triangle" w="med" len="med"/>
            </a:ln>
          </p:spPr>
          <p:txBody>
            <a:bodyPr/>
            <a:lstStyle/>
            <a:p>
              <a:endParaRPr lang="en-GB"/>
            </a:p>
          </p:txBody>
        </p:sp>
        <p:sp>
          <p:nvSpPr>
            <p:cNvPr id="24607" name="Line 21"/>
            <p:cNvSpPr>
              <a:spLocks noChangeShapeType="1"/>
            </p:cNvSpPr>
            <p:nvPr/>
          </p:nvSpPr>
          <p:spPr bwMode="auto">
            <a:xfrm>
              <a:off x="3408" y="1920"/>
              <a:ext cx="240" cy="144"/>
            </a:xfrm>
            <a:prstGeom prst="line">
              <a:avLst/>
            </a:prstGeom>
            <a:noFill/>
            <a:ln w="9525">
              <a:solidFill>
                <a:schemeClr val="tx1"/>
              </a:solidFill>
              <a:round/>
              <a:headEnd/>
              <a:tailEnd type="triangle" w="med" len="med"/>
            </a:ln>
          </p:spPr>
          <p:txBody>
            <a:bodyPr/>
            <a:lstStyle/>
            <a:p>
              <a:endParaRPr lang="en-GB"/>
            </a:p>
          </p:txBody>
        </p:sp>
        <p:sp>
          <p:nvSpPr>
            <p:cNvPr id="24608" name="Line 23"/>
            <p:cNvSpPr>
              <a:spLocks noChangeShapeType="1"/>
            </p:cNvSpPr>
            <p:nvPr/>
          </p:nvSpPr>
          <p:spPr bwMode="auto">
            <a:xfrm>
              <a:off x="2928" y="1776"/>
              <a:ext cx="480" cy="144"/>
            </a:xfrm>
            <a:prstGeom prst="line">
              <a:avLst/>
            </a:prstGeom>
            <a:noFill/>
            <a:ln w="9525">
              <a:solidFill>
                <a:schemeClr val="tx1"/>
              </a:solidFill>
              <a:round/>
              <a:headEnd/>
              <a:tailEnd type="triangle" w="med" len="med"/>
            </a:ln>
          </p:spPr>
          <p:txBody>
            <a:bodyPr/>
            <a:lstStyle/>
            <a:p>
              <a:endParaRPr lang="en-GB"/>
            </a:p>
          </p:txBody>
        </p:sp>
      </p:grpSp>
      <p:grpSp>
        <p:nvGrpSpPr>
          <p:cNvPr id="5" name="Group 30"/>
          <p:cNvGrpSpPr>
            <a:grpSpLocks/>
          </p:cNvGrpSpPr>
          <p:nvPr/>
        </p:nvGrpSpPr>
        <p:grpSpPr bwMode="auto">
          <a:xfrm>
            <a:off x="6172200" y="2995513"/>
            <a:ext cx="2508250" cy="685800"/>
            <a:chOff x="3942" y="1728"/>
            <a:chExt cx="1580" cy="432"/>
          </a:xfrm>
        </p:grpSpPr>
        <p:sp>
          <p:nvSpPr>
            <p:cNvPr id="24598" name="Rectangle 16"/>
            <p:cNvSpPr>
              <a:spLocks noChangeArrowheads="1"/>
            </p:cNvSpPr>
            <p:nvPr/>
          </p:nvSpPr>
          <p:spPr bwMode="auto">
            <a:xfrm>
              <a:off x="4272" y="2064"/>
              <a:ext cx="1056" cy="96"/>
            </a:xfrm>
            <a:prstGeom prst="rect">
              <a:avLst/>
            </a:prstGeom>
            <a:solidFill>
              <a:srgbClr val="66CCFF"/>
            </a:solidFill>
            <a:ln w="9525">
              <a:solidFill>
                <a:schemeClr val="tx1"/>
              </a:solidFill>
              <a:miter lim="800000"/>
              <a:headEnd/>
              <a:tailEnd/>
            </a:ln>
          </p:spPr>
          <p:txBody>
            <a:bodyPr wrap="none" anchor="ctr"/>
            <a:lstStyle/>
            <a:p>
              <a:pPr algn="ctr"/>
              <a:endParaRPr lang="en-US">
                <a:solidFill>
                  <a:srgbClr val="66CCFF"/>
                </a:solidFill>
              </a:endParaRPr>
            </a:p>
          </p:txBody>
        </p:sp>
        <p:sp>
          <p:nvSpPr>
            <p:cNvPr id="24599" name="AutoShape 17"/>
            <p:cNvSpPr>
              <a:spLocks noChangeArrowheads="1"/>
            </p:cNvSpPr>
            <p:nvPr/>
          </p:nvSpPr>
          <p:spPr bwMode="auto">
            <a:xfrm flipV="1">
              <a:off x="4632" y="1728"/>
              <a:ext cx="336"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GB"/>
            </a:p>
          </p:txBody>
        </p:sp>
        <p:sp>
          <p:nvSpPr>
            <p:cNvPr id="24600" name="Line 19"/>
            <p:cNvSpPr>
              <a:spLocks noChangeShapeType="1"/>
            </p:cNvSpPr>
            <p:nvPr/>
          </p:nvSpPr>
          <p:spPr bwMode="auto">
            <a:xfrm flipV="1">
              <a:off x="5090" y="1728"/>
              <a:ext cx="432" cy="336"/>
            </a:xfrm>
            <a:prstGeom prst="line">
              <a:avLst/>
            </a:prstGeom>
            <a:noFill/>
            <a:ln w="9525">
              <a:solidFill>
                <a:schemeClr val="tx1"/>
              </a:solidFill>
              <a:round/>
              <a:headEnd/>
              <a:tailEnd type="triangle" w="med" len="med"/>
            </a:ln>
          </p:spPr>
          <p:txBody>
            <a:bodyPr/>
            <a:lstStyle/>
            <a:p>
              <a:endParaRPr lang="en-GB"/>
            </a:p>
          </p:txBody>
        </p:sp>
        <p:sp>
          <p:nvSpPr>
            <p:cNvPr id="24601" name="Line 24"/>
            <p:cNvSpPr>
              <a:spLocks noChangeShapeType="1"/>
            </p:cNvSpPr>
            <p:nvPr/>
          </p:nvSpPr>
          <p:spPr bwMode="auto">
            <a:xfrm>
              <a:off x="3942" y="1920"/>
              <a:ext cx="480" cy="144"/>
            </a:xfrm>
            <a:prstGeom prst="line">
              <a:avLst/>
            </a:prstGeom>
            <a:noFill/>
            <a:ln w="9525">
              <a:solidFill>
                <a:schemeClr val="tx1"/>
              </a:solidFill>
              <a:round/>
              <a:headEnd/>
              <a:tailEnd type="triangle" w="med" len="med"/>
            </a:ln>
          </p:spPr>
          <p:txBody>
            <a:bodyPr/>
            <a:lstStyle/>
            <a:p>
              <a:endParaRPr lang="en-GB"/>
            </a:p>
          </p:txBody>
        </p:sp>
        <p:sp>
          <p:nvSpPr>
            <p:cNvPr id="24602" name="Line 25"/>
            <p:cNvSpPr>
              <a:spLocks noChangeShapeType="1"/>
            </p:cNvSpPr>
            <p:nvPr/>
          </p:nvSpPr>
          <p:spPr bwMode="auto">
            <a:xfrm flipV="1">
              <a:off x="4422" y="1920"/>
              <a:ext cx="384" cy="144"/>
            </a:xfrm>
            <a:prstGeom prst="line">
              <a:avLst/>
            </a:prstGeom>
            <a:noFill/>
            <a:ln w="9525">
              <a:solidFill>
                <a:schemeClr val="tx1"/>
              </a:solidFill>
              <a:round/>
              <a:headEnd/>
              <a:tailEnd type="triangle" w="med" len="med"/>
            </a:ln>
          </p:spPr>
          <p:txBody>
            <a:bodyPr/>
            <a:lstStyle/>
            <a:p>
              <a:endParaRPr lang="en-GB"/>
            </a:p>
          </p:txBody>
        </p:sp>
        <p:sp>
          <p:nvSpPr>
            <p:cNvPr id="24603" name="Line 26"/>
            <p:cNvSpPr>
              <a:spLocks noChangeShapeType="1"/>
            </p:cNvSpPr>
            <p:nvPr/>
          </p:nvSpPr>
          <p:spPr bwMode="auto">
            <a:xfrm>
              <a:off x="4806" y="1920"/>
              <a:ext cx="282" cy="144"/>
            </a:xfrm>
            <a:prstGeom prst="line">
              <a:avLst/>
            </a:prstGeom>
            <a:noFill/>
            <a:ln w="9525">
              <a:solidFill>
                <a:schemeClr val="tx1"/>
              </a:solidFill>
              <a:round/>
              <a:headEnd/>
              <a:tailEnd type="triangle" w="med" len="med"/>
            </a:ln>
          </p:spPr>
          <p:txBody>
            <a:bodyPr/>
            <a:lstStyle/>
            <a:p>
              <a:endParaRPr lang="en-GB"/>
            </a:p>
          </p:txBody>
        </p:sp>
      </p:grpSp>
      <p:sp>
        <p:nvSpPr>
          <p:cNvPr id="24584" name="Text Box 31"/>
          <p:cNvSpPr txBox="1">
            <a:spLocks noChangeArrowheads="1"/>
          </p:cNvSpPr>
          <p:nvPr/>
        </p:nvSpPr>
        <p:spPr bwMode="auto">
          <a:xfrm>
            <a:off x="914400" y="2690713"/>
            <a:ext cx="361950" cy="396875"/>
          </a:xfrm>
          <a:prstGeom prst="rect">
            <a:avLst/>
          </a:prstGeom>
          <a:noFill/>
          <a:ln w="9525">
            <a:noFill/>
            <a:miter lim="800000"/>
            <a:headEnd/>
            <a:tailEnd/>
          </a:ln>
        </p:spPr>
        <p:txBody>
          <a:bodyPr wrap="none">
            <a:spAutoFit/>
          </a:bodyPr>
          <a:lstStyle/>
          <a:p>
            <a:r>
              <a:rPr lang="en-US" sz="2000"/>
              <a:t>k</a:t>
            </a:r>
            <a:r>
              <a:rPr lang="en-US" sz="2000" baseline="-25000"/>
              <a:t>i</a:t>
            </a:r>
          </a:p>
        </p:txBody>
      </p:sp>
      <p:sp>
        <p:nvSpPr>
          <p:cNvPr id="24585" name="Text Box 32"/>
          <p:cNvSpPr txBox="1">
            <a:spLocks noChangeArrowheads="1"/>
          </p:cNvSpPr>
          <p:nvPr/>
        </p:nvSpPr>
        <p:spPr bwMode="auto">
          <a:xfrm>
            <a:off x="1905000" y="2462113"/>
            <a:ext cx="371475" cy="396875"/>
          </a:xfrm>
          <a:prstGeom prst="rect">
            <a:avLst/>
          </a:prstGeom>
          <a:noFill/>
          <a:ln w="9525">
            <a:noFill/>
            <a:miter lim="800000"/>
            <a:headEnd/>
            <a:tailEnd/>
          </a:ln>
        </p:spPr>
        <p:txBody>
          <a:bodyPr wrap="none">
            <a:spAutoFit/>
          </a:bodyPr>
          <a:lstStyle/>
          <a:p>
            <a:r>
              <a:rPr lang="en-US" sz="2000"/>
              <a:t>k</a:t>
            </a:r>
            <a:r>
              <a:rPr lang="en-US" sz="2000" baseline="-25000"/>
              <a:t>f</a:t>
            </a:r>
          </a:p>
        </p:txBody>
      </p:sp>
      <p:sp>
        <p:nvSpPr>
          <p:cNvPr id="24586" name="Text Box 33"/>
          <p:cNvSpPr txBox="1">
            <a:spLocks noChangeArrowheads="1"/>
          </p:cNvSpPr>
          <p:nvPr/>
        </p:nvSpPr>
        <p:spPr bwMode="auto">
          <a:xfrm>
            <a:off x="2743200" y="3757513"/>
            <a:ext cx="835025" cy="396875"/>
          </a:xfrm>
          <a:prstGeom prst="rect">
            <a:avLst/>
          </a:prstGeom>
          <a:noFill/>
          <a:ln w="9525">
            <a:noFill/>
            <a:miter lim="800000"/>
            <a:headEnd/>
            <a:tailEnd/>
          </a:ln>
        </p:spPr>
        <p:txBody>
          <a:bodyPr wrap="none">
            <a:spAutoFit/>
          </a:bodyPr>
          <a:lstStyle/>
          <a:p>
            <a:r>
              <a:rPr lang="en-US" sz="2000"/>
              <a:t>R</a:t>
            </a:r>
            <a:r>
              <a:rPr lang="en-US" sz="2000" baseline="-25000"/>
              <a:t>F</a:t>
            </a:r>
            <a:r>
              <a:rPr lang="en-US" sz="2000"/>
              <a:t>(</a:t>
            </a:r>
            <a:r>
              <a:rPr lang="en-US" sz="2000">
                <a:latin typeface="Symbol" pitchFamily="18" charset="2"/>
              </a:rPr>
              <a:t>a</a:t>
            </a:r>
            <a:r>
              <a:rPr lang="en-US" sz="2000" baseline="-25000"/>
              <a:t>i</a:t>
            </a:r>
            <a:r>
              <a:rPr lang="en-US" sz="2000"/>
              <a:t>)</a:t>
            </a:r>
          </a:p>
        </p:txBody>
      </p:sp>
      <p:sp>
        <p:nvSpPr>
          <p:cNvPr id="24587" name="Text Box 34"/>
          <p:cNvSpPr txBox="1">
            <a:spLocks noChangeArrowheads="1"/>
          </p:cNvSpPr>
          <p:nvPr/>
        </p:nvSpPr>
        <p:spPr bwMode="auto">
          <a:xfrm>
            <a:off x="5251450" y="3757513"/>
            <a:ext cx="844550" cy="396875"/>
          </a:xfrm>
          <a:prstGeom prst="rect">
            <a:avLst/>
          </a:prstGeom>
          <a:noFill/>
          <a:ln w="9525">
            <a:noFill/>
            <a:miter lim="800000"/>
            <a:headEnd/>
            <a:tailEnd/>
          </a:ln>
        </p:spPr>
        <p:txBody>
          <a:bodyPr wrap="none">
            <a:spAutoFit/>
          </a:bodyPr>
          <a:lstStyle/>
          <a:p>
            <a:r>
              <a:rPr lang="en-US" sz="2000"/>
              <a:t>R</a:t>
            </a:r>
            <a:r>
              <a:rPr lang="en-US" sz="2000" baseline="-25000"/>
              <a:t>F</a:t>
            </a:r>
            <a:r>
              <a:rPr lang="en-US" sz="2000"/>
              <a:t>(</a:t>
            </a:r>
            <a:r>
              <a:rPr lang="en-US" sz="2000">
                <a:latin typeface="Symbol" pitchFamily="18" charset="2"/>
              </a:rPr>
              <a:t>a</a:t>
            </a:r>
            <a:r>
              <a:rPr lang="en-US" sz="2000" baseline="-25000"/>
              <a:t>f</a:t>
            </a:r>
            <a:r>
              <a:rPr lang="en-US" sz="2000"/>
              <a:t>)</a:t>
            </a:r>
          </a:p>
        </p:txBody>
      </p:sp>
      <p:sp>
        <p:nvSpPr>
          <p:cNvPr id="24588" name="Text Box 35"/>
          <p:cNvSpPr txBox="1">
            <a:spLocks noChangeArrowheads="1"/>
          </p:cNvSpPr>
          <p:nvPr/>
        </p:nvSpPr>
        <p:spPr bwMode="auto">
          <a:xfrm>
            <a:off x="6708775" y="3757513"/>
            <a:ext cx="835025" cy="396875"/>
          </a:xfrm>
          <a:prstGeom prst="rect">
            <a:avLst/>
          </a:prstGeom>
          <a:noFill/>
          <a:ln w="9525">
            <a:noFill/>
            <a:miter lim="800000"/>
            <a:headEnd/>
            <a:tailEnd/>
          </a:ln>
        </p:spPr>
        <p:txBody>
          <a:bodyPr wrap="none">
            <a:spAutoFit/>
          </a:bodyPr>
          <a:lstStyle/>
          <a:p>
            <a:r>
              <a:rPr lang="en-US" sz="2000"/>
              <a:t>R</a:t>
            </a:r>
            <a:r>
              <a:rPr lang="en-US" sz="2000" baseline="-25000"/>
              <a:t>F</a:t>
            </a:r>
            <a:r>
              <a:rPr lang="en-US" sz="2000"/>
              <a:t>(</a:t>
            </a:r>
            <a:r>
              <a:rPr lang="en-US" sz="2000">
                <a:latin typeface="Symbol" pitchFamily="18" charset="2"/>
              </a:rPr>
              <a:t>a</a:t>
            </a:r>
            <a:r>
              <a:rPr lang="en-US" sz="2000" baseline="-25000"/>
              <a:t>i</a:t>
            </a:r>
            <a:r>
              <a:rPr lang="en-US" sz="2000"/>
              <a:t>)</a:t>
            </a:r>
          </a:p>
        </p:txBody>
      </p:sp>
      <p:sp>
        <p:nvSpPr>
          <p:cNvPr id="24589" name="Text Box 36"/>
          <p:cNvSpPr txBox="1">
            <a:spLocks noChangeArrowheads="1"/>
          </p:cNvSpPr>
          <p:nvPr/>
        </p:nvSpPr>
        <p:spPr bwMode="auto">
          <a:xfrm>
            <a:off x="7620000" y="3757513"/>
            <a:ext cx="844550" cy="396875"/>
          </a:xfrm>
          <a:prstGeom prst="rect">
            <a:avLst/>
          </a:prstGeom>
          <a:noFill/>
          <a:ln w="9525">
            <a:noFill/>
            <a:miter lim="800000"/>
            <a:headEnd/>
            <a:tailEnd/>
          </a:ln>
        </p:spPr>
        <p:txBody>
          <a:bodyPr wrap="none">
            <a:spAutoFit/>
          </a:bodyPr>
          <a:lstStyle/>
          <a:p>
            <a:r>
              <a:rPr lang="en-US" sz="2000"/>
              <a:t>R</a:t>
            </a:r>
            <a:r>
              <a:rPr lang="en-US" sz="2000" baseline="-25000"/>
              <a:t>F</a:t>
            </a:r>
            <a:r>
              <a:rPr lang="en-US" sz="2000"/>
              <a:t>(</a:t>
            </a:r>
            <a:r>
              <a:rPr lang="en-US" sz="2000">
                <a:latin typeface="Symbol" pitchFamily="18" charset="2"/>
              </a:rPr>
              <a:t>a</a:t>
            </a:r>
            <a:r>
              <a:rPr lang="en-US" sz="2000" baseline="-25000"/>
              <a:t>f</a:t>
            </a:r>
            <a:r>
              <a:rPr lang="en-US" sz="2000"/>
              <a:t>)</a:t>
            </a:r>
          </a:p>
        </p:txBody>
      </p:sp>
      <p:sp>
        <p:nvSpPr>
          <p:cNvPr id="24591" name="Text Box 38"/>
          <p:cNvSpPr txBox="1">
            <a:spLocks noChangeArrowheads="1"/>
          </p:cNvSpPr>
          <p:nvPr/>
        </p:nvSpPr>
        <p:spPr bwMode="auto">
          <a:xfrm>
            <a:off x="700088" y="2004913"/>
            <a:ext cx="1878012" cy="400050"/>
          </a:xfrm>
          <a:prstGeom prst="rect">
            <a:avLst/>
          </a:prstGeom>
          <a:noFill/>
          <a:ln w="9525">
            <a:noFill/>
            <a:miter lim="800000"/>
            <a:headEnd/>
            <a:tailEnd/>
          </a:ln>
        </p:spPr>
        <p:txBody>
          <a:bodyPr>
            <a:spAutoFit/>
          </a:bodyPr>
          <a:lstStyle/>
          <a:p>
            <a:r>
              <a:rPr lang="en-US" sz="2000"/>
              <a:t>I: q</a:t>
            </a:r>
            <a:r>
              <a:rPr lang="en-US" sz="2000" baseline="-25000"/>
              <a:t>z</a:t>
            </a:r>
            <a:r>
              <a:rPr lang="en-US" sz="2000"/>
              <a:t>= k</a:t>
            </a:r>
            <a:r>
              <a:rPr lang="en-US" sz="2000" baseline="30000"/>
              <a:t>z</a:t>
            </a:r>
            <a:r>
              <a:rPr lang="en-US" sz="2000" baseline="-25000"/>
              <a:t>i</a:t>
            </a:r>
            <a:r>
              <a:rPr lang="en-US" sz="2000"/>
              <a:t> -k</a:t>
            </a:r>
            <a:r>
              <a:rPr lang="en-US" sz="2000" baseline="30000"/>
              <a:t>z</a:t>
            </a:r>
            <a:r>
              <a:rPr lang="en-US" sz="2000" baseline="-25000"/>
              <a:t>f</a:t>
            </a:r>
          </a:p>
        </p:txBody>
      </p:sp>
      <p:sp>
        <p:nvSpPr>
          <p:cNvPr id="24592" name="Text Box 39"/>
          <p:cNvSpPr txBox="1">
            <a:spLocks noChangeArrowheads="1"/>
          </p:cNvSpPr>
          <p:nvPr/>
        </p:nvSpPr>
        <p:spPr bwMode="auto">
          <a:xfrm>
            <a:off x="2776538" y="2004913"/>
            <a:ext cx="1979612" cy="400050"/>
          </a:xfrm>
          <a:prstGeom prst="rect">
            <a:avLst/>
          </a:prstGeom>
          <a:noFill/>
          <a:ln w="9525">
            <a:noFill/>
            <a:miter lim="800000"/>
            <a:headEnd/>
            <a:tailEnd/>
          </a:ln>
        </p:spPr>
        <p:txBody>
          <a:bodyPr>
            <a:spAutoFit/>
          </a:bodyPr>
          <a:lstStyle/>
          <a:p>
            <a:r>
              <a:rPr lang="en-US" sz="2000"/>
              <a:t>II:  q</a:t>
            </a:r>
            <a:r>
              <a:rPr lang="en-US" sz="2000" baseline="-25000"/>
              <a:t>z</a:t>
            </a:r>
            <a:r>
              <a:rPr lang="en-US" sz="2000"/>
              <a:t>= k</a:t>
            </a:r>
            <a:r>
              <a:rPr lang="en-US" sz="2000" baseline="30000"/>
              <a:t>z</a:t>
            </a:r>
            <a:r>
              <a:rPr lang="en-US" sz="2000" baseline="-25000"/>
              <a:t>i</a:t>
            </a:r>
            <a:r>
              <a:rPr lang="en-US" sz="2000"/>
              <a:t>+k</a:t>
            </a:r>
            <a:r>
              <a:rPr lang="en-US" sz="2000" baseline="30000"/>
              <a:t>z</a:t>
            </a:r>
            <a:r>
              <a:rPr lang="en-US" sz="2000" baseline="-25000"/>
              <a:t>f</a:t>
            </a:r>
          </a:p>
        </p:txBody>
      </p:sp>
      <p:sp>
        <p:nvSpPr>
          <p:cNvPr id="24593" name="Text Box 40"/>
          <p:cNvSpPr txBox="1">
            <a:spLocks noChangeArrowheads="1"/>
          </p:cNvSpPr>
          <p:nvPr/>
        </p:nvSpPr>
        <p:spPr bwMode="auto">
          <a:xfrm>
            <a:off x="4694238" y="2004913"/>
            <a:ext cx="1901825" cy="400050"/>
          </a:xfrm>
          <a:prstGeom prst="rect">
            <a:avLst/>
          </a:prstGeom>
          <a:noFill/>
          <a:ln w="9525">
            <a:noFill/>
            <a:miter lim="800000"/>
            <a:headEnd/>
            <a:tailEnd/>
          </a:ln>
        </p:spPr>
        <p:txBody>
          <a:bodyPr>
            <a:spAutoFit/>
          </a:bodyPr>
          <a:lstStyle/>
          <a:p>
            <a:r>
              <a:rPr lang="en-US" sz="2000"/>
              <a:t>III:  q</a:t>
            </a:r>
            <a:r>
              <a:rPr lang="en-US" sz="2000" baseline="-25000"/>
              <a:t>z</a:t>
            </a:r>
            <a:r>
              <a:rPr lang="en-US" sz="2000"/>
              <a:t>= -k</a:t>
            </a:r>
            <a:r>
              <a:rPr lang="en-US" sz="2000" baseline="30000"/>
              <a:t>z</a:t>
            </a:r>
            <a:r>
              <a:rPr lang="en-US" sz="2000" baseline="-25000"/>
              <a:t>i</a:t>
            </a:r>
            <a:r>
              <a:rPr lang="en-US" sz="2000"/>
              <a:t> -k</a:t>
            </a:r>
            <a:r>
              <a:rPr lang="en-US" sz="2000" baseline="30000"/>
              <a:t>z</a:t>
            </a:r>
            <a:r>
              <a:rPr lang="en-US" sz="2000" baseline="-25000"/>
              <a:t>f</a:t>
            </a:r>
          </a:p>
        </p:txBody>
      </p:sp>
      <p:sp>
        <p:nvSpPr>
          <p:cNvPr id="24594" name="Text Box 41"/>
          <p:cNvSpPr txBox="1">
            <a:spLocks noChangeArrowheads="1"/>
          </p:cNvSpPr>
          <p:nvPr/>
        </p:nvSpPr>
        <p:spPr bwMode="auto">
          <a:xfrm>
            <a:off x="6683375" y="2004913"/>
            <a:ext cx="1954213" cy="400050"/>
          </a:xfrm>
          <a:prstGeom prst="rect">
            <a:avLst/>
          </a:prstGeom>
          <a:noFill/>
          <a:ln w="9525">
            <a:noFill/>
            <a:miter lim="800000"/>
            <a:headEnd/>
            <a:tailEnd/>
          </a:ln>
        </p:spPr>
        <p:txBody>
          <a:bodyPr>
            <a:spAutoFit/>
          </a:bodyPr>
          <a:lstStyle/>
          <a:p>
            <a:r>
              <a:rPr lang="en-US" sz="2000"/>
              <a:t>IV:  q</a:t>
            </a:r>
            <a:r>
              <a:rPr lang="en-US" sz="2000" baseline="-25000"/>
              <a:t>z</a:t>
            </a:r>
            <a:r>
              <a:rPr lang="en-US" sz="2000"/>
              <a:t>= -k</a:t>
            </a:r>
            <a:r>
              <a:rPr lang="en-US" sz="2000" baseline="30000"/>
              <a:t>z</a:t>
            </a:r>
            <a:r>
              <a:rPr lang="en-US" sz="2000"/>
              <a:t>+k</a:t>
            </a:r>
            <a:r>
              <a:rPr lang="en-US" sz="2000" baseline="30000"/>
              <a:t>z</a:t>
            </a:r>
            <a:r>
              <a:rPr lang="en-US" sz="2000" baseline="-25000"/>
              <a:t>f</a:t>
            </a:r>
          </a:p>
        </p:txBody>
      </p:sp>
      <p:sp>
        <p:nvSpPr>
          <p:cNvPr id="41" name="Text Box 37"/>
          <p:cNvSpPr txBox="1">
            <a:spLocks noChangeArrowheads="1"/>
          </p:cNvSpPr>
          <p:nvPr/>
        </p:nvSpPr>
        <p:spPr bwMode="auto">
          <a:xfrm>
            <a:off x="152400" y="912713"/>
            <a:ext cx="9144000" cy="460375"/>
          </a:xfrm>
          <a:prstGeom prst="rect">
            <a:avLst/>
          </a:prstGeom>
          <a:noFill/>
          <a:ln w="9525">
            <a:noFill/>
            <a:miter lim="800000"/>
            <a:headEnd/>
            <a:tailEnd/>
          </a:ln>
          <a:effectLst/>
        </p:spPr>
        <p:txBody>
          <a:bodyPr>
            <a:spAutoFit/>
          </a:bodyPr>
          <a:lstStyle/>
          <a:p>
            <a:pPr algn="ctr">
              <a:defRPr/>
            </a:pPr>
            <a:r>
              <a:rPr lang="en-US" sz="2400" b="0" dirty="0">
                <a:solidFill>
                  <a:srgbClr val="1B5092"/>
                </a:solidFill>
                <a:latin typeface="+mn-lt"/>
              </a:rPr>
              <a:t>Free </a:t>
            </a:r>
            <a:r>
              <a:rPr lang="en-US" sz="2400" b="0" dirty="0" err="1">
                <a:solidFill>
                  <a:srgbClr val="1B5092"/>
                </a:solidFill>
                <a:latin typeface="+mn-lt"/>
              </a:rPr>
              <a:t>Nano</a:t>
            </a:r>
            <a:r>
              <a:rPr lang="en-US" sz="2400" b="0" dirty="0">
                <a:solidFill>
                  <a:srgbClr val="1B5092"/>
                </a:solidFill>
                <a:latin typeface="+mn-lt"/>
              </a:rPr>
              <a:t>-particles on the surface</a:t>
            </a:r>
          </a:p>
        </p:txBody>
      </p:sp>
      <p:sp>
        <p:nvSpPr>
          <p:cNvPr id="24596" name="Text Box 37"/>
          <p:cNvSpPr txBox="1">
            <a:spLocks noChangeArrowheads="1"/>
          </p:cNvSpPr>
          <p:nvPr/>
        </p:nvSpPr>
        <p:spPr bwMode="auto">
          <a:xfrm>
            <a:off x="158750" y="1531838"/>
            <a:ext cx="8634413" cy="461963"/>
          </a:xfrm>
          <a:prstGeom prst="rect">
            <a:avLst/>
          </a:prstGeom>
          <a:noFill/>
          <a:ln w="9525">
            <a:noFill/>
            <a:miter lim="800000"/>
            <a:headEnd/>
            <a:tailEnd/>
          </a:ln>
        </p:spPr>
        <p:txBody>
          <a:bodyPr>
            <a:spAutoFit/>
          </a:bodyPr>
          <a:lstStyle/>
          <a:p>
            <a:r>
              <a:rPr lang="en-US" sz="2400" b="0" i="1">
                <a:solidFill>
                  <a:srgbClr val="1B5092"/>
                </a:solidFill>
                <a:latin typeface="Times New Roman" pitchFamily="18" charset="0"/>
                <a:cs typeface="Times New Roman" pitchFamily="18" charset="0"/>
              </a:rPr>
              <a:t>Four scattering events and their associated vertical wavevectors</a:t>
            </a:r>
          </a:p>
        </p:txBody>
      </p:sp>
      <p:graphicFrame>
        <p:nvGraphicFramePr>
          <p:cNvPr id="24578" name="Object 2"/>
          <p:cNvGraphicFramePr>
            <a:graphicFrameLocks noChangeAspect="1"/>
          </p:cNvGraphicFramePr>
          <p:nvPr/>
        </p:nvGraphicFramePr>
        <p:xfrm>
          <a:off x="227013" y="4902101"/>
          <a:ext cx="8916987" cy="1119187"/>
        </p:xfrm>
        <a:graphic>
          <a:graphicData uri="http://schemas.openxmlformats.org/presentationml/2006/ole">
            <p:oleObj spid="_x0000_s1490946" name="Equation" r:id="rId3" imgW="4254480" imgH="533160" progId="Equation.3">
              <p:embed/>
            </p:oleObj>
          </a:graphicData>
        </a:graphic>
      </p:graphicFrame>
      <p:sp>
        <p:nvSpPr>
          <p:cNvPr id="24597" name="Text Box 37"/>
          <p:cNvSpPr txBox="1">
            <a:spLocks noChangeArrowheads="1"/>
          </p:cNvSpPr>
          <p:nvPr/>
        </p:nvSpPr>
        <p:spPr bwMode="auto">
          <a:xfrm>
            <a:off x="0" y="4271863"/>
            <a:ext cx="8901113" cy="460375"/>
          </a:xfrm>
          <a:prstGeom prst="rect">
            <a:avLst/>
          </a:prstGeom>
          <a:noFill/>
          <a:ln w="9525">
            <a:noFill/>
            <a:miter lim="800000"/>
            <a:headEnd/>
            <a:tailEnd/>
          </a:ln>
        </p:spPr>
        <p:txBody>
          <a:bodyPr>
            <a:spAutoFit/>
          </a:bodyPr>
          <a:lstStyle/>
          <a:p>
            <a:r>
              <a:rPr lang="en-US" sz="2400" b="0" i="1">
                <a:solidFill>
                  <a:srgbClr val="1B5092"/>
                </a:solidFill>
                <a:latin typeface="Times New Roman" pitchFamily="18" charset="0"/>
                <a:cs typeface="Times New Roman" pitchFamily="18" charset="0"/>
              </a:rPr>
              <a:t>With the particle form factor                          the resulting scattering is</a:t>
            </a:r>
          </a:p>
        </p:txBody>
      </p:sp>
      <p:graphicFrame>
        <p:nvGraphicFramePr>
          <p:cNvPr id="24579" name="Object 3"/>
          <p:cNvGraphicFramePr>
            <a:graphicFrameLocks noChangeAspect="1"/>
          </p:cNvGraphicFramePr>
          <p:nvPr/>
        </p:nvGraphicFramePr>
        <p:xfrm>
          <a:off x="3616325" y="4340126"/>
          <a:ext cx="1782763" cy="536575"/>
        </p:xfrm>
        <a:graphic>
          <a:graphicData uri="http://schemas.openxmlformats.org/presentationml/2006/ole">
            <p:oleObj spid="_x0000_s1490947" name="Equation" r:id="rId4" imgW="1307880" imgH="393480" progId="Equation.3">
              <p:embed/>
            </p:oleObj>
          </a:graphicData>
        </a:graphic>
      </p:graphicFrame>
      <p:sp>
        <p:nvSpPr>
          <p:cNvPr id="44" name="Title 43"/>
          <p:cNvSpPr>
            <a:spLocks noGrp="1"/>
          </p:cNvSpPr>
          <p:nvPr>
            <p:ph type="title"/>
          </p:nvPr>
        </p:nvSpPr>
        <p:spPr/>
        <p:txBody>
          <a:bodyPr/>
          <a:lstStyle/>
          <a:p>
            <a:r>
              <a:rPr lang="en-GB" dirty="0" smtClean="0">
                <a:latin typeface="Arial Narrow" pitchFamily="34" charset="0"/>
              </a:rPr>
              <a:t>Reflection-refraction effects and the distorted-wave Born approximation</a:t>
            </a:r>
            <a:endParaRPr lang="en-GB" dirty="0">
              <a:latin typeface="Arial Narrow" pitchFamily="34" charset="0"/>
            </a:endParaRPr>
          </a:p>
        </p:txBody>
      </p:sp>
      <p:sp>
        <p:nvSpPr>
          <p:cNvPr id="42" name="Slide Number Placeholder 41"/>
          <p:cNvSpPr>
            <a:spLocks noGrp="1"/>
          </p:cNvSpPr>
          <p:nvPr>
            <p:ph type="sldNum" sz="quarter" idx="11"/>
          </p:nvPr>
        </p:nvSpPr>
        <p:spPr/>
        <p:txBody>
          <a:bodyPr/>
          <a:lstStyle/>
          <a:p>
            <a:r>
              <a:rPr lang="fr-FR" smtClean="0"/>
              <a:t>Page </a:t>
            </a:r>
            <a:fld id="{733122C9-A0B9-462F-8757-0847AD287B63}" type="slidenum">
              <a:rPr lang="fr-FR" smtClean="0"/>
              <a:pPr/>
              <a:t>37</a:t>
            </a:fld>
            <a:endParaRPr lang="fr-FR" dirty="0"/>
          </a:p>
        </p:txBody>
      </p:sp>
      <p:sp>
        <p:nvSpPr>
          <p:cNvPr id="45" name="Footer Placeholder 2"/>
          <p:cNvSpPr>
            <a:spLocks noGrp="1"/>
          </p:cNvSpPr>
          <p:nvPr>
            <p:ph type="ftr" sz="quarter" idx="10"/>
          </p:nvPr>
        </p:nvSpPr>
        <p:spPr>
          <a:xfrm>
            <a:off x="719572" y="6483349"/>
            <a:ext cx="6120000" cy="212489"/>
          </a:xfrm>
        </p:spPr>
        <p:txBody>
          <a:bodyPr/>
          <a:lstStyle/>
          <a:p>
            <a:r>
              <a:rPr lang="en-GB" dirty="0" smtClean="0"/>
              <a:t>4/12/2017,  SYNOHF, Annecy,  O. Konovalov</a:t>
            </a:r>
            <a:endParaRPr lang="fr-F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cstate="print"/>
          <a:srcRect/>
          <a:stretch>
            <a:fillRect/>
          </a:stretch>
        </p:blipFill>
        <p:spPr bwMode="auto">
          <a:xfrm>
            <a:off x="533400" y="838200"/>
            <a:ext cx="3325813" cy="5683250"/>
          </a:xfrm>
          <a:prstGeom prst="rect">
            <a:avLst/>
          </a:prstGeom>
          <a:noFill/>
          <a:ln w="9525">
            <a:noFill/>
            <a:miter lim="800000"/>
            <a:headEnd/>
            <a:tailEnd/>
          </a:ln>
        </p:spPr>
      </p:pic>
      <p:sp>
        <p:nvSpPr>
          <p:cNvPr id="60419" name="TextBox 6"/>
          <p:cNvSpPr txBox="1">
            <a:spLocks noChangeArrowheads="1"/>
          </p:cNvSpPr>
          <p:nvPr/>
        </p:nvSpPr>
        <p:spPr bwMode="auto">
          <a:xfrm>
            <a:off x="3959225" y="1772816"/>
            <a:ext cx="5067300" cy="1477963"/>
          </a:xfrm>
          <a:prstGeom prst="rect">
            <a:avLst/>
          </a:prstGeom>
          <a:noFill/>
          <a:ln w="9525">
            <a:noFill/>
            <a:miter lim="800000"/>
            <a:headEnd/>
            <a:tailEnd/>
          </a:ln>
        </p:spPr>
        <p:txBody>
          <a:bodyPr>
            <a:spAutoFit/>
          </a:bodyPr>
          <a:lstStyle/>
          <a:p>
            <a:r>
              <a:rPr lang="en-US" b="0">
                <a:latin typeface="Times New Roman" pitchFamily="18" charset="0"/>
                <a:cs typeface="Times New Roman" pitchFamily="18" charset="0"/>
              </a:rPr>
              <a:t>The modulus square of the four terms for a cylinder as function of </a:t>
            </a:r>
            <a:r>
              <a:rPr lang="en-US" b="0">
                <a:latin typeface="Symbol" pitchFamily="18" charset="2"/>
                <a:cs typeface="Times New Roman" pitchFamily="18" charset="0"/>
              </a:rPr>
              <a:t>a</a:t>
            </a:r>
            <a:r>
              <a:rPr lang="en-US" b="0" baseline="-25000">
                <a:latin typeface="Times New Roman" pitchFamily="18" charset="0"/>
                <a:cs typeface="Times New Roman" pitchFamily="18" charset="0"/>
              </a:rPr>
              <a:t>f</a:t>
            </a:r>
            <a:r>
              <a:rPr lang="en-US" b="0">
                <a:latin typeface="Times New Roman" pitchFamily="18" charset="0"/>
                <a:cs typeface="Times New Roman" pitchFamily="18" charset="0"/>
              </a:rPr>
              <a:t>/</a:t>
            </a:r>
            <a:r>
              <a:rPr lang="en-US" b="0">
                <a:latin typeface="Symbol" pitchFamily="18" charset="2"/>
                <a:cs typeface="Times New Roman" pitchFamily="18" charset="0"/>
              </a:rPr>
              <a:t>a</a:t>
            </a:r>
            <a:r>
              <a:rPr lang="en-US" b="0" baseline="-25000">
                <a:latin typeface="Times New Roman" pitchFamily="18" charset="0"/>
                <a:cs typeface="Times New Roman" pitchFamily="18" charset="0"/>
              </a:rPr>
              <a:t>c</a:t>
            </a:r>
            <a:r>
              <a:rPr lang="en-US" b="0">
                <a:latin typeface="Times New Roman" pitchFamily="18" charset="0"/>
                <a:cs typeface="Times New Roman" pitchFamily="18" charset="0"/>
              </a:rPr>
              <a:t> for various </a:t>
            </a:r>
            <a:r>
              <a:rPr lang="en-US" b="0">
                <a:latin typeface="Symbol" pitchFamily="18" charset="2"/>
                <a:cs typeface="Times New Roman" pitchFamily="18" charset="0"/>
              </a:rPr>
              <a:t>a</a:t>
            </a:r>
            <a:r>
              <a:rPr lang="en-US" b="0" baseline="-25000">
                <a:latin typeface="Times New Roman" pitchFamily="18" charset="0"/>
                <a:cs typeface="Times New Roman" pitchFamily="18" charset="0"/>
              </a:rPr>
              <a:t>i</a:t>
            </a:r>
            <a:r>
              <a:rPr lang="en-US" b="0">
                <a:latin typeface="Times New Roman" pitchFamily="18" charset="0"/>
                <a:cs typeface="Times New Roman" pitchFamily="18" charset="0"/>
              </a:rPr>
              <a:t>: term 1 (</a:t>
            </a:r>
            <a:r>
              <a:rPr lang="en-US" b="0">
                <a:solidFill>
                  <a:srgbClr val="FF0000"/>
                </a:solidFill>
                <a:latin typeface="Times New Roman" pitchFamily="18" charset="0"/>
                <a:cs typeface="Times New Roman" pitchFamily="18" charset="0"/>
              </a:rPr>
              <a:t>circles</a:t>
            </a:r>
            <a:r>
              <a:rPr lang="en-US" b="0">
                <a:latin typeface="Times New Roman" pitchFamily="18" charset="0"/>
                <a:cs typeface="Times New Roman" pitchFamily="18" charset="0"/>
              </a:rPr>
              <a:t>), term 2 (</a:t>
            </a:r>
            <a:r>
              <a:rPr lang="en-US" b="0">
                <a:solidFill>
                  <a:srgbClr val="33CC33"/>
                </a:solidFill>
                <a:latin typeface="Times New Roman" pitchFamily="18" charset="0"/>
                <a:cs typeface="Times New Roman" pitchFamily="18" charset="0"/>
              </a:rPr>
              <a:t>upwards triangles</a:t>
            </a:r>
            <a:r>
              <a:rPr lang="en-US" b="0">
                <a:latin typeface="Times New Roman" pitchFamily="18" charset="0"/>
                <a:cs typeface="Times New Roman" pitchFamily="18" charset="0"/>
              </a:rPr>
              <a:t>), term 3 (</a:t>
            </a:r>
            <a:r>
              <a:rPr lang="en-US" b="0">
                <a:solidFill>
                  <a:srgbClr val="FFCC00"/>
                </a:solidFill>
                <a:latin typeface="Times New Roman" pitchFamily="18" charset="0"/>
                <a:cs typeface="Times New Roman" pitchFamily="18" charset="0"/>
              </a:rPr>
              <a:t>squares</a:t>
            </a:r>
            <a:r>
              <a:rPr lang="en-US" b="0">
                <a:latin typeface="Times New Roman" pitchFamily="18" charset="0"/>
                <a:cs typeface="Times New Roman" pitchFamily="18" charset="0"/>
              </a:rPr>
              <a:t>), term 4 (</a:t>
            </a:r>
            <a:r>
              <a:rPr lang="en-US" b="0">
                <a:solidFill>
                  <a:srgbClr val="0000FF"/>
                </a:solidFill>
                <a:latin typeface="Times New Roman" pitchFamily="18" charset="0"/>
                <a:cs typeface="Times New Roman" pitchFamily="18" charset="0"/>
              </a:rPr>
              <a:t>downwards triangles</a:t>
            </a:r>
            <a:r>
              <a:rPr lang="en-US" b="0">
                <a:latin typeface="Times New Roman" pitchFamily="18" charset="0"/>
                <a:cs typeface="Times New Roman" pitchFamily="18" charset="0"/>
              </a:rPr>
              <a:t>)</a:t>
            </a:r>
          </a:p>
          <a:p>
            <a:r>
              <a:rPr lang="en-US" b="0">
                <a:latin typeface="Times New Roman" pitchFamily="18" charset="0"/>
                <a:cs typeface="Times New Roman" pitchFamily="18" charset="0"/>
              </a:rPr>
              <a:t>Cylinder:   H=5nm, </a:t>
            </a:r>
            <a:r>
              <a:rPr lang="en-US" b="0">
                <a:latin typeface="Symbol" pitchFamily="18" charset="2"/>
                <a:cs typeface="Times New Roman" pitchFamily="18" charset="0"/>
              </a:rPr>
              <a:t>d</a:t>
            </a:r>
            <a:r>
              <a:rPr lang="en-US" b="0">
                <a:latin typeface="Times New Roman" pitchFamily="18" charset="0"/>
                <a:cs typeface="Times New Roman" pitchFamily="18" charset="0"/>
              </a:rPr>
              <a:t>=5x10</a:t>
            </a:r>
            <a:r>
              <a:rPr lang="en-US" b="0" baseline="30000">
                <a:latin typeface="Times New Roman" pitchFamily="18" charset="0"/>
                <a:cs typeface="Times New Roman" pitchFamily="18" charset="0"/>
              </a:rPr>
              <a:t>-6</a:t>
            </a:r>
            <a:r>
              <a:rPr lang="en-US" b="0">
                <a:latin typeface="Times New Roman" pitchFamily="18" charset="0"/>
                <a:cs typeface="Times New Roman" pitchFamily="18" charset="0"/>
              </a:rPr>
              <a:t>, </a:t>
            </a:r>
            <a:r>
              <a:rPr lang="en-US" b="0">
                <a:latin typeface="Symbol" pitchFamily="18" charset="2"/>
                <a:cs typeface="Times New Roman" pitchFamily="18" charset="0"/>
              </a:rPr>
              <a:t>b</a:t>
            </a:r>
            <a:r>
              <a:rPr lang="en-US" b="0">
                <a:latin typeface="Times New Roman" pitchFamily="18" charset="0"/>
                <a:cs typeface="Times New Roman" pitchFamily="18" charset="0"/>
              </a:rPr>
              <a:t>=2x10</a:t>
            </a:r>
            <a:r>
              <a:rPr lang="en-US" b="0" baseline="30000">
                <a:latin typeface="Times New Roman" pitchFamily="18" charset="0"/>
                <a:cs typeface="Times New Roman" pitchFamily="18" charset="0"/>
              </a:rPr>
              <a:t>-8</a:t>
            </a:r>
            <a:endParaRPr lang="en-GB" b="0" baseline="30000">
              <a:latin typeface="Times New Roman" pitchFamily="18" charset="0"/>
              <a:cs typeface="Times New Roman" pitchFamily="18" charset="0"/>
            </a:endParaRPr>
          </a:p>
        </p:txBody>
      </p:sp>
      <p:sp>
        <p:nvSpPr>
          <p:cNvPr id="60420" name="TextBox 10"/>
          <p:cNvSpPr txBox="1">
            <a:spLocks noChangeArrowheads="1"/>
          </p:cNvSpPr>
          <p:nvPr/>
        </p:nvSpPr>
        <p:spPr bwMode="auto">
          <a:xfrm>
            <a:off x="5165725" y="6176963"/>
            <a:ext cx="3897313" cy="338137"/>
          </a:xfrm>
          <a:prstGeom prst="rect">
            <a:avLst/>
          </a:prstGeom>
          <a:noFill/>
          <a:ln w="9525">
            <a:noFill/>
            <a:miter lim="800000"/>
            <a:headEnd/>
            <a:tailEnd/>
          </a:ln>
        </p:spPr>
        <p:txBody>
          <a:bodyPr wrap="none">
            <a:spAutoFit/>
          </a:bodyPr>
          <a:lstStyle/>
          <a:p>
            <a:r>
              <a:rPr lang="en-US" sz="1600" b="0" i="1">
                <a:latin typeface="Times New Roman" pitchFamily="18" charset="0"/>
                <a:cs typeface="Times New Roman" pitchFamily="18" charset="0"/>
              </a:rPr>
              <a:t>Remi Lazzari, J.Appl.Cryst, v.35, 406 (2002)</a:t>
            </a:r>
            <a:endParaRPr lang="en-GB" sz="1600" b="0" i="1">
              <a:latin typeface="Times New Roman" pitchFamily="18" charset="0"/>
              <a:cs typeface="Times New Roman" pitchFamily="18" charset="0"/>
            </a:endParaRPr>
          </a:p>
        </p:txBody>
      </p:sp>
      <p:pic>
        <p:nvPicPr>
          <p:cNvPr id="12" name="Picture 4"/>
          <p:cNvPicPr>
            <a:picLocks noChangeAspect="1" noChangeArrowheads="1"/>
          </p:cNvPicPr>
          <p:nvPr/>
        </p:nvPicPr>
        <p:blipFill>
          <a:blip r:embed="rId3" cstate="print"/>
          <a:srcRect/>
          <a:stretch>
            <a:fillRect/>
          </a:stretch>
        </p:blipFill>
        <p:spPr bwMode="auto">
          <a:xfrm>
            <a:off x="4537075" y="3290466"/>
            <a:ext cx="4233863" cy="2276475"/>
          </a:xfrm>
          <a:prstGeom prst="rect">
            <a:avLst/>
          </a:prstGeom>
          <a:noFill/>
          <a:ln w="9525">
            <a:noFill/>
            <a:miter lim="800000"/>
            <a:headEnd/>
            <a:tailEnd/>
          </a:ln>
        </p:spPr>
      </p:pic>
      <p:sp>
        <p:nvSpPr>
          <p:cNvPr id="13" name="Oval 12"/>
          <p:cNvSpPr>
            <a:spLocks noChangeArrowheads="1"/>
          </p:cNvSpPr>
          <p:nvPr/>
        </p:nvSpPr>
        <p:spPr bwMode="auto">
          <a:xfrm>
            <a:off x="4183063" y="3271416"/>
            <a:ext cx="1731962" cy="808038"/>
          </a:xfrm>
          <a:prstGeom prst="ellipse">
            <a:avLst/>
          </a:prstGeom>
          <a:noFill/>
          <a:ln w="9525" algn="ctr">
            <a:solidFill>
              <a:srgbClr val="FF0000"/>
            </a:solidFill>
            <a:round/>
            <a:headEnd/>
            <a:tailEnd/>
          </a:ln>
        </p:spPr>
        <p:txBody>
          <a:bodyPr/>
          <a:lstStyle/>
          <a:p>
            <a:endParaRPr lang="en-US"/>
          </a:p>
        </p:txBody>
      </p:sp>
      <p:sp>
        <p:nvSpPr>
          <p:cNvPr id="60423" name="Text Box 41"/>
          <p:cNvSpPr txBox="1">
            <a:spLocks noChangeArrowheads="1"/>
          </p:cNvSpPr>
          <p:nvPr/>
        </p:nvSpPr>
        <p:spPr bwMode="auto">
          <a:xfrm>
            <a:off x="4043363" y="881063"/>
            <a:ext cx="4884737" cy="460375"/>
          </a:xfrm>
          <a:prstGeom prst="rect">
            <a:avLst/>
          </a:prstGeom>
          <a:noFill/>
          <a:ln w="9525">
            <a:noFill/>
            <a:miter lim="800000"/>
            <a:headEnd/>
            <a:tailEnd/>
          </a:ln>
        </p:spPr>
        <p:txBody>
          <a:bodyPr wrap="none">
            <a:spAutoFit/>
          </a:bodyPr>
          <a:lstStyle/>
          <a:p>
            <a:r>
              <a:rPr lang="en-US" sz="2400">
                <a:solidFill>
                  <a:srgbClr val="1B5092"/>
                </a:solidFill>
              </a:rPr>
              <a:t>Example of 4 terms contribution</a:t>
            </a:r>
          </a:p>
        </p:txBody>
      </p:sp>
      <p:sp>
        <p:nvSpPr>
          <p:cNvPr id="10" name="Title 9"/>
          <p:cNvSpPr>
            <a:spLocks noGrp="1"/>
          </p:cNvSpPr>
          <p:nvPr>
            <p:ph type="title"/>
          </p:nvPr>
        </p:nvSpPr>
        <p:spPr/>
        <p:txBody>
          <a:bodyPr/>
          <a:lstStyle/>
          <a:p>
            <a:r>
              <a:rPr lang="en-GB" dirty="0" smtClean="0">
                <a:latin typeface="Arial Narrow" pitchFamily="34" charset="0"/>
              </a:rPr>
              <a:t>Reflection-refraction effects and the distorted-wave Born approximation</a:t>
            </a:r>
            <a:endParaRPr lang="en-GB" dirty="0">
              <a:latin typeface="Arial Narrow" pitchFamily="34" charset="0"/>
            </a:endParaRPr>
          </a:p>
        </p:txBody>
      </p:sp>
      <p:sp>
        <p:nvSpPr>
          <p:cNvPr id="8" name="Slide Number Placeholder 7"/>
          <p:cNvSpPr>
            <a:spLocks noGrp="1"/>
          </p:cNvSpPr>
          <p:nvPr>
            <p:ph type="sldNum" sz="quarter" idx="11"/>
          </p:nvPr>
        </p:nvSpPr>
        <p:spPr/>
        <p:txBody>
          <a:bodyPr/>
          <a:lstStyle/>
          <a:p>
            <a:r>
              <a:rPr lang="fr-FR" smtClean="0"/>
              <a:t>Page </a:t>
            </a:r>
            <a:fld id="{733122C9-A0B9-462F-8757-0847AD287B63}" type="slidenum">
              <a:rPr lang="fr-FR" smtClean="0"/>
              <a:pPr/>
              <a:t>38</a:t>
            </a:fld>
            <a:endParaRPr lang="fr-FR" dirty="0"/>
          </a:p>
        </p:txBody>
      </p:sp>
      <p:sp>
        <p:nvSpPr>
          <p:cNvPr id="11" name="Footer Placeholder 2"/>
          <p:cNvSpPr>
            <a:spLocks noGrp="1"/>
          </p:cNvSpPr>
          <p:nvPr>
            <p:ph type="ftr" sz="quarter" idx="10"/>
          </p:nvPr>
        </p:nvSpPr>
        <p:spPr>
          <a:xfrm>
            <a:off x="719572" y="6483349"/>
            <a:ext cx="6120000" cy="212489"/>
          </a:xfrm>
        </p:spPr>
        <p:txBody>
          <a:bodyPr/>
          <a:lstStyle/>
          <a:p>
            <a:r>
              <a:rPr lang="en-GB" dirty="0" smtClean="0"/>
              <a:t>4/12/2017,  SYNOHF, Annecy,  O. Konovalov</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In-situ GISAXS</a:t>
            </a:r>
            <a:r>
              <a:rPr lang="en-GB" dirty="0" smtClean="0"/>
              <a:t>: Polystyrene islands in CO</a:t>
            </a:r>
            <a:r>
              <a:rPr lang="en-GB" baseline="-25000" dirty="0" smtClean="0"/>
              <a:t>2</a:t>
            </a:r>
            <a:r>
              <a:rPr lang="en-GB" dirty="0" smtClean="0"/>
              <a:t> atmosphere</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39</a:t>
            </a:fld>
            <a:endParaRPr lang="fr-FR" dirty="0"/>
          </a:p>
        </p:txBody>
      </p:sp>
      <p:pic>
        <p:nvPicPr>
          <p:cNvPr id="5" name="Picture 4" descr="New-1.png"/>
          <p:cNvPicPr>
            <a:picLocks noChangeAspect="1"/>
          </p:cNvPicPr>
          <p:nvPr/>
        </p:nvPicPr>
        <p:blipFill>
          <a:blip r:embed="rId4" cstate="print"/>
          <a:stretch>
            <a:fillRect/>
          </a:stretch>
        </p:blipFill>
        <p:spPr>
          <a:xfrm>
            <a:off x="6446390" y="4509120"/>
            <a:ext cx="2302074" cy="2276872"/>
          </a:xfrm>
          <a:prstGeom prst="rect">
            <a:avLst/>
          </a:prstGeom>
        </p:spPr>
      </p:pic>
      <p:graphicFrame>
        <p:nvGraphicFramePr>
          <p:cNvPr id="9" name="Object 2"/>
          <p:cNvGraphicFramePr>
            <a:graphicFrameLocks noChangeAspect="1"/>
          </p:cNvGraphicFramePr>
          <p:nvPr/>
        </p:nvGraphicFramePr>
        <p:xfrm>
          <a:off x="6156325" y="908720"/>
          <a:ext cx="2987675" cy="3810000"/>
        </p:xfrm>
        <a:graphic>
          <a:graphicData uri="http://schemas.openxmlformats.org/presentationml/2006/ole">
            <p:oleObj spid="_x0000_s1498114" name="Graph" r:id="rId5" imgW="2560320" imgH="3291840" progId="Origin50.Graph">
              <p:embed/>
            </p:oleObj>
          </a:graphicData>
        </a:graphic>
      </p:graphicFrame>
      <p:cxnSp>
        <p:nvCxnSpPr>
          <p:cNvPr id="10" name="Straight Arrow Connector 9"/>
          <p:cNvCxnSpPr/>
          <p:nvPr/>
        </p:nvCxnSpPr>
        <p:spPr>
          <a:xfrm>
            <a:off x="4787900" y="1741488"/>
            <a:ext cx="1655763" cy="730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88"/>
          <p:cNvSpPr txBox="1">
            <a:spLocks noChangeArrowheads="1"/>
          </p:cNvSpPr>
          <p:nvPr/>
        </p:nvSpPr>
        <p:spPr bwMode="auto">
          <a:xfrm>
            <a:off x="7019925" y="1166813"/>
            <a:ext cx="1728788" cy="338137"/>
          </a:xfrm>
          <a:prstGeom prst="rect">
            <a:avLst/>
          </a:prstGeom>
          <a:noFill/>
          <a:ln w="9525">
            <a:noFill/>
            <a:miter lim="800000"/>
            <a:headEnd/>
            <a:tailEnd/>
          </a:ln>
        </p:spPr>
        <p:txBody>
          <a:bodyPr>
            <a:spAutoFit/>
          </a:bodyPr>
          <a:lstStyle/>
          <a:p>
            <a:r>
              <a:rPr lang="en-US" sz="1600" dirty="0">
                <a:solidFill>
                  <a:srgbClr val="0000FF"/>
                </a:solidFill>
              </a:rPr>
              <a:t>pressurization</a:t>
            </a:r>
            <a:endParaRPr lang="en-GB" sz="1600" dirty="0">
              <a:solidFill>
                <a:srgbClr val="0000FF"/>
              </a:solidFill>
            </a:endParaRPr>
          </a:p>
        </p:txBody>
      </p:sp>
      <p:cxnSp>
        <p:nvCxnSpPr>
          <p:cNvPr id="12" name="Straight Arrow Connector 11"/>
          <p:cNvCxnSpPr/>
          <p:nvPr/>
        </p:nvCxnSpPr>
        <p:spPr>
          <a:xfrm>
            <a:off x="3923928" y="1700808"/>
            <a:ext cx="2519735" cy="11370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55976" y="2996952"/>
            <a:ext cx="2592288" cy="151216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rot="5400000">
            <a:off x="5939706" y="4725590"/>
            <a:ext cx="576262" cy="2873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ectangle 54"/>
          <p:cNvSpPr>
            <a:spLocks noChangeArrowheads="1"/>
          </p:cNvSpPr>
          <p:nvPr/>
        </p:nvSpPr>
        <p:spPr bwMode="auto">
          <a:xfrm>
            <a:off x="107504" y="4637454"/>
            <a:ext cx="2790825" cy="1815882"/>
          </a:xfrm>
          <a:prstGeom prst="rect">
            <a:avLst/>
          </a:prstGeom>
          <a:noFill/>
          <a:ln w="9525">
            <a:noFill/>
            <a:miter lim="800000"/>
            <a:headEnd/>
            <a:tailEnd/>
          </a:ln>
        </p:spPr>
        <p:txBody>
          <a:bodyPr>
            <a:spAutoFit/>
          </a:bodyPr>
          <a:lstStyle/>
          <a:p>
            <a:r>
              <a:rPr lang="en-US" sz="1600" b="0" u="sng" dirty="0" smtClean="0">
                <a:latin typeface="Arial Narrow" pitchFamily="34" charset="0"/>
              </a:rPr>
              <a:t>Islands:</a:t>
            </a:r>
            <a:endParaRPr lang="en-GB" sz="1600" b="0" u="sng" dirty="0">
              <a:latin typeface="Arial Narrow" pitchFamily="34" charset="0"/>
            </a:endParaRPr>
          </a:p>
          <a:p>
            <a:r>
              <a:rPr lang="en-GB" sz="1600" b="0" i="1" dirty="0" smtClean="0">
                <a:latin typeface="Arial Narrow" pitchFamily="34" charset="0"/>
              </a:rPr>
              <a:t>height </a:t>
            </a:r>
            <a:r>
              <a:rPr lang="en-GB" sz="1600" b="0" i="1" dirty="0">
                <a:latin typeface="Arial Narrow" pitchFamily="34" charset="0"/>
              </a:rPr>
              <a:t>(H) - 5nm</a:t>
            </a:r>
          </a:p>
          <a:p>
            <a:r>
              <a:rPr lang="en-GB" sz="1600" b="0" i="1" dirty="0">
                <a:latin typeface="Arial Narrow" pitchFamily="34" charset="0"/>
              </a:rPr>
              <a:t>average distance (d</a:t>
            </a:r>
            <a:r>
              <a:rPr lang="en-GB" sz="1600" b="0" i="1" baseline="-25000" dirty="0">
                <a:latin typeface="Arial Narrow" pitchFamily="34" charset="0"/>
              </a:rPr>
              <a:t>c</a:t>
            </a:r>
            <a:r>
              <a:rPr lang="en-GB" sz="1600" b="0" i="1" dirty="0">
                <a:latin typeface="Arial Narrow" pitchFamily="34" charset="0"/>
              </a:rPr>
              <a:t>) </a:t>
            </a:r>
            <a:r>
              <a:rPr lang="en-GB" sz="1600" b="0" i="1" dirty="0" smtClean="0">
                <a:latin typeface="Arial Narrow" pitchFamily="34" charset="0"/>
              </a:rPr>
              <a:t>100nm</a:t>
            </a:r>
          </a:p>
          <a:p>
            <a:r>
              <a:rPr lang="en-US" sz="1600" i="1" dirty="0" smtClean="0">
                <a:latin typeface="Arial Narrow" pitchFamily="34" charset="0"/>
              </a:rPr>
              <a:t>radius (R) – 22 nm</a:t>
            </a:r>
            <a:endParaRPr lang="en-GB" sz="1600" b="0" i="1" dirty="0">
              <a:latin typeface="Arial Narrow" pitchFamily="34" charset="0"/>
            </a:endParaRPr>
          </a:p>
          <a:p>
            <a:r>
              <a:rPr lang="en-US" sz="1600" b="0" u="sng" dirty="0">
                <a:latin typeface="Arial Narrow" pitchFamily="34" charset="0"/>
              </a:rPr>
              <a:t>Conditions:</a:t>
            </a:r>
            <a:endParaRPr lang="en-GB" sz="1600" b="0" u="sng" dirty="0">
              <a:latin typeface="Arial Narrow" pitchFamily="34" charset="0"/>
            </a:endParaRPr>
          </a:p>
          <a:p>
            <a:r>
              <a:rPr lang="en-GB" sz="1600" b="0" i="1" dirty="0">
                <a:latin typeface="Arial Narrow" pitchFamily="34" charset="0"/>
              </a:rPr>
              <a:t>energy - 22keV</a:t>
            </a:r>
          </a:p>
          <a:p>
            <a:r>
              <a:rPr lang="en-GB" sz="1600" b="0" i="1" dirty="0">
                <a:latin typeface="Arial Narrow" pitchFamily="34" charset="0"/>
              </a:rPr>
              <a:t>grazing angle – 0.18 deg</a:t>
            </a:r>
          </a:p>
        </p:txBody>
      </p:sp>
      <p:pic>
        <p:nvPicPr>
          <p:cNvPr id="17" name="Picture 45"/>
          <p:cNvPicPr>
            <a:picLocks noChangeAspect="1" noChangeArrowheads="1"/>
          </p:cNvPicPr>
          <p:nvPr/>
        </p:nvPicPr>
        <p:blipFill>
          <a:blip r:embed="rId6" cstate="print"/>
          <a:srcRect/>
          <a:stretch>
            <a:fillRect/>
          </a:stretch>
        </p:blipFill>
        <p:spPr bwMode="auto">
          <a:xfrm>
            <a:off x="179512" y="1052736"/>
            <a:ext cx="4229101" cy="3455988"/>
          </a:xfrm>
          <a:prstGeom prst="rect">
            <a:avLst/>
          </a:prstGeom>
          <a:noFill/>
          <a:ln w="9525">
            <a:noFill/>
            <a:miter lim="800000"/>
            <a:headEnd/>
            <a:tailEnd/>
          </a:ln>
        </p:spPr>
      </p:pic>
      <p:pic>
        <p:nvPicPr>
          <p:cNvPr id="18" name="Imagen 14"/>
          <p:cNvPicPr>
            <a:picLocks noChangeAspect="1" noChangeArrowheads="1"/>
          </p:cNvPicPr>
          <p:nvPr/>
        </p:nvPicPr>
        <p:blipFill>
          <a:blip r:embed="rId7" cstate="print"/>
          <a:srcRect l="10329" t="28976" r="10916" b="20053"/>
          <a:stretch>
            <a:fillRect/>
          </a:stretch>
        </p:blipFill>
        <p:spPr bwMode="auto">
          <a:xfrm>
            <a:off x="611560" y="1196752"/>
            <a:ext cx="1223963" cy="882650"/>
          </a:xfrm>
          <a:prstGeom prst="rect">
            <a:avLst/>
          </a:prstGeom>
          <a:noFill/>
          <a:ln w="9525">
            <a:noFill/>
            <a:miter lim="800000"/>
            <a:headEnd/>
            <a:tailEnd/>
          </a:ln>
        </p:spPr>
      </p:pic>
      <p:grpSp>
        <p:nvGrpSpPr>
          <p:cNvPr id="6" name="Group 18"/>
          <p:cNvGrpSpPr/>
          <p:nvPr/>
        </p:nvGrpSpPr>
        <p:grpSpPr>
          <a:xfrm>
            <a:off x="539552" y="2060451"/>
            <a:ext cx="1800671" cy="1152525"/>
            <a:chOff x="107504" y="1916113"/>
            <a:chExt cx="1800671" cy="1152525"/>
          </a:xfrm>
        </p:grpSpPr>
        <p:sp>
          <p:nvSpPr>
            <p:cNvPr id="20" name="Freeform 19"/>
            <p:cNvSpPr/>
            <p:nvPr/>
          </p:nvSpPr>
          <p:spPr>
            <a:xfrm>
              <a:off x="1123231" y="2420888"/>
              <a:ext cx="720725" cy="336550"/>
            </a:xfrm>
            <a:custGeom>
              <a:avLst/>
              <a:gdLst>
                <a:gd name="connsiteX0" fmla="*/ 0 w 10435771"/>
                <a:gd name="connsiteY0" fmla="*/ 5050971 h 6241143"/>
                <a:gd name="connsiteX1" fmla="*/ 261257 w 10435771"/>
                <a:gd name="connsiteY1" fmla="*/ 3628571 h 6241143"/>
                <a:gd name="connsiteX2" fmla="*/ 943429 w 10435771"/>
                <a:gd name="connsiteY2" fmla="*/ 2206171 h 6241143"/>
                <a:gd name="connsiteX3" fmla="*/ 1915886 w 10435771"/>
                <a:gd name="connsiteY3" fmla="*/ 1190171 h 6241143"/>
                <a:gd name="connsiteX4" fmla="*/ 2888343 w 10435771"/>
                <a:gd name="connsiteY4" fmla="*/ 551543 h 6241143"/>
                <a:gd name="connsiteX5" fmla="*/ 3744686 w 10435771"/>
                <a:gd name="connsiteY5" fmla="*/ 217714 h 6241143"/>
                <a:gd name="connsiteX6" fmla="*/ 4804229 w 10435771"/>
                <a:gd name="connsiteY6" fmla="*/ 0 h 6241143"/>
                <a:gd name="connsiteX7" fmla="*/ 5675086 w 10435771"/>
                <a:gd name="connsiteY7" fmla="*/ 14514 h 6241143"/>
                <a:gd name="connsiteX8" fmla="*/ 6545943 w 10435771"/>
                <a:gd name="connsiteY8" fmla="*/ 159657 h 6241143"/>
                <a:gd name="connsiteX9" fmla="*/ 7503886 w 10435771"/>
                <a:gd name="connsiteY9" fmla="*/ 522514 h 6241143"/>
                <a:gd name="connsiteX10" fmla="*/ 8287657 w 10435771"/>
                <a:gd name="connsiteY10" fmla="*/ 1016000 h 6241143"/>
                <a:gd name="connsiteX11" fmla="*/ 8969829 w 10435771"/>
                <a:gd name="connsiteY11" fmla="*/ 1654629 h 6241143"/>
                <a:gd name="connsiteX12" fmla="*/ 9593943 w 10435771"/>
                <a:gd name="connsiteY12" fmla="*/ 2438400 h 6241143"/>
                <a:gd name="connsiteX13" fmla="*/ 10029371 w 10435771"/>
                <a:gd name="connsiteY13" fmla="*/ 3265714 h 6241143"/>
                <a:gd name="connsiteX14" fmla="*/ 10247086 w 10435771"/>
                <a:gd name="connsiteY14" fmla="*/ 4049486 h 6241143"/>
                <a:gd name="connsiteX15" fmla="*/ 10363200 w 10435771"/>
                <a:gd name="connsiteY15" fmla="*/ 4775200 h 6241143"/>
                <a:gd name="connsiteX16" fmla="*/ 10435771 w 10435771"/>
                <a:gd name="connsiteY16" fmla="*/ 5123543 h 6241143"/>
                <a:gd name="connsiteX17" fmla="*/ 10334171 w 10435771"/>
                <a:gd name="connsiteY17" fmla="*/ 5225143 h 6241143"/>
                <a:gd name="connsiteX18" fmla="*/ 10247086 w 10435771"/>
                <a:gd name="connsiteY18" fmla="*/ 5413829 h 6241143"/>
                <a:gd name="connsiteX19" fmla="*/ 9506857 w 10435771"/>
                <a:gd name="connsiteY19" fmla="*/ 5747657 h 6241143"/>
                <a:gd name="connsiteX20" fmla="*/ 8302171 w 10435771"/>
                <a:gd name="connsiteY20" fmla="*/ 6008914 h 6241143"/>
                <a:gd name="connsiteX21" fmla="*/ 7242629 w 10435771"/>
                <a:gd name="connsiteY21" fmla="*/ 6168571 h 6241143"/>
                <a:gd name="connsiteX22" fmla="*/ 5181600 w 10435771"/>
                <a:gd name="connsiteY22" fmla="*/ 6241143 h 6241143"/>
                <a:gd name="connsiteX23" fmla="*/ 2743200 w 10435771"/>
                <a:gd name="connsiteY23" fmla="*/ 6125029 h 6241143"/>
                <a:gd name="connsiteX24" fmla="*/ 653143 w 10435771"/>
                <a:gd name="connsiteY24" fmla="*/ 5689600 h 6241143"/>
                <a:gd name="connsiteX25" fmla="*/ 130629 w 10435771"/>
                <a:gd name="connsiteY25" fmla="*/ 5370286 h 6241143"/>
                <a:gd name="connsiteX26" fmla="*/ 0 w 10435771"/>
                <a:gd name="connsiteY26" fmla="*/ 5050971 h 624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35771" h="6241143">
                  <a:moveTo>
                    <a:pt x="0" y="5050971"/>
                  </a:moveTo>
                  <a:lnTo>
                    <a:pt x="261257" y="3628571"/>
                  </a:lnTo>
                  <a:lnTo>
                    <a:pt x="943429" y="2206171"/>
                  </a:lnTo>
                  <a:lnTo>
                    <a:pt x="1915886" y="1190171"/>
                  </a:lnTo>
                  <a:lnTo>
                    <a:pt x="2888343" y="551543"/>
                  </a:lnTo>
                  <a:lnTo>
                    <a:pt x="3744686" y="217714"/>
                  </a:lnTo>
                  <a:lnTo>
                    <a:pt x="4804229" y="0"/>
                  </a:lnTo>
                  <a:lnTo>
                    <a:pt x="5675086" y="14514"/>
                  </a:lnTo>
                  <a:lnTo>
                    <a:pt x="6545943" y="159657"/>
                  </a:lnTo>
                  <a:lnTo>
                    <a:pt x="7503886" y="522514"/>
                  </a:lnTo>
                  <a:lnTo>
                    <a:pt x="8287657" y="1016000"/>
                  </a:lnTo>
                  <a:lnTo>
                    <a:pt x="8969829" y="1654629"/>
                  </a:lnTo>
                  <a:lnTo>
                    <a:pt x="9593943" y="2438400"/>
                  </a:lnTo>
                  <a:lnTo>
                    <a:pt x="10029371" y="3265714"/>
                  </a:lnTo>
                  <a:lnTo>
                    <a:pt x="10247086" y="4049486"/>
                  </a:lnTo>
                  <a:lnTo>
                    <a:pt x="10363200" y="4775200"/>
                  </a:lnTo>
                  <a:lnTo>
                    <a:pt x="10435771" y="5123543"/>
                  </a:lnTo>
                  <a:lnTo>
                    <a:pt x="10334171" y="5225143"/>
                  </a:lnTo>
                  <a:lnTo>
                    <a:pt x="10247086" y="5413829"/>
                  </a:lnTo>
                  <a:lnTo>
                    <a:pt x="9506857" y="5747657"/>
                  </a:lnTo>
                  <a:lnTo>
                    <a:pt x="8302171" y="6008914"/>
                  </a:lnTo>
                  <a:lnTo>
                    <a:pt x="7242629" y="6168571"/>
                  </a:lnTo>
                  <a:lnTo>
                    <a:pt x="5181600" y="6241143"/>
                  </a:lnTo>
                  <a:lnTo>
                    <a:pt x="2743200" y="6125029"/>
                  </a:lnTo>
                  <a:lnTo>
                    <a:pt x="653143" y="5689600"/>
                  </a:lnTo>
                  <a:lnTo>
                    <a:pt x="130629" y="5370286"/>
                  </a:lnTo>
                  <a:lnTo>
                    <a:pt x="0" y="5050971"/>
                  </a:lnTo>
                  <a:close/>
                </a:path>
              </a:pathLst>
            </a:cu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GB"/>
            </a:p>
          </p:txBody>
        </p:sp>
        <p:sp>
          <p:nvSpPr>
            <p:cNvPr id="21" name="Freeform 69"/>
            <p:cNvSpPr/>
            <p:nvPr/>
          </p:nvSpPr>
          <p:spPr>
            <a:xfrm>
              <a:off x="107504" y="2420888"/>
              <a:ext cx="720725" cy="336550"/>
            </a:xfrm>
            <a:custGeom>
              <a:avLst/>
              <a:gdLst>
                <a:gd name="connsiteX0" fmla="*/ 0 w 10435771"/>
                <a:gd name="connsiteY0" fmla="*/ 5050971 h 6241143"/>
                <a:gd name="connsiteX1" fmla="*/ 261257 w 10435771"/>
                <a:gd name="connsiteY1" fmla="*/ 3628571 h 6241143"/>
                <a:gd name="connsiteX2" fmla="*/ 943429 w 10435771"/>
                <a:gd name="connsiteY2" fmla="*/ 2206171 h 6241143"/>
                <a:gd name="connsiteX3" fmla="*/ 1915886 w 10435771"/>
                <a:gd name="connsiteY3" fmla="*/ 1190171 h 6241143"/>
                <a:gd name="connsiteX4" fmla="*/ 2888343 w 10435771"/>
                <a:gd name="connsiteY4" fmla="*/ 551543 h 6241143"/>
                <a:gd name="connsiteX5" fmla="*/ 3744686 w 10435771"/>
                <a:gd name="connsiteY5" fmla="*/ 217714 h 6241143"/>
                <a:gd name="connsiteX6" fmla="*/ 4804229 w 10435771"/>
                <a:gd name="connsiteY6" fmla="*/ 0 h 6241143"/>
                <a:gd name="connsiteX7" fmla="*/ 5675086 w 10435771"/>
                <a:gd name="connsiteY7" fmla="*/ 14514 h 6241143"/>
                <a:gd name="connsiteX8" fmla="*/ 6545943 w 10435771"/>
                <a:gd name="connsiteY8" fmla="*/ 159657 h 6241143"/>
                <a:gd name="connsiteX9" fmla="*/ 7503886 w 10435771"/>
                <a:gd name="connsiteY9" fmla="*/ 522514 h 6241143"/>
                <a:gd name="connsiteX10" fmla="*/ 8287657 w 10435771"/>
                <a:gd name="connsiteY10" fmla="*/ 1016000 h 6241143"/>
                <a:gd name="connsiteX11" fmla="*/ 8969829 w 10435771"/>
                <a:gd name="connsiteY11" fmla="*/ 1654629 h 6241143"/>
                <a:gd name="connsiteX12" fmla="*/ 9593943 w 10435771"/>
                <a:gd name="connsiteY12" fmla="*/ 2438400 h 6241143"/>
                <a:gd name="connsiteX13" fmla="*/ 10029371 w 10435771"/>
                <a:gd name="connsiteY13" fmla="*/ 3265714 h 6241143"/>
                <a:gd name="connsiteX14" fmla="*/ 10247086 w 10435771"/>
                <a:gd name="connsiteY14" fmla="*/ 4049486 h 6241143"/>
                <a:gd name="connsiteX15" fmla="*/ 10363200 w 10435771"/>
                <a:gd name="connsiteY15" fmla="*/ 4775200 h 6241143"/>
                <a:gd name="connsiteX16" fmla="*/ 10435771 w 10435771"/>
                <a:gd name="connsiteY16" fmla="*/ 5123543 h 6241143"/>
                <a:gd name="connsiteX17" fmla="*/ 10334171 w 10435771"/>
                <a:gd name="connsiteY17" fmla="*/ 5225143 h 6241143"/>
                <a:gd name="connsiteX18" fmla="*/ 10247086 w 10435771"/>
                <a:gd name="connsiteY18" fmla="*/ 5413829 h 6241143"/>
                <a:gd name="connsiteX19" fmla="*/ 9506857 w 10435771"/>
                <a:gd name="connsiteY19" fmla="*/ 5747657 h 6241143"/>
                <a:gd name="connsiteX20" fmla="*/ 8302171 w 10435771"/>
                <a:gd name="connsiteY20" fmla="*/ 6008914 h 6241143"/>
                <a:gd name="connsiteX21" fmla="*/ 7242629 w 10435771"/>
                <a:gd name="connsiteY21" fmla="*/ 6168571 h 6241143"/>
                <a:gd name="connsiteX22" fmla="*/ 5181600 w 10435771"/>
                <a:gd name="connsiteY22" fmla="*/ 6241143 h 6241143"/>
                <a:gd name="connsiteX23" fmla="*/ 2743200 w 10435771"/>
                <a:gd name="connsiteY23" fmla="*/ 6125029 h 6241143"/>
                <a:gd name="connsiteX24" fmla="*/ 653143 w 10435771"/>
                <a:gd name="connsiteY24" fmla="*/ 5689600 h 6241143"/>
                <a:gd name="connsiteX25" fmla="*/ 130629 w 10435771"/>
                <a:gd name="connsiteY25" fmla="*/ 5370286 h 6241143"/>
                <a:gd name="connsiteX26" fmla="*/ 0 w 10435771"/>
                <a:gd name="connsiteY26" fmla="*/ 5050971 h 624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35771" h="6241143">
                  <a:moveTo>
                    <a:pt x="0" y="5050971"/>
                  </a:moveTo>
                  <a:lnTo>
                    <a:pt x="261257" y="3628571"/>
                  </a:lnTo>
                  <a:lnTo>
                    <a:pt x="943429" y="2206171"/>
                  </a:lnTo>
                  <a:lnTo>
                    <a:pt x="1915886" y="1190171"/>
                  </a:lnTo>
                  <a:lnTo>
                    <a:pt x="2888343" y="551543"/>
                  </a:lnTo>
                  <a:lnTo>
                    <a:pt x="3744686" y="217714"/>
                  </a:lnTo>
                  <a:lnTo>
                    <a:pt x="4804229" y="0"/>
                  </a:lnTo>
                  <a:lnTo>
                    <a:pt x="5675086" y="14514"/>
                  </a:lnTo>
                  <a:lnTo>
                    <a:pt x="6545943" y="159657"/>
                  </a:lnTo>
                  <a:lnTo>
                    <a:pt x="7503886" y="522514"/>
                  </a:lnTo>
                  <a:lnTo>
                    <a:pt x="8287657" y="1016000"/>
                  </a:lnTo>
                  <a:lnTo>
                    <a:pt x="8969829" y="1654629"/>
                  </a:lnTo>
                  <a:lnTo>
                    <a:pt x="9593943" y="2438400"/>
                  </a:lnTo>
                  <a:lnTo>
                    <a:pt x="10029371" y="3265714"/>
                  </a:lnTo>
                  <a:lnTo>
                    <a:pt x="10247086" y="4049486"/>
                  </a:lnTo>
                  <a:lnTo>
                    <a:pt x="10363200" y="4775200"/>
                  </a:lnTo>
                  <a:lnTo>
                    <a:pt x="10435771" y="5123543"/>
                  </a:lnTo>
                  <a:lnTo>
                    <a:pt x="10334171" y="5225143"/>
                  </a:lnTo>
                  <a:lnTo>
                    <a:pt x="10247086" y="5413829"/>
                  </a:lnTo>
                  <a:lnTo>
                    <a:pt x="9506857" y="5747657"/>
                  </a:lnTo>
                  <a:lnTo>
                    <a:pt x="8302171" y="6008914"/>
                  </a:lnTo>
                  <a:lnTo>
                    <a:pt x="7242629" y="6168571"/>
                  </a:lnTo>
                  <a:lnTo>
                    <a:pt x="5181600" y="6241143"/>
                  </a:lnTo>
                  <a:lnTo>
                    <a:pt x="2743200" y="6125029"/>
                  </a:lnTo>
                  <a:lnTo>
                    <a:pt x="653143" y="5689600"/>
                  </a:lnTo>
                  <a:lnTo>
                    <a:pt x="130629" y="5370286"/>
                  </a:lnTo>
                  <a:lnTo>
                    <a:pt x="0" y="5050971"/>
                  </a:lnTo>
                  <a:close/>
                </a:path>
              </a:pathLst>
            </a:cu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GB"/>
            </a:p>
          </p:txBody>
        </p:sp>
        <p:cxnSp>
          <p:nvCxnSpPr>
            <p:cNvPr id="22" name="Straight Arrow Connector 21"/>
            <p:cNvCxnSpPr/>
            <p:nvPr/>
          </p:nvCxnSpPr>
          <p:spPr>
            <a:xfrm>
              <a:off x="1908175" y="2428875"/>
              <a:ext cx="0" cy="287338"/>
            </a:xfrm>
            <a:prstGeom prst="straightConnector1">
              <a:avLst/>
            </a:prstGeom>
            <a:ln>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68313" y="2276475"/>
              <a:ext cx="1014412"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59"/>
            <p:cNvSpPr txBox="1">
              <a:spLocks noChangeArrowheads="1"/>
            </p:cNvSpPr>
            <p:nvPr/>
          </p:nvSpPr>
          <p:spPr bwMode="auto">
            <a:xfrm>
              <a:off x="684213" y="1916113"/>
              <a:ext cx="434975" cy="368300"/>
            </a:xfrm>
            <a:prstGeom prst="rect">
              <a:avLst/>
            </a:prstGeom>
            <a:noFill/>
            <a:ln w="9525">
              <a:noFill/>
              <a:miter lim="800000"/>
              <a:headEnd/>
              <a:tailEnd/>
            </a:ln>
          </p:spPr>
          <p:txBody>
            <a:bodyPr wrap="none">
              <a:spAutoFit/>
            </a:bodyPr>
            <a:lstStyle/>
            <a:p>
              <a:r>
                <a:rPr lang="en-US">
                  <a:latin typeface="Calibri" pitchFamily="34" charset="0"/>
                </a:rPr>
                <a:t>d</a:t>
              </a:r>
              <a:r>
                <a:rPr lang="en-US" baseline="-25000">
                  <a:latin typeface="Calibri" pitchFamily="34" charset="0"/>
                </a:rPr>
                <a:t>C</a:t>
              </a:r>
              <a:endParaRPr lang="en-GB" baseline="-25000">
                <a:latin typeface="Calibri" pitchFamily="34" charset="0"/>
              </a:endParaRPr>
            </a:p>
          </p:txBody>
        </p:sp>
        <p:cxnSp>
          <p:nvCxnSpPr>
            <p:cNvPr id="25" name="Connecteur droit avec flèche 82"/>
            <p:cNvCxnSpPr/>
            <p:nvPr/>
          </p:nvCxnSpPr>
          <p:spPr>
            <a:xfrm>
              <a:off x="1482725" y="2781300"/>
              <a:ext cx="360363" cy="0"/>
            </a:xfrm>
            <a:prstGeom prst="straightConnector1">
              <a:avLst/>
            </a:prstGeom>
            <a:ln>
              <a:solidFill>
                <a:srgbClr val="FF0000"/>
              </a:solidFill>
              <a:tailEnd type="stealth" w="sm" len="sm"/>
            </a:ln>
          </p:spPr>
          <p:style>
            <a:lnRef idx="1">
              <a:schemeClr val="accent1"/>
            </a:lnRef>
            <a:fillRef idx="0">
              <a:schemeClr val="accent1"/>
            </a:fillRef>
            <a:effectRef idx="0">
              <a:schemeClr val="accent1"/>
            </a:effectRef>
            <a:fontRef idx="minor">
              <a:schemeClr val="tx1"/>
            </a:fontRef>
          </p:style>
        </p:cxnSp>
        <p:sp>
          <p:nvSpPr>
            <p:cNvPr id="26" name="TextBox 53"/>
            <p:cNvSpPr txBox="1">
              <a:spLocks noChangeArrowheads="1"/>
            </p:cNvSpPr>
            <p:nvPr/>
          </p:nvSpPr>
          <p:spPr bwMode="auto">
            <a:xfrm>
              <a:off x="1547813" y="2700338"/>
              <a:ext cx="309562" cy="368300"/>
            </a:xfrm>
            <a:prstGeom prst="rect">
              <a:avLst/>
            </a:prstGeom>
            <a:noFill/>
            <a:ln w="9525">
              <a:noFill/>
              <a:miter lim="800000"/>
              <a:headEnd/>
              <a:tailEnd/>
            </a:ln>
          </p:spPr>
          <p:txBody>
            <a:bodyPr wrap="none">
              <a:spAutoFit/>
            </a:bodyPr>
            <a:lstStyle/>
            <a:p>
              <a:r>
                <a:rPr lang="en-US">
                  <a:solidFill>
                    <a:srgbClr val="0000FF"/>
                  </a:solidFill>
                  <a:latin typeface="Calibri" pitchFamily="34" charset="0"/>
                </a:rPr>
                <a:t>R</a:t>
              </a:r>
              <a:endParaRPr lang="en-GB">
                <a:solidFill>
                  <a:srgbClr val="0000FF"/>
                </a:solidFill>
                <a:latin typeface="Calibri" pitchFamily="34" charset="0"/>
              </a:endParaRPr>
            </a:p>
          </p:txBody>
        </p:sp>
        <p:cxnSp>
          <p:nvCxnSpPr>
            <p:cNvPr id="27" name="Connecteur droit 85"/>
            <p:cNvCxnSpPr/>
            <p:nvPr/>
          </p:nvCxnSpPr>
          <p:spPr>
            <a:xfrm flipH="1">
              <a:off x="468313" y="2276475"/>
              <a:ext cx="0" cy="360363"/>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necteur droit 92"/>
            <p:cNvCxnSpPr/>
            <p:nvPr/>
          </p:nvCxnSpPr>
          <p:spPr>
            <a:xfrm flipH="1">
              <a:off x="1482725" y="2276475"/>
              <a:ext cx="0" cy="360363"/>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9" name="Straight Connector 58"/>
          <p:cNvCxnSpPr>
            <a:cxnSpLocks noChangeShapeType="1"/>
          </p:cNvCxnSpPr>
          <p:nvPr/>
        </p:nvCxnSpPr>
        <p:spPr bwMode="auto">
          <a:xfrm flipV="1">
            <a:off x="3644363" y="1222384"/>
            <a:ext cx="0" cy="2088778"/>
          </a:xfrm>
          <a:prstGeom prst="line">
            <a:avLst/>
          </a:prstGeom>
          <a:noFill/>
          <a:ln w="19050" algn="ctr">
            <a:solidFill>
              <a:srgbClr val="FF0000"/>
            </a:solidFill>
            <a:prstDash val="dash"/>
            <a:round/>
            <a:headEnd/>
            <a:tailEnd/>
          </a:ln>
        </p:spPr>
      </p:cxnSp>
      <p:cxnSp>
        <p:nvCxnSpPr>
          <p:cNvPr id="30" name="Straight Connector 56"/>
          <p:cNvCxnSpPr>
            <a:cxnSpLocks noChangeShapeType="1"/>
          </p:cNvCxnSpPr>
          <p:nvPr/>
        </p:nvCxnSpPr>
        <p:spPr bwMode="auto">
          <a:xfrm>
            <a:off x="3339397" y="2586110"/>
            <a:ext cx="792088" cy="288032"/>
          </a:xfrm>
          <a:prstGeom prst="line">
            <a:avLst/>
          </a:prstGeom>
          <a:noFill/>
          <a:ln w="19050" algn="ctr">
            <a:solidFill>
              <a:srgbClr val="00B050"/>
            </a:solidFill>
            <a:prstDash val="dash"/>
            <a:round/>
            <a:headEnd/>
            <a:tailEnd/>
          </a:ln>
        </p:spPr>
      </p:cxnSp>
      <p:sp>
        <p:nvSpPr>
          <p:cNvPr id="31" name="TextBox 53"/>
          <p:cNvSpPr txBox="1">
            <a:spLocks noChangeArrowheads="1"/>
          </p:cNvSpPr>
          <p:nvPr/>
        </p:nvSpPr>
        <p:spPr bwMode="auto">
          <a:xfrm>
            <a:off x="2288098" y="2539503"/>
            <a:ext cx="352425" cy="368300"/>
          </a:xfrm>
          <a:prstGeom prst="rect">
            <a:avLst/>
          </a:prstGeom>
          <a:noFill/>
          <a:ln w="9525">
            <a:noFill/>
            <a:miter lim="800000"/>
            <a:headEnd/>
            <a:tailEnd/>
          </a:ln>
        </p:spPr>
        <p:txBody>
          <a:bodyPr wrap="none">
            <a:spAutoFit/>
          </a:bodyPr>
          <a:lstStyle/>
          <a:p>
            <a:r>
              <a:rPr lang="en-US" dirty="0">
                <a:solidFill>
                  <a:srgbClr val="0000FF"/>
                </a:solidFill>
                <a:latin typeface="Calibri" pitchFamily="34" charset="0"/>
              </a:rPr>
              <a:t>H</a:t>
            </a:r>
            <a:endParaRPr lang="en-GB" dirty="0">
              <a:solidFill>
                <a:srgbClr val="0000FF"/>
              </a:solidFill>
              <a:latin typeface="Calibri" pitchFamily="34" charset="0"/>
            </a:endParaRPr>
          </a:p>
        </p:txBody>
      </p:sp>
      <p:graphicFrame>
        <p:nvGraphicFramePr>
          <p:cNvPr id="32" name="Object 7"/>
          <p:cNvGraphicFramePr>
            <a:graphicFrameLocks noChangeAspect="1"/>
          </p:cNvGraphicFramePr>
          <p:nvPr/>
        </p:nvGraphicFramePr>
        <p:xfrm>
          <a:off x="2911639" y="4077072"/>
          <a:ext cx="3244537" cy="2561407"/>
        </p:xfrm>
        <a:graphic>
          <a:graphicData uri="http://schemas.openxmlformats.org/presentationml/2006/ole">
            <p:oleObj spid="_x0000_s1498115" name="Graph" r:id="rId8" imgW="3883680" imgH="3065760" progId="Origin50.Graph">
              <p:embed/>
            </p:oleObj>
          </a:graphicData>
        </a:graphic>
      </p:graphicFrame>
      <p:grpSp>
        <p:nvGrpSpPr>
          <p:cNvPr id="7" name="Group 51"/>
          <p:cNvGrpSpPr/>
          <p:nvPr/>
        </p:nvGrpSpPr>
        <p:grpSpPr>
          <a:xfrm>
            <a:off x="3851920" y="4077072"/>
            <a:ext cx="1728192" cy="1872208"/>
            <a:chOff x="3851920" y="4077072"/>
            <a:chExt cx="1728192" cy="1872208"/>
          </a:xfrm>
        </p:grpSpPr>
        <p:grpSp>
          <p:nvGrpSpPr>
            <p:cNvPr id="8" name="Group 32"/>
            <p:cNvGrpSpPr/>
            <p:nvPr/>
          </p:nvGrpSpPr>
          <p:grpSpPr>
            <a:xfrm>
              <a:off x="3861618" y="4077072"/>
              <a:ext cx="1214438" cy="539750"/>
              <a:chOff x="4067944" y="1844824"/>
              <a:chExt cx="1214438" cy="539750"/>
            </a:xfrm>
          </p:grpSpPr>
          <p:sp>
            <p:nvSpPr>
              <p:cNvPr id="34" name="Forme libre 15"/>
              <p:cNvSpPr/>
              <p:nvPr/>
            </p:nvSpPr>
            <p:spPr bwMode="auto">
              <a:xfrm>
                <a:off x="4158432" y="1844824"/>
                <a:ext cx="990600" cy="460375"/>
              </a:xfrm>
              <a:custGeom>
                <a:avLst/>
                <a:gdLst>
                  <a:gd name="connsiteX0" fmla="*/ 0 w 1587500"/>
                  <a:gd name="connsiteY0" fmla="*/ 723900 h 736600"/>
                  <a:gd name="connsiteX1" fmla="*/ 63500 w 1587500"/>
                  <a:gd name="connsiteY1" fmla="*/ 444500 h 736600"/>
                  <a:gd name="connsiteX2" fmla="*/ 292100 w 1587500"/>
                  <a:gd name="connsiteY2" fmla="*/ 165100 h 736600"/>
                  <a:gd name="connsiteX3" fmla="*/ 495300 w 1587500"/>
                  <a:gd name="connsiteY3" fmla="*/ 63500 h 736600"/>
                  <a:gd name="connsiteX4" fmla="*/ 812800 w 1587500"/>
                  <a:gd name="connsiteY4" fmla="*/ 0 h 736600"/>
                  <a:gd name="connsiteX5" fmla="*/ 1003300 w 1587500"/>
                  <a:gd name="connsiteY5" fmla="*/ 25400 h 736600"/>
                  <a:gd name="connsiteX6" fmla="*/ 1231900 w 1587500"/>
                  <a:gd name="connsiteY6" fmla="*/ 127000 h 736600"/>
                  <a:gd name="connsiteX7" fmla="*/ 1346200 w 1587500"/>
                  <a:gd name="connsiteY7" fmla="*/ 203200 h 736600"/>
                  <a:gd name="connsiteX8" fmla="*/ 1485900 w 1587500"/>
                  <a:gd name="connsiteY8" fmla="*/ 406400 h 736600"/>
                  <a:gd name="connsiteX9" fmla="*/ 1587500 w 1587500"/>
                  <a:gd name="connsiteY9" fmla="*/ 635000 h 736600"/>
                  <a:gd name="connsiteX10" fmla="*/ 1587500 w 1587500"/>
                  <a:gd name="connsiteY10" fmla="*/ 7366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7500" h="736600">
                    <a:moveTo>
                      <a:pt x="0" y="723900"/>
                    </a:moveTo>
                    <a:lnTo>
                      <a:pt x="63500" y="444500"/>
                    </a:lnTo>
                    <a:lnTo>
                      <a:pt x="292100" y="165100"/>
                    </a:lnTo>
                    <a:lnTo>
                      <a:pt x="495300" y="63500"/>
                    </a:lnTo>
                    <a:lnTo>
                      <a:pt x="812800" y="0"/>
                    </a:lnTo>
                    <a:lnTo>
                      <a:pt x="1003300" y="25400"/>
                    </a:lnTo>
                    <a:lnTo>
                      <a:pt x="1231900" y="127000"/>
                    </a:lnTo>
                    <a:lnTo>
                      <a:pt x="1346200" y="203200"/>
                    </a:lnTo>
                    <a:lnTo>
                      <a:pt x="1485900" y="406400"/>
                    </a:lnTo>
                    <a:lnTo>
                      <a:pt x="1587500" y="635000"/>
                    </a:lnTo>
                    <a:lnTo>
                      <a:pt x="1587500" y="736600"/>
                    </a:lnTo>
                  </a:path>
                </a:pathLst>
              </a:custGeom>
              <a:solidFill>
                <a:schemeClr val="accent6">
                  <a:lumMod val="40000"/>
                  <a:lumOff val="60000"/>
                </a:schemeClr>
              </a:solidFill>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dirty="0"/>
              </a:p>
            </p:txBody>
          </p:sp>
          <p:sp>
            <p:nvSpPr>
              <p:cNvPr id="35" name="Rectangle 34"/>
              <p:cNvSpPr/>
              <p:nvPr/>
            </p:nvSpPr>
            <p:spPr bwMode="auto">
              <a:xfrm>
                <a:off x="4067944" y="2295674"/>
                <a:ext cx="1214438" cy="889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6" name="Line 39"/>
              <p:cNvSpPr>
                <a:spLocks noChangeShapeType="1"/>
              </p:cNvSpPr>
              <p:nvPr/>
            </p:nvSpPr>
            <p:spPr bwMode="auto">
              <a:xfrm>
                <a:off x="4652136" y="2295246"/>
                <a:ext cx="494950" cy="0"/>
              </a:xfrm>
              <a:prstGeom prst="line">
                <a:avLst/>
              </a:prstGeom>
              <a:noFill/>
              <a:ln w="9525">
                <a:solidFill>
                  <a:schemeClr val="tx1"/>
                </a:solidFill>
                <a:round/>
                <a:headEnd/>
                <a:tailEnd type="triangle" w="med" len="med"/>
              </a:ln>
            </p:spPr>
            <p:txBody>
              <a:bodyPr/>
              <a:lstStyle/>
              <a:p>
                <a:endParaRPr lang="fr-FR"/>
              </a:p>
            </p:txBody>
          </p:sp>
          <p:sp>
            <p:nvSpPr>
              <p:cNvPr id="37" name="Text Box 40"/>
              <p:cNvSpPr txBox="1">
                <a:spLocks noChangeArrowheads="1"/>
              </p:cNvSpPr>
              <p:nvPr/>
            </p:nvSpPr>
            <p:spPr bwMode="auto">
              <a:xfrm>
                <a:off x="4724375" y="2069960"/>
                <a:ext cx="287244" cy="261642"/>
              </a:xfrm>
              <a:prstGeom prst="rect">
                <a:avLst/>
              </a:prstGeom>
              <a:noFill/>
              <a:ln w="9525">
                <a:noFill/>
                <a:miter lim="800000"/>
                <a:headEnd/>
                <a:tailEnd/>
              </a:ln>
            </p:spPr>
            <p:txBody>
              <a:bodyPr wrap="none">
                <a:spAutoFit/>
              </a:bodyPr>
              <a:lstStyle/>
              <a:p>
                <a:r>
                  <a:rPr lang="en-US" sz="1100"/>
                  <a:t>R</a:t>
                </a:r>
                <a:endParaRPr lang="fr-FR" sz="1100"/>
              </a:p>
            </p:txBody>
          </p:sp>
          <p:cxnSp>
            <p:nvCxnSpPr>
              <p:cNvPr id="38" name="Connecteur droit 20"/>
              <p:cNvCxnSpPr/>
              <p:nvPr/>
            </p:nvCxnSpPr>
            <p:spPr bwMode="auto">
              <a:xfrm flipV="1">
                <a:off x="4067944" y="2379812"/>
                <a:ext cx="120808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avec flèche 21"/>
              <p:cNvCxnSpPr/>
              <p:nvPr/>
            </p:nvCxnSpPr>
            <p:spPr bwMode="auto">
              <a:xfrm flipV="1">
                <a:off x="4652144" y="1844824"/>
                <a:ext cx="0" cy="450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 Box 40"/>
              <p:cNvSpPr txBox="1">
                <a:spLocks noChangeArrowheads="1"/>
              </p:cNvSpPr>
              <p:nvPr/>
            </p:nvSpPr>
            <p:spPr bwMode="auto">
              <a:xfrm flipH="1">
                <a:off x="4410583" y="1980223"/>
                <a:ext cx="169783" cy="246251"/>
              </a:xfrm>
              <a:prstGeom prst="rect">
                <a:avLst/>
              </a:prstGeom>
              <a:noFill/>
              <a:ln w="9525">
                <a:noFill/>
                <a:miter lim="800000"/>
                <a:headEnd/>
                <a:tailEnd/>
              </a:ln>
            </p:spPr>
            <p:txBody>
              <a:bodyPr>
                <a:spAutoFit/>
              </a:bodyPr>
              <a:lstStyle/>
              <a:p>
                <a:r>
                  <a:rPr lang="en-US" sz="1000" dirty="0"/>
                  <a:t>H</a:t>
                </a:r>
                <a:endParaRPr lang="fr-FR" sz="1000" dirty="0"/>
              </a:p>
            </p:txBody>
          </p:sp>
        </p:grpSp>
        <p:grpSp>
          <p:nvGrpSpPr>
            <p:cNvPr id="15" name="Group 40"/>
            <p:cNvGrpSpPr/>
            <p:nvPr/>
          </p:nvGrpSpPr>
          <p:grpSpPr>
            <a:xfrm>
              <a:off x="3851920" y="4797152"/>
              <a:ext cx="1214437" cy="411163"/>
              <a:chOff x="4202882" y="3010049"/>
              <a:chExt cx="1214437" cy="411163"/>
            </a:xfrm>
          </p:grpSpPr>
          <p:sp>
            <p:nvSpPr>
              <p:cNvPr id="42" name="Forme libre 28"/>
              <p:cNvSpPr/>
              <p:nvPr/>
            </p:nvSpPr>
            <p:spPr bwMode="auto">
              <a:xfrm>
                <a:off x="4293369" y="3010049"/>
                <a:ext cx="987425" cy="320675"/>
              </a:xfrm>
              <a:custGeom>
                <a:avLst/>
                <a:gdLst>
                  <a:gd name="connsiteX0" fmla="*/ 0 w 1581150"/>
                  <a:gd name="connsiteY0" fmla="*/ 504825 h 511175"/>
                  <a:gd name="connsiteX1" fmla="*/ 25400 w 1581150"/>
                  <a:gd name="connsiteY1" fmla="*/ 320675 h 511175"/>
                  <a:gd name="connsiteX2" fmla="*/ 82550 w 1581150"/>
                  <a:gd name="connsiteY2" fmla="*/ 180975 h 511175"/>
                  <a:gd name="connsiteX3" fmla="*/ 206375 w 1581150"/>
                  <a:gd name="connsiteY3" fmla="*/ 88900 h 511175"/>
                  <a:gd name="connsiteX4" fmla="*/ 390525 w 1581150"/>
                  <a:gd name="connsiteY4" fmla="*/ 38100 h 511175"/>
                  <a:gd name="connsiteX5" fmla="*/ 606425 w 1581150"/>
                  <a:gd name="connsiteY5" fmla="*/ 9525 h 511175"/>
                  <a:gd name="connsiteX6" fmla="*/ 771525 w 1581150"/>
                  <a:gd name="connsiteY6" fmla="*/ 0 h 511175"/>
                  <a:gd name="connsiteX7" fmla="*/ 904875 w 1581150"/>
                  <a:gd name="connsiteY7" fmla="*/ 3175 h 511175"/>
                  <a:gd name="connsiteX8" fmla="*/ 1089025 w 1581150"/>
                  <a:gd name="connsiteY8" fmla="*/ 15875 h 511175"/>
                  <a:gd name="connsiteX9" fmla="*/ 1292225 w 1581150"/>
                  <a:gd name="connsiteY9" fmla="*/ 57150 h 511175"/>
                  <a:gd name="connsiteX10" fmla="*/ 1425575 w 1581150"/>
                  <a:gd name="connsiteY10" fmla="*/ 104775 h 511175"/>
                  <a:gd name="connsiteX11" fmla="*/ 1524000 w 1581150"/>
                  <a:gd name="connsiteY11" fmla="*/ 200025 h 511175"/>
                  <a:gd name="connsiteX12" fmla="*/ 1555750 w 1581150"/>
                  <a:gd name="connsiteY12" fmla="*/ 304800 h 511175"/>
                  <a:gd name="connsiteX13" fmla="*/ 1581150 w 1581150"/>
                  <a:gd name="connsiteY13" fmla="*/ 511175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1150" h="511175">
                    <a:moveTo>
                      <a:pt x="0" y="504825"/>
                    </a:moveTo>
                    <a:lnTo>
                      <a:pt x="25400" y="320675"/>
                    </a:lnTo>
                    <a:lnTo>
                      <a:pt x="82550" y="180975"/>
                    </a:lnTo>
                    <a:lnTo>
                      <a:pt x="206375" y="88900"/>
                    </a:lnTo>
                    <a:lnTo>
                      <a:pt x="390525" y="38100"/>
                    </a:lnTo>
                    <a:lnTo>
                      <a:pt x="606425" y="9525"/>
                    </a:lnTo>
                    <a:lnTo>
                      <a:pt x="771525" y="0"/>
                    </a:lnTo>
                    <a:lnTo>
                      <a:pt x="904875" y="3175"/>
                    </a:lnTo>
                    <a:lnTo>
                      <a:pt x="1089025" y="15875"/>
                    </a:lnTo>
                    <a:lnTo>
                      <a:pt x="1292225" y="57150"/>
                    </a:lnTo>
                    <a:lnTo>
                      <a:pt x="1425575" y="104775"/>
                    </a:lnTo>
                    <a:lnTo>
                      <a:pt x="1524000" y="200025"/>
                    </a:lnTo>
                    <a:lnTo>
                      <a:pt x="1555750" y="304800"/>
                    </a:lnTo>
                    <a:lnTo>
                      <a:pt x="1581150" y="511175"/>
                    </a:lnTo>
                  </a:path>
                </a:pathLst>
              </a:custGeom>
              <a:solidFill>
                <a:schemeClr val="accent6">
                  <a:lumMod val="40000"/>
                  <a:lumOff val="60000"/>
                </a:schemeClr>
              </a:solidFill>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43" name="Rectangle 42"/>
              <p:cNvSpPr/>
              <p:nvPr/>
            </p:nvSpPr>
            <p:spPr bwMode="auto">
              <a:xfrm>
                <a:off x="4202882" y="3330724"/>
                <a:ext cx="1214437" cy="9048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44" name="Connecteur droit 30"/>
              <p:cNvCxnSpPr/>
              <p:nvPr/>
            </p:nvCxnSpPr>
            <p:spPr bwMode="auto">
              <a:xfrm>
                <a:off x="4202882" y="3421212"/>
                <a:ext cx="12144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44"/>
            <p:cNvGrpSpPr/>
            <p:nvPr/>
          </p:nvGrpSpPr>
          <p:grpSpPr>
            <a:xfrm>
              <a:off x="3861619" y="5526310"/>
              <a:ext cx="1214437" cy="134938"/>
              <a:chOff x="4202882" y="4321324"/>
              <a:chExt cx="1214437" cy="134938"/>
            </a:xfrm>
          </p:grpSpPr>
          <p:sp>
            <p:nvSpPr>
              <p:cNvPr id="46" name="Organigramme : Délai 18"/>
              <p:cNvSpPr/>
              <p:nvPr/>
            </p:nvSpPr>
            <p:spPr bwMode="auto">
              <a:xfrm rot="16200000">
                <a:off x="4773588" y="3882380"/>
                <a:ext cx="88900" cy="966788"/>
              </a:xfrm>
              <a:prstGeom prst="flowChartDelay">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7" name="Rectangle 46"/>
              <p:cNvSpPr/>
              <p:nvPr/>
            </p:nvSpPr>
            <p:spPr bwMode="auto">
              <a:xfrm>
                <a:off x="4202882" y="4410224"/>
                <a:ext cx="1214437" cy="4603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48" name="Connecteur droit 34"/>
              <p:cNvCxnSpPr/>
              <p:nvPr/>
            </p:nvCxnSpPr>
            <p:spPr bwMode="auto">
              <a:xfrm>
                <a:off x="4202882" y="4456262"/>
                <a:ext cx="12144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Connecteur droit avec flèche 24"/>
            <p:cNvCxnSpPr/>
            <p:nvPr/>
          </p:nvCxnSpPr>
          <p:spPr bwMode="auto">
            <a:xfrm>
              <a:off x="4932040" y="4221088"/>
              <a:ext cx="648072" cy="144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24"/>
            <p:cNvCxnSpPr/>
            <p:nvPr/>
          </p:nvCxnSpPr>
          <p:spPr bwMode="auto">
            <a:xfrm>
              <a:off x="5076056" y="5013176"/>
              <a:ext cx="288032" cy="144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24"/>
            <p:cNvCxnSpPr/>
            <p:nvPr/>
          </p:nvCxnSpPr>
          <p:spPr bwMode="auto">
            <a:xfrm>
              <a:off x="4427984" y="5733256"/>
              <a:ext cx="72008"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52" name="Imagen 7"/>
          <p:cNvPicPr>
            <a:picLocks noChangeAspect="1" noChangeArrowheads="1"/>
          </p:cNvPicPr>
          <p:nvPr/>
        </p:nvPicPr>
        <p:blipFill>
          <a:blip r:embed="rId9" cstate="print"/>
          <a:srcRect l="-7973" t="-7108" r="-11710" b="-1732"/>
          <a:stretch>
            <a:fillRect/>
          </a:stretch>
        </p:blipFill>
        <p:spPr bwMode="auto">
          <a:xfrm>
            <a:off x="4572000" y="764704"/>
            <a:ext cx="1425575" cy="358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859058" y="29028"/>
            <a:ext cx="8284942" cy="566057"/>
          </a:xfrm>
          <a:prstGeom prst="rect">
            <a:avLst/>
          </a:prstGeom>
          <a:noFill/>
        </p:spPr>
        <p:txBody>
          <a:bodyPr anchor="ctr" anchorCtr="0"/>
          <a:lstStyle/>
          <a:p>
            <a:r>
              <a:rPr lang="en-GB" sz="2400" b="1" dirty="0" smtClean="0">
                <a:solidFill>
                  <a:srgbClr val="000000"/>
                </a:solidFill>
                <a:latin typeface="Arial"/>
              </a:rPr>
              <a:t>The X Ray-Imaging group</a:t>
            </a:r>
            <a:endParaRPr lang="en-GB" sz="2400" b="1" dirty="0">
              <a:solidFill>
                <a:srgbClr val="000000"/>
              </a:solidFill>
              <a:latin typeface="Arial"/>
            </a:endParaRPr>
          </a:p>
        </p:txBody>
      </p:sp>
      <p:sp>
        <p:nvSpPr>
          <p:cNvPr id="14" name="Title 13"/>
          <p:cNvSpPr>
            <a:spLocks noGrp="1"/>
          </p:cNvSpPr>
          <p:nvPr>
            <p:ph type="title"/>
          </p:nvPr>
        </p:nvSpPr>
        <p:spPr/>
        <p:txBody>
          <a:bodyPr/>
          <a:lstStyle/>
          <a:p>
            <a:r>
              <a:rPr lang="en-GB" dirty="0" smtClean="0"/>
              <a:t>ID10: The Soft Interfaces and Coherent Scattering Beamline</a:t>
            </a:r>
            <a:endParaRPr lang="en-GB" dirty="0"/>
          </a:p>
        </p:txBody>
      </p:sp>
      <p:sp>
        <p:nvSpPr>
          <p:cNvPr id="21" name="Slide Number Placeholder 20"/>
          <p:cNvSpPr>
            <a:spLocks noGrp="1"/>
          </p:cNvSpPr>
          <p:nvPr>
            <p:ph type="sldNum" sz="quarter" idx="11"/>
          </p:nvPr>
        </p:nvSpPr>
        <p:spPr/>
        <p:txBody>
          <a:bodyPr/>
          <a:lstStyle/>
          <a:p>
            <a:r>
              <a:rPr lang="fr-FR" smtClean="0"/>
              <a:t>Page </a:t>
            </a:r>
            <a:fld id="{733122C9-A0B9-462F-8757-0847AD287B63}" type="slidenum">
              <a:rPr lang="fr-FR" smtClean="0"/>
              <a:pPr/>
              <a:t>4</a:t>
            </a:fld>
            <a:endParaRPr lang="fr-FR" dirty="0"/>
          </a:p>
        </p:txBody>
      </p:sp>
      <p:sp>
        <p:nvSpPr>
          <p:cNvPr id="22" name="Footer Placeholder 21"/>
          <p:cNvSpPr>
            <a:spLocks noGrp="1"/>
          </p:cNvSpPr>
          <p:nvPr>
            <p:ph type="ftr" sz="quarter" idx="10"/>
          </p:nvPr>
        </p:nvSpPr>
        <p:spPr/>
        <p:txBody>
          <a:bodyPr/>
          <a:lstStyle/>
          <a:p>
            <a:r>
              <a:rPr lang="en-US" smtClean="0"/>
              <a:t>4/12/2017,  SYNOHF, Annecy,  O. Konovalov</a:t>
            </a:r>
            <a:endParaRPr lang="fr-FR" dirty="0"/>
          </a:p>
        </p:txBody>
      </p:sp>
      <p:pic>
        <p:nvPicPr>
          <p:cNvPr id="23" name="Picture 22" descr="esrf_ring.png"/>
          <p:cNvPicPr>
            <a:picLocks noChangeAspect="1"/>
          </p:cNvPicPr>
          <p:nvPr/>
        </p:nvPicPr>
        <p:blipFill>
          <a:blip r:embed="rId3" cstate="print"/>
          <a:stretch>
            <a:fillRect/>
          </a:stretch>
        </p:blipFill>
        <p:spPr>
          <a:xfrm>
            <a:off x="35496" y="908720"/>
            <a:ext cx="4320480" cy="3363412"/>
          </a:xfrm>
          <a:prstGeom prst="rect">
            <a:avLst/>
          </a:prstGeom>
        </p:spPr>
      </p:pic>
      <p:grpSp>
        <p:nvGrpSpPr>
          <p:cNvPr id="25" name="Group 241"/>
          <p:cNvGrpSpPr>
            <a:grpSpLocks/>
          </p:cNvGrpSpPr>
          <p:nvPr/>
        </p:nvGrpSpPr>
        <p:grpSpPr bwMode="auto">
          <a:xfrm>
            <a:off x="361950" y="4490640"/>
            <a:ext cx="8281869" cy="601663"/>
            <a:chOff x="317500" y="1484313"/>
            <a:chExt cx="8282156" cy="602533"/>
          </a:xfrm>
        </p:grpSpPr>
        <p:sp>
          <p:nvSpPr>
            <p:cNvPr id="28" name="Line 110"/>
            <p:cNvSpPr>
              <a:spLocks noChangeShapeType="1"/>
            </p:cNvSpPr>
            <p:nvPr/>
          </p:nvSpPr>
          <p:spPr bwMode="auto">
            <a:xfrm>
              <a:off x="1474119" y="1768066"/>
              <a:ext cx="0" cy="314393"/>
            </a:xfrm>
            <a:prstGeom prst="line">
              <a:avLst/>
            </a:prstGeom>
            <a:noFill/>
            <a:ln w="9525">
              <a:solidFill>
                <a:schemeClr val="tx1"/>
              </a:solidFill>
              <a:round/>
              <a:headEnd/>
              <a:tailEnd/>
            </a:ln>
          </p:spPr>
          <p:txBody>
            <a:bodyPr/>
            <a:lstStyle/>
            <a:p>
              <a:endParaRPr lang="en-GB"/>
            </a:p>
          </p:txBody>
        </p:sp>
        <p:sp>
          <p:nvSpPr>
            <p:cNvPr id="29" name="Line 111"/>
            <p:cNvSpPr>
              <a:spLocks noChangeShapeType="1"/>
            </p:cNvSpPr>
            <p:nvPr/>
          </p:nvSpPr>
          <p:spPr bwMode="auto">
            <a:xfrm>
              <a:off x="2406887" y="1766478"/>
              <a:ext cx="0" cy="314393"/>
            </a:xfrm>
            <a:prstGeom prst="line">
              <a:avLst/>
            </a:prstGeom>
            <a:noFill/>
            <a:ln w="9525">
              <a:solidFill>
                <a:schemeClr val="tx1"/>
              </a:solidFill>
              <a:round/>
              <a:headEnd/>
              <a:tailEnd/>
            </a:ln>
          </p:spPr>
          <p:txBody>
            <a:bodyPr/>
            <a:lstStyle/>
            <a:p>
              <a:endParaRPr lang="en-GB"/>
            </a:p>
          </p:txBody>
        </p:sp>
        <p:sp>
          <p:nvSpPr>
            <p:cNvPr id="30" name="Line 112"/>
            <p:cNvSpPr>
              <a:spLocks noChangeShapeType="1"/>
            </p:cNvSpPr>
            <p:nvPr/>
          </p:nvSpPr>
          <p:spPr bwMode="auto">
            <a:xfrm>
              <a:off x="2781228" y="1766478"/>
              <a:ext cx="0" cy="314393"/>
            </a:xfrm>
            <a:prstGeom prst="line">
              <a:avLst/>
            </a:prstGeom>
            <a:noFill/>
            <a:ln w="9525">
              <a:solidFill>
                <a:schemeClr val="tx1"/>
              </a:solidFill>
              <a:round/>
              <a:headEnd/>
              <a:tailEnd/>
            </a:ln>
          </p:spPr>
          <p:txBody>
            <a:bodyPr/>
            <a:lstStyle/>
            <a:p>
              <a:endParaRPr lang="en-GB"/>
            </a:p>
          </p:txBody>
        </p:sp>
        <p:sp>
          <p:nvSpPr>
            <p:cNvPr id="31" name="Line 113"/>
            <p:cNvSpPr>
              <a:spLocks noChangeShapeType="1"/>
            </p:cNvSpPr>
            <p:nvPr/>
          </p:nvSpPr>
          <p:spPr bwMode="auto">
            <a:xfrm>
              <a:off x="8129846" y="1768066"/>
              <a:ext cx="0" cy="314393"/>
            </a:xfrm>
            <a:prstGeom prst="line">
              <a:avLst/>
            </a:prstGeom>
            <a:noFill/>
            <a:ln w="9525">
              <a:solidFill>
                <a:schemeClr val="tx1"/>
              </a:solidFill>
              <a:round/>
              <a:headEnd/>
              <a:tailEnd/>
            </a:ln>
          </p:spPr>
          <p:txBody>
            <a:bodyPr/>
            <a:lstStyle/>
            <a:p>
              <a:endParaRPr lang="en-GB"/>
            </a:p>
          </p:txBody>
        </p:sp>
        <p:sp>
          <p:nvSpPr>
            <p:cNvPr id="32" name="Line 114"/>
            <p:cNvSpPr>
              <a:spLocks noChangeShapeType="1"/>
            </p:cNvSpPr>
            <p:nvPr/>
          </p:nvSpPr>
          <p:spPr bwMode="auto">
            <a:xfrm>
              <a:off x="5810364" y="1766478"/>
              <a:ext cx="0" cy="314393"/>
            </a:xfrm>
            <a:prstGeom prst="line">
              <a:avLst/>
            </a:prstGeom>
            <a:noFill/>
            <a:ln w="9525">
              <a:solidFill>
                <a:schemeClr val="tx1"/>
              </a:solidFill>
              <a:round/>
              <a:headEnd/>
              <a:tailEnd/>
            </a:ln>
          </p:spPr>
          <p:txBody>
            <a:bodyPr/>
            <a:lstStyle/>
            <a:p>
              <a:endParaRPr lang="en-GB"/>
            </a:p>
          </p:txBody>
        </p:sp>
        <p:sp>
          <p:nvSpPr>
            <p:cNvPr id="35" name="Line 115"/>
            <p:cNvSpPr>
              <a:spLocks noChangeShapeType="1"/>
            </p:cNvSpPr>
            <p:nvPr/>
          </p:nvSpPr>
          <p:spPr bwMode="auto">
            <a:xfrm>
              <a:off x="5170562" y="1766478"/>
              <a:ext cx="0" cy="314393"/>
            </a:xfrm>
            <a:prstGeom prst="line">
              <a:avLst/>
            </a:prstGeom>
            <a:noFill/>
            <a:ln w="9525">
              <a:solidFill>
                <a:schemeClr val="tx1"/>
              </a:solidFill>
              <a:round/>
              <a:headEnd/>
              <a:tailEnd/>
            </a:ln>
          </p:spPr>
          <p:txBody>
            <a:bodyPr/>
            <a:lstStyle/>
            <a:p>
              <a:endParaRPr lang="en-GB"/>
            </a:p>
          </p:txBody>
        </p:sp>
        <p:sp>
          <p:nvSpPr>
            <p:cNvPr id="38" name="Line 116"/>
            <p:cNvSpPr>
              <a:spLocks noChangeShapeType="1"/>
            </p:cNvSpPr>
            <p:nvPr/>
          </p:nvSpPr>
          <p:spPr bwMode="auto">
            <a:xfrm>
              <a:off x="3848094" y="1766478"/>
              <a:ext cx="0" cy="314393"/>
            </a:xfrm>
            <a:prstGeom prst="line">
              <a:avLst/>
            </a:prstGeom>
            <a:noFill/>
            <a:ln w="9525">
              <a:solidFill>
                <a:schemeClr val="tx1"/>
              </a:solidFill>
              <a:round/>
              <a:headEnd/>
              <a:tailEnd/>
            </a:ln>
          </p:spPr>
          <p:txBody>
            <a:bodyPr/>
            <a:lstStyle/>
            <a:p>
              <a:endParaRPr lang="en-GB"/>
            </a:p>
          </p:txBody>
        </p:sp>
        <p:sp>
          <p:nvSpPr>
            <p:cNvPr id="41" name="Text Box 117"/>
            <p:cNvSpPr txBox="1">
              <a:spLocks noChangeArrowheads="1"/>
            </p:cNvSpPr>
            <p:nvPr/>
          </p:nvSpPr>
          <p:spPr bwMode="auto">
            <a:xfrm>
              <a:off x="7918695" y="1491782"/>
              <a:ext cx="383451" cy="308222"/>
            </a:xfrm>
            <a:prstGeom prst="rect">
              <a:avLst/>
            </a:prstGeom>
            <a:noFill/>
            <a:ln w="9525">
              <a:noFill/>
              <a:miter lim="800000"/>
              <a:headEnd/>
              <a:tailEnd/>
            </a:ln>
          </p:spPr>
          <p:txBody>
            <a:bodyPr wrap="none">
              <a:spAutoFit/>
            </a:bodyPr>
            <a:lstStyle/>
            <a:p>
              <a:r>
                <a:rPr lang="en-US" sz="1400" b="1" dirty="0"/>
                <a:t>26</a:t>
              </a:r>
              <a:endParaRPr lang="fr-FR" sz="1400" b="1" dirty="0"/>
            </a:p>
          </p:txBody>
        </p:sp>
        <p:sp>
          <p:nvSpPr>
            <p:cNvPr id="42" name="Text Box 118"/>
            <p:cNvSpPr txBox="1">
              <a:spLocks noChangeArrowheads="1"/>
            </p:cNvSpPr>
            <p:nvPr/>
          </p:nvSpPr>
          <p:spPr bwMode="auto">
            <a:xfrm>
              <a:off x="5589688" y="1491782"/>
              <a:ext cx="383451" cy="308222"/>
            </a:xfrm>
            <a:prstGeom prst="rect">
              <a:avLst/>
            </a:prstGeom>
            <a:noFill/>
            <a:ln w="9525">
              <a:noFill/>
              <a:miter lim="800000"/>
              <a:headEnd/>
              <a:tailEnd/>
            </a:ln>
          </p:spPr>
          <p:txBody>
            <a:bodyPr wrap="none">
              <a:spAutoFit/>
            </a:bodyPr>
            <a:lstStyle/>
            <a:p>
              <a:r>
                <a:rPr lang="en-US" sz="1400" b="1" dirty="0"/>
                <a:t>39</a:t>
              </a:r>
              <a:endParaRPr lang="fr-FR" sz="1400" b="1" dirty="0"/>
            </a:p>
          </p:txBody>
        </p:sp>
        <p:sp>
          <p:nvSpPr>
            <p:cNvPr id="43" name="Text Box 119"/>
            <p:cNvSpPr txBox="1">
              <a:spLocks noChangeArrowheads="1"/>
            </p:cNvSpPr>
            <p:nvPr/>
          </p:nvSpPr>
          <p:spPr bwMode="auto">
            <a:xfrm>
              <a:off x="4903846" y="1491782"/>
              <a:ext cx="532536" cy="308222"/>
            </a:xfrm>
            <a:prstGeom prst="rect">
              <a:avLst/>
            </a:prstGeom>
            <a:noFill/>
            <a:ln w="9525">
              <a:noFill/>
              <a:miter lim="800000"/>
              <a:headEnd/>
              <a:tailEnd/>
            </a:ln>
          </p:spPr>
          <p:txBody>
            <a:bodyPr wrap="none">
              <a:spAutoFit/>
            </a:bodyPr>
            <a:lstStyle/>
            <a:p>
              <a:r>
                <a:rPr lang="en-US" sz="1400" b="1" dirty="0"/>
                <a:t>44.5</a:t>
              </a:r>
              <a:endParaRPr lang="fr-FR" sz="1400" b="1" dirty="0"/>
            </a:p>
          </p:txBody>
        </p:sp>
        <p:sp>
          <p:nvSpPr>
            <p:cNvPr id="44" name="Text Box 120"/>
            <p:cNvSpPr txBox="1">
              <a:spLocks noChangeArrowheads="1"/>
            </p:cNvSpPr>
            <p:nvPr/>
          </p:nvSpPr>
          <p:spPr bwMode="auto">
            <a:xfrm>
              <a:off x="3630592" y="1491782"/>
              <a:ext cx="383451" cy="308222"/>
            </a:xfrm>
            <a:prstGeom prst="rect">
              <a:avLst/>
            </a:prstGeom>
            <a:noFill/>
            <a:ln w="9525">
              <a:noFill/>
              <a:miter lim="800000"/>
              <a:headEnd/>
              <a:tailEnd/>
            </a:ln>
          </p:spPr>
          <p:txBody>
            <a:bodyPr wrap="none">
              <a:spAutoFit/>
            </a:bodyPr>
            <a:lstStyle/>
            <a:p>
              <a:r>
                <a:rPr lang="en-US" sz="1400" b="1" dirty="0"/>
                <a:t>52</a:t>
              </a:r>
              <a:endParaRPr lang="fr-FR" sz="1400" b="1" dirty="0"/>
            </a:p>
          </p:txBody>
        </p:sp>
        <p:sp>
          <p:nvSpPr>
            <p:cNvPr id="45" name="Text Box 121"/>
            <p:cNvSpPr txBox="1">
              <a:spLocks noChangeArrowheads="1"/>
            </p:cNvSpPr>
            <p:nvPr/>
          </p:nvSpPr>
          <p:spPr bwMode="auto">
            <a:xfrm>
              <a:off x="2524037" y="1491782"/>
              <a:ext cx="532536" cy="308222"/>
            </a:xfrm>
            <a:prstGeom prst="rect">
              <a:avLst/>
            </a:prstGeom>
            <a:noFill/>
            <a:ln w="9525">
              <a:noFill/>
              <a:miter lim="800000"/>
              <a:headEnd/>
              <a:tailEnd/>
            </a:ln>
          </p:spPr>
          <p:txBody>
            <a:bodyPr wrap="none">
              <a:spAutoFit/>
            </a:bodyPr>
            <a:lstStyle/>
            <a:p>
              <a:r>
                <a:rPr lang="en-US" sz="1400" b="1" dirty="0"/>
                <a:t>60.4</a:t>
              </a:r>
              <a:endParaRPr lang="fr-FR" sz="1400" b="1" dirty="0"/>
            </a:p>
          </p:txBody>
        </p:sp>
        <p:sp>
          <p:nvSpPr>
            <p:cNvPr id="46" name="Text Box 122"/>
            <p:cNvSpPr txBox="1">
              <a:spLocks noChangeArrowheads="1"/>
            </p:cNvSpPr>
            <p:nvPr/>
          </p:nvSpPr>
          <p:spPr bwMode="auto">
            <a:xfrm>
              <a:off x="2135118" y="1491782"/>
              <a:ext cx="532536" cy="308222"/>
            </a:xfrm>
            <a:prstGeom prst="rect">
              <a:avLst/>
            </a:prstGeom>
            <a:noFill/>
            <a:ln w="9525">
              <a:noFill/>
              <a:miter lim="800000"/>
              <a:headEnd/>
              <a:tailEnd/>
            </a:ln>
          </p:spPr>
          <p:txBody>
            <a:bodyPr wrap="none">
              <a:spAutoFit/>
            </a:bodyPr>
            <a:lstStyle/>
            <a:p>
              <a:r>
                <a:rPr lang="en-US" sz="1400" b="1" dirty="0"/>
                <a:t>61.5</a:t>
              </a:r>
              <a:endParaRPr lang="fr-FR" sz="1400" b="1" dirty="0"/>
            </a:p>
          </p:txBody>
        </p:sp>
        <p:sp>
          <p:nvSpPr>
            <p:cNvPr id="47" name="Text Box 123"/>
            <p:cNvSpPr txBox="1">
              <a:spLocks noChangeArrowheads="1"/>
            </p:cNvSpPr>
            <p:nvPr/>
          </p:nvSpPr>
          <p:spPr bwMode="auto">
            <a:xfrm>
              <a:off x="1223628" y="1491782"/>
              <a:ext cx="532518" cy="307777"/>
            </a:xfrm>
            <a:prstGeom prst="rect">
              <a:avLst/>
            </a:prstGeom>
            <a:noFill/>
            <a:ln w="9525">
              <a:noFill/>
              <a:miter lim="800000"/>
              <a:headEnd/>
              <a:tailEnd/>
            </a:ln>
          </p:spPr>
          <p:txBody>
            <a:bodyPr wrap="none">
              <a:spAutoFit/>
            </a:bodyPr>
            <a:lstStyle/>
            <a:p>
              <a:r>
                <a:rPr lang="en-US" sz="1400" b="1" dirty="0"/>
                <a:t>65.7</a:t>
              </a:r>
              <a:endParaRPr lang="fr-FR" sz="1400" b="1" dirty="0"/>
            </a:p>
          </p:txBody>
        </p:sp>
        <p:sp>
          <p:nvSpPr>
            <p:cNvPr id="48" name="Line 124"/>
            <p:cNvSpPr>
              <a:spLocks noChangeShapeType="1"/>
            </p:cNvSpPr>
            <p:nvPr/>
          </p:nvSpPr>
          <p:spPr bwMode="auto">
            <a:xfrm>
              <a:off x="8468004" y="1766478"/>
              <a:ext cx="0" cy="314393"/>
            </a:xfrm>
            <a:prstGeom prst="line">
              <a:avLst/>
            </a:prstGeom>
            <a:noFill/>
            <a:ln w="9525">
              <a:solidFill>
                <a:schemeClr val="tx1"/>
              </a:solidFill>
              <a:round/>
              <a:headEnd/>
              <a:tailEnd/>
            </a:ln>
          </p:spPr>
          <p:txBody>
            <a:bodyPr/>
            <a:lstStyle/>
            <a:p>
              <a:endParaRPr lang="en-GB"/>
            </a:p>
          </p:txBody>
        </p:sp>
        <p:sp>
          <p:nvSpPr>
            <p:cNvPr id="49" name="Text Box 125"/>
            <p:cNvSpPr txBox="1">
              <a:spLocks noChangeArrowheads="1"/>
            </p:cNvSpPr>
            <p:nvPr/>
          </p:nvSpPr>
          <p:spPr bwMode="auto">
            <a:xfrm>
              <a:off x="8315594" y="1491782"/>
              <a:ext cx="284062" cy="308222"/>
            </a:xfrm>
            <a:prstGeom prst="rect">
              <a:avLst/>
            </a:prstGeom>
            <a:noFill/>
            <a:ln w="9525">
              <a:noFill/>
              <a:miter lim="800000"/>
              <a:headEnd/>
              <a:tailEnd/>
            </a:ln>
          </p:spPr>
          <p:txBody>
            <a:bodyPr wrap="none">
              <a:spAutoFit/>
            </a:bodyPr>
            <a:lstStyle/>
            <a:p>
              <a:r>
                <a:rPr lang="en-US" sz="1400" b="1" dirty="0"/>
                <a:t>0</a:t>
              </a:r>
              <a:endParaRPr lang="fr-FR" sz="1400" b="1" dirty="0"/>
            </a:p>
          </p:txBody>
        </p:sp>
        <p:sp>
          <p:nvSpPr>
            <p:cNvPr id="50" name="Line 126"/>
            <p:cNvSpPr>
              <a:spLocks noChangeShapeType="1"/>
            </p:cNvSpPr>
            <p:nvPr/>
          </p:nvSpPr>
          <p:spPr bwMode="auto">
            <a:xfrm>
              <a:off x="3389278" y="1764891"/>
              <a:ext cx="0" cy="314393"/>
            </a:xfrm>
            <a:prstGeom prst="line">
              <a:avLst/>
            </a:prstGeom>
            <a:noFill/>
            <a:ln w="9525">
              <a:solidFill>
                <a:schemeClr val="tx1"/>
              </a:solidFill>
              <a:round/>
              <a:headEnd/>
              <a:tailEnd/>
            </a:ln>
          </p:spPr>
          <p:txBody>
            <a:bodyPr/>
            <a:lstStyle/>
            <a:p>
              <a:endParaRPr lang="en-GB"/>
            </a:p>
          </p:txBody>
        </p:sp>
        <p:sp>
          <p:nvSpPr>
            <p:cNvPr id="51" name="Text Box 127"/>
            <p:cNvSpPr txBox="1">
              <a:spLocks noChangeArrowheads="1"/>
            </p:cNvSpPr>
            <p:nvPr/>
          </p:nvSpPr>
          <p:spPr bwMode="auto">
            <a:xfrm>
              <a:off x="3124149" y="1490194"/>
              <a:ext cx="532536" cy="308222"/>
            </a:xfrm>
            <a:prstGeom prst="rect">
              <a:avLst/>
            </a:prstGeom>
            <a:noFill/>
            <a:ln w="9525">
              <a:noFill/>
              <a:miter lim="800000"/>
              <a:headEnd/>
              <a:tailEnd/>
            </a:ln>
          </p:spPr>
          <p:txBody>
            <a:bodyPr wrap="none">
              <a:spAutoFit/>
            </a:bodyPr>
            <a:lstStyle/>
            <a:p>
              <a:r>
                <a:rPr lang="en-US" sz="1400" b="1" dirty="0"/>
                <a:t>56.5</a:t>
              </a:r>
              <a:endParaRPr lang="fr-FR" sz="1400" b="1" dirty="0"/>
            </a:p>
          </p:txBody>
        </p:sp>
        <p:sp>
          <p:nvSpPr>
            <p:cNvPr id="52" name="Line 128"/>
            <p:cNvSpPr>
              <a:spLocks noChangeShapeType="1"/>
            </p:cNvSpPr>
            <p:nvPr/>
          </p:nvSpPr>
          <p:spPr bwMode="auto">
            <a:xfrm flipH="1">
              <a:off x="539676" y="1925263"/>
              <a:ext cx="7928327" cy="0"/>
            </a:xfrm>
            <a:prstGeom prst="line">
              <a:avLst/>
            </a:prstGeom>
            <a:noFill/>
            <a:ln w="9525">
              <a:solidFill>
                <a:schemeClr val="tx1"/>
              </a:solidFill>
              <a:round/>
              <a:headEnd/>
              <a:tailEnd/>
            </a:ln>
          </p:spPr>
          <p:txBody>
            <a:bodyPr/>
            <a:lstStyle/>
            <a:p>
              <a:endParaRPr lang="en-GB"/>
            </a:p>
          </p:txBody>
        </p:sp>
        <p:sp>
          <p:nvSpPr>
            <p:cNvPr id="53" name="Line 129"/>
            <p:cNvSpPr>
              <a:spLocks noChangeShapeType="1"/>
            </p:cNvSpPr>
            <p:nvPr/>
          </p:nvSpPr>
          <p:spPr bwMode="auto">
            <a:xfrm>
              <a:off x="7347159" y="1766478"/>
              <a:ext cx="0" cy="314393"/>
            </a:xfrm>
            <a:prstGeom prst="line">
              <a:avLst/>
            </a:prstGeom>
            <a:noFill/>
            <a:ln w="9525">
              <a:solidFill>
                <a:schemeClr val="tx1"/>
              </a:solidFill>
              <a:round/>
              <a:headEnd/>
              <a:tailEnd/>
            </a:ln>
          </p:spPr>
          <p:txBody>
            <a:bodyPr/>
            <a:lstStyle/>
            <a:p>
              <a:endParaRPr lang="en-GB"/>
            </a:p>
          </p:txBody>
        </p:sp>
        <p:sp>
          <p:nvSpPr>
            <p:cNvPr id="54" name="Text Box 130"/>
            <p:cNvSpPr txBox="1">
              <a:spLocks noChangeArrowheads="1"/>
            </p:cNvSpPr>
            <p:nvPr/>
          </p:nvSpPr>
          <p:spPr bwMode="auto">
            <a:xfrm>
              <a:off x="7078855" y="1490194"/>
              <a:ext cx="532536" cy="308222"/>
            </a:xfrm>
            <a:prstGeom prst="rect">
              <a:avLst/>
            </a:prstGeom>
            <a:noFill/>
            <a:ln w="9525">
              <a:noFill/>
              <a:miter lim="800000"/>
              <a:headEnd/>
              <a:tailEnd/>
            </a:ln>
          </p:spPr>
          <p:txBody>
            <a:bodyPr wrap="none">
              <a:spAutoFit/>
            </a:bodyPr>
            <a:lstStyle/>
            <a:p>
              <a:r>
                <a:rPr lang="en-US" sz="1400" b="1" dirty="0"/>
                <a:t>29.9</a:t>
              </a:r>
              <a:endParaRPr lang="fr-FR" sz="1400" b="1" dirty="0"/>
            </a:p>
          </p:txBody>
        </p:sp>
        <p:sp>
          <p:nvSpPr>
            <p:cNvPr id="55" name="Line 131"/>
            <p:cNvSpPr>
              <a:spLocks noChangeShapeType="1"/>
            </p:cNvSpPr>
            <p:nvPr/>
          </p:nvSpPr>
          <p:spPr bwMode="auto">
            <a:xfrm>
              <a:off x="6964548" y="1764891"/>
              <a:ext cx="0" cy="314393"/>
            </a:xfrm>
            <a:prstGeom prst="line">
              <a:avLst/>
            </a:prstGeom>
            <a:noFill/>
            <a:ln w="9525">
              <a:solidFill>
                <a:schemeClr val="tx1"/>
              </a:solidFill>
              <a:round/>
              <a:headEnd/>
              <a:tailEnd/>
            </a:ln>
          </p:spPr>
          <p:txBody>
            <a:bodyPr/>
            <a:lstStyle/>
            <a:p>
              <a:endParaRPr lang="en-GB"/>
            </a:p>
          </p:txBody>
        </p:sp>
        <p:sp>
          <p:nvSpPr>
            <p:cNvPr id="56" name="Text Box 132"/>
            <p:cNvSpPr txBox="1">
              <a:spLocks noChangeArrowheads="1"/>
            </p:cNvSpPr>
            <p:nvPr/>
          </p:nvSpPr>
          <p:spPr bwMode="auto">
            <a:xfrm>
              <a:off x="6753397" y="1488606"/>
              <a:ext cx="383451" cy="308222"/>
            </a:xfrm>
            <a:prstGeom prst="rect">
              <a:avLst/>
            </a:prstGeom>
            <a:noFill/>
            <a:ln w="9525">
              <a:noFill/>
              <a:miter lim="800000"/>
              <a:headEnd/>
              <a:tailEnd/>
            </a:ln>
          </p:spPr>
          <p:txBody>
            <a:bodyPr wrap="none">
              <a:spAutoFit/>
            </a:bodyPr>
            <a:lstStyle/>
            <a:p>
              <a:r>
                <a:rPr lang="en-US" sz="1400" b="1" dirty="0"/>
                <a:t>32</a:t>
              </a:r>
              <a:endParaRPr lang="fr-FR" sz="1400" b="1" dirty="0"/>
            </a:p>
          </p:txBody>
        </p:sp>
        <p:sp>
          <p:nvSpPr>
            <p:cNvPr id="57" name="Line 133"/>
            <p:cNvSpPr>
              <a:spLocks noChangeShapeType="1"/>
            </p:cNvSpPr>
            <p:nvPr/>
          </p:nvSpPr>
          <p:spPr bwMode="auto">
            <a:xfrm>
              <a:off x="6458105" y="1763303"/>
              <a:ext cx="0" cy="314393"/>
            </a:xfrm>
            <a:prstGeom prst="line">
              <a:avLst/>
            </a:prstGeom>
            <a:noFill/>
            <a:ln w="9525">
              <a:solidFill>
                <a:schemeClr val="tx1"/>
              </a:solidFill>
              <a:round/>
              <a:headEnd/>
              <a:tailEnd/>
            </a:ln>
          </p:spPr>
          <p:txBody>
            <a:bodyPr/>
            <a:lstStyle/>
            <a:p>
              <a:endParaRPr lang="en-GB"/>
            </a:p>
          </p:txBody>
        </p:sp>
        <p:sp>
          <p:nvSpPr>
            <p:cNvPr id="58" name="Text Box 134"/>
            <p:cNvSpPr txBox="1">
              <a:spLocks noChangeArrowheads="1"/>
            </p:cNvSpPr>
            <p:nvPr/>
          </p:nvSpPr>
          <p:spPr bwMode="auto">
            <a:xfrm>
              <a:off x="6246954" y="1487018"/>
              <a:ext cx="383451" cy="308222"/>
            </a:xfrm>
            <a:prstGeom prst="rect">
              <a:avLst/>
            </a:prstGeom>
            <a:noFill/>
            <a:ln w="9525">
              <a:noFill/>
              <a:miter lim="800000"/>
              <a:headEnd/>
              <a:tailEnd/>
            </a:ln>
          </p:spPr>
          <p:txBody>
            <a:bodyPr wrap="none">
              <a:spAutoFit/>
            </a:bodyPr>
            <a:lstStyle/>
            <a:p>
              <a:r>
                <a:rPr lang="en-US" sz="1400" b="1" dirty="0"/>
                <a:t>36</a:t>
              </a:r>
              <a:endParaRPr lang="fr-FR" sz="1400" b="1" dirty="0"/>
            </a:p>
          </p:txBody>
        </p:sp>
        <p:sp>
          <p:nvSpPr>
            <p:cNvPr id="59" name="Line 110"/>
            <p:cNvSpPr>
              <a:spLocks noChangeShapeType="1"/>
            </p:cNvSpPr>
            <p:nvPr/>
          </p:nvSpPr>
          <p:spPr bwMode="auto">
            <a:xfrm>
              <a:off x="539676" y="1772453"/>
              <a:ext cx="0" cy="314393"/>
            </a:xfrm>
            <a:prstGeom prst="line">
              <a:avLst/>
            </a:prstGeom>
            <a:noFill/>
            <a:ln w="9525">
              <a:solidFill>
                <a:schemeClr val="tx1"/>
              </a:solidFill>
              <a:round/>
              <a:headEnd/>
              <a:tailEnd/>
            </a:ln>
          </p:spPr>
          <p:txBody>
            <a:bodyPr/>
            <a:lstStyle/>
            <a:p>
              <a:endParaRPr lang="en-GB"/>
            </a:p>
          </p:txBody>
        </p:sp>
        <p:sp>
          <p:nvSpPr>
            <p:cNvPr id="60" name="Text Box 123"/>
            <p:cNvSpPr txBox="1">
              <a:spLocks noChangeArrowheads="1"/>
            </p:cNvSpPr>
            <p:nvPr/>
          </p:nvSpPr>
          <p:spPr bwMode="auto">
            <a:xfrm>
              <a:off x="317500" y="1484313"/>
              <a:ext cx="543758" cy="308222"/>
            </a:xfrm>
            <a:prstGeom prst="rect">
              <a:avLst/>
            </a:prstGeom>
            <a:noFill/>
            <a:ln w="9525">
              <a:noFill/>
              <a:miter lim="800000"/>
              <a:headEnd/>
              <a:tailEnd/>
            </a:ln>
          </p:spPr>
          <p:txBody>
            <a:bodyPr wrap="none">
              <a:spAutoFit/>
            </a:bodyPr>
            <a:lstStyle/>
            <a:p>
              <a:r>
                <a:rPr lang="en-US" sz="1400" b="1" dirty="0"/>
                <a:t>70m</a:t>
              </a:r>
              <a:endParaRPr lang="fr-FR" sz="1400" b="1" dirty="0"/>
            </a:p>
          </p:txBody>
        </p:sp>
      </p:grpSp>
      <p:sp>
        <p:nvSpPr>
          <p:cNvPr id="61" name="Text Box 224"/>
          <p:cNvSpPr txBox="1">
            <a:spLocks noChangeArrowheads="1"/>
          </p:cNvSpPr>
          <p:nvPr/>
        </p:nvSpPr>
        <p:spPr bwMode="auto">
          <a:xfrm>
            <a:off x="663575" y="5097065"/>
            <a:ext cx="2413000" cy="307975"/>
          </a:xfrm>
          <a:prstGeom prst="rect">
            <a:avLst/>
          </a:prstGeom>
          <a:noFill/>
          <a:ln w="9525">
            <a:noFill/>
            <a:miter lim="800000"/>
            <a:headEnd/>
            <a:tailEnd/>
          </a:ln>
        </p:spPr>
        <p:txBody>
          <a:bodyPr wrap="none">
            <a:spAutoFit/>
          </a:bodyPr>
          <a:lstStyle/>
          <a:p>
            <a:r>
              <a:rPr lang="en-US" sz="1400" dirty="0">
                <a:solidFill>
                  <a:srgbClr val="FF6600"/>
                </a:solidFill>
              </a:rPr>
              <a:t>EH2 (Coherent Scattering)</a:t>
            </a:r>
            <a:endParaRPr lang="fr-FR" sz="1400" dirty="0">
              <a:solidFill>
                <a:srgbClr val="FF6600"/>
              </a:solidFill>
            </a:endParaRPr>
          </a:p>
        </p:txBody>
      </p:sp>
      <p:grpSp>
        <p:nvGrpSpPr>
          <p:cNvPr id="62" name="Group 243"/>
          <p:cNvGrpSpPr>
            <a:grpSpLocks/>
          </p:cNvGrpSpPr>
          <p:nvPr/>
        </p:nvGrpSpPr>
        <p:grpSpPr bwMode="auto">
          <a:xfrm>
            <a:off x="652463" y="5349478"/>
            <a:ext cx="7880350" cy="1042987"/>
            <a:chOff x="652096" y="3878263"/>
            <a:chExt cx="7880429" cy="1042988"/>
          </a:xfrm>
        </p:grpSpPr>
        <p:grpSp>
          <p:nvGrpSpPr>
            <p:cNvPr id="63" name="Group 254"/>
            <p:cNvGrpSpPr>
              <a:grpSpLocks/>
            </p:cNvGrpSpPr>
            <p:nvPr/>
          </p:nvGrpSpPr>
          <p:grpSpPr bwMode="auto">
            <a:xfrm>
              <a:off x="3735789" y="4127501"/>
              <a:ext cx="436536" cy="257175"/>
              <a:chOff x="2147" y="1881"/>
              <a:chExt cx="275" cy="162"/>
            </a:xfrm>
          </p:grpSpPr>
          <p:sp>
            <p:nvSpPr>
              <p:cNvPr id="146" name="Freeform 244"/>
              <p:cNvSpPr>
                <a:spLocks/>
              </p:cNvSpPr>
              <p:nvPr/>
            </p:nvSpPr>
            <p:spPr bwMode="auto">
              <a:xfrm>
                <a:off x="2147" y="1881"/>
                <a:ext cx="275" cy="162"/>
              </a:xfrm>
              <a:custGeom>
                <a:avLst/>
                <a:gdLst>
                  <a:gd name="T0" fmla="*/ 0 w 422"/>
                  <a:gd name="T1" fmla="*/ 0 h 270"/>
                  <a:gd name="T2" fmla="*/ 1 w 422"/>
                  <a:gd name="T3" fmla="*/ 1 h 270"/>
                  <a:gd name="T4" fmla="*/ 1 w 422"/>
                  <a:gd name="T5" fmla="*/ 1 h 270"/>
                  <a:gd name="T6" fmla="*/ 1 w 422"/>
                  <a:gd name="T7" fmla="*/ 1 h 270"/>
                  <a:gd name="T8" fmla="*/ 0 w 422"/>
                  <a:gd name="T9" fmla="*/ 0 h 270"/>
                  <a:gd name="T10" fmla="*/ 0 60000 65536"/>
                  <a:gd name="T11" fmla="*/ 0 60000 65536"/>
                  <a:gd name="T12" fmla="*/ 0 60000 65536"/>
                  <a:gd name="T13" fmla="*/ 0 60000 65536"/>
                  <a:gd name="T14" fmla="*/ 0 60000 65536"/>
                  <a:gd name="T15" fmla="*/ 0 w 422"/>
                  <a:gd name="T16" fmla="*/ 0 h 270"/>
                  <a:gd name="T17" fmla="*/ 422 w 422"/>
                  <a:gd name="T18" fmla="*/ 270 h 270"/>
                </a:gdLst>
                <a:ahLst/>
                <a:cxnLst>
                  <a:cxn ang="T10">
                    <a:pos x="T0" y="T1"/>
                  </a:cxn>
                  <a:cxn ang="T11">
                    <a:pos x="T2" y="T3"/>
                  </a:cxn>
                  <a:cxn ang="T12">
                    <a:pos x="T4" y="T5"/>
                  </a:cxn>
                  <a:cxn ang="T13">
                    <a:pos x="T6" y="T7"/>
                  </a:cxn>
                  <a:cxn ang="T14">
                    <a:pos x="T8" y="T9"/>
                  </a:cxn>
                </a:cxnLst>
                <a:rect l="T15" t="T16" r="T17" b="T18"/>
                <a:pathLst>
                  <a:path w="422" h="270">
                    <a:moveTo>
                      <a:pt x="0" y="0"/>
                    </a:moveTo>
                    <a:lnTo>
                      <a:pt x="422" y="3"/>
                    </a:lnTo>
                    <a:lnTo>
                      <a:pt x="420" y="270"/>
                    </a:lnTo>
                    <a:lnTo>
                      <a:pt x="2" y="270"/>
                    </a:lnTo>
                    <a:lnTo>
                      <a:pt x="0" y="0"/>
                    </a:lnTo>
                    <a:close/>
                  </a:path>
                </a:pathLst>
              </a:custGeom>
              <a:solidFill>
                <a:srgbClr val="DDDDDD"/>
              </a:solidFill>
              <a:ln w="12700">
                <a:solidFill>
                  <a:schemeClr val="tx1"/>
                </a:solidFill>
                <a:round/>
                <a:headEnd/>
                <a:tailEnd/>
              </a:ln>
            </p:spPr>
            <p:txBody>
              <a:bodyPr/>
              <a:lstStyle/>
              <a:p>
                <a:endParaRPr lang="en-GB"/>
              </a:p>
            </p:txBody>
          </p:sp>
          <p:grpSp>
            <p:nvGrpSpPr>
              <p:cNvPr id="147" name="Group 245"/>
              <p:cNvGrpSpPr>
                <a:grpSpLocks/>
              </p:cNvGrpSpPr>
              <p:nvPr/>
            </p:nvGrpSpPr>
            <p:grpSpPr bwMode="auto">
              <a:xfrm>
                <a:off x="2230" y="1914"/>
                <a:ext cx="86" cy="86"/>
                <a:chOff x="3124" y="2511"/>
                <a:chExt cx="86" cy="86"/>
              </a:xfrm>
            </p:grpSpPr>
            <p:sp>
              <p:nvSpPr>
                <p:cNvPr id="152" name="Rectangle 246"/>
                <p:cNvSpPr>
                  <a:spLocks noChangeArrowheads="1"/>
                </p:cNvSpPr>
                <p:nvPr/>
              </p:nvSpPr>
              <p:spPr bwMode="auto">
                <a:xfrm>
                  <a:off x="3124" y="2511"/>
                  <a:ext cx="86" cy="86"/>
                </a:xfrm>
                <a:prstGeom prst="rect">
                  <a:avLst/>
                </a:prstGeom>
                <a:solidFill>
                  <a:srgbClr val="FFFF00"/>
                </a:solidFill>
                <a:ln w="9525">
                  <a:solidFill>
                    <a:schemeClr val="tx1"/>
                  </a:solidFill>
                  <a:miter lim="800000"/>
                  <a:headEnd/>
                  <a:tailEnd/>
                </a:ln>
              </p:spPr>
              <p:txBody>
                <a:bodyPr wrap="none" anchor="ctr"/>
                <a:lstStyle/>
                <a:p>
                  <a:endParaRPr lang="en-US"/>
                </a:p>
              </p:txBody>
            </p:sp>
            <p:grpSp>
              <p:nvGrpSpPr>
                <p:cNvPr id="153" name="Group 247"/>
                <p:cNvGrpSpPr>
                  <a:grpSpLocks/>
                </p:cNvGrpSpPr>
                <p:nvPr/>
              </p:nvGrpSpPr>
              <p:grpSpPr bwMode="auto">
                <a:xfrm>
                  <a:off x="3140" y="2530"/>
                  <a:ext cx="55" cy="47"/>
                  <a:chOff x="3191" y="2529"/>
                  <a:chExt cx="55" cy="47"/>
                </a:xfrm>
              </p:grpSpPr>
              <p:sp>
                <p:nvSpPr>
                  <p:cNvPr id="154" name="Line 248"/>
                  <p:cNvSpPr>
                    <a:spLocks noChangeShapeType="1"/>
                  </p:cNvSpPr>
                  <p:nvPr/>
                </p:nvSpPr>
                <p:spPr bwMode="auto">
                  <a:xfrm flipV="1">
                    <a:off x="3192" y="2529"/>
                    <a:ext cx="54" cy="0"/>
                  </a:xfrm>
                  <a:prstGeom prst="line">
                    <a:avLst/>
                  </a:prstGeom>
                  <a:noFill/>
                  <a:ln w="9525">
                    <a:solidFill>
                      <a:schemeClr val="tx1"/>
                    </a:solidFill>
                    <a:round/>
                    <a:headEnd/>
                    <a:tailEnd/>
                  </a:ln>
                </p:spPr>
                <p:txBody>
                  <a:bodyPr/>
                  <a:lstStyle/>
                  <a:p>
                    <a:endParaRPr lang="en-GB"/>
                  </a:p>
                </p:txBody>
              </p:sp>
              <p:sp>
                <p:nvSpPr>
                  <p:cNvPr id="155" name="Line 249"/>
                  <p:cNvSpPr>
                    <a:spLocks noChangeShapeType="1"/>
                  </p:cNvSpPr>
                  <p:nvPr/>
                </p:nvSpPr>
                <p:spPr bwMode="auto">
                  <a:xfrm flipV="1">
                    <a:off x="3191" y="2576"/>
                    <a:ext cx="54" cy="0"/>
                  </a:xfrm>
                  <a:prstGeom prst="line">
                    <a:avLst/>
                  </a:prstGeom>
                  <a:noFill/>
                  <a:ln w="9525">
                    <a:solidFill>
                      <a:schemeClr val="tx1"/>
                    </a:solidFill>
                    <a:round/>
                    <a:headEnd/>
                    <a:tailEnd/>
                  </a:ln>
                </p:spPr>
                <p:txBody>
                  <a:bodyPr/>
                  <a:lstStyle/>
                  <a:p>
                    <a:endParaRPr lang="en-GB"/>
                  </a:p>
                </p:txBody>
              </p:sp>
            </p:grpSp>
          </p:grpSp>
          <p:grpSp>
            <p:nvGrpSpPr>
              <p:cNvPr id="148" name="Group 250"/>
              <p:cNvGrpSpPr>
                <a:grpSpLocks/>
              </p:cNvGrpSpPr>
              <p:nvPr/>
            </p:nvGrpSpPr>
            <p:grpSpPr bwMode="auto">
              <a:xfrm>
                <a:off x="2332" y="1899"/>
                <a:ext cx="75" cy="122"/>
                <a:chOff x="1944" y="3187"/>
                <a:chExt cx="135" cy="174"/>
              </a:xfrm>
            </p:grpSpPr>
            <p:sp>
              <p:nvSpPr>
                <p:cNvPr id="149" name="Oval 251"/>
                <p:cNvSpPr>
                  <a:spLocks noChangeArrowheads="1"/>
                </p:cNvSpPr>
                <p:nvPr/>
              </p:nvSpPr>
              <p:spPr bwMode="auto">
                <a:xfrm>
                  <a:off x="1944" y="3187"/>
                  <a:ext cx="29" cy="173"/>
                </a:xfrm>
                <a:prstGeom prst="ellipse">
                  <a:avLst/>
                </a:prstGeom>
                <a:solidFill>
                  <a:srgbClr val="FFFF00"/>
                </a:solidFill>
                <a:ln w="9525">
                  <a:solidFill>
                    <a:schemeClr val="tx1"/>
                  </a:solidFill>
                  <a:round/>
                  <a:headEnd/>
                  <a:tailEnd/>
                </a:ln>
              </p:spPr>
              <p:txBody>
                <a:bodyPr wrap="none" anchor="ctr"/>
                <a:lstStyle/>
                <a:p>
                  <a:endParaRPr lang="en-US"/>
                </a:p>
              </p:txBody>
            </p:sp>
            <p:sp>
              <p:nvSpPr>
                <p:cNvPr id="150" name="Oval 252"/>
                <p:cNvSpPr>
                  <a:spLocks noChangeArrowheads="1"/>
                </p:cNvSpPr>
                <p:nvPr/>
              </p:nvSpPr>
              <p:spPr bwMode="auto">
                <a:xfrm>
                  <a:off x="1997" y="3187"/>
                  <a:ext cx="29" cy="173"/>
                </a:xfrm>
                <a:prstGeom prst="ellipse">
                  <a:avLst/>
                </a:prstGeom>
                <a:solidFill>
                  <a:srgbClr val="FFFF00"/>
                </a:solidFill>
                <a:ln w="9525">
                  <a:solidFill>
                    <a:schemeClr val="tx1"/>
                  </a:solidFill>
                  <a:round/>
                  <a:headEnd/>
                  <a:tailEnd/>
                </a:ln>
              </p:spPr>
              <p:txBody>
                <a:bodyPr wrap="none" anchor="ctr"/>
                <a:lstStyle/>
                <a:p>
                  <a:endParaRPr lang="en-US"/>
                </a:p>
              </p:txBody>
            </p:sp>
            <p:sp>
              <p:nvSpPr>
                <p:cNvPr id="151" name="Oval 253"/>
                <p:cNvSpPr>
                  <a:spLocks noChangeArrowheads="1"/>
                </p:cNvSpPr>
                <p:nvPr/>
              </p:nvSpPr>
              <p:spPr bwMode="auto">
                <a:xfrm>
                  <a:off x="2050" y="3188"/>
                  <a:ext cx="29" cy="173"/>
                </a:xfrm>
                <a:prstGeom prst="ellipse">
                  <a:avLst/>
                </a:prstGeom>
                <a:solidFill>
                  <a:srgbClr val="FFFF00"/>
                </a:solidFill>
                <a:ln w="9525">
                  <a:solidFill>
                    <a:schemeClr val="tx1"/>
                  </a:solidFill>
                  <a:round/>
                  <a:headEnd/>
                  <a:tailEnd/>
                </a:ln>
              </p:spPr>
              <p:txBody>
                <a:bodyPr wrap="none" anchor="ctr"/>
                <a:lstStyle/>
                <a:p>
                  <a:endParaRPr lang="en-US"/>
                </a:p>
              </p:txBody>
            </p:sp>
          </p:grpSp>
        </p:grpSp>
        <p:sp>
          <p:nvSpPr>
            <p:cNvPr id="64" name="Rectangle 136"/>
            <p:cNvSpPr>
              <a:spLocks noChangeArrowheads="1"/>
            </p:cNvSpPr>
            <p:nvPr/>
          </p:nvSpPr>
          <p:spPr bwMode="auto">
            <a:xfrm>
              <a:off x="4192962" y="4051301"/>
              <a:ext cx="1469936" cy="711200"/>
            </a:xfrm>
            <a:prstGeom prst="rect">
              <a:avLst/>
            </a:prstGeom>
            <a:solidFill>
              <a:srgbClr val="33CC33"/>
            </a:solidFill>
            <a:ln w="12700">
              <a:solidFill>
                <a:schemeClr val="tx1"/>
              </a:solidFill>
              <a:miter lim="800000"/>
              <a:headEnd/>
              <a:tailEnd/>
            </a:ln>
          </p:spPr>
          <p:txBody>
            <a:bodyPr wrap="none" anchor="ctr"/>
            <a:lstStyle/>
            <a:p>
              <a:endParaRPr lang="en-US"/>
            </a:p>
          </p:txBody>
        </p:sp>
        <p:sp>
          <p:nvSpPr>
            <p:cNvPr id="65" name="Freeform 138"/>
            <p:cNvSpPr>
              <a:spLocks/>
            </p:cNvSpPr>
            <p:nvPr/>
          </p:nvSpPr>
          <p:spPr bwMode="auto">
            <a:xfrm>
              <a:off x="3064317" y="4033838"/>
              <a:ext cx="671473" cy="428625"/>
            </a:xfrm>
            <a:custGeom>
              <a:avLst/>
              <a:gdLst>
                <a:gd name="T0" fmla="*/ 0 w 422"/>
                <a:gd name="T1" fmla="*/ 0 h 270"/>
                <a:gd name="T2" fmla="*/ 2147483647 w 422"/>
                <a:gd name="T3" fmla="*/ 2147483647 h 270"/>
                <a:gd name="T4" fmla="*/ 2147483647 w 422"/>
                <a:gd name="T5" fmla="*/ 2147483647 h 270"/>
                <a:gd name="T6" fmla="*/ 2147483647 w 422"/>
                <a:gd name="T7" fmla="*/ 2147483647 h 270"/>
                <a:gd name="T8" fmla="*/ 0 w 422"/>
                <a:gd name="T9" fmla="*/ 0 h 270"/>
                <a:gd name="T10" fmla="*/ 0 60000 65536"/>
                <a:gd name="T11" fmla="*/ 0 60000 65536"/>
                <a:gd name="T12" fmla="*/ 0 60000 65536"/>
                <a:gd name="T13" fmla="*/ 0 60000 65536"/>
                <a:gd name="T14" fmla="*/ 0 60000 65536"/>
                <a:gd name="T15" fmla="*/ 0 w 422"/>
                <a:gd name="T16" fmla="*/ 0 h 270"/>
                <a:gd name="T17" fmla="*/ 422 w 422"/>
                <a:gd name="T18" fmla="*/ 270 h 270"/>
              </a:gdLst>
              <a:ahLst/>
              <a:cxnLst>
                <a:cxn ang="T10">
                  <a:pos x="T0" y="T1"/>
                </a:cxn>
                <a:cxn ang="T11">
                  <a:pos x="T2" y="T3"/>
                </a:cxn>
                <a:cxn ang="T12">
                  <a:pos x="T4" y="T5"/>
                </a:cxn>
                <a:cxn ang="T13">
                  <a:pos x="T6" y="T7"/>
                </a:cxn>
                <a:cxn ang="T14">
                  <a:pos x="T8" y="T9"/>
                </a:cxn>
              </a:cxnLst>
              <a:rect l="T15" t="T16" r="T17" b="T18"/>
              <a:pathLst>
                <a:path w="422" h="270">
                  <a:moveTo>
                    <a:pt x="0" y="0"/>
                  </a:moveTo>
                  <a:lnTo>
                    <a:pt x="422" y="3"/>
                  </a:lnTo>
                  <a:lnTo>
                    <a:pt x="420" y="270"/>
                  </a:lnTo>
                  <a:lnTo>
                    <a:pt x="2" y="270"/>
                  </a:lnTo>
                  <a:lnTo>
                    <a:pt x="0" y="0"/>
                  </a:lnTo>
                  <a:close/>
                </a:path>
              </a:pathLst>
            </a:custGeom>
            <a:solidFill>
              <a:srgbClr val="DDDDDD"/>
            </a:solidFill>
            <a:ln w="12700">
              <a:solidFill>
                <a:schemeClr val="tx1"/>
              </a:solidFill>
              <a:round/>
              <a:headEnd/>
              <a:tailEnd/>
            </a:ln>
          </p:spPr>
          <p:txBody>
            <a:bodyPr/>
            <a:lstStyle/>
            <a:p>
              <a:endParaRPr lang="en-GB"/>
            </a:p>
          </p:txBody>
        </p:sp>
        <p:sp>
          <p:nvSpPr>
            <p:cNvPr id="66" name="Rectangle 139"/>
            <p:cNvSpPr>
              <a:spLocks noChangeArrowheads="1"/>
            </p:cNvSpPr>
            <p:nvPr/>
          </p:nvSpPr>
          <p:spPr bwMode="auto">
            <a:xfrm>
              <a:off x="3453231" y="4175126"/>
              <a:ext cx="238110" cy="13652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7" name="Freeform 146"/>
            <p:cNvSpPr>
              <a:spLocks/>
            </p:cNvSpPr>
            <p:nvPr/>
          </p:nvSpPr>
          <p:spPr bwMode="auto">
            <a:xfrm>
              <a:off x="5708933" y="4105276"/>
              <a:ext cx="466697" cy="815975"/>
            </a:xfrm>
            <a:custGeom>
              <a:avLst/>
              <a:gdLst>
                <a:gd name="T0" fmla="*/ 2147483647 w 294"/>
                <a:gd name="T1" fmla="*/ 0 h 514"/>
                <a:gd name="T2" fmla="*/ 0 w 294"/>
                <a:gd name="T3" fmla="*/ 2147483647 h 514"/>
                <a:gd name="T4" fmla="*/ 2147483647 w 294"/>
                <a:gd name="T5" fmla="*/ 2147483647 h 514"/>
                <a:gd name="T6" fmla="*/ 2147483647 w 294"/>
                <a:gd name="T7" fmla="*/ 2147483647 h 514"/>
                <a:gd name="T8" fmla="*/ 2147483647 w 294"/>
                <a:gd name="T9" fmla="*/ 0 h 514"/>
                <a:gd name="T10" fmla="*/ 0 60000 65536"/>
                <a:gd name="T11" fmla="*/ 0 60000 65536"/>
                <a:gd name="T12" fmla="*/ 0 60000 65536"/>
                <a:gd name="T13" fmla="*/ 0 60000 65536"/>
                <a:gd name="T14" fmla="*/ 0 60000 65536"/>
                <a:gd name="T15" fmla="*/ 0 w 294"/>
                <a:gd name="T16" fmla="*/ 0 h 514"/>
                <a:gd name="T17" fmla="*/ 294 w 294"/>
                <a:gd name="T18" fmla="*/ 514 h 514"/>
              </a:gdLst>
              <a:ahLst/>
              <a:cxnLst>
                <a:cxn ang="T10">
                  <a:pos x="T0" y="T1"/>
                </a:cxn>
                <a:cxn ang="T11">
                  <a:pos x="T2" y="T3"/>
                </a:cxn>
                <a:cxn ang="T12">
                  <a:pos x="T4" y="T5"/>
                </a:cxn>
                <a:cxn ang="T13">
                  <a:pos x="T6" y="T7"/>
                </a:cxn>
                <a:cxn ang="T14">
                  <a:pos x="T8" y="T9"/>
                </a:cxn>
              </a:cxnLst>
              <a:rect l="T15" t="T16" r="T17" b="T18"/>
              <a:pathLst>
                <a:path w="294" h="514">
                  <a:moveTo>
                    <a:pt x="3" y="0"/>
                  </a:moveTo>
                  <a:lnTo>
                    <a:pt x="0" y="513"/>
                  </a:lnTo>
                  <a:lnTo>
                    <a:pt x="293" y="514"/>
                  </a:lnTo>
                  <a:lnTo>
                    <a:pt x="294" y="4"/>
                  </a:lnTo>
                  <a:lnTo>
                    <a:pt x="3" y="0"/>
                  </a:lnTo>
                  <a:close/>
                </a:path>
              </a:pathLst>
            </a:custGeom>
            <a:solidFill>
              <a:srgbClr val="DDDDDD"/>
            </a:solidFill>
            <a:ln w="12700">
              <a:solidFill>
                <a:schemeClr val="tx1"/>
              </a:solidFill>
              <a:round/>
              <a:headEnd/>
              <a:tailEnd/>
            </a:ln>
          </p:spPr>
          <p:txBody>
            <a:bodyPr/>
            <a:lstStyle/>
            <a:p>
              <a:endParaRPr lang="en-GB"/>
            </a:p>
          </p:txBody>
        </p:sp>
        <p:sp>
          <p:nvSpPr>
            <p:cNvPr id="68" name="Freeform 152"/>
            <p:cNvSpPr>
              <a:spLocks/>
            </p:cNvSpPr>
            <p:nvPr/>
          </p:nvSpPr>
          <p:spPr bwMode="auto">
            <a:xfrm>
              <a:off x="6221665" y="3878263"/>
              <a:ext cx="2055688" cy="642938"/>
            </a:xfrm>
            <a:custGeom>
              <a:avLst/>
              <a:gdLst>
                <a:gd name="T0" fmla="*/ 2147483647 w 1482"/>
                <a:gd name="T1" fmla="*/ 2147483647 h 315"/>
                <a:gd name="T2" fmla="*/ 2147483647 w 1482"/>
                <a:gd name="T3" fmla="*/ 2147483647 h 315"/>
                <a:gd name="T4" fmla="*/ 2147483647 w 1482"/>
                <a:gd name="T5" fmla="*/ 2147483647 h 315"/>
                <a:gd name="T6" fmla="*/ 0 w 1482"/>
                <a:gd name="T7" fmla="*/ 0 h 315"/>
                <a:gd name="T8" fmla="*/ 2147483647 w 1482"/>
                <a:gd name="T9" fmla="*/ 2147483647 h 315"/>
                <a:gd name="T10" fmla="*/ 0 60000 65536"/>
                <a:gd name="T11" fmla="*/ 0 60000 65536"/>
                <a:gd name="T12" fmla="*/ 0 60000 65536"/>
                <a:gd name="T13" fmla="*/ 0 60000 65536"/>
                <a:gd name="T14" fmla="*/ 0 60000 65536"/>
                <a:gd name="T15" fmla="*/ 0 w 1482"/>
                <a:gd name="T16" fmla="*/ 0 h 315"/>
                <a:gd name="T17" fmla="*/ 1482 w 1482"/>
                <a:gd name="T18" fmla="*/ 315 h 315"/>
              </a:gdLst>
              <a:ahLst/>
              <a:cxnLst>
                <a:cxn ang="T10">
                  <a:pos x="T0" y="T1"/>
                </a:cxn>
                <a:cxn ang="T11">
                  <a:pos x="T2" y="T3"/>
                </a:cxn>
                <a:cxn ang="T12">
                  <a:pos x="T4" y="T5"/>
                </a:cxn>
                <a:cxn ang="T13">
                  <a:pos x="T6" y="T7"/>
                </a:cxn>
                <a:cxn ang="T14">
                  <a:pos x="T8" y="T9"/>
                </a:cxn>
              </a:cxnLst>
              <a:rect l="T15" t="T16" r="T17" b="T18"/>
              <a:pathLst>
                <a:path w="1482" h="315">
                  <a:moveTo>
                    <a:pt x="2" y="315"/>
                  </a:moveTo>
                  <a:lnTo>
                    <a:pt x="1479" y="254"/>
                  </a:lnTo>
                  <a:lnTo>
                    <a:pt x="1482" y="129"/>
                  </a:lnTo>
                  <a:lnTo>
                    <a:pt x="0" y="0"/>
                  </a:lnTo>
                  <a:lnTo>
                    <a:pt x="2" y="315"/>
                  </a:lnTo>
                  <a:close/>
                </a:path>
              </a:pathLst>
            </a:custGeom>
            <a:solidFill>
              <a:srgbClr val="DDDDDD"/>
            </a:solidFill>
            <a:ln w="12700">
              <a:solidFill>
                <a:schemeClr val="tx1"/>
              </a:solidFill>
              <a:round/>
              <a:headEnd/>
              <a:tailEnd/>
            </a:ln>
          </p:spPr>
          <p:txBody>
            <a:bodyPr/>
            <a:lstStyle/>
            <a:p>
              <a:endParaRPr lang="en-GB"/>
            </a:p>
          </p:txBody>
        </p:sp>
        <p:grpSp>
          <p:nvGrpSpPr>
            <p:cNvPr id="69" name="Group 153"/>
            <p:cNvGrpSpPr>
              <a:grpSpLocks/>
            </p:cNvGrpSpPr>
            <p:nvPr/>
          </p:nvGrpSpPr>
          <p:grpSpPr bwMode="auto">
            <a:xfrm>
              <a:off x="6804242" y="4192588"/>
              <a:ext cx="109531" cy="109538"/>
              <a:chOff x="3124" y="2511"/>
              <a:chExt cx="86" cy="86"/>
            </a:xfrm>
          </p:grpSpPr>
          <p:sp>
            <p:nvSpPr>
              <p:cNvPr id="142" name="Rectangle 154"/>
              <p:cNvSpPr>
                <a:spLocks noChangeArrowheads="1"/>
              </p:cNvSpPr>
              <p:nvPr/>
            </p:nvSpPr>
            <p:spPr bwMode="auto">
              <a:xfrm>
                <a:off x="3124" y="2511"/>
                <a:ext cx="86" cy="86"/>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143" name="Group 155"/>
              <p:cNvGrpSpPr>
                <a:grpSpLocks/>
              </p:cNvGrpSpPr>
              <p:nvPr/>
            </p:nvGrpSpPr>
            <p:grpSpPr bwMode="auto">
              <a:xfrm>
                <a:off x="3140" y="2530"/>
                <a:ext cx="55" cy="47"/>
                <a:chOff x="3191" y="2529"/>
                <a:chExt cx="55" cy="47"/>
              </a:xfrm>
            </p:grpSpPr>
            <p:sp>
              <p:nvSpPr>
                <p:cNvPr id="144" name="Line 156"/>
                <p:cNvSpPr>
                  <a:spLocks noChangeShapeType="1"/>
                </p:cNvSpPr>
                <p:nvPr/>
              </p:nvSpPr>
              <p:spPr bwMode="auto">
                <a:xfrm flipV="1">
                  <a:off x="3192" y="2529"/>
                  <a:ext cx="54" cy="0"/>
                </a:xfrm>
                <a:prstGeom prst="line">
                  <a:avLst/>
                </a:prstGeom>
                <a:noFill/>
                <a:ln w="9525">
                  <a:solidFill>
                    <a:schemeClr val="tx1"/>
                  </a:solidFill>
                  <a:round/>
                  <a:headEnd/>
                  <a:tailEnd/>
                </a:ln>
              </p:spPr>
              <p:txBody>
                <a:bodyPr/>
                <a:lstStyle/>
                <a:p>
                  <a:endParaRPr lang="en-GB"/>
                </a:p>
              </p:txBody>
            </p:sp>
            <p:sp>
              <p:nvSpPr>
                <p:cNvPr id="145" name="Line 157"/>
                <p:cNvSpPr>
                  <a:spLocks noChangeShapeType="1"/>
                </p:cNvSpPr>
                <p:nvPr/>
              </p:nvSpPr>
              <p:spPr bwMode="auto">
                <a:xfrm flipV="1">
                  <a:off x="3191" y="2576"/>
                  <a:ext cx="54" cy="0"/>
                </a:xfrm>
                <a:prstGeom prst="line">
                  <a:avLst/>
                </a:prstGeom>
                <a:noFill/>
                <a:ln w="9525">
                  <a:solidFill>
                    <a:schemeClr val="tx1"/>
                  </a:solidFill>
                  <a:round/>
                  <a:headEnd/>
                  <a:tailEnd/>
                </a:ln>
              </p:spPr>
              <p:txBody>
                <a:bodyPr/>
                <a:lstStyle/>
                <a:p>
                  <a:endParaRPr lang="en-GB"/>
                </a:p>
              </p:txBody>
            </p:sp>
          </p:grpSp>
        </p:grpSp>
        <p:sp>
          <p:nvSpPr>
            <p:cNvPr id="70" name="Rectangle 158"/>
            <p:cNvSpPr>
              <a:spLocks noChangeArrowheads="1"/>
            </p:cNvSpPr>
            <p:nvPr/>
          </p:nvSpPr>
          <p:spPr bwMode="auto">
            <a:xfrm>
              <a:off x="7072514" y="4160838"/>
              <a:ext cx="236522" cy="136525"/>
            </a:xfrm>
            <a:prstGeom prst="rect">
              <a:avLst/>
            </a:prstGeom>
            <a:solidFill>
              <a:srgbClr val="FFFF00"/>
            </a:solidFill>
            <a:ln w="9525">
              <a:solidFill>
                <a:schemeClr val="tx1"/>
              </a:solidFill>
              <a:miter lim="800000"/>
              <a:headEnd/>
              <a:tailEnd/>
            </a:ln>
          </p:spPr>
          <p:txBody>
            <a:bodyPr wrap="none" anchor="ctr"/>
            <a:lstStyle/>
            <a:p>
              <a:endParaRPr lang="en-US"/>
            </a:p>
          </p:txBody>
        </p:sp>
        <p:grpSp>
          <p:nvGrpSpPr>
            <p:cNvPr id="71" name="Group 159"/>
            <p:cNvGrpSpPr>
              <a:grpSpLocks/>
            </p:cNvGrpSpPr>
            <p:nvPr/>
          </p:nvGrpSpPr>
          <p:grpSpPr bwMode="auto">
            <a:xfrm>
              <a:off x="7397931" y="4154488"/>
              <a:ext cx="236523" cy="136525"/>
              <a:chOff x="4288" y="2537"/>
              <a:chExt cx="149" cy="86"/>
            </a:xfrm>
          </p:grpSpPr>
          <p:sp>
            <p:nvSpPr>
              <p:cNvPr id="138" name="Rectangle 160"/>
              <p:cNvSpPr>
                <a:spLocks noChangeArrowheads="1"/>
              </p:cNvSpPr>
              <p:nvPr/>
            </p:nvSpPr>
            <p:spPr bwMode="auto">
              <a:xfrm>
                <a:off x="4288" y="2537"/>
                <a:ext cx="149" cy="86"/>
              </a:xfrm>
              <a:prstGeom prst="rect">
                <a:avLst/>
              </a:prstGeom>
              <a:solidFill>
                <a:srgbClr val="FFFF00">
                  <a:alpha val="70195"/>
                </a:srgbClr>
              </a:solidFill>
              <a:ln w="9525">
                <a:solidFill>
                  <a:schemeClr val="tx1"/>
                </a:solidFill>
                <a:miter lim="800000"/>
                <a:headEnd/>
                <a:tailEnd/>
              </a:ln>
            </p:spPr>
            <p:txBody>
              <a:bodyPr wrap="none" anchor="ctr"/>
              <a:lstStyle/>
              <a:p>
                <a:endParaRPr lang="en-US"/>
              </a:p>
            </p:txBody>
          </p:sp>
          <p:grpSp>
            <p:nvGrpSpPr>
              <p:cNvPr id="139" name="Group 161"/>
              <p:cNvGrpSpPr>
                <a:grpSpLocks/>
              </p:cNvGrpSpPr>
              <p:nvPr/>
            </p:nvGrpSpPr>
            <p:grpSpPr bwMode="auto">
              <a:xfrm>
                <a:off x="4305" y="2549"/>
                <a:ext cx="116" cy="62"/>
                <a:chOff x="4308" y="2551"/>
                <a:chExt cx="116" cy="62"/>
              </a:xfrm>
            </p:grpSpPr>
            <p:sp>
              <p:nvSpPr>
                <p:cNvPr id="140" name="AutoShape 162"/>
                <p:cNvSpPr>
                  <a:spLocks noChangeArrowheads="1"/>
                </p:cNvSpPr>
                <p:nvPr/>
              </p:nvSpPr>
              <p:spPr bwMode="auto">
                <a:xfrm>
                  <a:off x="4308" y="2584"/>
                  <a:ext cx="46" cy="29"/>
                </a:xfrm>
                <a:prstGeom prst="parallelogram">
                  <a:avLst>
                    <a:gd name="adj" fmla="val 39655"/>
                  </a:avLst>
                </a:prstGeom>
                <a:solidFill>
                  <a:srgbClr val="FFFF00"/>
                </a:solidFill>
                <a:ln w="9525">
                  <a:solidFill>
                    <a:schemeClr val="tx1"/>
                  </a:solidFill>
                  <a:miter lim="800000"/>
                  <a:headEnd/>
                  <a:tailEnd/>
                </a:ln>
              </p:spPr>
              <p:txBody>
                <a:bodyPr wrap="none" anchor="ctr"/>
                <a:lstStyle/>
                <a:p>
                  <a:endParaRPr lang="en-US"/>
                </a:p>
              </p:txBody>
            </p:sp>
            <p:sp>
              <p:nvSpPr>
                <p:cNvPr id="141" name="AutoShape 163"/>
                <p:cNvSpPr>
                  <a:spLocks noChangeArrowheads="1"/>
                </p:cNvSpPr>
                <p:nvPr/>
              </p:nvSpPr>
              <p:spPr bwMode="auto">
                <a:xfrm>
                  <a:off x="4378" y="2551"/>
                  <a:ext cx="46" cy="29"/>
                </a:xfrm>
                <a:prstGeom prst="parallelogram">
                  <a:avLst>
                    <a:gd name="adj" fmla="val 39655"/>
                  </a:avLst>
                </a:prstGeom>
                <a:solidFill>
                  <a:srgbClr val="FFFF00"/>
                </a:solidFill>
                <a:ln w="9525">
                  <a:solidFill>
                    <a:schemeClr val="tx1"/>
                  </a:solidFill>
                  <a:miter lim="800000"/>
                  <a:headEnd/>
                  <a:tailEnd/>
                </a:ln>
              </p:spPr>
              <p:txBody>
                <a:bodyPr wrap="none" anchor="ctr"/>
                <a:lstStyle/>
                <a:p>
                  <a:endParaRPr lang="en-US"/>
                </a:p>
              </p:txBody>
            </p:sp>
          </p:grpSp>
        </p:grpSp>
        <p:sp>
          <p:nvSpPr>
            <p:cNvPr id="72" name="Freeform 164"/>
            <p:cNvSpPr>
              <a:spLocks/>
            </p:cNvSpPr>
            <p:nvPr/>
          </p:nvSpPr>
          <p:spPr bwMode="auto">
            <a:xfrm>
              <a:off x="688098" y="4029076"/>
              <a:ext cx="2369870" cy="681037"/>
            </a:xfrm>
            <a:custGeom>
              <a:avLst/>
              <a:gdLst>
                <a:gd name="T0" fmla="*/ 2147483647 w 789"/>
                <a:gd name="T1" fmla="*/ 0 h 429"/>
                <a:gd name="T2" fmla="*/ 0 w 789"/>
                <a:gd name="T3" fmla="*/ 2147483647 h 429"/>
                <a:gd name="T4" fmla="*/ 2147483647 w 789"/>
                <a:gd name="T5" fmla="*/ 2147483647 h 429"/>
                <a:gd name="T6" fmla="*/ 2147483647 w 789"/>
                <a:gd name="T7" fmla="*/ 2147483647 h 429"/>
                <a:gd name="T8" fmla="*/ 2147483647 w 789"/>
                <a:gd name="T9" fmla="*/ 2147483647 h 429"/>
                <a:gd name="T10" fmla="*/ 2147483647 w 789"/>
                <a:gd name="T11" fmla="*/ 0 h 429"/>
                <a:gd name="T12" fmla="*/ 0 60000 65536"/>
                <a:gd name="T13" fmla="*/ 0 60000 65536"/>
                <a:gd name="T14" fmla="*/ 0 60000 65536"/>
                <a:gd name="T15" fmla="*/ 0 60000 65536"/>
                <a:gd name="T16" fmla="*/ 0 60000 65536"/>
                <a:gd name="T17" fmla="*/ 0 60000 65536"/>
                <a:gd name="T18" fmla="*/ 0 w 789"/>
                <a:gd name="T19" fmla="*/ 0 h 429"/>
                <a:gd name="T20" fmla="*/ 789 w 789"/>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789" h="429">
                  <a:moveTo>
                    <a:pt x="2" y="0"/>
                  </a:moveTo>
                  <a:lnTo>
                    <a:pt x="0" y="423"/>
                  </a:lnTo>
                  <a:lnTo>
                    <a:pt x="623" y="429"/>
                  </a:lnTo>
                  <a:lnTo>
                    <a:pt x="789" y="267"/>
                  </a:lnTo>
                  <a:lnTo>
                    <a:pt x="789" y="5"/>
                  </a:lnTo>
                  <a:lnTo>
                    <a:pt x="2" y="0"/>
                  </a:lnTo>
                  <a:close/>
                </a:path>
              </a:pathLst>
            </a:custGeom>
            <a:solidFill>
              <a:srgbClr val="FF6600"/>
            </a:solidFill>
            <a:ln w="12700">
              <a:solidFill>
                <a:schemeClr val="tx1"/>
              </a:solidFill>
              <a:round/>
              <a:headEnd/>
              <a:tailEnd/>
            </a:ln>
          </p:spPr>
          <p:txBody>
            <a:bodyPr/>
            <a:lstStyle/>
            <a:p>
              <a:endParaRPr lang="en-GB"/>
            </a:p>
          </p:txBody>
        </p:sp>
        <p:sp>
          <p:nvSpPr>
            <p:cNvPr id="73" name="Line 165"/>
            <p:cNvSpPr>
              <a:spLocks noChangeShapeType="1"/>
            </p:cNvSpPr>
            <p:nvPr/>
          </p:nvSpPr>
          <p:spPr bwMode="auto">
            <a:xfrm flipH="1">
              <a:off x="760101" y="4246563"/>
              <a:ext cx="6714025" cy="0"/>
            </a:xfrm>
            <a:prstGeom prst="line">
              <a:avLst/>
            </a:prstGeom>
            <a:noFill/>
            <a:ln w="19050">
              <a:solidFill>
                <a:srgbClr val="0000FF"/>
              </a:solidFill>
              <a:round/>
              <a:headEnd/>
              <a:tailEnd/>
            </a:ln>
          </p:spPr>
          <p:txBody>
            <a:bodyPr/>
            <a:lstStyle/>
            <a:p>
              <a:endParaRPr lang="en-GB"/>
            </a:p>
          </p:txBody>
        </p:sp>
        <p:sp>
          <p:nvSpPr>
            <p:cNvPr id="74" name="Rectangle 166"/>
            <p:cNvSpPr>
              <a:spLocks noChangeArrowheads="1"/>
            </p:cNvSpPr>
            <p:nvPr/>
          </p:nvSpPr>
          <p:spPr bwMode="auto">
            <a:xfrm>
              <a:off x="733115" y="4200526"/>
              <a:ext cx="26985" cy="9207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5" name="Rectangle 167"/>
            <p:cNvSpPr>
              <a:spLocks noChangeArrowheads="1"/>
            </p:cNvSpPr>
            <p:nvPr/>
          </p:nvSpPr>
          <p:spPr bwMode="auto">
            <a:xfrm>
              <a:off x="1048116" y="4157588"/>
              <a:ext cx="507969" cy="161925"/>
            </a:xfrm>
            <a:prstGeom prst="rect">
              <a:avLst/>
            </a:prstGeom>
            <a:noFill/>
            <a:ln w="9525">
              <a:solidFill>
                <a:schemeClr val="tx1"/>
              </a:solidFill>
              <a:miter lim="800000"/>
              <a:headEnd/>
              <a:tailEnd/>
            </a:ln>
          </p:spPr>
          <p:txBody>
            <a:bodyPr wrap="none" anchor="ctr"/>
            <a:lstStyle/>
            <a:p>
              <a:endParaRPr lang="en-US"/>
            </a:p>
          </p:txBody>
        </p:sp>
        <p:grpSp>
          <p:nvGrpSpPr>
            <p:cNvPr id="76" name="Group 168"/>
            <p:cNvGrpSpPr>
              <a:grpSpLocks/>
            </p:cNvGrpSpPr>
            <p:nvPr/>
          </p:nvGrpSpPr>
          <p:grpSpPr bwMode="auto">
            <a:xfrm flipH="1">
              <a:off x="1407613" y="4174604"/>
              <a:ext cx="936569" cy="127000"/>
              <a:chOff x="381" y="2270"/>
              <a:chExt cx="424" cy="143"/>
            </a:xfrm>
          </p:grpSpPr>
          <p:sp>
            <p:nvSpPr>
              <p:cNvPr id="135" name="Line 169"/>
              <p:cNvSpPr>
                <a:spLocks noChangeShapeType="1"/>
              </p:cNvSpPr>
              <p:nvPr/>
            </p:nvSpPr>
            <p:spPr bwMode="auto">
              <a:xfrm flipV="1">
                <a:off x="381" y="2270"/>
                <a:ext cx="407" cy="71"/>
              </a:xfrm>
              <a:prstGeom prst="line">
                <a:avLst/>
              </a:prstGeom>
              <a:noFill/>
              <a:ln w="9525">
                <a:solidFill>
                  <a:schemeClr val="tx1"/>
                </a:solidFill>
                <a:round/>
                <a:headEnd/>
                <a:tailEnd/>
              </a:ln>
            </p:spPr>
            <p:txBody>
              <a:bodyPr/>
              <a:lstStyle/>
              <a:p>
                <a:endParaRPr lang="en-GB"/>
              </a:p>
            </p:txBody>
          </p:sp>
          <p:sp>
            <p:nvSpPr>
              <p:cNvPr id="136" name="Line 170"/>
              <p:cNvSpPr>
                <a:spLocks noChangeShapeType="1"/>
              </p:cNvSpPr>
              <p:nvPr/>
            </p:nvSpPr>
            <p:spPr bwMode="auto">
              <a:xfrm>
                <a:off x="381" y="2341"/>
                <a:ext cx="407" cy="71"/>
              </a:xfrm>
              <a:prstGeom prst="line">
                <a:avLst/>
              </a:prstGeom>
              <a:noFill/>
              <a:ln w="9525">
                <a:solidFill>
                  <a:schemeClr val="tx1"/>
                </a:solidFill>
                <a:round/>
                <a:headEnd/>
                <a:tailEnd/>
              </a:ln>
            </p:spPr>
            <p:txBody>
              <a:bodyPr/>
              <a:lstStyle/>
              <a:p>
                <a:endParaRPr lang="en-GB"/>
              </a:p>
            </p:txBody>
          </p:sp>
          <p:sp>
            <p:nvSpPr>
              <p:cNvPr id="137" name="Arc 171"/>
              <p:cNvSpPr>
                <a:spLocks/>
              </p:cNvSpPr>
              <p:nvPr/>
            </p:nvSpPr>
            <p:spPr bwMode="auto">
              <a:xfrm>
                <a:off x="632" y="2270"/>
                <a:ext cx="173" cy="143"/>
              </a:xfrm>
              <a:custGeom>
                <a:avLst/>
                <a:gdLst>
                  <a:gd name="T0" fmla="*/ 0 w 21600"/>
                  <a:gd name="T1" fmla="*/ 0 h 17938"/>
                  <a:gd name="T2" fmla="*/ 0 w 21600"/>
                  <a:gd name="T3" fmla="*/ 0 h 17938"/>
                  <a:gd name="T4" fmla="*/ 0 w 21600"/>
                  <a:gd name="T5" fmla="*/ 0 h 17938"/>
                  <a:gd name="T6" fmla="*/ 0 60000 65536"/>
                  <a:gd name="T7" fmla="*/ 0 60000 65536"/>
                  <a:gd name="T8" fmla="*/ 0 60000 65536"/>
                  <a:gd name="T9" fmla="*/ 0 w 21600"/>
                  <a:gd name="T10" fmla="*/ 0 h 17938"/>
                  <a:gd name="T11" fmla="*/ 21600 w 21600"/>
                  <a:gd name="T12" fmla="*/ 17938 h 17938"/>
                </a:gdLst>
                <a:ahLst/>
                <a:cxnLst>
                  <a:cxn ang="T6">
                    <a:pos x="T0" y="T1"/>
                  </a:cxn>
                  <a:cxn ang="T7">
                    <a:pos x="T2" y="T3"/>
                  </a:cxn>
                  <a:cxn ang="T8">
                    <a:pos x="T4" y="T5"/>
                  </a:cxn>
                </a:cxnLst>
                <a:rect l="T9" t="T10" r="T11" b="T12"/>
                <a:pathLst>
                  <a:path w="21600" h="17938" fill="none" extrusionOk="0">
                    <a:moveTo>
                      <a:pt x="19682" y="0"/>
                    </a:moveTo>
                    <a:cubicBezTo>
                      <a:pt x="20946" y="2795"/>
                      <a:pt x="21600" y="5828"/>
                      <a:pt x="21600" y="8897"/>
                    </a:cubicBezTo>
                    <a:cubicBezTo>
                      <a:pt x="21600" y="12018"/>
                      <a:pt x="20923" y="15102"/>
                      <a:pt x="19616" y="17937"/>
                    </a:cubicBezTo>
                  </a:path>
                  <a:path w="21600" h="17938" stroke="0" extrusionOk="0">
                    <a:moveTo>
                      <a:pt x="19682" y="0"/>
                    </a:moveTo>
                    <a:cubicBezTo>
                      <a:pt x="20946" y="2795"/>
                      <a:pt x="21600" y="5828"/>
                      <a:pt x="21600" y="8897"/>
                    </a:cubicBezTo>
                    <a:cubicBezTo>
                      <a:pt x="21600" y="12018"/>
                      <a:pt x="20923" y="15102"/>
                      <a:pt x="19616" y="17937"/>
                    </a:cubicBezTo>
                    <a:lnTo>
                      <a:pt x="0" y="8897"/>
                    </a:lnTo>
                    <a:close/>
                  </a:path>
                </a:pathLst>
              </a:custGeom>
              <a:noFill/>
              <a:ln w="9525">
                <a:solidFill>
                  <a:schemeClr val="tx1"/>
                </a:solidFill>
                <a:round/>
                <a:headEnd/>
                <a:tailEnd/>
              </a:ln>
            </p:spPr>
            <p:txBody>
              <a:bodyPr wrap="none" anchor="ctr"/>
              <a:lstStyle/>
              <a:p>
                <a:endParaRPr lang="en-GB"/>
              </a:p>
            </p:txBody>
          </p:sp>
        </p:grpSp>
        <p:grpSp>
          <p:nvGrpSpPr>
            <p:cNvPr id="77" name="Group 172"/>
            <p:cNvGrpSpPr>
              <a:grpSpLocks/>
            </p:cNvGrpSpPr>
            <p:nvPr/>
          </p:nvGrpSpPr>
          <p:grpSpPr bwMode="auto">
            <a:xfrm>
              <a:off x="3096066" y="4183063"/>
              <a:ext cx="136516" cy="136525"/>
              <a:chOff x="588" y="2886"/>
              <a:chExt cx="107" cy="109"/>
            </a:xfrm>
          </p:grpSpPr>
          <p:sp>
            <p:nvSpPr>
              <p:cNvPr id="133" name="Rectangle 173"/>
              <p:cNvSpPr>
                <a:spLocks noChangeArrowheads="1"/>
              </p:cNvSpPr>
              <p:nvPr/>
            </p:nvSpPr>
            <p:spPr bwMode="auto">
              <a:xfrm>
                <a:off x="588" y="2886"/>
                <a:ext cx="107" cy="10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4" name="Rectangle 174"/>
              <p:cNvSpPr>
                <a:spLocks noChangeArrowheads="1"/>
              </p:cNvSpPr>
              <p:nvPr/>
            </p:nvSpPr>
            <p:spPr bwMode="auto">
              <a:xfrm>
                <a:off x="604" y="2903"/>
                <a:ext cx="75" cy="75"/>
              </a:xfrm>
              <a:prstGeom prst="rect">
                <a:avLst/>
              </a:prstGeom>
              <a:solidFill>
                <a:schemeClr val="bg1"/>
              </a:solidFill>
              <a:ln w="9525">
                <a:solidFill>
                  <a:schemeClr val="tx1"/>
                </a:solidFill>
                <a:miter lim="800000"/>
                <a:headEnd/>
                <a:tailEnd/>
              </a:ln>
            </p:spPr>
            <p:txBody>
              <a:bodyPr wrap="none" anchor="ctr"/>
              <a:lstStyle/>
              <a:p>
                <a:endParaRPr lang="en-US"/>
              </a:p>
            </p:txBody>
          </p:sp>
        </p:grpSp>
        <p:grpSp>
          <p:nvGrpSpPr>
            <p:cNvPr id="78" name="Group 175"/>
            <p:cNvGrpSpPr>
              <a:grpSpLocks/>
            </p:cNvGrpSpPr>
            <p:nvPr/>
          </p:nvGrpSpPr>
          <p:grpSpPr bwMode="auto">
            <a:xfrm>
              <a:off x="4240585" y="4181476"/>
              <a:ext cx="136516" cy="136525"/>
              <a:chOff x="588" y="2886"/>
              <a:chExt cx="107" cy="109"/>
            </a:xfrm>
          </p:grpSpPr>
          <p:sp>
            <p:nvSpPr>
              <p:cNvPr id="131" name="Rectangle 176"/>
              <p:cNvSpPr>
                <a:spLocks noChangeArrowheads="1"/>
              </p:cNvSpPr>
              <p:nvPr/>
            </p:nvSpPr>
            <p:spPr bwMode="auto">
              <a:xfrm>
                <a:off x="588" y="2886"/>
                <a:ext cx="107" cy="10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2" name="Rectangle 177"/>
              <p:cNvSpPr>
                <a:spLocks noChangeArrowheads="1"/>
              </p:cNvSpPr>
              <p:nvPr/>
            </p:nvSpPr>
            <p:spPr bwMode="auto">
              <a:xfrm>
                <a:off x="604" y="2903"/>
                <a:ext cx="75" cy="75"/>
              </a:xfrm>
              <a:prstGeom prst="rect">
                <a:avLst/>
              </a:prstGeom>
              <a:solidFill>
                <a:schemeClr val="bg1"/>
              </a:solidFill>
              <a:ln w="9525">
                <a:solidFill>
                  <a:schemeClr val="tx1"/>
                </a:solidFill>
                <a:miter lim="800000"/>
                <a:headEnd/>
                <a:tailEnd/>
              </a:ln>
            </p:spPr>
            <p:txBody>
              <a:bodyPr wrap="none" anchor="ctr"/>
              <a:lstStyle/>
              <a:p>
                <a:endParaRPr lang="en-US"/>
              </a:p>
            </p:txBody>
          </p:sp>
        </p:grpSp>
        <p:grpSp>
          <p:nvGrpSpPr>
            <p:cNvPr id="79" name="Group 178"/>
            <p:cNvGrpSpPr>
              <a:grpSpLocks/>
            </p:cNvGrpSpPr>
            <p:nvPr/>
          </p:nvGrpSpPr>
          <p:grpSpPr bwMode="auto">
            <a:xfrm>
              <a:off x="6264524" y="4179888"/>
              <a:ext cx="136516" cy="136525"/>
              <a:chOff x="588" y="2886"/>
              <a:chExt cx="107" cy="109"/>
            </a:xfrm>
          </p:grpSpPr>
          <p:sp>
            <p:nvSpPr>
              <p:cNvPr id="129" name="Rectangle 179"/>
              <p:cNvSpPr>
                <a:spLocks noChangeArrowheads="1"/>
              </p:cNvSpPr>
              <p:nvPr/>
            </p:nvSpPr>
            <p:spPr bwMode="auto">
              <a:xfrm>
                <a:off x="588" y="2886"/>
                <a:ext cx="107" cy="10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0" name="Rectangle 180"/>
              <p:cNvSpPr>
                <a:spLocks noChangeArrowheads="1"/>
              </p:cNvSpPr>
              <p:nvPr/>
            </p:nvSpPr>
            <p:spPr bwMode="auto">
              <a:xfrm>
                <a:off x="604" y="2903"/>
                <a:ext cx="75" cy="75"/>
              </a:xfrm>
              <a:prstGeom prst="rect">
                <a:avLst/>
              </a:prstGeom>
              <a:solidFill>
                <a:schemeClr val="bg1"/>
              </a:solidFill>
              <a:ln w="9525">
                <a:solidFill>
                  <a:schemeClr val="tx1"/>
                </a:solidFill>
                <a:miter lim="800000"/>
                <a:headEnd/>
                <a:tailEnd/>
              </a:ln>
            </p:spPr>
            <p:txBody>
              <a:bodyPr wrap="none" anchor="ctr"/>
              <a:lstStyle/>
              <a:p>
                <a:endParaRPr lang="en-US"/>
              </a:p>
            </p:txBody>
          </p:sp>
        </p:grpSp>
        <p:grpSp>
          <p:nvGrpSpPr>
            <p:cNvPr id="80" name="Group 181"/>
            <p:cNvGrpSpPr>
              <a:grpSpLocks/>
            </p:cNvGrpSpPr>
            <p:nvPr/>
          </p:nvGrpSpPr>
          <p:grpSpPr bwMode="auto">
            <a:xfrm>
              <a:off x="4685057" y="4103924"/>
              <a:ext cx="769891" cy="280987"/>
              <a:chOff x="2631" y="2561"/>
              <a:chExt cx="485" cy="177"/>
            </a:xfrm>
          </p:grpSpPr>
          <p:sp>
            <p:nvSpPr>
              <p:cNvPr id="120" name="Oval 182"/>
              <p:cNvSpPr>
                <a:spLocks noChangeArrowheads="1"/>
              </p:cNvSpPr>
              <p:nvPr/>
            </p:nvSpPr>
            <p:spPr bwMode="auto">
              <a:xfrm>
                <a:off x="2988" y="2607"/>
                <a:ext cx="89" cy="86"/>
              </a:xfrm>
              <a:prstGeom prst="ellipse">
                <a:avLst/>
              </a:prstGeom>
              <a:solidFill>
                <a:schemeClr val="bg1"/>
              </a:solidFill>
              <a:ln w="9525">
                <a:solidFill>
                  <a:schemeClr val="tx1"/>
                </a:solidFill>
                <a:round/>
                <a:headEnd/>
                <a:tailEnd/>
              </a:ln>
            </p:spPr>
            <p:txBody>
              <a:bodyPr wrap="none" anchor="ctr"/>
              <a:lstStyle/>
              <a:p>
                <a:endParaRPr lang="en-US"/>
              </a:p>
            </p:txBody>
          </p:sp>
          <p:grpSp>
            <p:nvGrpSpPr>
              <p:cNvPr id="121" name="Group 183"/>
              <p:cNvGrpSpPr>
                <a:grpSpLocks/>
              </p:cNvGrpSpPr>
              <p:nvPr/>
            </p:nvGrpSpPr>
            <p:grpSpPr bwMode="auto">
              <a:xfrm rot="2034405">
                <a:off x="2631" y="2561"/>
                <a:ext cx="485" cy="177"/>
                <a:chOff x="2664" y="2252"/>
                <a:chExt cx="485" cy="177"/>
              </a:xfrm>
            </p:grpSpPr>
            <p:sp>
              <p:nvSpPr>
                <p:cNvPr id="122" name="Oval 184"/>
                <p:cNvSpPr>
                  <a:spLocks noChangeArrowheads="1"/>
                </p:cNvSpPr>
                <p:nvPr/>
              </p:nvSpPr>
              <p:spPr bwMode="auto">
                <a:xfrm>
                  <a:off x="2832" y="2302"/>
                  <a:ext cx="109" cy="109"/>
                </a:xfrm>
                <a:prstGeom prst="ellipse">
                  <a:avLst/>
                </a:prstGeom>
                <a:solidFill>
                  <a:schemeClr val="bg1"/>
                </a:solidFill>
                <a:ln w="9525">
                  <a:solidFill>
                    <a:schemeClr val="tx1"/>
                  </a:solidFill>
                  <a:round/>
                  <a:headEnd/>
                  <a:tailEnd/>
                </a:ln>
              </p:spPr>
              <p:txBody>
                <a:bodyPr wrap="none" anchor="ctr"/>
                <a:lstStyle/>
                <a:p>
                  <a:endParaRPr lang="en-US"/>
                </a:p>
              </p:txBody>
            </p:sp>
            <p:grpSp>
              <p:nvGrpSpPr>
                <p:cNvPr id="123" name="Group 185"/>
                <p:cNvGrpSpPr>
                  <a:grpSpLocks/>
                </p:cNvGrpSpPr>
                <p:nvPr/>
              </p:nvGrpSpPr>
              <p:grpSpPr bwMode="auto">
                <a:xfrm rot="-2316441">
                  <a:off x="2664" y="2262"/>
                  <a:ext cx="485" cy="167"/>
                  <a:chOff x="2564" y="2240"/>
                  <a:chExt cx="485" cy="167"/>
                </a:xfrm>
              </p:grpSpPr>
              <p:grpSp>
                <p:nvGrpSpPr>
                  <p:cNvPr id="125" name="Group 186"/>
                  <p:cNvGrpSpPr>
                    <a:grpSpLocks/>
                  </p:cNvGrpSpPr>
                  <p:nvPr/>
                </p:nvGrpSpPr>
                <p:grpSpPr bwMode="auto">
                  <a:xfrm>
                    <a:off x="2605" y="2241"/>
                    <a:ext cx="181" cy="166"/>
                    <a:chOff x="2605" y="2244"/>
                    <a:chExt cx="181" cy="166"/>
                  </a:xfrm>
                </p:grpSpPr>
                <p:sp>
                  <p:nvSpPr>
                    <p:cNvPr id="127" name="Line 187"/>
                    <p:cNvSpPr>
                      <a:spLocks noChangeShapeType="1"/>
                    </p:cNvSpPr>
                    <p:nvPr/>
                  </p:nvSpPr>
                  <p:spPr bwMode="auto">
                    <a:xfrm flipH="1" flipV="1">
                      <a:off x="2605" y="2244"/>
                      <a:ext cx="181" cy="83"/>
                    </a:xfrm>
                    <a:prstGeom prst="line">
                      <a:avLst/>
                    </a:prstGeom>
                    <a:noFill/>
                    <a:ln w="9525">
                      <a:solidFill>
                        <a:schemeClr val="tx1"/>
                      </a:solidFill>
                      <a:round/>
                      <a:headEnd/>
                      <a:tailEnd/>
                    </a:ln>
                  </p:spPr>
                  <p:txBody>
                    <a:bodyPr/>
                    <a:lstStyle/>
                    <a:p>
                      <a:endParaRPr lang="en-GB"/>
                    </a:p>
                  </p:txBody>
                </p:sp>
                <p:sp>
                  <p:nvSpPr>
                    <p:cNvPr id="128" name="Line 188"/>
                    <p:cNvSpPr>
                      <a:spLocks noChangeShapeType="1"/>
                    </p:cNvSpPr>
                    <p:nvPr/>
                  </p:nvSpPr>
                  <p:spPr bwMode="auto">
                    <a:xfrm flipH="1">
                      <a:off x="2605" y="2327"/>
                      <a:ext cx="181" cy="83"/>
                    </a:xfrm>
                    <a:prstGeom prst="line">
                      <a:avLst/>
                    </a:prstGeom>
                    <a:noFill/>
                    <a:ln w="9525">
                      <a:solidFill>
                        <a:schemeClr val="tx1"/>
                      </a:solidFill>
                      <a:round/>
                      <a:headEnd/>
                      <a:tailEnd/>
                    </a:ln>
                  </p:spPr>
                  <p:txBody>
                    <a:bodyPr/>
                    <a:lstStyle/>
                    <a:p>
                      <a:endParaRPr lang="en-GB"/>
                    </a:p>
                  </p:txBody>
                </p:sp>
              </p:grpSp>
              <p:sp>
                <p:nvSpPr>
                  <p:cNvPr id="126" name="Arc 189"/>
                  <p:cNvSpPr>
                    <a:spLocks/>
                  </p:cNvSpPr>
                  <p:nvPr/>
                </p:nvSpPr>
                <p:spPr bwMode="auto">
                  <a:xfrm flipH="1">
                    <a:off x="2564" y="2240"/>
                    <a:ext cx="485" cy="167"/>
                  </a:xfrm>
                  <a:custGeom>
                    <a:avLst/>
                    <a:gdLst>
                      <a:gd name="T0" fmla="*/ 0 w 21600"/>
                      <a:gd name="T1" fmla="*/ 0 h 17938"/>
                      <a:gd name="T2" fmla="*/ 0 w 21600"/>
                      <a:gd name="T3" fmla="*/ 0 h 17938"/>
                      <a:gd name="T4" fmla="*/ 0 w 21600"/>
                      <a:gd name="T5" fmla="*/ 0 h 17938"/>
                      <a:gd name="T6" fmla="*/ 0 60000 65536"/>
                      <a:gd name="T7" fmla="*/ 0 60000 65536"/>
                      <a:gd name="T8" fmla="*/ 0 60000 65536"/>
                      <a:gd name="T9" fmla="*/ 0 w 21600"/>
                      <a:gd name="T10" fmla="*/ 0 h 17938"/>
                      <a:gd name="T11" fmla="*/ 21600 w 21600"/>
                      <a:gd name="T12" fmla="*/ 17938 h 17938"/>
                    </a:gdLst>
                    <a:ahLst/>
                    <a:cxnLst>
                      <a:cxn ang="T6">
                        <a:pos x="T0" y="T1"/>
                      </a:cxn>
                      <a:cxn ang="T7">
                        <a:pos x="T2" y="T3"/>
                      </a:cxn>
                      <a:cxn ang="T8">
                        <a:pos x="T4" y="T5"/>
                      </a:cxn>
                    </a:cxnLst>
                    <a:rect l="T9" t="T10" r="T11" b="T12"/>
                    <a:pathLst>
                      <a:path w="21600" h="17938" fill="none" extrusionOk="0">
                        <a:moveTo>
                          <a:pt x="19682" y="0"/>
                        </a:moveTo>
                        <a:cubicBezTo>
                          <a:pt x="20946" y="2795"/>
                          <a:pt x="21600" y="5828"/>
                          <a:pt x="21600" y="8897"/>
                        </a:cubicBezTo>
                        <a:cubicBezTo>
                          <a:pt x="21600" y="12018"/>
                          <a:pt x="20923" y="15102"/>
                          <a:pt x="19616" y="17937"/>
                        </a:cubicBezTo>
                      </a:path>
                      <a:path w="21600" h="17938" stroke="0" extrusionOk="0">
                        <a:moveTo>
                          <a:pt x="19682" y="0"/>
                        </a:moveTo>
                        <a:cubicBezTo>
                          <a:pt x="20946" y="2795"/>
                          <a:pt x="21600" y="5828"/>
                          <a:pt x="21600" y="8897"/>
                        </a:cubicBezTo>
                        <a:cubicBezTo>
                          <a:pt x="21600" y="12018"/>
                          <a:pt x="20923" y="15102"/>
                          <a:pt x="19616" y="17937"/>
                        </a:cubicBezTo>
                        <a:lnTo>
                          <a:pt x="0" y="8897"/>
                        </a:lnTo>
                        <a:close/>
                      </a:path>
                    </a:pathLst>
                  </a:custGeom>
                  <a:noFill/>
                  <a:ln w="9525">
                    <a:solidFill>
                      <a:schemeClr val="tx1"/>
                    </a:solidFill>
                    <a:round/>
                    <a:headEnd/>
                    <a:tailEnd/>
                  </a:ln>
                </p:spPr>
                <p:txBody>
                  <a:bodyPr wrap="none" anchor="ctr"/>
                  <a:lstStyle/>
                  <a:p>
                    <a:endParaRPr lang="en-GB"/>
                  </a:p>
                </p:txBody>
              </p:sp>
            </p:grpSp>
            <p:sp>
              <p:nvSpPr>
                <p:cNvPr id="124" name="Line 190"/>
                <p:cNvSpPr>
                  <a:spLocks noChangeShapeType="1"/>
                </p:cNvSpPr>
                <p:nvPr/>
              </p:nvSpPr>
              <p:spPr bwMode="auto">
                <a:xfrm flipH="1">
                  <a:off x="2890" y="2252"/>
                  <a:ext cx="147" cy="104"/>
                </a:xfrm>
                <a:prstGeom prst="line">
                  <a:avLst/>
                </a:prstGeom>
                <a:noFill/>
                <a:ln w="9525">
                  <a:solidFill>
                    <a:schemeClr val="tx1"/>
                  </a:solidFill>
                  <a:round/>
                  <a:headEnd/>
                  <a:tailEnd/>
                </a:ln>
              </p:spPr>
              <p:txBody>
                <a:bodyPr/>
                <a:lstStyle/>
                <a:p>
                  <a:endParaRPr lang="en-GB"/>
                </a:p>
              </p:txBody>
            </p:sp>
          </p:grpSp>
        </p:grpSp>
        <p:grpSp>
          <p:nvGrpSpPr>
            <p:cNvPr id="81" name="Group 191"/>
            <p:cNvGrpSpPr>
              <a:grpSpLocks/>
            </p:cNvGrpSpPr>
            <p:nvPr/>
          </p:nvGrpSpPr>
          <p:grpSpPr bwMode="auto">
            <a:xfrm>
              <a:off x="7907488" y="4146551"/>
              <a:ext cx="109530" cy="109537"/>
              <a:chOff x="3124" y="2511"/>
              <a:chExt cx="86" cy="86"/>
            </a:xfrm>
          </p:grpSpPr>
          <p:sp>
            <p:nvSpPr>
              <p:cNvPr id="116" name="Rectangle 192"/>
              <p:cNvSpPr>
                <a:spLocks noChangeArrowheads="1"/>
              </p:cNvSpPr>
              <p:nvPr/>
            </p:nvSpPr>
            <p:spPr bwMode="auto">
              <a:xfrm>
                <a:off x="3124" y="2511"/>
                <a:ext cx="86" cy="86"/>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117" name="Group 193"/>
              <p:cNvGrpSpPr>
                <a:grpSpLocks/>
              </p:cNvGrpSpPr>
              <p:nvPr/>
            </p:nvGrpSpPr>
            <p:grpSpPr bwMode="auto">
              <a:xfrm>
                <a:off x="3140" y="2530"/>
                <a:ext cx="55" cy="47"/>
                <a:chOff x="3191" y="2529"/>
                <a:chExt cx="55" cy="47"/>
              </a:xfrm>
            </p:grpSpPr>
            <p:sp>
              <p:nvSpPr>
                <p:cNvPr id="118" name="Line 194"/>
                <p:cNvSpPr>
                  <a:spLocks noChangeShapeType="1"/>
                </p:cNvSpPr>
                <p:nvPr/>
              </p:nvSpPr>
              <p:spPr bwMode="auto">
                <a:xfrm flipV="1">
                  <a:off x="3192" y="2529"/>
                  <a:ext cx="54" cy="0"/>
                </a:xfrm>
                <a:prstGeom prst="line">
                  <a:avLst/>
                </a:prstGeom>
                <a:noFill/>
                <a:ln w="9525">
                  <a:solidFill>
                    <a:schemeClr val="tx1"/>
                  </a:solidFill>
                  <a:round/>
                  <a:headEnd/>
                  <a:tailEnd/>
                </a:ln>
              </p:spPr>
              <p:txBody>
                <a:bodyPr/>
                <a:lstStyle/>
                <a:p>
                  <a:endParaRPr lang="en-GB"/>
                </a:p>
              </p:txBody>
            </p:sp>
            <p:sp>
              <p:nvSpPr>
                <p:cNvPr id="119" name="Line 195"/>
                <p:cNvSpPr>
                  <a:spLocks noChangeShapeType="1"/>
                </p:cNvSpPr>
                <p:nvPr/>
              </p:nvSpPr>
              <p:spPr bwMode="auto">
                <a:xfrm flipV="1">
                  <a:off x="3191" y="2576"/>
                  <a:ext cx="54" cy="0"/>
                </a:xfrm>
                <a:prstGeom prst="line">
                  <a:avLst/>
                </a:prstGeom>
                <a:noFill/>
                <a:ln w="9525">
                  <a:solidFill>
                    <a:schemeClr val="tx1"/>
                  </a:solidFill>
                  <a:round/>
                  <a:headEnd/>
                  <a:tailEnd/>
                </a:ln>
              </p:spPr>
              <p:txBody>
                <a:bodyPr/>
                <a:lstStyle/>
                <a:p>
                  <a:endParaRPr lang="en-GB"/>
                </a:p>
              </p:txBody>
            </p:sp>
          </p:grpSp>
        </p:grpSp>
        <p:grpSp>
          <p:nvGrpSpPr>
            <p:cNvPr id="82" name="Group 205"/>
            <p:cNvGrpSpPr>
              <a:grpSpLocks/>
            </p:cNvGrpSpPr>
            <p:nvPr/>
          </p:nvGrpSpPr>
          <p:grpSpPr bwMode="auto">
            <a:xfrm>
              <a:off x="6501048" y="4110038"/>
              <a:ext cx="214299" cy="276225"/>
              <a:chOff x="1944" y="3187"/>
              <a:chExt cx="135" cy="174"/>
            </a:xfrm>
          </p:grpSpPr>
          <p:sp>
            <p:nvSpPr>
              <p:cNvPr id="113" name="Oval 206"/>
              <p:cNvSpPr>
                <a:spLocks noChangeArrowheads="1"/>
              </p:cNvSpPr>
              <p:nvPr/>
            </p:nvSpPr>
            <p:spPr bwMode="auto">
              <a:xfrm>
                <a:off x="1944" y="3187"/>
                <a:ext cx="29" cy="173"/>
              </a:xfrm>
              <a:prstGeom prst="ellipse">
                <a:avLst/>
              </a:prstGeom>
              <a:solidFill>
                <a:srgbClr val="FFFF00"/>
              </a:solidFill>
              <a:ln w="9525">
                <a:solidFill>
                  <a:schemeClr val="tx1"/>
                </a:solidFill>
                <a:round/>
                <a:headEnd/>
                <a:tailEnd/>
              </a:ln>
            </p:spPr>
            <p:txBody>
              <a:bodyPr wrap="none" anchor="ctr"/>
              <a:lstStyle/>
              <a:p>
                <a:endParaRPr lang="en-US"/>
              </a:p>
            </p:txBody>
          </p:sp>
          <p:sp>
            <p:nvSpPr>
              <p:cNvPr id="114" name="Oval 207"/>
              <p:cNvSpPr>
                <a:spLocks noChangeArrowheads="1"/>
              </p:cNvSpPr>
              <p:nvPr/>
            </p:nvSpPr>
            <p:spPr bwMode="auto">
              <a:xfrm>
                <a:off x="1997" y="3187"/>
                <a:ext cx="29" cy="173"/>
              </a:xfrm>
              <a:prstGeom prst="ellipse">
                <a:avLst/>
              </a:prstGeom>
              <a:solidFill>
                <a:srgbClr val="FFFF00"/>
              </a:solidFill>
              <a:ln w="9525">
                <a:solidFill>
                  <a:schemeClr val="tx1"/>
                </a:solidFill>
                <a:round/>
                <a:headEnd/>
                <a:tailEnd/>
              </a:ln>
            </p:spPr>
            <p:txBody>
              <a:bodyPr wrap="none" anchor="ctr"/>
              <a:lstStyle/>
              <a:p>
                <a:endParaRPr lang="en-US"/>
              </a:p>
            </p:txBody>
          </p:sp>
          <p:sp>
            <p:nvSpPr>
              <p:cNvPr id="115" name="Oval 208"/>
              <p:cNvSpPr>
                <a:spLocks noChangeArrowheads="1"/>
              </p:cNvSpPr>
              <p:nvPr/>
            </p:nvSpPr>
            <p:spPr bwMode="auto">
              <a:xfrm>
                <a:off x="2050" y="3188"/>
                <a:ext cx="29" cy="173"/>
              </a:xfrm>
              <a:prstGeom prst="ellipse">
                <a:avLst/>
              </a:prstGeom>
              <a:solidFill>
                <a:srgbClr val="FFFF00"/>
              </a:solidFill>
              <a:ln w="9525">
                <a:solidFill>
                  <a:schemeClr val="tx1"/>
                </a:solidFill>
                <a:round/>
                <a:headEnd/>
                <a:tailEnd/>
              </a:ln>
            </p:spPr>
            <p:txBody>
              <a:bodyPr wrap="none" anchor="ctr"/>
              <a:lstStyle/>
              <a:p>
                <a:endParaRPr lang="en-US"/>
              </a:p>
            </p:txBody>
          </p:sp>
        </p:grpSp>
        <p:sp>
          <p:nvSpPr>
            <p:cNvPr id="83" name="Oval 209"/>
            <p:cNvSpPr>
              <a:spLocks noChangeArrowheads="1"/>
            </p:cNvSpPr>
            <p:nvPr/>
          </p:nvSpPr>
          <p:spPr bwMode="auto">
            <a:xfrm>
              <a:off x="2356335" y="4178301"/>
              <a:ext cx="141279" cy="136525"/>
            </a:xfrm>
            <a:prstGeom prst="ellipse">
              <a:avLst/>
            </a:prstGeom>
            <a:solidFill>
              <a:schemeClr val="bg1"/>
            </a:solidFill>
            <a:ln w="9525">
              <a:solidFill>
                <a:schemeClr val="tx1"/>
              </a:solidFill>
              <a:round/>
              <a:headEnd/>
              <a:tailEnd/>
            </a:ln>
          </p:spPr>
          <p:txBody>
            <a:bodyPr wrap="none" anchor="ctr"/>
            <a:lstStyle/>
            <a:p>
              <a:endParaRPr lang="en-US"/>
            </a:p>
          </p:txBody>
        </p:sp>
        <p:sp>
          <p:nvSpPr>
            <p:cNvPr id="84" name="Line 210"/>
            <p:cNvSpPr>
              <a:spLocks noChangeShapeType="1"/>
            </p:cNvSpPr>
            <p:nvPr/>
          </p:nvSpPr>
          <p:spPr bwMode="auto">
            <a:xfrm flipH="1">
              <a:off x="7569371" y="4193591"/>
              <a:ext cx="963154" cy="6935"/>
            </a:xfrm>
            <a:prstGeom prst="line">
              <a:avLst/>
            </a:prstGeom>
            <a:noFill/>
            <a:ln w="19050">
              <a:solidFill>
                <a:srgbClr val="0000FF"/>
              </a:solidFill>
              <a:round/>
              <a:headEnd type="oval" w="med" len="med"/>
              <a:tailEnd/>
            </a:ln>
          </p:spPr>
          <p:txBody>
            <a:bodyPr/>
            <a:lstStyle/>
            <a:p>
              <a:endParaRPr lang="en-GB"/>
            </a:p>
          </p:txBody>
        </p:sp>
        <p:sp>
          <p:nvSpPr>
            <p:cNvPr id="85" name="Line 211"/>
            <p:cNvSpPr>
              <a:spLocks noChangeShapeType="1"/>
            </p:cNvSpPr>
            <p:nvPr/>
          </p:nvSpPr>
          <p:spPr bwMode="auto">
            <a:xfrm flipH="1">
              <a:off x="7470952" y="4198938"/>
              <a:ext cx="101594" cy="47625"/>
            </a:xfrm>
            <a:prstGeom prst="line">
              <a:avLst/>
            </a:prstGeom>
            <a:noFill/>
            <a:ln w="19050">
              <a:solidFill>
                <a:srgbClr val="0000FF"/>
              </a:solidFill>
              <a:round/>
              <a:headEnd/>
              <a:tailEnd/>
            </a:ln>
          </p:spPr>
          <p:txBody>
            <a:bodyPr/>
            <a:lstStyle/>
            <a:p>
              <a:endParaRPr lang="en-GB"/>
            </a:p>
          </p:txBody>
        </p:sp>
        <p:grpSp>
          <p:nvGrpSpPr>
            <p:cNvPr id="86" name="Group 212"/>
            <p:cNvGrpSpPr>
              <a:grpSpLocks/>
            </p:cNvGrpSpPr>
            <p:nvPr/>
          </p:nvGrpSpPr>
          <p:grpSpPr bwMode="auto">
            <a:xfrm>
              <a:off x="8299576" y="4137026"/>
              <a:ext cx="136516" cy="136525"/>
              <a:chOff x="588" y="2886"/>
              <a:chExt cx="107" cy="109"/>
            </a:xfrm>
          </p:grpSpPr>
          <p:sp>
            <p:nvSpPr>
              <p:cNvPr id="111" name="Rectangle 213"/>
              <p:cNvSpPr>
                <a:spLocks noChangeArrowheads="1"/>
              </p:cNvSpPr>
              <p:nvPr/>
            </p:nvSpPr>
            <p:spPr bwMode="auto">
              <a:xfrm>
                <a:off x="588" y="2886"/>
                <a:ext cx="107" cy="10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12" name="Rectangle 214"/>
              <p:cNvSpPr>
                <a:spLocks noChangeArrowheads="1"/>
              </p:cNvSpPr>
              <p:nvPr/>
            </p:nvSpPr>
            <p:spPr bwMode="auto">
              <a:xfrm>
                <a:off x="604" y="2903"/>
                <a:ext cx="75" cy="75"/>
              </a:xfrm>
              <a:prstGeom prst="rect">
                <a:avLst/>
              </a:prstGeom>
              <a:solidFill>
                <a:schemeClr val="bg1"/>
              </a:solidFill>
              <a:ln w="9525">
                <a:solidFill>
                  <a:schemeClr val="tx1"/>
                </a:solidFill>
                <a:miter lim="800000"/>
                <a:headEnd/>
                <a:tailEnd/>
              </a:ln>
            </p:spPr>
            <p:txBody>
              <a:bodyPr wrap="none" anchor="ctr"/>
              <a:lstStyle/>
              <a:p>
                <a:endParaRPr lang="en-US"/>
              </a:p>
            </p:txBody>
          </p:sp>
        </p:grpSp>
        <p:sp>
          <p:nvSpPr>
            <p:cNvPr id="87" name="Oval 215"/>
            <p:cNvSpPr>
              <a:spLocks noChangeArrowheads="1"/>
            </p:cNvSpPr>
            <p:nvPr/>
          </p:nvSpPr>
          <p:spPr bwMode="auto">
            <a:xfrm>
              <a:off x="7713825" y="4143376"/>
              <a:ext cx="109530" cy="109537"/>
            </a:xfrm>
            <a:prstGeom prst="ellipse">
              <a:avLst/>
            </a:prstGeom>
            <a:gradFill rotWithShape="1">
              <a:gsLst>
                <a:gs pos="0">
                  <a:srgbClr val="475E76"/>
                </a:gs>
                <a:gs pos="100000">
                  <a:srgbClr val="99CCFF"/>
                </a:gs>
              </a:gsLst>
              <a:lin ang="5400000" scaled="1"/>
            </a:gradFill>
            <a:ln w="9525">
              <a:solidFill>
                <a:schemeClr val="tx1"/>
              </a:solidFill>
              <a:round/>
              <a:headEnd/>
              <a:tailEnd/>
            </a:ln>
          </p:spPr>
          <p:txBody>
            <a:bodyPr wrap="none" anchor="ctr"/>
            <a:lstStyle/>
            <a:p>
              <a:endParaRPr lang="en-US"/>
            </a:p>
          </p:txBody>
        </p:sp>
        <p:sp>
          <p:nvSpPr>
            <p:cNvPr id="88" name="Rectangle 216"/>
            <p:cNvSpPr>
              <a:spLocks noChangeArrowheads="1"/>
            </p:cNvSpPr>
            <p:nvPr/>
          </p:nvSpPr>
          <p:spPr bwMode="auto">
            <a:xfrm>
              <a:off x="7001080" y="4197351"/>
              <a:ext cx="236523" cy="1365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89" name="Rectangle 217"/>
            <p:cNvSpPr>
              <a:spLocks noChangeArrowheads="1"/>
            </p:cNvSpPr>
            <p:nvPr/>
          </p:nvSpPr>
          <p:spPr bwMode="auto">
            <a:xfrm>
              <a:off x="3394498" y="4205288"/>
              <a:ext cx="238110" cy="13652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 name="Rectangle 222"/>
            <p:cNvSpPr>
              <a:spLocks noChangeArrowheads="1"/>
            </p:cNvSpPr>
            <p:nvPr/>
          </p:nvSpPr>
          <p:spPr bwMode="auto">
            <a:xfrm>
              <a:off x="2634131" y="4216401"/>
              <a:ext cx="153978" cy="73025"/>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91" name="Group 258"/>
            <p:cNvGrpSpPr>
              <a:grpSpLocks/>
            </p:cNvGrpSpPr>
            <p:nvPr/>
          </p:nvGrpSpPr>
          <p:grpSpPr bwMode="auto">
            <a:xfrm>
              <a:off x="652096" y="4337608"/>
              <a:ext cx="439712" cy="403225"/>
              <a:chOff x="249" y="2106"/>
              <a:chExt cx="277" cy="254"/>
            </a:xfrm>
          </p:grpSpPr>
          <p:sp>
            <p:nvSpPr>
              <p:cNvPr id="109" name="AutoShape 259"/>
              <p:cNvSpPr>
                <a:spLocks noChangeArrowheads="1"/>
              </p:cNvSpPr>
              <p:nvPr/>
            </p:nvSpPr>
            <p:spPr bwMode="auto">
              <a:xfrm>
                <a:off x="249" y="2106"/>
                <a:ext cx="277" cy="254"/>
              </a:xfrm>
              <a:prstGeom prst="rtTriangle">
                <a:avLst/>
              </a:prstGeom>
              <a:solidFill>
                <a:schemeClr val="bg1"/>
              </a:solidFill>
              <a:ln w="9525">
                <a:noFill/>
                <a:miter lim="800000"/>
                <a:headEnd/>
                <a:tailEnd/>
              </a:ln>
            </p:spPr>
            <p:txBody>
              <a:bodyPr wrap="none" anchor="ctr"/>
              <a:lstStyle/>
              <a:p>
                <a:endParaRPr lang="en-US"/>
              </a:p>
            </p:txBody>
          </p:sp>
          <p:sp>
            <p:nvSpPr>
              <p:cNvPr id="110" name="Line 260"/>
              <p:cNvSpPr>
                <a:spLocks noChangeShapeType="1"/>
              </p:cNvSpPr>
              <p:nvPr/>
            </p:nvSpPr>
            <p:spPr bwMode="auto">
              <a:xfrm>
                <a:off x="304" y="2156"/>
                <a:ext cx="175" cy="159"/>
              </a:xfrm>
              <a:prstGeom prst="line">
                <a:avLst/>
              </a:prstGeom>
              <a:noFill/>
              <a:ln w="9525">
                <a:solidFill>
                  <a:schemeClr val="tx1"/>
                </a:solidFill>
                <a:round/>
                <a:headEnd/>
                <a:tailEnd/>
              </a:ln>
            </p:spPr>
            <p:txBody>
              <a:bodyPr/>
              <a:lstStyle/>
              <a:p>
                <a:endParaRPr lang="en-GB"/>
              </a:p>
            </p:txBody>
          </p:sp>
        </p:grpSp>
        <p:grpSp>
          <p:nvGrpSpPr>
            <p:cNvPr id="92" name="Group 266"/>
            <p:cNvGrpSpPr>
              <a:grpSpLocks/>
            </p:cNvGrpSpPr>
            <p:nvPr/>
          </p:nvGrpSpPr>
          <p:grpSpPr bwMode="auto">
            <a:xfrm>
              <a:off x="5799416" y="4192588"/>
              <a:ext cx="109530" cy="109538"/>
              <a:chOff x="3124" y="2511"/>
              <a:chExt cx="86" cy="86"/>
            </a:xfrm>
          </p:grpSpPr>
          <p:sp>
            <p:nvSpPr>
              <p:cNvPr id="105" name="Rectangle 267"/>
              <p:cNvSpPr>
                <a:spLocks noChangeArrowheads="1"/>
              </p:cNvSpPr>
              <p:nvPr/>
            </p:nvSpPr>
            <p:spPr bwMode="auto">
              <a:xfrm>
                <a:off x="3124" y="2511"/>
                <a:ext cx="86" cy="86"/>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106" name="Group 268"/>
              <p:cNvGrpSpPr>
                <a:grpSpLocks/>
              </p:cNvGrpSpPr>
              <p:nvPr/>
            </p:nvGrpSpPr>
            <p:grpSpPr bwMode="auto">
              <a:xfrm>
                <a:off x="3140" y="2530"/>
                <a:ext cx="55" cy="47"/>
                <a:chOff x="3191" y="2529"/>
                <a:chExt cx="55" cy="47"/>
              </a:xfrm>
            </p:grpSpPr>
            <p:sp>
              <p:nvSpPr>
                <p:cNvPr id="107" name="Line 269"/>
                <p:cNvSpPr>
                  <a:spLocks noChangeShapeType="1"/>
                </p:cNvSpPr>
                <p:nvPr/>
              </p:nvSpPr>
              <p:spPr bwMode="auto">
                <a:xfrm flipV="1">
                  <a:off x="3192" y="2529"/>
                  <a:ext cx="54" cy="0"/>
                </a:xfrm>
                <a:prstGeom prst="line">
                  <a:avLst/>
                </a:prstGeom>
                <a:noFill/>
                <a:ln w="9525">
                  <a:solidFill>
                    <a:schemeClr val="tx1"/>
                  </a:solidFill>
                  <a:round/>
                  <a:headEnd/>
                  <a:tailEnd/>
                </a:ln>
              </p:spPr>
              <p:txBody>
                <a:bodyPr/>
                <a:lstStyle/>
                <a:p>
                  <a:endParaRPr lang="en-GB"/>
                </a:p>
              </p:txBody>
            </p:sp>
            <p:sp>
              <p:nvSpPr>
                <p:cNvPr id="108" name="Line 270"/>
                <p:cNvSpPr>
                  <a:spLocks noChangeShapeType="1"/>
                </p:cNvSpPr>
                <p:nvPr/>
              </p:nvSpPr>
              <p:spPr bwMode="auto">
                <a:xfrm flipV="1">
                  <a:off x="3191" y="2576"/>
                  <a:ext cx="54" cy="0"/>
                </a:xfrm>
                <a:prstGeom prst="line">
                  <a:avLst/>
                </a:prstGeom>
                <a:noFill/>
                <a:ln w="9525">
                  <a:solidFill>
                    <a:schemeClr val="tx1"/>
                  </a:solidFill>
                  <a:round/>
                  <a:headEnd/>
                  <a:tailEnd/>
                </a:ln>
              </p:spPr>
              <p:txBody>
                <a:bodyPr/>
                <a:lstStyle/>
                <a:p>
                  <a:endParaRPr lang="en-GB"/>
                </a:p>
              </p:txBody>
            </p:sp>
          </p:grpSp>
        </p:grpSp>
        <p:grpSp>
          <p:nvGrpSpPr>
            <p:cNvPr id="93" name="Group 271"/>
            <p:cNvGrpSpPr>
              <a:grpSpLocks/>
            </p:cNvGrpSpPr>
            <p:nvPr/>
          </p:nvGrpSpPr>
          <p:grpSpPr bwMode="auto">
            <a:xfrm>
              <a:off x="5923233" y="4179888"/>
              <a:ext cx="236522" cy="136525"/>
              <a:chOff x="3714" y="2317"/>
              <a:chExt cx="149" cy="86"/>
            </a:xfrm>
          </p:grpSpPr>
          <p:sp>
            <p:nvSpPr>
              <p:cNvPr id="101" name="Rectangle 272"/>
              <p:cNvSpPr>
                <a:spLocks noChangeArrowheads="1"/>
              </p:cNvSpPr>
              <p:nvPr/>
            </p:nvSpPr>
            <p:spPr bwMode="auto">
              <a:xfrm>
                <a:off x="3714" y="2317"/>
                <a:ext cx="149" cy="86"/>
              </a:xfrm>
              <a:prstGeom prst="rect">
                <a:avLst/>
              </a:prstGeom>
              <a:solidFill>
                <a:schemeClr val="bg1">
                  <a:alpha val="70195"/>
                </a:schemeClr>
              </a:solidFill>
              <a:ln w="9525">
                <a:solidFill>
                  <a:schemeClr val="tx1"/>
                </a:solidFill>
                <a:miter lim="800000"/>
                <a:headEnd/>
                <a:tailEnd/>
              </a:ln>
            </p:spPr>
            <p:txBody>
              <a:bodyPr wrap="none" anchor="ctr"/>
              <a:lstStyle/>
              <a:p>
                <a:endParaRPr lang="en-US"/>
              </a:p>
            </p:txBody>
          </p:sp>
          <p:grpSp>
            <p:nvGrpSpPr>
              <p:cNvPr id="102" name="Group 273"/>
              <p:cNvGrpSpPr>
                <a:grpSpLocks/>
              </p:cNvGrpSpPr>
              <p:nvPr/>
            </p:nvGrpSpPr>
            <p:grpSpPr bwMode="auto">
              <a:xfrm>
                <a:off x="3734" y="2346"/>
                <a:ext cx="110" cy="28"/>
                <a:chOff x="3734" y="2346"/>
                <a:chExt cx="110" cy="28"/>
              </a:xfrm>
            </p:grpSpPr>
            <p:sp>
              <p:nvSpPr>
                <p:cNvPr id="103" name="Rectangle 274"/>
                <p:cNvSpPr>
                  <a:spLocks noChangeArrowheads="1"/>
                </p:cNvSpPr>
                <p:nvPr/>
              </p:nvSpPr>
              <p:spPr bwMode="auto">
                <a:xfrm>
                  <a:off x="3798" y="2346"/>
                  <a:ext cx="46" cy="27"/>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 name="Rectangle 275"/>
                <p:cNvSpPr>
                  <a:spLocks noChangeArrowheads="1"/>
                </p:cNvSpPr>
                <p:nvPr/>
              </p:nvSpPr>
              <p:spPr bwMode="auto">
                <a:xfrm>
                  <a:off x="3734" y="2347"/>
                  <a:ext cx="46" cy="27"/>
                </a:xfrm>
                <a:prstGeom prst="rect">
                  <a:avLst/>
                </a:prstGeom>
                <a:solidFill>
                  <a:schemeClr val="bg1"/>
                </a:solidFill>
                <a:ln w="9525">
                  <a:solidFill>
                    <a:schemeClr val="tx1"/>
                  </a:solidFill>
                  <a:miter lim="800000"/>
                  <a:headEnd/>
                  <a:tailEnd/>
                </a:ln>
              </p:spPr>
              <p:txBody>
                <a:bodyPr wrap="none" anchor="ctr"/>
                <a:lstStyle/>
                <a:p>
                  <a:endParaRPr lang="en-US"/>
                </a:p>
              </p:txBody>
            </p:sp>
          </p:grpSp>
        </p:grpSp>
        <p:sp>
          <p:nvSpPr>
            <p:cNvPr id="94" name="Oval 280"/>
            <p:cNvSpPr>
              <a:spLocks noChangeArrowheads="1"/>
            </p:cNvSpPr>
            <p:nvPr/>
          </p:nvSpPr>
          <p:spPr bwMode="auto">
            <a:xfrm>
              <a:off x="5732745" y="4178301"/>
              <a:ext cx="42859" cy="139700"/>
            </a:xfrm>
            <a:prstGeom prst="ellipse">
              <a:avLst/>
            </a:prstGeom>
            <a:solidFill>
              <a:srgbClr val="FFFF00"/>
            </a:solidFill>
            <a:ln w="6350">
              <a:solidFill>
                <a:schemeClr val="tx1"/>
              </a:solidFill>
              <a:round/>
              <a:headEnd/>
              <a:tailEnd/>
            </a:ln>
          </p:spPr>
          <p:txBody>
            <a:bodyPr wrap="none" anchor="ctr"/>
            <a:lstStyle/>
            <a:p>
              <a:endParaRPr lang="en-US"/>
            </a:p>
          </p:txBody>
        </p:sp>
        <p:cxnSp>
          <p:nvCxnSpPr>
            <p:cNvPr id="95" name="Straight Connector 247"/>
            <p:cNvCxnSpPr>
              <a:cxnSpLocks noChangeShapeType="1"/>
            </p:cNvCxnSpPr>
            <p:nvPr/>
          </p:nvCxnSpPr>
          <p:spPr bwMode="auto">
            <a:xfrm>
              <a:off x="1981707" y="4033838"/>
              <a:ext cx="0" cy="666750"/>
            </a:xfrm>
            <a:prstGeom prst="line">
              <a:avLst/>
            </a:prstGeom>
            <a:noFill/>
            <a:ln w="9525" algn="ctr">
              <a:solidFill>
                <a:srgbClr val="FF0000"/>
              </a:solidFill>
              <a:round/>
              <a:headEnd/>
              <a:tailEnd/>
            </a:ln>
          </p:spPr>
        </p:cxnSp>
        <p:grpSp>
          <p:nvGrpSpPr>
            <p:cNvPr id="96" name="Group 263"/>
            <p:cNvGrpSpPr>
              <a:grpSpLocks/>
            </p:cNvGrpSpPr>
            <p:nvPr/>
          </p:nvGrpSpPr>
          <p:grpSpPr bwMode="auto">
            <a:xfrm>
              <a:off x="4906774" y="3945635"/>
              <a:ext cx="232864" cy="107950"/>
              <a:chOff x="4371975" y="2623327"/>
              <a:chExt cx="286863" cy="107950"/>
            </a:xfrm>
          </p:grpSpPr>
          <p:sp>
            <p:nvSpPr>
              <p:cNvPr id="99" name="Rectangle 35"/>
              <p:cNvSpPr>
                <a:spLocks noChangeArrowheads="1"/>
              </p:cNvSpPr>
              <p:nvPr/>
            </p:nvSpPr>
            <p:spPr bwMode="auto">
              <a:xfrm>
                <a:off x="4371975" y="2623327"/>
                <a:ext cx="286863" cy="107950"/>
              </a:xfrm>
              <a:prstGeom prst="rect">
                <a:avLst/>
              </a:prstGeom>
              <a:solidFill>
                <a:srgbClr val="33CC33"/>
              </a:solidFill>
              <a:ln w="12700">
                <a:solidFill>
                  <a:schemeClr val="tx1"/>
                </a:solidFill>
                <a:miter lim="800000"/>
                <a:headEnd/>
                <a:tailEnd/>
              </a:ln>
            </p:spPr>
            <p:txBody>
              <a:bodyPr wrap="none" anchor="ctr"/>
              <a:lstStyle/>
              <a:p>
                <a:endParaRPr lang="en-US"/>
              </a:p>
            </p:txBody>
          </p:sp>
          <p:cxnSp>
            <p:nvCxnSpPr>
              <p:cNvPr id="100" name="Straight Connector 265"/>
              <p:cNvCxnSpPr>
                <a:cxnSpLocks noChangeShapeType="1"/>
              </p:cNvCxnSpPr>
              <p:nvPr/>
            </p:nvCxnSpPr>
            <p:spPr bwMode="auto">
              <a:xfrm>
                <a:off x="4375619" y="2731260"/>
                <a:ext cx="282106" cy="0"/>
              </a:xfrm>
              <a:prstGeom prst="line">
                <a:avLst/>
              </a:prstGeom>
              <a:noFill/>
              <a:ln w="12700" algn="ctr">
                <a:solidFill>
                  <a:srgbClr val="33CC33"/>
                </a:solidFill>
                <a:round/>
                <a:headEnd/>
                <a:tailEnd/>
              </a:ln>
            </p:spPr>
          </p:cxnSp>
        </p:grpSp>
        <p:sp>
          <p:nvSpPr>
            <p:cNvPr id="97" name="Freeform 239"/>
            <p:cNvSpPr>
              <a:spLocks/>
            </p:cNvSpPr>
            <p:nvPr/>
          </p:nvSpPr>
          <p:spPr bwMode="auto">
            <a:xfrm>
              <a:off x="4175996" y="4456812"/>
              <a:ext cx="491324" cy="313899"/>
            </a:xfrm>
            <a:custGeom>
              <a:avLst/>
              <a:gdLst>
                <a:gd name="T0" fmla="*/ 0 w 491319"/>
                <a:gd name="T1" fmla="*/ 0 h 313899"/>
                <a:gd name="T2" fmla="*/ 491359 w 491319"/>
                <a:gd name="T3" fmla="*/ 313899 h 313899"/>
                <a:gd name="T4" fmla="*/ 6824 w 491319"/>
                <a:gd name="T5" fmla="*/ 313899 h 313899"/>
                <a:gd name="T6" fmla="*/ 0 w 491319"/>
                <a:gd name="T7" fmla="*/ 0 h 313899"/>
                <a:gd name="T8" fmla="*/ 0 60000 65536"/>
                <a:gd name="T9" fmla="*/ 0 60000 65536"/>
                <a:gd name="T10" fmla="*/ 0 60000 65536"/>
                <a:gd name="T11" fmla="*/ 0 60000 65536"/>
                <a:gd name="T12" fmla="*/ 0 w 491319"/>
                <a:gd name="T13" fmla="*/ 0 h 313899"/>
                <a:gd name="T14" fmla="*/ 491319 w 491319"/>
                <a:gd name="T15" fmla="*/ 313899 h 313899"/>
              </a:gdLst>
              <a:ahLst/>
              <a:cxnLst>
                <a:cxn ang="T8">
                  <a:pos x="T0" y="T1"/>
                </a:cxn>
                <a:cxn ang="T9">
                  <a:pos x="T2" y="T3"/>
                </a:cxn>
                <a:cxn ang="T10">
                  <a:pos x="T4" y="T5"/>
                </a:cxn>
                <a:cxn ang="T11">
                  <a:pos x="T6" y="T7"/>
                </a:cxn>
              </a:cxnLst>
              <a:rect l="T12" t="T13" r="T14" b="T15"/>
              <a:pathLst>
                <a:path w="491319" h="313899">
                  <a:moveTo>
                    <a:pt x="0" y="0"/>
                  </a:moveTo>
                  <a:lnTo>
                    <a:pt x="491319" y="313899"/>
                  </a:lnTo>
                  <a:lnTo>
                    <a:pt x="6824" y="313899"/>
                  </a:lnTo>
                  <a:lnTo>
                    <a:pt x="0" y="0"/>
                  </a:lnTo>
                  <a:close/>
                </a:path>
              </a:pathLst>
            </a:custGeom>
            <a:solidFill>
              <a:schemeClr val="bg1"/>
            </a:solidFill>
            <a:ln w="9525" cap="flat" cmpd="sng" algn="ctr">
              <a:solidFill>
                <a:schemeClr val="bg1"/>
              </a:solidFill>
              <a:prstDash val="solid"/>
              <a:round/>
              <a:headEnd type="none" w="med" len="med"/>
              <a:tailEnd type="none" w="med" len="med"/>
            </a:ln>
          </p:spPr>
          <p:txBody>
            <a:bodyPr/>
            <a:lstStyle/>
            <a:p>
              <a:endParaRPr lang="en-GB"/>
            </a:p>
          </p:txBody>
        </p:sp>
        <p:cxnSp>
          <p:nvCxnSpPr>
            <p:cNvPr id="98" name="Straight Connector 241"/>
            <p:cNvCxnSpPr>
              <a:cxnSpLocks noChangeShapeType="1"/>
              <a:stCxn id="97" idx="1"/>
              <a:endCxn id="97" idx="0"/>
            </p:cNvCxnSpPr>
            <p:nvPr/>
          </p:nvCxnSpPr>
          <p:spPr bwMode="auto">
            <a:xfrm flipH="1" flipV="1">
              <a:off x="4175996" y="4456812"/>
              <a:ext cx="491324" cy="313899"/>
            </a:xfrm>
            <a:prstGeom prst="line">
              <a:avLst/>
            </a:prstGeom>
            <a:noFill/>
            <a:ln w="12700" algn="ctr">
              <a:solidFill>
                <a:schemeClr val="tx1"/>
              </a:solidFill>
              <a:round/>
              <a:headEnd/>
              <a:tailEnd/>
            </a:ln>
          </p:spPr>
        </p:cxnSp>
      </p:grpSp>
      <p:sp>
        <p:nvSpPr>
          <p:cNvPr id="156" name="Text Box 224"/>
          <p:cNvSpPr txBox="1">
            <a:spLocks noChangeArrowheads="1"/>
          </p:cNvSpPr>
          <p:nvPr/>
        </p:nvSpPr>
        <p:spPr bwMode="auto">
          <a:xfrm>
            <a:off x="4137025" y="5095478"/>
            <a:ext cx="4319588" cy="307975"/>
          </a:xfrm>
          <a:prstGeom prst="rect">
            <a:avLst/>
          </a:prstGeom>
          <a:noFill/>
          <a:ln w="9525">
            <a:noFill/>
            <a:miter lim="800000"/>
            <a:headEnd/>
            <a:tailEnd/>
          </a:ln>
        </p:spPr>
        <p:txBody>
          <a:bodyPr wrap="none">
            <a:spAutoFit/>
          </a:bodyPr>
          <a:lstStyle/>
          <a:p>
            <a:r>
              <a:rPr lang="en-US" sz="1400">
                <a:solidFill>
                  <a:srgbClr val="00CC00"/>
                </a:solidFill>
              </a:rPr>
              <a:t>EH1 (Liquid Surfaces and Interfaces Scattering)</a:t>
            </a:r>
            <a:endParaRPr lang="fr-FR" sz="1400">
              <a:solidFill>
                <a:srgbClr val="00CC00"/>
              </a:solidFill>
            </a:endParaRPr>
          </a:p>
        </p:txBody>
      </p:sp>
      <p:pic>
        <p:nvPicPr>
          <p:cNvPr id="159" name="Picture 158" descr="ESRF BEAMLINE ID10 + PIERRE JAYET-5.jpg"/>
          <p:cNvPicPr>
            <a:picLocks noChangeAspect="1"/>
          </p:cNvPicPr>
          <p:nvPr/>
        </p:nvPicPr>
        <p:blipFill>
          <a:blip r:embed="rId4" cstate="print"/>
          <a:stretch>
            <a:fillRect/>
          </a:stretch>
        </p:blipFill>
        <p:spPr>
          <a:xfrm>
            <a:off x="4355976" y="908720"/>
            <a:ext cx="4644008" cy="3096005"/>
          </a:xfrm>
          <a:prstGeom prst="rect">
            <a:avLst/>
          </a:prstGeom>
        </p:spPr>
      </p:pic>
      <p:sp>
        <p:nvSpPr>
          <p:cNvPr id="160" name="Down Arrow Callout 159"/>
          <p:cNvSpPr/>
          <p:nvPr/>
        </p:nvSpPr>
        <p:spPr>
          <a:xfrm>
            <a:off x="2195736" y="3986014"/>
            <a:ext cx="360040" cy="504056"/>
          </a:xfrm>
          <a:prstGeom prst="down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Striped Right Arrow 160"/>
          <p:cNvSpPr/>
          <p:nvPr/>
        </p:nvSpPr>
        <p:spPr>
          <a:xfrm rot="17065622">
            <a:off x="5037309" y="4490040"/>
            <a:ext cx="1131426" cy="202356"/>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TextBox 156"/>
          <p:cNvSpPr txBox="1"/>
          <p:nvPr/>
        </p:nvSpPr>
        <p:spPr>
          <a:xfrm>
            <a:off x="7279284" y="3645024"/>
            <a:ext cx="1757212" cy="276999"/>
          </a:xfrm>
          <a:prstGeom prst="rect">
            <a:avLst/>
          </a:prstGeom>
          <a:noFill/>
        </p:spPr>
        <p:txBody>
          <a:bodyPr wrap="none" rtlCol="0">
            <a:spAutoFit/>
          </a:bodyPr>
          <a:lstStyle/>
          <a:p>
            <a:r>
              <a:rPr lang="en-GB" sz="1200" b="1" i="1" dirty="0" smtClean="0">
                <a:solidFill>
                  <a:schemeClr val="bg1"/>
                </a:solidFill>
              </a:rPr>
              <a:t>Photo by Pierre </a:t>
            </a:r>
            <a:r>
              <a:rPr lang="en-GB" sz="1200" b="1" i="1" dirty="0" err="1" smtClean="0">
                <a:solidFill>
                  <a:schemeClr val="bg1"/>
                </a:solidFill>
              </a:rPr>
              <a:t>Jayet</a:t>
            </a:r>
            <a:endParaRPr lang="en-GB" sz="1200" b="1" i="1" dirty="0">
              <a:solidFill>
                <a:schemeClr val="bg1"/>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Non-equilibrium compression phase in a NP Langmuir film</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40</a:t>
            </a:fld>
            <a:endParaRPr lang="fr-FR" dirty="0"/>
          </a:p>
        </p:txBody>
      </p:sp>
      <p:pic>
        <p:nvPicPr>
          <p:cNvPr id="5" name="Picture 4" descr="Siffalovic_1.jpg"/>
          <p:cNvPicPr>
            <a:picLocks noChangeAspect="1"/>
          </p:cNvPicPr>
          <p:nvPr/>
        </p:nvPicPr>
        <p:blipFill>
          <a:blip r:embed="rId3" cstate="print"/>
          <a:srcRect/>
          <a:stretch>
            <a:fillRect/>
          </a:stretch>
        </p:blipFill>
        <p:spPr bwMode="auto">
          <a:xfrm>
            <a:off x="2525713" y="1964655"/>
            <a:ext cx="3382962" cy="1314450"/>
          </a:xfrm>
          <a:prstGeom prst="rect">
            <a:avLst/>
          </a:prstGeom>
          <a:noFill/>
          <a:ln w="9525">
            <a:noFill/>
            <a:miter lim="800000"/>
            <a:headEnd/>
            <a:tailEnd/>
          </a:ln>
        </p:spPr>
      </p:pic>
      <p:pic>
        <p:nvPicPr>
          <p:cNvPr id="6" name="Picture 5" descr="Siffalovic_2.jpg"/>
          <p:cNvPicPr>
            <a:picLocks noChangeAspect="1"/>
          </p:cNvPicPr>
          <p:nvPr/>
        </p:nvPicPr>
        <p:blipFill>
          <a:blip r:embed="rId4" cstate="print"/>
          <a:srcRect/>
          <a:stretch>
            <a:fillRect/>
          </a:stretch>
        </p:blipFill>
        <p:spPr bwMode="auto">
          <a:xfrm>
            <a:off x="171450" y="4091905"/>
            <a:ext cx="5895975" cy="2208213"/>
          </a:xfrm>
          <a:prstGeom prst="rect">
            <a:avLst/>
          </a:prstGeom>
          <a:noFill/>
          <a:ln w="9525">
            <a:noFill/>
            <a:miter lim="800000"/>
            <a:headEnd/>
            <a:tailEnd/>
          </a:ln>
        </p:spPr>
      </p:pic>
      <p:pic>
        <p:nvPicPr>
          <p:cNvPr id="7" name="Picture 6" descr="Siffalovic_3.jpg"/>
          <p:cNvPicPr>
            <a:picLocks noChangeAspect="1"/>
          </p:cNvPicPr>
          <p:nvPr/>
        </p:nvPicPr>
        <p:blipFill>
          <a:blip r:embed="rId5" cstate="print"/>
          <a:srcRect/>
          <a:stretch>
            <a:fillRect/>
          </a:stretch>
        </p:blipFill>
        <p:spPr bwMode="auto">
          <a:xfrm>
            <a:off x="6126163" y="1402680"/>
            <a:ext cx="2884487" cy="3486150"/>
          </a:xfrm>
          <a:prstGeom prst="rect">
            <a:avLst/>
          </a:prstGeom>
          <a:noFill/>
          <a:ln w="9525">
            <a:noFill/>
            <a:miter lim="800000"/>
            <a:headEnd/>
            <a:tailEnd/>
          </a:ln>
        </p:spPr>
      </p:pic>
      <p:sp>
        <p:nvSpPr>
          <p:cNvPr id="8" name="Bent Arrow 7"/>
          <p:cNvSpPr/>
          <p:nvPr/>
        </p:nvSpPr>
        <p:spPr bwMode="auto">
          <a:xfrm rot="5400000">
            <a:off x="2533650" y="1491580"/>
            <a:ext cx="400050" cy="323850"/>
          </a:xfrm>
          <a:prstGeom prst="bentArrow">
            <a:avLst/>
          </a:prstGeom>
          <a:solidFill>
            <a:srgbClr val="7DA9DA"/>
          </a:solidFill>
          <a:ln w="9525" cap="flat" cmpd="sng" algn="ctr">
            <a:noFill/>
            <a:prstDash val="solid"/>
            <a:round/>
            <a:headEnd type="none" w="med" len="med"/>
            <a:tailEnd type="none" w="med" len="med"/>
          </a:ln>
          <a:effectLst/>
        </p:spPr>
        <p:txBody>
          <a:bodyPr wrap="none" anchor="ctr"/>
          <a:lstStyle/>
          <a:p>
            <a:pPr algn="ctr">
              <a:defRPr/>
            </a:pPr>
            <a:endParaRPr lang="en-GB">
              <a:latin typeface="Arial" charset="0"/>
              <a:cs typeface="Arial" charset="0"/>
            </a:endParaRPr>
          </a:p>
        </p:txBody>
      </p:sp>
      <p:sp>
        <p:nvSpPr>
          <p:cNvPr id="9" name="Bent Arrow 8"/>
          <p:cNvSpPr/>
          <p:nvPr/>
        </p:nvSpPr>
        <p:spPr bwMode="auto">
          <a:xfrm>
            <a:off x="5686425" y="1596355"/>
            <a:ext cx="400050" cy="323850"/>
          </a:xfrm>
          <a:prstGeom prst="bentArrow">
            <a:avLst/>
          </a:prstGeom>
          <a:solidFill>
            <a:srgbClr val="7DA9DA"/>
          </a:solidFill>
          <a:ln w="9525" cap="flat" cmpd="sng" algn="ctr">
            <a:noFill/>
            <a:prstDash val="solid"/>
            <a:round/>
            <a:headEnd type="none" w="med" len="med"/>
            <a:tailEnd type="none" w="med" len="med"/>
          </a:ln>
          <a:effectLst/>
        </p:spPr>
        <p:txBody>
          <a:bodyPr wrap="none" anchor="ctr"/>
          <a:lstStyle/>
          <a:p>
            <a:pPr algn="ctr">
              <a:defRPr/>
            </a:pPr>
            <a:endParaRPr lang="en-GB">
              <a:latin typeface="Arial" charset="0"/>
              <a:cs typeface="Arial" charset="0"/>
            </a:endParaRPr>
          </a:p>
        </p:txBody>
      </p:sp>
      <p:sp>
        <p:nvSpPr>
          <p:cNvPr id="10" name="Bent Arrow 9"/>
          <p:cNvSpPr/>
          <p:nvPr/>
        </p:nvSpPr>
        <p:spPr bwMode="auto">
          <a:xfrm rot="10800000">
            <a:off x="5991225" y="4768180"/>
            <a:ext cx="400050" cy="323850"/>
          </a:xfrm>
          <a:prstGeom prst="bentArrow">
            <a:avLst>
              <a:gd name="adj1" fmla="val 25000"/>
              <a:gd name="adj2" fmla="val 25000"/>
              <a:gd name="adj3" fmla="val 50000"/>
              <a:gd name="adj4" fmla="val 43750"/>
            </a:avLst>
          </a:prstGeom>
          <a:solidFill>
            <a:srgbClr val="7DA9DA"/>
          </a:solidFill>
          <a:ln w="9525" cap="flat" cmpd="sng" algn="ctr">
            <a:noFill/>
            <a:prstDash val="solid"/>
            <a:round/>
            <a:headEnd type="none" w="med" len="med"/>
            <a:tailEnd type="none" w="med" len="med"/>
          </a:ln>
          <a:effectLst/>
        </p:spPr>
        <p:txBody>
          <a:bodyPr wrap="none" anchor="ctr"/>
          <a:lstStyle/>
          <a:p>
            <a:pPr algn="ctr">
              <a:defRPr/>
            </a:pPr>
            <a:endParaRPr lang="en-GB">
              <a:latin typeface="Arial" charset="0"/>
              <a:cs typeface="Arial" charset="0"/>
            </a:endParaRPr>
          </a:p>
        </p:txBody>
      </p:sp>
      <p:sp>
        <p:nvSpPr>
          <p:cNvPr id="11" name="TextBox 3"/>
          <p:cNvSpPr txBox="1">
            <a:spLocks noChangeArrowheads="1"/>
          </p:cNvSpPr>
          <p:nvPr/>
        </p:nvSpPr>
        <p:spPr bwMode="auto">
          <a:xfrm>
            <a:off x="5343525" y="5998493"/>
            <a:ext cx="3800475" cy="338137"/>
          </a:xfrm>
          <a:prstGeom prst="rect">
            <a:avLst/>
          </a:prstGeom>
          <a:noFill/>
          <a:ln w="9525">
            <a:noFill/>
            <a:miter lim="800000"/>
            <a:headEnd/>
            <a:tailEnd/>
          </a:ln>
        </p:spPr>
        <p:txBody>
          <a:bodyPr wrap="none">
            <a:spAutoFit/>
          </a:bodyPr>
          <a:lstStyle/>
          <a:p>
            <a:r>
              <a:rPr lang="en-GB" sz="1600" i="1">
                <a:latin typeface="Times New Roman" pitchFamily="18" charset="0"/>
                <a:cs typeface="Times New Roman" pitchFamily="18" charset="0"/>
              </a:rPr>
              <a:t>K. Vegso, et al., Langmuir 28, 10409 (2012)</a:t>
            </a:r>
            <a:endParaRPr lang="en-GB" sz="1600">
              <a:latin typeface="Times New Roman" pitchFamily="18" charset="0"/>
              <a:cs typeface="Times New Roman" pitchFamily="18" charset="0"/>
            </a:endParaRPr>
          </a:p>
        </p:txBody>
      </p:sp>
      <p:sp>
        <p:nvSpPr>
          <p:cNvPr id="12" name="TextBox 139"/>
          <p:cNvSpPr txBox="1">
            <a:spLocks noChangeArrowheads="1"/>
          </p:cNvSpPr>
          <p:nvPr/>
        </p:nvSpPr>
        <p:spPr bwMode="auto">
          <a:xfrm>
            <a:off x="3419475" y="1577305"/>
            <a:ext cx="1731963" cy="369888"/>
          </a:xfrm>
          <a:prstGeom prst="rect">
            <a:avLst/>
          </a:prstGeom>
          <a:noFill/>
          <a:ln w="9525">
            <a:noFill/>
            <a:miter lim="800000"/>
            <a:headEnd/>
            <a:tailEnd/>
          </a:ln>
        </p:spPr>
        <p:txBody>
          <a:bodyPr wrap="none">
            <a:spAutoFit/>
          </a:bodyPr>
          <a:lstStyle/>
          <a:p>
            <a:r>
              <a:rPr lang="en-US"/>
              <a:t>PILATUS 300K</a:t>
            </a:r>
            <a:endParaRPr lang="en-GB"/>
          </a:p>
        </p:txBody>
      </p:sp>
      <p:sp>
        <p:nvSpPr>
          <p:cNvPr id="13" name="TextBox 140"/>
          <p:cNvSpPr txBox="1">
            <a:spLocks noChangeArrowheads="1"/>
          </p:cNvSpPr>
          <p:nvPr/>
        </p:nvSpPr>
        <p:spPr bwMode="auto">
          <a:xfrm>
            <a:off x="3857625" y="3301330"/>
            <a:ext cx="2211388" cy="369888"/>
          </a:xfrm>
          <a:prstGeom prst="rect">
            <a:avLst/>
          </a:prstGeom>
          <a:noFill/>
          <a:ln w="9525">
            <a:noFill/>
            <a:miter lim="800000"/>
            <a:headEnd/>
            <a:tailEnd/>
          </a:ln>
        </p:spPr>
        <p:txBody>
          <a:bodyPr wrap="none">
            <a:spAutoFit/>
          </a:bodyPr>
          <a:lstStyle/>
          <a:p>
            <a:r>
              <a:rPr lang="en-US"/>
              <a:t>online data analysis</a:t>
            </a:r>
            <a:endParaRPr lang="en-GB"/>
          </a:p>
        </p:txBody>
      </p:sp>
      <p:sp>
        <p:nvSpPr>
          <p:cNvPr id="14" name="TextBox 142"/>
          <p:cNvSpPr txBox="1">
            <a:spLocks noChangeArrowheads="1"/>
          </p:cNvSpPr>
          <p:nvPr/>
        </p:nvSpPr>
        <p:spPr bwMode="auto">
          <a:xfrm>
            <a:off x="2286000" y="3872830"/>
            <a:ext cx="1717675" cy="307975"/>
          </a:xfrm>
          <a:prstGeom prst="rect">
            <a:avLst/>
          </a:prstGeom>
          <a:noFill/>
          <a:ln w="9525">
            <a:noFill/>
            <a:miter lim="800000"/>
            <a:headEnd/>
            <a:tailEnd/>
          </a:ln>
        </p:spPr>
        <p:txBody>
          <a:bodyPr wrap="none">
            <a:spAutoFit/>
          </a:bodyPr>
          <a:lstStyle/>
          <a:p>
            <a:r>
              <a:rPr lang="en-GB" sz="1400">
                <a:latin typeface="Arial Narrow" pitchFamily="34" charset="0"/>
              </a:rPr>
              <a:t>paracrystal “landscape”</a:t>
            </a:r>
          </a:p>
        </p:txBody>
      </p:sp>
      <p:grpSp>
        <p:nvGrpSpPr>
          <p:cNvPr id="15" name="Group 27"/>
          <p:cNvGrpSpPr>
            <a:grpSpLocks/>
          </p:cNvGrpSpPr>
          <p:nvPr/>
        </p:nvGrpSpPr>
        <p:grpSpPr bwMode="auto">
          <a:xfrm>
            <a:off x="142875" y="1340768"/>
            <a:ext cx="2371725" cy="2651125"/>
            <a:chOff x="142875" y="1563688"/>
            <a:chExt cx="2371725" cy="2651125"/>
          </a:xfrm>
        </p:grpSpPr>
        <p:pic>
          <p:nvPicPr>
            <p:cNvPr id="16" name="Picture 8" descr="gisaxs_exp2.jpg"/>
            <p:cNvPicPr>
              <a:picLocks noChangeAspect="1"/>
            </p:cNvPicPr>
            <p:nvPr/>
          </p:nvPicPr>
          <p:blipFill>
            <a:blip r:embed="rId6" cstate="print"/>
            <a:srcRect/>
            <a:stretch>
              <a:fillRect/>
            </a:stretch>
          </p:blipFill>
          <p:spPr bwMode="auto">
            <a:xfrm>
              <a:off x="149225" y="1563688"/>
              <a:ext cx="2365375" cy="2617787"/>
            </a:xfrm>
            <a:prstGeom prst="rect">
              <a:avLst/>
            </a:prstGeom>
            <a:noFill/>
            <a:ln w="9525">
              <a:noFill/>
              <a:miter lim="800000"/>
              <a:headEnd/>
              <a:tailEnd/>
            </a:ln>
          </p:spPr>
        </p:pic>
        <p:sp>
          <p:nvSpPr>
            <p:cNvPr id="17" name="Rectangle 16"/>
            <p:cNvSpPr/>
            <p:nvPr/>
          </p:nvSpPr>
          <p:spPr bwMode="auto">
            <a:xfrm rot="614211">
              <a:off x="247604" y="3392608"/>
              <a:ext cx="1182780" cy="89643"/>
            </a:xfrm>
            <a:prstGeom prst="rect">
              <a:avLst/>
            </a:prstGeom>
            <a:solidFill>
              <a:srgbClr val="FFC000"/>
            </a:solidFill>
            <a:ln w="9525" cap="flat" cmpd="sng" algn="ctr">
              <a:noFill/>
              <a:prstDash val="solid"/>
              <a:round/>
              <a:headEnd type="none" w="med" len="med"/>
              <a:tailEnd type="none" w="med" len="med"/>
            </a:ln>
            <a:effectLst/>
            <a:scene3d>
              <a:camera prst="isometricRightUp"/>
              <a:lightRig rig="threePt" dir="t"/>
            </a:scene3d>
            <a:sp3d prstMaterial="matte">
              <a:bevelT w="6350"/>
              <a:bevelB w="25400" h="101600"/>
            </a:sp3d>
          </p:spPr>
          <p:txBody>
            <a:bodyPr wrap="none" anchor="ctr"/>
            <a:lstStyle/>
            <a:p>
              <a:pPr algn="ctr">
                <a:defRPr/>
              </a:pPr>
              <a:endParaRPr lang="en-GB">
                <a:latin typeface="Arial" charset="0"/>
                <a:cs typeface="Arial" charset="0"/>
              </a:endParaRPr>
            </a:p>
          </p:txBody>
        </p:sp>
        <p:sp>
          <p:nvSpPr>
            <p:cNvPr id="18" name="TextBox 129"/>
            <p:cNvSpPr txBox="1">
              <a:spLocks noChangeArrowheads="1"/>
            </p:cNvSpPr>
            <p:nvPr/>
          </p:nvSpPr>
          <p:spPr bwMode="auto">
            <a:xfrm>
              <a:off x="373050" y="2774066"/>
              <a:ext cx="517846" cy="369319"/>
            </a:xfrm>
            <a:prstGeom prst="rect">
              <a:avLst/>
            </a:prstGeom>
            <a:noFill/>
            <a:ln w="9525">
              <a:noFill/>
              <a:miter lim="800000"/>
              <a:headEnd/>
              <a:tailEnd/>
            </a:ln>
          </p:spPr>
          <p:txBody>
            <a:bodyPr wrap="none">
              <a:spAutoFit/>
            </a:bodyPr>
            <a:lstStyle/>
            <a:p>
              <a:r>
                <a:rPr lang="en-US"/>
                <a:t>y(t)</a:t>
              </a:r>
              <a:endParaRPr lang="en-GB"/>
            </a:p>
          </p:txBody>
        </p:sp>
        <p:sp>
          <p:nvSpPr>
            <p:cNvPr id="19" name="TextBox 130"/>
            <p:cNvSpPr txBox="1">
              <a:spLocks noChangeArrowheads="1"/>
            </p:cNvSpPr>
            <p:nvPr/>
          </p:nvSpPr>
          <p:spPr bwMode="auto">
            <a:xfrm>
              <a:off x="525380" y="1913484"/>
              <a:ext cx="1142720" cy="338542"/>
            </a:xfrm>
            <a:prstGeom prst="rect">
              <a:avLst/>
            </a:prstGeom>
            <a:noFill/>
            <a:ln w="9525">
              <a:noFill/>
              <a:miter lim="800000"/>
              <a:headEnd/>
              <a:tailEnd/>
            </a:ln>
          </p:spPr>
          <p:txBody>
            <a:bodyPr wrap="none">
              <a:spAutoFit/>
            </a:bodyPr>
            <a:lstStyle/>
            <a:p>
              <a:r>
                <a:rPr lang="en-US" sz="1600"/>
                <a:t>GISAXS(t)</a:t>
              </a:r>
              <a:endParaRPr lang="en-GB" sz="1600"/>
            </a:p>
          </p:txBody>
        </p:sp>
        <p:sp>
          <p:nvSpPr>
            <p:cNvPr id="20" name="Right Arrow 131"/>
            <p:cNvSpPr>
              <a:spLocks noChangeArrowheads="1"/>
            </p:cNvSpPr>
            <p:nvPr/>
          </p:nvSpPr>
          <p:spPr bwMode="auto">
            <a:xfrm rot="1426626">
              <a:off x="412338" y="3170477"/>
              <a:ext cx="403221" cy="207264"/>
            </a:xfrm>
            <a:prstGeom prst="rightArrow">
              <a:avLst>
                <a:gd name="adj1" fmla="val 50000"/>
                <a:gd name="adj2" fmla="val 49996"/>
              </a:avLst>
            </a:prstGeom>
            <a:solidFill>
              <a:srgbClr val="7DA9DA"/>
            </a:solidFill>
            <a:ln w="9525" algn="ctr">
              <a:noFill/>
              <a:round/>
              <a:headEnd/>
              <a:tailEnd/>
            </a:ln>
          </p:spPr>
          <p:txBody>
            <a:bodyPr wrap="none" anchor="ctr"/>
            <a:lstStyle/>
            <a:p>
              <a:pPr algn="ctr"/>
              <a:endParaRPr lang="en-US"/>
            </a:p>
          </p:txBody>
        </p:sp>
        <p:sp>
          <p:nvSpPr>
            <p:cNvPr id="21" name="Bent Arrow 20"/>
            <p:cNvSpPr/>
            <p:nvPr/>
          </p:nvSpPr>
          <p:spPr bwMode="auto">
            <a:xfrm rot="5235813">
              <a:off x="1818481" y="3499645"/>
              <a:ext cx="295275" cy="309562"/>
            </a:xfrm>
            <a:prstGeom prst="bentArrow">
              <a:avLst/>
            </a:prstGeom>
            <a:solidFill>
              <a:srgbClr val="7DA9DA"/>
            </a:solidFill>
            <a:ln w="9525" cap="flat" cmpd="sng" algn="ctr">
              <a:noFill/>
              <a:prstDash val="solid"/>
              <a:round/>
              <a:headEnd type="none" w="med" len="med"/>
              <a:tailEnd type="none" w="med" len="med"/>
            </a:ln>
            <a:effectLst/>
          </p:spPr>
          <p:txBody>
            <a:bodyPr wrap="none" anchor="ctr"/>
            <a:lstStyle/>
            <a:p>
              <a:pPr algn="ctr">
                <a:defRPr/>
              </a:pPr>
              <a:endParaRPr lang="en-GB">
                <a:latin typeface="Arial" charset="0"/>
                <a:cs typeface="Arial" charset="0"/>
              </a:endParaRPr>
            </a:p>
          </p:txBody>
        </p:sp>
        <p:sp>
          <p:nvSpPr>
            <p:cNvPr id="22" name="TextBox 134"/>
            <p:cNvSpPr txBox="1">
              <a:spLocks noChangeArrowheads="1"/>
            </p:cNvSpPr>
            <p:nvPr/>
          </p:nvSpPr>
          <p:spPr bwMode="auto">
            <a:xfrm>
              <a:off x="1862727" y="3739978"/>
              <a:ext cx="546588" cy="369319"/>
            </a:xfrm>
            <a:prstGeom prst="rect">
              <a:avLst/>
            </a:prstGeom>
            <a:noFill/>
            <a:ln w="9525">
              <a:noFill/>
              <a:miter lim="800000"/>
              <a:headEnd/>
              <a:tailEnd/>
            </a:ln>
          </p:spPr>
          <p:txBody>
            <a:bodyPr>
              <a:spAutoFit/>
            </a:bodyPr>
            <a:lstStyle/>
            <a:p>
              <a:r>
                <a:rPr lang="en-US">
                  <a:latin typeface="Symbol" pitchFamily="18" charset="2"/>
                </a:rPr>
                <a:t>p</a:t>
              </a:r>
              <a:r>
                <a:rPr lang="en-US"/>
                <a:t>(t)</a:t>
              </a:r>
              <a:endParaRPr lang="en-GB"/>
            </a:p>
          </p:txBody>
        </p:sp>
        <p:sp>
          <p:nvSpPr>
            <p:cNvPr id="23" name="TextBox 141"/>
            <p:cNvSpPr txBox="1">
              <a:spLocks noChangeArrowheads="1"/>
            </p:cNvSpPr>
            <p:nvPr/>
          </p:nvSpPr>
          <p:spPr bwMode="auto">
            <a:xfrm>
              <a:off x="142875" y="3876675"/>
              <a:ext cx="1408113" cy="338138"/>
            </a:xfrm>
            <a:prstGeom prst="rect">
              <a:avLst/>
            </a:prstGeom>
            <a:noFill/>
            <a:ln w="9525">
              <a:noFill/>
              <a:miter lim="800000"/>
              <a:headEnd/>
              <a:tailEnd/>
            </a:ln>
          </p:spPr>
          <p:txBody>
            <a:bodyPr wrap="none">
              <a:spAutoFit/>
            </a:bodyPr>
            <a:lstStyle/>
            <a:p>
              <a:r>
                <a:rPr lang="en-US" sz="1600" i="1">
                  <a:latin typeface="Times New Roman" pitchFamily="18" charset="0"/>
                  <a:cs typeface="Times New Roman" pitchFamily="18" charset="0"/>
                </a:rPr>
                <a:t>Ag NPs, Ø7nm</a:t>
              </a:r>
              <a:endParaRPr lang="en-GB" sz="1600" i="1">
                <a:latin typeface="Times New Roman" pitchFamily="18" charset="0"/>
                <a:cs typeface="Times New Roman" pitchFamily="18" charset="0"/>
              </a:endParaRPr>
            </a:p>
          </p:txBody>
        </p:sp>
        <p:sp>
          <p:nvSpPr>
            <p:cNvPr id="24" name="TextBox 143"/>
            <p:cNvSpPr txBox="1">
              <a:spLocks noChangeArrowheads="1"/>
            </p:cNvSpPr>
            <p:nvPr/>
          </p:nvSpPr>
          <p:spPr bwMode="auto">
            <a:xfrm>
              <a:off x="209550" y="2190750"/>
              <a:ext cx="863600" cy="338138"/>
            </a:xfrm>
            <a:prstGeom prst="rect">
              <a:avLst/>
            </a:prstGeom>
            <a:noFill/>
            <a:ln w="9525">
              <a:noFill/>
              <a:miter lim="800000"/>
              <a:headEnd/>
              <a:tailEnd/>
            </a:ln>
          </p:spPr>
          <p:txBody>
            <a:bodyPr wrap="none">
              <a:spAutoFit/>
            </a:bodyPr>
            <a:lstStyle/>
            <a:p>
              <a:r>
                <a:rPr lang="en-US" sz="1600" i="1">
                  <a:latin typeface="Symbol" pitchFamily="18" charset="2"/>
                  <a:cs typeface="Times New Roman" pitchFamily="18" charset="0"/>
                </a:rPr>
                <a:t>D</a:t>
              </a:r>
              <a:r>
                <a:rPr lang="en-US" sz="1600" i="1">
                  <a:latin typeface="Times New Roman" pitchFamily="18" charset="0"/>
                  <a:cs typeface="Times New Roman" pitchFamily="18" charset="0"/>
                </a:rPr>
                <a:t>t=1.9s</a:t>
              </a:r>
              <a:endParaRPr lang="en-GB" sz="1600" i="1">
                <a:latin typeface="Times New Roman" pitchFamily="18" charset="0"/>
                <a:cs typeface="Times New Roman" pitchFamily="18" charset="0"/>
              </a:endParaRPr>
            </a:p>
          </p:txBody>
        </p:sp>
        <p:sp>
          <p:nvSpPr>
            <p:cNvPr id="25" name="TextBox 144"/>
            <p:cNvSpPr txBox="1">
              <a:spLocks noChangeArrowheads="1"/>
            </p:cNvSpPr>
            <p:nvPr/>
          </p:nvSpPr>
          <p:spPr bwMode="auto">
            <a:xfrm>
              <a:off x="228600" y="2457450"/>
              <a:ext cx="1154113" cy="338138"/>
            </a:xfrm>
            <a:prstGeom prst="rect">
              <a:avLst/>
            </a:prstGeom>
            <a:noFill/>
            <a:ln w="9525">
              <a:noFill/>
              <a:miter lim="800000"/>
              <a:headEnd/>
              <a:tailEnd/>
            </a:ln>
          </p:spPr>
          <p:txBody>
            <a:bodyPr wrap="none">
              <a:spAutoFit/>
            </a:bodyPr>
            <a:lstStyle/>
            <a:p>
              <a:r>
                <a:rPr lang="en-US" sz="1600" i="1">
                  <a:latin typeface="Times New Roman" pitchFamily="18" charset="0"/>
                  <a:cs typeface="Times New Roman" pitchFamily="18" charset="0"/>
                </a:rPr>
                <a:t>v=1.5 mm/s</a:t>
              </a:r>
              <a:endParaRPr lang="en-GB" sz="1600" i="1">
                <a:latin typeface="Times New Roman" pitchFamily="18" charset="0"/>
                <a:cs typeface="Times New Roman" pitchFamily="18" charset="0"/>
              </a:endParaRPr>
            </a:p>
          </p:txBody>
        </p:sp>
      </p:grpSp>
      <p:sp>
        <p:nvSpPr>
          <p:cNvPr id="26" name="TextBox 25"/>
          <p:cNvSpPr txBox="1">
            <a:spLocks noChangeArrowheads="1"/>
          </p:cNvSpPr>
          <p:nvPr/>
        </p:nvSpPr>
        <p:spPr bwMode="auto">
          <a:xfrm>
            <a:off x="6648450" y="4853905"/>
            <a:ext cx="2243138" cy="1077913"/>
          </a:xfrm>
          <a:prstGeom prst="rect">
            <a:avLst/>
          </a:prstGeom>
          <a:noFill/>
          <a:ln w="9525">
            <a:noFill/>
            <a:miter lim="800000"/>
            <a:headEnd/>
            <a:tailEnd/>
          </a:ln>
        </p:spPr>
        <p:txBody>
          <a:bodyPr wrap="none">
            <a:spAutoFit/>
          </a:bodyPr>
          <a:lstStyle/>
          <a:p>
            <a:r>
              <a:rPr lang="en-US" sz="1600" dirty="0"/>
              <a:t>I   - coalescence</a:t>
            </a:r>
          </a:p>
          <a:p>
            <a:r>
              <a:rPr lang="en-US" sz="1600" dirty="0"/>
              <a:t>II  - re-ordering</a:t>
            </a:r>
          </a:p>
          <a:p>
            <a:r>
              <a:rPr lang="en-US" sz="1600" dirty="0"/>
              <a:t>III -  </a:t>
            </a:r>
            <a:r>
              <a:rPr lang="en-US" sz="1600" dirty="0" err="1"/>
              <a:t>paracryst.disorder</a:t>
            </a:r>
            <a:endParaRPr lang="en-US" sz="1600" dirty="0"/>
          </a:p>
          <a:p>
            <a:r>
              <a:rPr lang="en-US" sz="1600" dirty="0"/>
              <a:t>IV -2D – </a:t>
            </a:r>
            <a:r>
              <a:rPr lang="en-US" sz="1600" dirty="0" smtClean="0"/>
              <a:t>3D </a:t>
            </a:r>
            <a:r>
              <a:rPr lang="en-US" sz="1600" dirty="0"/>
              <a:t>transition</a:t>
            </a:r>
            <a:endParaRPr lang="en-GB" sz="1600" dirty="0"/>
          </a:p>
        </p:txBody>
      </p:sp>
      <p:sp>
        <p:nvSpPr>
          <p:cNvPr id="27" name="TextBox 26"/>
          <p:cNvSpPr txBox="1"/>
          <p:nvPr/>
        </p:nvSpPr>
        <p:spPr>
          <a:xfrm>
            <a:off x="35496" y="836712"/>
            <a:ext cx="2586798" cy="369332"/>
          </a:xfrm>
          <a:prstGeom prst="rect">
            <a:avLst/>
          </a:prstGeom>
          <a:noFill/>
        </p:spPr>
        <p:txBody>
          <a:bodyPr wrap="none" rtlCol="0">
            <a:spAutoFit/>
          </a:bodyPr>
          <a:lstStyle/>
          <a:p>
            <a:r>
              <a:rPr lang="en-GB" dirty="0" smtClean="0">
                <a:latin typeface="Arial Narrow" pitchFamily="34" charset="0"/>
              </a:rPr>
              <a:t>Langmuir: Air-liquid interface</a:t>
            </a:r>
            <a:endParaRPr lang="en-GB" dirty="0">
              <a:latin typeface="Arial Narrow"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latin typeface="Arial Narrow" pitchFamily="34" charset="0"/>
              </a:rPr>
              <a:t>hAmphiphilic</a:t>
            </a:r>
            <a:r>
              <a:rPr lang="en-GB" dirty="0" smtClean="0">
                <a:latin typeface="Arial Narrow" pitchFamily="34" charset="0"/>
              </a:rPr>
              <a:t> Block Copolymer </a:t>
            </a:r>
            <a:r>
              <a:rPr lang="en-GB" dirty="0" err="1" smtClean="0">
                <a:latin typeface="Arial Narrow" pitchFamily="34" charset="0"/>
              </a:rPr>
              <a:t>Nanoscale</a:t>
            </a:r>
            <a:r>
              <a:rPr lang="en-GB" dirty="0" smtClean="0">
                <a:latin typeface="Arial Narrow" pitchFamily="34" charset="0"/>
              </a:rPr>
              <a:t> assembly at the Air Water Interface</a:t>
            </a:r>
            <a:endParaRPr lang="en-GB" dirty="0">
              <a:latin typeface="Arial Narrow" pitchFamily="34" charset="0"/>
            </a:endParaRPr>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41</a:t>
            </a:fld>
            <a:endParaRPr lang="fr-FR" dirty="0"/>
          </a:p>
        </p:txBody>
      </p:sp>
      <p:pic>
        <p:nvPicPr>
          <p:cNvPr id="5" name="Picture 4" descr="langmuir_ps_pmma_1.png"/>
          <p:cNvPicPr>
            <a:picLocks noChangeAspect="1"/>
          </p:cNvPicPr>
          <p:nvPr/>
        </p:nvPicPr>
        <p:blipFill>
          <a:blip r:embed="rId3" cstate="print"/>
          <a:stretch>
            <a:fillRect/>
          </a:stretch>
        </p:blipFill>
        <p:spPr>
          <a:xfrm>
            <a:off x="35496" y="1700808"/>
            <a:ext cx="5472608" cy="4564596"/>
          </a:xfrm>
          <a:prstGeom prst="rect">
            <a:avLst/>
          </a:prstGeom>
        </p:spPr>
      </p:pic>
      <p:graphicFrame>
        <p:nvGraphicFramePr>
          <p:cNvPr id="1026" name="Object 2"/>
          <p:cNvGraphicFramePr>
            <a:graphicFrameLocks noChangeAspect="1"/>
          </p:cNvGraphicFramePr>
          <p:nvPr/>
        </p:nvGraphicFramePr>
        <p:xfrm>
          <a:off x="645428" y="1717742"/>
          <a:ext cx="2247084" cy="1584176"/>
        </p:xfrm>
        <a:graphic>
          <a:graphicData uri="http://schemas.openxmlformats.org/presentationml/2006/ole">
            <p:oleObj spid="_x0000_s1506306" name="Graph" r:id="rId4" imgW="3879360" imgH="2734560" progId="Origin50.Graph">
              <p:embed/>
            </p:oleObj>
          </a:graphicData>
        </a:graphic>
      </p:graphicFrame>
      <p:pic>
        <p:nvPicPr>
          <p:cNvPr id="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24128" y="1772816"/>
            <a:ext cx="3190354"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1298192" y="1650286"/>
            <a:ext cx="1545616" cy="338554"/>
          </a:xfrm>
          <a:prstGeom prst="rect">
            <a:avLst/>
          </a:prstGeom>
          <a:noFill/>
        </p:spPr>
        <p:txBody>
          <a:bodyPr wrap="none" rtlCol="0">
            <a:spAutoFit/>
          </a:bodyPr>
          <a:lstStyle/>
          <a:p>
            <a:r>
              <a:rPr lang="en-US" sz="1600" b="1" dirty="0" smtClean="0">
                <a:latin typeface="Arial Narrow" pitchFamily="34" charset="0"/>
              </a:rPr>
              <a:t>X-ray Reflectivity</a:t>
            </a:r>
            <a:endParaRPr lang="en-GB" sz="1600" b="1" dirty="0">
              <a:latin typeface="Arial Narrow" pitchFamily="34" charset="0"/>
            </a:endParaRPr>
          </a:p>
        </p:txBody>
      </p:sp>
      <p:cxnSp>
        <p:nvCxnSpPr>
          <p:cNvPr id="11" name="Straight Connector 10"/>
          <p:cNvCxnSpPr/>
          <p:nvPr/>
        </p:nvCxnSpPr>
        <p:spPr>
          <a:xfrm flipV="1">
            <a:off x="2627784" y="3645024"/>
            <a:ext cx="792088" cy="792088"/>
          </a:xfrm>
          <a:prstGeom prst="lin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87624" y="4437112"/>
            <a:ext cx="1440160" cy="576064"/>
          </a:xfrm>
          <a:prstGeom prst="line">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475656" y="4034737"/>
            <a:ext cx="1872208" cy="112245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1547664" y="3789040"/>
            <a:ext cx="1800200" cy="1656184"/>
          </a:xfrm>
          <a:prstGeom prst="arc">
            <a:avLst>
              <a:gd name="adj1" fmla="val 9154697"/>
              <a:gd name="adj2" fmla="val 9815939"/>
            </a:avLst>
          </a:prstGeom>
          <a:ln>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1271356" y="4804968"/>
            <a:ext cx="373820" cy="369332"/>
          </a:xfrm>
          <a:prstGeom prst="rect">
            <a:avLst/>
          </a:prstGeom>
          <a:noFill/>
        </p:spPr>
        <p:txBody>
          <a:bodyPr wrap="none" rtlCol="0">
            <a:spAutoFit/>
          </a:bodyPr>
          <a:lstStyle/>
          <a:p>
            <a:r>
              <a:rPr lang="en-US" b="1" dirty="0" err="1" smtClean="0">
                <a:solidFill>
                  <a:srgbClr val="132577"/>
                </a:solidFill>
                <a:latin typeface="Symbol" pitchFamily="18" charset="2"/>
              </a:rPr>
              <a:t>a</a:t>
            </a:r>
            <a:r>
              <a:rPr lang="en-US" b="1" baseline="-25000" dirty="0" err="1" smtClean="0">
                <a:solidFill>
                  <a:srgbClr val="132577"/>
                </a:solidFill>
              </a:rPr>
              <a:t>i</a:t>
            </a:r>
            <a:endParaRPr lang="en-GB" b="1" baseline="-25000" dirty="0">
              <a:solidFill>
                <a:srgbClr val="132577"/>
              </a:solidFill>
            </a:endParaRPr>
          </a:p>
        </p:txBody>
      </p:sp>
      <p:sp>
        <p:nvSpPr>
          <p:cNvPr id="20" name="TextBox 19"/>
          <p:cNvSpPr txBox="1"/>
          <p:nvPr/>
        </p:nvSpPr>
        <p:spPr>
          <a:xfrm>
            <a:off x="35496" y="908720"/>
            <a:ext cx="3395481" cy="369332"/>
          </a:xfrm>
          <a:prstGeom prst="rect">
            <a:avLst/>
          </a:prstGeom>
          <a:noFill/>
        </p:spPr>
        <p:txBody>
          <a:bodyPr wrap="none" rtlCol="0">
            <a:spAutoFit/>
          </a:bodyPr>
          <a:lstStyle/>
          <a:p>
            <a:r>
              <a:rPr lang="en-US" sz="1600" b="1" dirty="0" smtClean="0">
                <a:solidFill>
                  <a:srgbClr val="FF0000"/>
                </a:solidFill>
              </a:rPr>
              <a:t>PS</a:t>
            </a:r>
            <a:r>
              <a:rPr lang="en-US" sz="1600" b="1" dirty="0" smtClean="0"/>
              <a:t>-</a:t>
            </a:r>
            <a:r>
              <a:rPr lang="en-US" sz="1600" b="1" dirty="0" smtClean="0">
                <a:solidFill>
                  <a:srgbClr val="00B050"/>
                </a:solidFill>
              </a:rPr>
              <a:t>PMMA</a:t>
            </a:r>
            <a:r>
              <a:rPr lang="en-US" sz="1600" b="1" dirty="0" smtClean="0"/>
              <a:t>: blocks length ratio</a:t>
            </a:r>
            <a:r>
              <a:rPr lang="en-US" dirty="0" smtClean="0"/>
              <a:t> </a:t>
            </a:r>
            <a:r>
              <a:rPr lang="en-US" dirty="0" smtClean="0">
                <a:sym typeface="Wingdings" pitchFamily="2" charset="2"/>
              </a:rPr>
              <a:t></a:t>
            </a:r>
            <a:endParaRPr lang="en-GB" dirty="0"/>
          </a:p>
        </p:txBody>
      </p:sp>
      <p:sp>
        <p:nvSpPr>
          <p:cNvPr id="21" name="TextBox 20"/>
          <p:cNvSpPr txBox="1"/>
          <p:nvPr/>
        </p:nvSpPr>
        <p:spPr>
          <a:xfrm>
            <a:off x="223804" y="6307614"/>
            <a:ext cx="3741537" cy="276999"/>
          </a:xfrm>
          <a:prstGeom prst="rect">
            <a:avLst/>
          </a:prstGeom>
          <a:noFill/>
        </p:spPr>
        <p:txBody>
          <a:bodyPr wrap="none" rtlCol="0">
            <a:spAutoFit/>
          </a:bodyPr>
          <a:lstStyle/>
          <a:p>
            <a:r>
              <a:rPr lang="en-US" sz="1200" i="1" dirty="0" smtClean="0"/>
              <a:t>G. Li </a:t>
            </a:r>
            <a:r>
              <a:rPr lang="en-US" sz="1200" i="1" dirty="0" err="1" smtClean="0"/>
              <a:t>Destri</a:t>
            </a:r>
            <a:r>
              <a:rPr lang="en-US" sz="1200" i="1" dirty="0" smtClean="0"/>
              <a:t> , </a:t>
            </a:r>
            <a:r>
              <a:rPr lang="en-US" sz="1200" i="1" dirty="0" err="1" smtClean="0"/>
              <a:t>O.Konovalov</a:t>
            </a:r>
            <a:r>
              <a:rPr lang="en-US" sz="1200" i="1" dirty="0" smtClean="0"/>
              <a:t>, Langmuir 2015, 31, 8856</a:t>
            </a:r>
            <a:endParaRPr lang="en-GB" sz="1200" i="1" dirty="0"/>
          </a:p>
        </p:txBody>
      </p:sp>
      <p:pic>
        <p:nvPicPr>
          <p:cNvPr id="24" name="Picture 23" descr="block_copolymer.png"/>
          <p:cNvPicPr>
            <a:picLocks noChangeAspect="1"/>
          </p:cNvPicPr>
          <p:nvPr/>
        </p:nvPicPr>
        <p:blipFill>
          <a:blip r:embed="rId6" cstate="print"/>
          <a:stretch>
            <a:fillRect/>
          </a:stretch>
        </p:blipFill>
        <p:spPr>
          <a:xfrm>
            <a:off x="1709983" y="1988840"/>
            <a:ext cx="1163498" cy="432048"/>
          </a:xfrm>
          <a:prstGeom prst="rect">
            <a:avLst/>
          </a:prstGeom>
          <a:ln>
            <a:solidFill>
              <a:schemeClr val="accent1">
                <a:shade val="95000"/>
                <a:satMod val="105000"/>
              </a:schemeClr>
            </a:solidFill>
          </a:ln>
        </p:spPr>
      </p:pic>
      <p:pic>
        <p:nvPicPr>
          <p:cNvPr id="188" name="Picture 187" descr="la-2012-040962_0001.jpeg"/>
          <p:cNvPicPr>
            <a:picLocks noChangeAspect="1"/>
          </p:cNvPicPr>
          <p:nvPr/>
        </p:nvPicPr>
        <p:blipFill>
          <a:blip r:embed="rId7" cstate="print"/>
          <a:stretch>
            <a:fillRect/>
          </a:stretch>
        </p:blipFill>
        <p:spPr>
          <a:xfrm>
            <a:off x="3347864" y="764704"/>
            <a:ext cx="2817060" cy="835912"/>
          </a:xfrm>
          <a:prstGeom prst="rect">
            <a:avLst/>
          </a:prstGeom>
        </p:spPr>
      </p:pic>
      <p:sp>
        <p:nvSpPr>
          <p:cNvPr id="189" name="TextBox 188"/>
          <p:cNvSpPr txBox="1"/>
          <p:nvPr/>
        </p:nvSpPr>
        <p:spPr>
          <a:xfrm>
            <a:off x="5940152" y="4437112"/>
            <a:ext cx="2334678" cy="584775"/>
          </a:xfrm>
          <a:prstGeom prst="rect">
            <a:avLst/>
          </a:prstGeom>
          <a:noFill/>
        </p:spPr>
        <p:txBody>
          <a:bodyPr wrap="none" rtlCol="0">
            <a:spAutoFit/>
          </a:bodyPr>
          <a:lstStyle/>
          <a:p>
            <a:r>
              <a:rPr lang="en-US" sz="1600" dirty="0" smtClean="0"/>
              <a:t>Samples:</a:t>
            </a:r>
          </a:p>
          <a:p>
            <a:r>
              <a:rPr lang="en-US" sz="1600" b="1" dirty="0" smtClean="0"/>
              <a:t>PS-PMMA (1:1) &amp; (2:1)</a:t>
            </a:r>
            <a:endParaRPr lang="en-GB" sz="1600" b="1" dirty="0"/>
          </a:p>
        </p:txBody>
      </p:sp>
      <p:sp>
        <p:nvSpPr>
          <p:cNvPr id="192" name="TextBox 191"/>
          <p:cNvSpPr txBox="1"/>
          <p:nvPr/>
        </p:nvSpPr>
        <p:spPr>
          <a:xfrm rot="977803">
            <a:off x="3090571" y="2902423"/>
            <a:ext cx="718466" cy="261610"/>
          </a:xfrm>
          <a:prstGeom prst="rect">
            <a:avLst/>
          </a:prstGeom>
          <a:noFill/>
        </p:spPr>
        <p:txBody>
          <a:bodyPr wrap="none" rtlCol="0">
            <a:spAutoFit/>
          </a:bodyPr>
          <a:lstStyle/>
          <a:p>
            <a:r>
              <a:rPr lang="en-US" sz="1100" b="1" dirty="0" smtClean="0">
                <a:solidFill>
                  <a:schemeClr val="bg1"/>
                </a:solidFill>
              </a:rPr>
              <a:t>GISAXS</a:t>
            </a:r>
            <a:endParaRPr lang="en-GB" sz="1100" b="1" dirty="0">
              <a:solidFill>
                <a:schemeClr val="bg1"/>
              </a:solidFill>
            </a:endParaRPr>
          </a:p>
        </p:txBody>
      </p:sp>
      <p:sp>
        <p:nvSpPr>
          <p:cNvPr id="193" name="TextBox 192"/>
          <p:cNvSpPr txBox="1"/>
          <p:nvPr/>
        </p:nvSpPr>
        <p:spPr>
          <a:xfrm>
            <a:off x="6372200" y="764704"/>
            <a:ext cx="2369559" cy="1077218"/>
          </a:xfrm>
          <a:prstGeom prst="rect">
            <a:avLst/>
          </a:prstGeom>
          <a:noFill/>
        </p:spPr>
        <p:txBody>
          <a:bodyPr wrap="none" rtlCol="0">
            <a:spAutoFit/>
          </a:bodyPr>
          <a:lstStyle/>
          <a:p>
            <a:r>
              <a:rPr lang="en-US" sz="1600" b="1" dirty="0" smtClean="0"/>
              <a:t>Effect on structure of</a:t>
            </a:r>
          </a:p>
          <a:p>
            <a:pPr>
              <a:buFont typeface="Arial" pitchFamily="34" charset="0"/>
              <a:buChar char="•"/>
            </a:pPr>
            <a:r>
              <a:rPr lang="en-US" sz="1600" dirty="0" smtClean="0"/>
              <a:t> interface free energy ?</a:t>
            </a:r>
          </a:p>
          <a:p>
            <a:pPr>
              <a:buFont typeface="Arial" pitchFamily="34" charset="0"/>
              <a:buChar char="•"/>
            </a:pPr>
            <a:r>
              <a:rPr lang="en-US" sz="1600" dirty="0" smtClean="0"/>
              <a:t> blocks length ratio ?</a:t>
            </a:r>
          </a:p>
          <a:p>
            <a:pPr>
              <a:buFont typeface="Arial" pitchFamily="34" charset="0"/>
              <a:buChar char="•"/>
            </a:pPr>
            <a:r>
              <a:rPr lang="en-US" sz="1600" dirty="0" smtClean="0"/>
              <a:t> area per block ?</a:t>
            </a:r>
          </a:p>
        </p:txBody>
      </p:sp>
      <p:sp>
        <p:nvSpPr>
          <p:cNvPr id="194" name="TextBox 193"/>
          <p:cNvSpPr txBox="1"/>
          <p:nvPr/>
        </p:nvSpPr>
        <p:spPr>
          <a:xfrm>
            <a:off x="5963268" y="5157192"/>
            <a:ext cx="2125903" cy="830997"/>
          </a:xfrm>
          <a:prstGeom prst="rect">
            <a:avLst/>
          </a:prstGeom>
          <a:noFill/>
        </p:spPr>
        <p:txBody>
          <a:bodyPr wrap="none" rtlCol="0">
            <a:spAutoFit/>
          </a:bodyPr>
          <a:lstStyle/>
          <a:p>
            <a:r>
              <a:rPr lang="en-US" sz="1600" dirty="0" smtClean="0">
                <a:solidFill>
                  <a:srgbClr val="132577"/>
                </a:solidFill>
              </a:rPr>
              <a:t>The best 2D order at:</a:t>
            </a:r>
          </a:p>
          <a:p>
            <a:r>
              <a:rPr lang="en-US" sz="1600" b="1" dirty="0" smtClean="0">
                <a:solidFill>
                  <a:srgbClr val="132577"/>
                </a:solidFill>
              </a:rPr>
              <a:t>PS-PMMA (1:1)</a:t>
            </a:r>
          </a:p>
          <a:p>
            <a:r>
              <a:rPr lang="en-US" sz="1600" b="1" dirty="0" smtClean="0">
                <a:solidFill>
                  <a:srgbClr val="132577"/>
                </a:solidFill>
                <a:latin typeface="Symbol" pitchFamily="18" charset="2"/>
              </a:rPr>
              <a:t>p</a:t>
            </a:r>
            <a:r>
              <a:rPr lang="en-US" sz="1600" b="1" dirty="0" smtClean="0">
                <a:solidFill>
                  <a:srgbClr val="132577"/>
                </a:solidFill>
              </a:rPr>
              <a:t>=12 </a:t>
            </a:r>
            <a:r>
              <a:rPr lang="en-US" sz="1600" b="1" dirty="0" err="1" smtClean="0">
                <a:solidFill>
                  <a:srgbClr val="132577"/>
                </a:solidFill>
              </a:rPr>
              <a:t>mN</a:t>
            </a:r>
            <a:r>
              <a:rPr lang="en-US" sz="1600" b="1" dirty="0" smtClean="0">
                <a:solidFill>
                  <a:srgbClr val="132577"/>
                </a:solidFill>
              </a:rPr>
              <a:t>/m</a:t>
            </a:r>
          </a:p>
        </p:txBody>
      </p:sp>
      <p:sp>
        <p:nvSpPr>
          <p:cNvPr id="195" name="Rectangle 194"/>
          <p:cNvSpPr/>
          <p:nvPr/>
        </p:nvSpPr>
        <p:spPr>
          <a:xfrm>
            <a:off x="7452320" y="2204864"/>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ooter Placeholder 2"/>
          <p:cNvSpPr>
            <a:spLocks noGrp="1"/>
          </p:cNvSpPr>
          <p:nvPr>
            <p:ph type="ftr" sz="quarter" idx="10"/>
          </p:nvPr>
        </p:nvSpPr>
        <p:spPr>
          <a:xfrm>
            <a:off x="719572" y="6483349"/>
            <a:ext cx="6120000" cy="212489"/>
          </a:xfrm>
        </p:spPr>
        <p:txBody>
          <a:bodyPr/>
          <a:lstStyle/>
          <a:p>
            <a:r>
              <a:rPr lang="en-US" smtClean="0"/>
              <a:t>4/12/2017,  SYNOHF, Annecy,  O. Konovalov</a:t>
            </a:r>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controlled nanostructure</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42</a:t>
            </a:fld>
            <a:endParaRPr lang="fr-FR" dirty="0"/>
          </a:p>
        </p:txBody>
      </p:sp>
      <p:sp>
        <p:nvSpPr>
          <p:cNvPr id="6" name="Title 1"/>
          <p:cNvSpPr txBox="1">
            <a:spLocks/>
          </p:cNvSpPr>
          <p:nvPr/>
        </p:nvSpPr>
        <p:spPr bwMode="gray">
          <a:xfrm>
            <a:off x="0" y="620688"/>
            <a:ext cx="9144000" cy="648071"/>
          </a:xfrm>
          <a:prstGeom prst="rect">
            <a:avLst/>
          </a:prstGeom>
          <a:noFill/>
        </p:spPr>
        <p:txBody>
          <a:bodyPr vert="horz" lIns="72000" tIns="0" rIns="72000" bIns="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1" i="0" u="none" strike="noStrike" kern="1200" cap="all" spc="0" normalizeH="0" baseline="0" noProof="0" dirty="0" smtClean="0">
                <a:ln>
                  <a:noFill/>
                </a:ln>
                <a:effectLst/>
                <a:uLnTx/>
                <a:uFillTx/>
                <a:latin typeface="Arial Narrow" pitchFamily="34" charset="0"/>
                <a:ea typeface="+mj-ea"/>
                <a:cs typeface="+mj-cs"/>
              </a:rPr>
              <a:t>NANOSTRUCTURING </a:t>
            </a:r>
            <a:r>
              <a:rPr kumimoji="0" lang="en-US" sz="1500" b="1" i="0" u="none" strike="noStrike" kern="1200" cap="all" spc="0" normalizeH="0" baseline="0" noProof="0" dirty="0" smtClean="0">
                <a:ln>
                  <a:noFill/>
                </a:ln>
                <a:effectLst/>
                <a:uLnTx/>
                <a:uFillTx/>
                <a:latin typeface="Arial Narrow" pitchFamily="34" charset="0"/>
                <a:ea typeface="+mj-ea"/>
                <a:cs typeface="+mj-cs"/>
              </a:rPr>
              <a:t>OF ULTRATHIN POLYMER FILMS WITH HORIZONTAL AND VERTICAL CHEMICAL </a:t>
            </a:r>
            <a:r>
              <a:rPr kumimoji="0" lang="en-US" sz="1500" b="1" i="0" u="none" strike="noStrike" kern="1200" cap="all" spc="0" normalizeH="0" baseline="0" noProof="0" dirty="0" smtClean="0">
                <a:ln>
                  <a:noFill/>
                </a:ln>
                <a:effectLst/>
                <a:uLnTx/>
                <a:uFillTx/>
                <a:latin typeface="Arial Narrow" pitchFamily="34" charset="0"/>
                <a:ea typeface="+mj-ea"/>
                <a:cs typeface="+mj-cs"/>
              </a:rPr>
              <a:t>CONTROL</a:t>
            </a:r>
            <a:endParaRPr kumimoji="0" lang="en-GB" sz="1500" b="1" i="0" u="none" strike="noStrike" kern="1200" cap="all" spc="0" normalizeH="0" baseline="0" noProof="0" dirty="0">
              <a:ln>
                <a:noFill/>
              </a:ln>
              <a:effectLst/>
              <a:uLnTx/>
              <a:uFillTx/>
              <a:latin typeface="Arial Narrow" pitchFamily="34" charset="0"/>
              <a:ea typeface="+mj-ea"/>
              <a:cs typeface="+mj-cs"/>
            </a:endParaRPr>
          </a:p>
        </p:txBody>
      </p:sp>
      <p:grpSp>
        <p:nvGrpSpPr>
          <p:cNvPr id="3" name="Gruppo 3"/>
          <p:cNvGrpSpPr>
            <a:grpSpLocks noChangeAspect="1"/>
          </p:cNvGrpSpPr>
          <p:nvPr/>
        </p:nvGrpSpPr>
        <p:grpSpPr bwMode="auto">
          <a:xfrm>
            <a:off x="179512" y="1628800"/>
            <a:ext cx="1835423" cy="419767"/>
            <a:chOff x="2303466" y="404664"/>
            <a:chExt cx="3783586" cy="864096"/>
          </a:xfrm>
        </p:grpSpPr>
        <p:sp>
          <p:nvSpPr>
            <p:cNvPr id="8" name="Rettangolo 5"/>
            <p:cNvSpPr/>
            <p:nvPr/>
          </p:nvSpPr>
          <p:spPr>
            <a:xfrm>
              <a:off x="2303466" y="837504"/>
              <a:ext cx="3783586" cy="4312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5" name="Gruppo 5"/>
            <p:cNvGrpSpPr>
              <a:grpSpLocks/>
            </p:cNvGrpSpPr>
            <p:nvPr/>
          </p:nvGrpSpPr>
          <p:grpSpPr bwMode="auto">
            <a:xfrm>
              <a:off x="2381689" y="404664"/>
              <a:ext cx="3516526" cy="432048"/>
              <a:chOff x="2573569" y="1556792"/>
              <a:chExt cx="3516526" cy="432048"/>
            </a:xfrm>
          </p:grpSpPr>
          <p:sp>
            <p:nvSpPr>
              <p:cNvPr id="10" name="Ovale 7"/>
              <p:cNvSpPr/>
              <p:nvPr/>
            </p:nvSpPr>
            <p:spPr>
              <a:xfrm>
                <a:off x="2573146"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Ovale 8"/>
              <p:cNvSpPr/>
              <p:nvPr/>
            </p:nvSpPr>
            <p:spPr>
              <a:xfrm>
                <a:off x="3179663"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Ovale 9"/>
              <p:cNvSpPr/>
              <p:nvPr/>
            </p:nvSpPr>
            <p:spPr>
              <a:xfrm>
                <a:off x="3797293"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3" name="Ovale 10"/>
              <p:cNvSpPr/>
              <p:nvPr/>
            </p:nvSpPr>
            <p:spPr>
              <a:xfrm>
                <a:off x="4445092"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Ovale 11"/>
              <p:cNvSpPr/>
              <p:nvPr/>
            </p:nvSpPr>
            <p:spPr>
              <a:xfrm>
                <a:off x="5051609"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Ovale 12"/>
              <p:cNvSpPr/>
              <p:nvPr/>
            </p:nvSpPr>
            <p:spPr>
              <a:xfrm>
                <a:off x="5627959"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sp>
        <p:nvSpPr>
          <p:cNvPr id="16" name="CasellaDiTesto 35"/>
          <p:cNvSpPr txBox="1"/>
          <p:nvPr/>
        </p:nvSpPr>
        <p:spPr>
          <a:xfrm>
            <a:off x="1773517" y="1700808"/>
            <a:ext cx="3600400" cy="461665"/>
          </a:xfrm>
          <a:prstGeom prst="rect">
            <a:avLst/>
          </a:prstGeom>
          <a:noFill/>
        </p:spPr>
        <p:txBody>
          <a:bodyPr wrap="square" rtlCol="0">
            <a:spAutoFit/>
          </a:bodyPr>
          <a:lstStyle/>
          <a:p>
            <a:pPr algn="ctr"/>
            <a:r>
              <a:rPr lang="it-IT" sz="1200" b="1" dirty="0" smtClean="0"/>
              <a:t>DEPOSITION OF </a:t>
            </a:r>
            <a:r>
              <a:rPr lang="it-IT" sz="1200" b="1" dirty="0"/>
              <a:t> </a:t>
            </a:r>
            <a:r>
              <a:rPr lang="it-IT" sz="1200" b="1" dirty="0" smtClean="0"/>
              <a:t>A HIGHLY ORDERED MONOLAYER OF SiO</a:t>
            </a:r>
            <a:r>
              <a:rPr lang="it-IT" sz="1200" b="1" baseline="-25000" dirty="0" smtClean="0"/>
              <a:t>2</a:t>
            </a:r>
            <a:r>
              <a:rPr lang="it-IT" sz="1200" b="1" dirty="0" smtClean="0"/>
              <a:t> NANOPARTICLES</a:t>
            </a:r>
            <a:endParaRPr lang="it-IT" sz="1200" b="1" baseline="-25000" dirty="0"/>
          </a:p>
        </p:txBody>
      </p:sp>
      <p:grpSp>
        <p:nvGrpSpPr>
          <p:cNvPr id="7" name="Gruppo 12"/>
          <p:cNvGrpSpPr>
            <a:grpSpLocks noChangeAspect="1"/>
          </p:cNvGrpSpPr>
          <p:nvPr/>
        </p:nvGrpSpPr>
        <p:grpSpPr bwMode="auto">
          <a:xfrm>
            <a:off x="179512" y="2420888"/>
            <a:ext cx="1816608" cy="435102"/>
            <a:chOff x="2452502" y="1659243"/>
            <a:chExt cx="3783586" cy="905661"/>
          </a:xfrm>
        </p:grpSpPr>
        <p:sp>
          <p:nvSpPr>
            <p:cNvPr id="18" name="Rettangolo 14"/>
            <p:cNvSpPr/>
            <p:nvPr/>
          </p:nvSpPr>
          <p:spPr>
            <a:xfrm>
              <a:off x="2452502" y="1844817"/>
              <a:ext cx="3783586" cy="2886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9" name="Gruppo 14"/>
            <p:cNvGrpSpPr>
              <a:grpSpLocks/>
            </p:cNvGrpSpPr>
            <p:nvPr/>
          </p:nvGrpSpPr>
          <p:grpSpPr bwMode="auto">
            <a:xfrm>
              <a:off x="2452502" y="1659243"/>
              <a:ext cx="3783586" cy="905661"/>
              <a:chOff x="2303466" y="363099"/>
              <a:chExt cx="3783586" cy="905661"/>
            </a:xfrm>
          </p:grpSpPr>
          <p:sp>
            <p:nvSpPr>
              <p:cNvPr id="20" name="Rettangolo 16"/>
              <p:cNvSpPr/>
              <p:nvPr/>
            </p:nvSpPr>
            <p:spPr>
              <a:xfrm>
                <a:off x="2303466" y="837342"/>
                <a:ext cx="3783586" cy="4314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17" name="Gruppo 16"/>
              <p:cNvGrpSpPr>
                <a:grpSpLocks/>
              </p:cNvGrpSpPr>
              <p:nvPr/>
            </p:nvGrpSpPr>
            <p:grpSpPr bwMode="auto">
              <a:xfrm>
                <a:off x="2381689" y="363099"/>
                <a:ext cx="3516526" cy="432048"/>
                <a:chOff x="2573569" y="1515227"/>
                <a:chExt cx="3516526" cy="432048"/>
              </a:xfrm>
            </p:grpSpPr>
            <p:sp>
              <p:nvSpPr>
                <p:cNvPr id="22" name="Ovale 18"/>
                <p:cNvSpPr/>
                <p:nvPr/>
              </p:nvSpPr>
              <p:spPr>
                <a:xfrm>
                  <a:off x="2573113"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Ovale 19"/>
                <p:cNvSpPr/>
                <p:nvPr/>
              </p:nvSpPr>
              <p:spPr>
                <a:xfrm>
                  <a:off x="3179376"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Ovale 20"/>
                <p:cNvSpPr/>
                <p:nvPr/>
              </p:nvSpPr>
              <p:spPr>
                <a:xfrm>
                  <a:off x="3796747" y="1515227"/>
                  <a:ext cx="463426"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Ovale 21"/>
                <p:cNvSpPr/>
                <p:nvPr/>
              </p:nvSpPr>
              <p:spPr>
                <a:xfrm>
                  <a:off x="4445861"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Ovale 22"/>
                <p:cNvSpPr/>
                <p:nvPr/>
              </p:nvSpPr>
              <p:spPr>
                <a:xfrm>
                  <a:off x="5052124"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Ovale 23"/>
                <p:cNvSpPr/>
                <p:nvPr/>
              </p:nvSpPr>
              <p:spPr>
                <a:xfrm>
                  <a:off x="5628232" y="1515227"/>
                  <a:ext cx="461839"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grpSp>
      <p:sp>
        <p:nvSpPr>
          <p:cNvPr id="28" name="CasellaDiTesto 36"/>
          <p:cNvSpPr txBox="1">
            <a:spLocks noChangeAspect="1"/>
          </p:cNvSpPr>
          <p:nvPr/>
        </p:nvSpPr>
        <p:spPr>
          <a:xfrm>
            <a:off x="1971323" y="2492896"/>
            <a:ext cx="1728192" cy="276999"/>
          </a:xfrm>
          <a:prstGeom prst="rect">
            <a:avLst/>
          </a:prstGeom>
          <a:noFill/>
        </p:spPr>
        <p:txBody>
          <a:bodyPr wrap="square" rtlCol="0">
            <a:spAutoFit/>
          </a:bodyPr>
          <a:lstStyle/>
          <a:p>
            <a:pPr algn="ctr"/>
            <a:r>
              <a:rPr lang="it-IT" sz="1200" b="1" dirty="0" smtClean="0"/>
              <a:t>SPIN COATING OF P3HT</a:t>
            </a:r>
          </a:p>
        </p:txBody>
      </p:sp>
      <p:pic>
        <p:nvPicPr>
          <p:cNvPr id="31" name="Picture 2" descr="C:\Users\lidestri\Documents\Work\Andrea\P3HT poroso\jpeg GISAXS settembre 2014\SiO2NPs_147nm_0001_1.jpeg"/>
          <p:cNvPicPr>
            <a:picLocks noChangeAspect="1" noChangeArrowheads="1"/>
          </p:cNvPicPr>
          <p:nvPr/>
        </p:nvPicPr>
        <p:blipFill>
          <a:blip r:embed="rId3" cstate="print"/>
          <a:srcRect/>
          <a:stretch>
            <a:fillRect/>
          </a:stretch>
        </p:blipFill>
        <p:spPr bwMode="auto">
          <a:xfrm>
            <a:off x="5652120" y="1417846"/>
            <a:ext cx="3325021" cy="4226258"/>
          </a:xfrm>
          <a:prstGeom prst="rect">
            <a:avLst/>
          </a:prstGeom>
          <a:noFill/>
        </p:spPr>
      </p:pic>
      <p:sp>
        <p:nvSpPr>
          <p:cNvPr id="29" name="Subtitle 2"/>
          <p:cNvSpPr txBox="1">
            <a:spLocks/>
          </p:cNvSpPr>
          <p:nvPr/>
        </p:nvSpPr>
        <p:spPr>
          <a:xfrm>
            <a:off x="4283968" y="6289575"/>
            <a:ext cx="4716016" cy="307777"/>
          </a:xfrm>
          <a:prstGeom prst="rect">
            <a:avLst/>
          </a:prstGeom>
        </p:spPr>
        <p:txBody>
          <a:bodyPr wrap="square">
            <a:spAutoFit/>
          </a:bodyPr>
          <a:lstStyle/>
          <a:p>
            <a:pPr>
              <a:spcAft>
                <a:spcPts val="1000"/>
              </a:spcAft>
            </a:pPr>
            <a:r>
              <a:rPr lang="en-US" sz="1400" i="1" dirty="0" err="1" smtClean="0"/>
              <a:t>G.Li-Destri</a:t>
            </a:r>
            <a:r>
              <a:rPr lang="en-US" sz="1400" i="1" dirty="0" smtClean="0"/>
              <a:t> et al., RSC Advances,v.6, p. 9175, 2016</a:t>
            </a:r>
            <a:endParaRPr kumimoji="0" lang="en-US" sz="1400" i="1" u="none" strike="noStrike" kern="1200" cap="none" spc="0" normalizeH="0" baseline="0" noProof="0" dirty="0">
              <a:ln>
                <a:noFill/>
              </a:ln>
              <a:effectLst/>
              <a:uLnTx/>
              <a:uFillTx/>
              <a:latin typeface="+mn-lt"/>
              <a:ea typeface="+mn-ea"/>
              <a:cs typeface="+mn-cs"/>
            </a:endParaRPr>
          </a:p>
        </p:txBody>
      </p:sp>
      <p:sp>
        <p:nvSpPr>
          <p:cNvPr id="30" name="Footer Placeholder 2"/>
          <p:cNvSpPr>
            <a:spLocks noGrp="1"/>
          </p:cNvSpPr>
          <p:nvPr>
            <p:ph type="ftr" sz="quarter" idx="10"/>
          </p:nvPr>
        </p:nvSpPr>
        <p:spPr>
          <a:xfrm>
            <a:off x="719572" y="6483349"/>
            <a:ext cx="6120000" cy="212489"/>
          </a:xfrm>
        </p:spPr>
        <p:txBody>
          <a:bodyPr/>
          <a:lstStyle/>
          <a:p>
            <a:r>
              <a:rPr lang="en-US" smtClean="0"/>
              <a:t>4/12/2017,  SYNOHF, Annecy,  O. Konovalov</a:t>
            </a:r>
            <a:endParaRPr lang="fr-F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controlled nanostructure</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43</a:t>
            </a:fld>
            <a:endParaRPr lang="fr-FR" dirty="0"/>
          </a:p>
        </p:txBody>
      </p:sp>
      <p:grpSp>
        <p:nvGrpSpPr>
          <p:cNvPr id="3" name="Gruppo 3"/>
          <p:cNvGrpSpPr>
            <a:grpSpLocks noChangeAspect="1"/>
          </p:cNvGrpSpPr>
          <p:nvPr/>
        </p:nvGrpSpPr>
        <p:grpSpPr bwMode="auto">
          <a:xfrm>
            <a:off x="179512" y="1628800"/>
            <a:ext cx="1835423" cy="419767"/>
            <a:chOff x="2303466" y="404664"/>
            <a:chExt cx="3783586" cy="864096"/>
          </a:xfrm>
        </p:grpSpPr>
        <p:sp>
          <p:nvSpPr>
            <p:cNvPr id="8" name="Rettangolo 5"/>
            <p:cNvSpPr/>
            <p:nvPr/>
          </p:nvSpPr>
          <p:spPr>
            <a:xfrm>
              <a:off x="2303466" y="837504"/>
              <a:ext cx="3783586" cy="4312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5" name="Gruppo 5"/>
            <p:cNvGrpSpPr>
              <a:grpSpLocks/>
            </p:cNvGrpSpPr>
            <p:nvPr/>
          </p:nvGrpSpPr>
          <p:grpSpPr bwMode="auto">
            <a:xfrm>
              <a:off x="2381689" y="404664"/>
              <a:ext cx="3516526" cy="432048"/>
              <a:chOff x="2573569" y="1556792"/>
              <a:chExt cx="3516526" cy="432048"/>
            </a:xfrm>
          </p:grpSpPr>
          <p:sp>
            <p:nvSpPr>
              <p:cNvPr id="10" name="Ovale 7"/>
              <p:cNvSpPr/>
              <p:nvPr/>
            </p:nvSpPr>
            <p:spPr>
              <a:xfrm>
                <a:off x="2573146"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Ovale 8"/>
              <p:cNvSpPr/>
              <p:nvPr/>
            </p:nvSpPr>
            <p:spPr>
              <a:xfrm>
                <a:off x="3179663"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Ovale 9"/>
              <p:cNvSpPr/>
              <p:nvPr/>
            </p:nvSpPr>
            <p:spPr>
              <a:xfrm>
                <a:off x="3797293"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3" name="Ovale 10"/>
              <p:cNvSpPr/>
              <p:nvPr/>
            </p:nvSpPr>
            <p:spPr>
              <a:xfrm>
                <a:off x="4445092"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Ovale 11"/>
              <p:cNvSpPr/>
              <p:nvPr/>
            </p:nvSpPr>
            <p:spPr>
              <a:xfrm>
                <a:off x="5051609"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Ovale 12"/>
              <p:cNvSpPr/>
              <p:nvPr/>
            </p:nvSpPr>
            <p:spPr>
              <a:xfrm>
                <a:off x="5627959"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sp>
        <p:nvSpPr>
          <p:cNvPr id="16" name="CasellaDiTesto 35"/>
          <p:cNvSpPr txBox="1"/>
          <p:nvPr/>
        </p:nvSpPr>
        <p:spPr>
          <a:xfrm>
            <a:off x="1773517" y="1700808"/>
            <a:ext cx="3600400" cy="461665"/>
          </a:xfrm>
          <a:prstGeom prst="rect">
            <a:avLst/>
          </a:prstGeom>
          <a:noFill/>
        </p:spPr>
        <p:txBody>
          <a:bodyPr wrap="square" rtlCol="0">
            <a:spAutoFit/>
          </a:bodyPr>
          <a:lstStyle/>
          <a:p>
            <a:pPr algn="ctr"/>
            <a:r>
              <a:rPr lang="it-IT" sz="1200" b="1" dirty="0" smtClean="0"/>
              <a:t>DEPOSITION OF </a:t>
            </a:r>
            <a:r>
              <a:rPr lang="it-IT" sz="1200" b="1" dirty="0"/>
              <a:t> </a:t>
            </a:r>
            <a:r>
              <a:rPr lang="it-IT" sz="1200" b="1" dirty="0" smtClean="0"/>
              <a:t>A HIGHLY ORDERED MONOLAYER OF SiO</a:t>
            </a:r>
            <a:r>
              <a:rPr lang="it-IT" sz="1200" b="1" baseline="-25000" dirty="0" smtClean="0"/>
              <a:t>2</a:t>
            </a:r>
            <a:r>
              <a:rPr lang="it-IT" sz="1200" b="1" dirty="0" smtClean="0"/>
              <a:t> NANOPARTICLES</a:t>
            </a:r>
            <a:endParaRPr lang="it-IT" sz="1200" b="1" baseline="-25000" dirty="0"/>
          </a:p>
        </p:txBody>
      </p:sp>
      <p:grpSp>
        <p:nvGrpSpPr>
          <p:cNvPr id="7" name="Gruppo 12"/>
          <p:cNvGrpSpPr>
            <a:grpSpLocks noChangeAspect="1"/>
          </p:cNvGrpSpPr>
          <p:nvPr/>
        </p:nvGrpSpPr>
        <p:grpSpPr bwMode="auto">
          <a:xfrm>
            <a:off x="179512" y="2420888"/>
            <a:ext cx="1816608" cy="435102"/>
            <a:chOff x="2452502" y="1659243"/>
            <a:chExt cx="3783586" cy="905661"/>
          </a:xfrm>
        </p:grpSpPr>
        <p:sp>
          <p:nvSpPr>
            <p:cNvPr id="18" name="Rettangolo 14"/>
            <p:cNvSpPr/>
            <p:nvPr/>
          </p:nvSpPr>
          <p:spPr>
            <a:xfrm>
              <a:off x="2452502" y="1844817"/>
              <a:ext cx="3783586" cy="2886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9" name="Gruppo 14"/>
            <p:cNvGrpSpPr>
              <a:grpSpLocks/>
            </p:cNvGrpSpPr>
            <p:nvPr/>
          </p:nvGrpSpPr>
          <p:grpSpPr bwMode="auto">
            <a:xfrm>
              <a:off x="2452502" y="1659243"/>
              <a:ext cx="3783586" cy="905661"/>
              <a:chOff x="2303466" y="363099"/>
              <a:chExt cx="3783586" cy="905661"/>
            </a:xfrm>
          </p:grpSpPr>
          <p:sp>
            <p:nvSpPr>
              <p:cNvPr id="20" name="Rettangolo 16"/>
              <p:cNvSpPr/>
              <p:nvPr/>
            </p:nvSpPr>
            <p:spPr>
              <a:xfrm>
                <a:off x="2303466" y="837342"/>
                <a:ext cx="3783586" cy="4314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17" name="Gruppo 16"/>
              <p:cNvGrpSpPr>
                <a:grpSpLocks/>
              </p:cNvGrpSpPr>
              <p:nvPr/>
            </p:nvGrpSpPr>
            <p:grpSpPr bwMode="auto">
              <a:xfrm>
                <a:off x="2381689" y="363099"/>
                <a:ext cx="3516526" cy="432048"/>
                <a:chOff x="2573569" y="1515227"/>
                <a:chExt cx="3516526" cy="432048"/>
              </a:xfrm>
            </p:grpSpPr>
            <p:sp>
              <p:nvSpPr>
                <p:cNvPr id="22" name="Ovale 18"/>
                <p:cNvSpPr/>
                <p:nvPr/>
              </p:nvSpPr>
              <p:spPr>
                <a:xfrm>
                  <a:off x="2573113"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Ovale 19"/>
                <p:cNvSpPr/>
                <p:nvPr/>
              </p:nvSpPr>
              <p:spPr>
                <a:xfrm>
                  <a:off x="3179376"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Ovale 20"/>
                <p:cNvSpPr/>
                <p:nvPr/>
              </p:nvSpPr>
              <p:spPr>
                <a:xfrm>
                  <a:off x="3796747" y="1515227"/>
                  <a:ext cx="463426"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Ovale 21"/>
                <p:cNvSpPr/>
                <p:nvPr/>
              </p:nvSpPr>
              <p:spPr>
                <a:xfrm>
                  <a:off x="4445861"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Ovale 22"/>
                <p:cNvSpPr/>
                <p:nvPr/>
              </p:nvSpPr>
              <p:spPr>
                <a:xfrm>
                  <a:off x="5052124"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Ovale 23"/>
                <p:cNvSpPr/>
                <p:nvPr/>
              </p:nvSpPr>
              <p:spPr>
                <a:xfrm>
                  <a:off x="5628232" y="1515227"/>
                  <a:ext cx="461839"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grpSp>
      <p:sp>
        <p:nvSpPr>
          <p:cNvPr id="28" name="CasellaDiTesto 36"/>
          <p:cNvSpPr txBox="1">
            <a:spLocks noChangeAspect="1"/>
          </p:cNvSpPr>
          <p:nvPr/>
        </p:nvSpPr>
        <p:spPr>
          <a:xfrm>
            <a:off x="1971323" y="2492896"/>
            <a:ext cx="1728192" cy="276999"/>
          </a:xfrm>
          <a:prstGeom prst="rect">
            <a:avLst/>
          </a:prstGeom>
          <a:noFill/>
        </p:spPr>
        <p:txBody>
          <a:bodyPr wrap="square" rtlCol="0">
            <a:spAutoFit/>
          </a:bodyPr>
          <a:lstStyle/>
          <a:p>
            <a:pPr algn="ctr"/>
            <a:r>
              <a:rPr lang="it-IT" sz="1200" b="1" dirty="0" smtClean="0"/>
              <a:t>SPIN COATING OF P3HT</a:t>
            </a:r>
          </a:p>
        </p:txBody>
      </p:sp>
      <p:sp>
        <p:nvSpPr>
          <p:cNvPr id="29" name="Rectangle 28"/>
          <p:cNvSpPr/>
          <p:nvPr/>
        </p:nvSpPr>
        <p:spPr>
          <a:xfrm>
            <a:off x="2043043" y="4005064"/>
            <a:ext cx="3528392" cy="646331"/>
          </a:xfrm>
          <a:prstGeom prst="rect">
            <a:avLst/>
          </a:prstGeom>
        </p:spPr>
        <p:txBody>
          <a:bodyPr wrap="square">
            <a:spAutoFit/>
          </a:bodyPr>
          <a:lstStyle/>
          <a:p>
            <a:pPr algn="ctr"/>
            <a:r>
              <a:rPr lang="it-IT" sz="1200" b="1" dirty="0" smtClean="0"/>
              <a:t>REMOVING THE SILICA NANOPARTICLES TO OBTAIN A HIGHLY ORDERED MONOLAYER OF P3HT NANOPORES</a:t>
            </a:r>
            <a:endParaRPr lang="en-GB" sz="1200" dirty="0"/>
          </a:p>
        </p:txBody>
      </p:sp>
      <p:pic>
        <p:nvPicPr>
          <p:cNvPr id="32" name="Picture 2" descr="C:\Users\lidestri\Documents\Work\Andrea\P3HT poroso\jpeg GISAXS settembre 2014\SiO2_NPs_P3HT_HF_6min_0003_1.jpeg"/>
          <p:cNvPicPr>
            <a:picLocks noChangeAspect="1" noChangeArrowheads="1"/>
          </p:cNvPicPr>
          <p:nvPr/>
        </p:nvPicPr>
        <p:blipFill>
          <a:blip r:embed="rId3" cstate="print"/>
          <a:srcRect/>
          <a:stretch>
            <a:fillRect/>
          </a:stretch>
        </p:blipFill>
        <p:spPr bwMode="auto">
          <a:xfrm>
            <a:off x="5624642" y="1416146"/>
            <a:ext cx="3339846" cy="4245102"/>
          </a:xfrm>
          <a:prstGeom prst="rect">
            <a:avLst/>
          </a:prstGeom>
          <a:noFill/>
        </p:spPr>
      </p:pic>
      <p:grpSp>
        <p:nvGrpSpPr>
          <p:cNvPr id="19" name="Group 40"/>
          <p:cNvGrpSpPr/>
          <p:nvPr/>
        </p:nvGrpSpPr>
        <p:grpSpPr>
          <a:xfrm>
            <a:off x="161582" y="4005064"/>
            <a:ext cx="1833372" cy="495218"/>
            <a:chOff x="161582" y="4005064"/>
            <a:chExt cx="1833372" cy="495218"/>
          </a:xfrm>
        </p:grpSpPr>
        <p:pic>
          <p:nvPicPr>
            <p:cNvPr id="4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61582" y="4005064"/>
              <a:ext cx="1833372" cy="443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70330" y="4240306"/>
              <a:ext cx="1819835" cy="2599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Footer Placeholder 2"/>
          <p:cNvSpPr>
            <a:spLocks noGrp="1"/>
          </p:cNvSpPr>
          <p:nvPr>
            <p:ph type="ftr" sz="quarter" idx="10"/>
          </p:nvPr>
        </p:nvSpPr>
        <p:spPr>
          <a:xfrm>
            <a:off x="719572" y="6483349"/>
            <a:ext cx="6120000" cy="212489"/>
          </a:xfrm>
        </p:spPr>
        <p:txBody>
          <a:bodyPr/>
          <a:lstStyle/>
          <a:p>
            <a:r>
              <a:rPr lang="en-US" smtClean="0"/>
              <a:t>4/12/2017,  SYNOHF, Annecy,  O. Konovalov</a:t>
            </a:r>
            <a:endParaRPr lang="fr-FR" dirty="0"/>
          </a:p>
        </p:txBody>
      </p:sp>
      <p:sp>
        <p:nvSpPr>
          <p:cNvPr id="34" name="Title 1"/>
          <p:cNvSpPr txBox="1">
            <a:spLocks/>
          </p:cNvSpPr>
          <p:nvPr/>
        </p:nvSpPr>
        <p:spPr bwMode="gray">
          <a:xfrm>
            <a:off x="0" y="620688"/>
            <a:ext cx="9144000" cy="648071"/>
          </a:xfrm>
          <a:prstGeom prst="rect">
            <a:avLst/>
          </a:prstGeom>
          <a:noFill/>
        </p:spPr>
        <p:txBody>
          <a:bodyPr vert="horz" lIns="72000" tIns="0" rIns="72000" bIns="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1" i="0" u="none" strike="noStrike" kern="1200" cap="all" spc="0" normalizeH="0" baseline="0" noProof="0" dirty="0" smtClean="0">
                <a:ln>
                  <a:noFill/>
                </a:ln>
                <a:effectLst/>
                <a:uLnTx/>
                <a:uFillTx/>
                <a:latin typeface="Arial Narrow" pitchFamily="34" charset="0"/>
                <a:ea typeface="+mj-ea"/>
                <a:cs typeface="+mj-cs"/>
              </a:rPr>
              <a:t>NANOSTRUCTURING </a:t>
            </a:r>
            <a:r>
              <a:rPr kumimoji="0" lang="en-US" sz="1500" b="1" i="0" u="none" strike="noStrike" kern="1200" cap="all" spc="0" normalizeH="0" baseline="0" noProof="0" dirty="0" smtClean="0">
                <a:ln>
                  <a:noFill/>
                </a:ln>
                <a:effectLst/>
                <a:uLnTx/>
                <a:uFillTx/>
                <a:latin typeface="Arial Narrow" pitchFamily="34" charset="0"/>
                <a:ea typeface="+mj-ea"/>
                <a:cs typeface="+mj-cs"/>
              </a:rPr>
              <a:t>OF ULTRATHIN POLYMER FILMS WITH HORIZONTAL AND VERTICAL CHEMICAL </a:t>
            </a:r>
            <a:r>
              <a:rPr kumimoji="0" lang="en-US" sz="1500" b="1" i="0" u="none" strike="noStrike" kern="1200" cap="all" spc="0" normalizeH="0" baseline="0" noProof="0" dirty="0" smtClean="0">
                <a:ln>
                  <a:noFill/>
                </a:ln>
                <a:effectLst/>
                <a:uLnTx/>
                <a:uFillTx/>
                <a:latin typeface="Arial Narrow" pitchFamily="34" charset="0"/>
                <a:ea typeface="+mj-ea"/>
                <a:cs typeface="+mj-cs"/>
              </a:rPr>
              <a:t>CONTROL</a:t>
            </a:r>
            <a:endParaRPr kumimoji="0" lang="en-GB" sz="1500" b="1" i="0" u="none" strike="noStrike" kern="1200" cap="all" spc="0" normalizeH="0" baseline="0" noProof="0" dirty="0">
              <a:ln>
                <a:noFill/>
              </a:ln>
              <a:effectLst/>
              <a:uLnTx/>
              <a:uFillTx/>
              <a:latin typeface="Arial Narrow" pitchFamily="34" charset="0"/>
              <a:ea typeface="+mj-ea"/>
              <a:cs typeface="+mj-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controlled nanostructure</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44</a:t>
            </a:fld>
            <a:endParaRPr lang="fr-FR" dirty="0"/>
          </a:p>
        </p:txBody>
      </p:sp>
      <p:grpSp>
        <p:nvGrpSpPr>
          <p:cNvPr id="3" name="Gruppo 3"/>
          <p:cNvGrpSpPr>
            <a:grpSpLocks noChangeAspect="1"/>
          </p:cNvGrpSpPr>
          <p:nvPr/>
        </p:nvGrpSpPr>
        <p:grpSpPr bwMode="auto">
          <a:xfrm>
            <a:off x="179512" y="1628800"/>
            <a:ext cx="1835423" cy="419767"/>
            <a:chOff x="2303466" y="404664"/>
            <a:chExt cx="3783586" cy="864096"/>
          </a:xfrm>
        </p:grpSpPr>
        <p:sp>
          <p:nvSpPr>
            <p:cNvPr id="8" name="Rettangolo 5"/>
            <p:cNvSpPr/>
            <p:nvPr/>
          </p:nvSpPr>
          <p:spPr>
            <a:xfrm>
              <a:off x="2303466" y="837504"/>
              <a:ext cx="3783586" cy="4312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5" name="Gruppo 5"/>
            <p:cNvGrpSpPr>
              <a:grpSpLocks/>
            </p:cNvGrpSpPr>
            <p:nvPr/>
          </p:nvGrpSpPr>
          <p:grpSpPr bwMode="auto">
            <a:xfrm>
              <a:off x="2381689" y="404664"/>
              <a:ext cx="3516526" cy="432048"/>
              <a:chOff x="2573569" y="1556792"/>
              <a:chExt cx="3516526" cy="432048"/>
            </a:xfrm>
          </p:grpSpPr>
          <p:sp>
            <p:nvSpPr>
              <p:cNvPr id="10" name="Ovale 7"/>
              <p:cNvSpPr/>
              <p:nvPr/>
            </p:nvSpPr>
            <p:spPr>
              <a:xfrm>
                <a:off x="2573146"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Ovale 8"/>
              <p:cNvSpPr/>
              <p:nvPr/>
            </p:nvSpPr>
            <p:spPr>
              <a:xfrm>
                <a:off x="3179663"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Ovale 9"/>
              <p:cNvSpPr/>
              <p:nvPr/>
            </p:nvSpPr>
            <p:spPr>
              <a:xfrm>
                <a:off x="3797293"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3" name="Ovale 10"/>
              <p:cNvSpPr/>
              <p:nvPr/>
            </p:nvSpPr>
            <p:spPr>
              <a:xfrm>
                <a:off x="4445092"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Ovale 11"/>
              <p:cNvSpPr/>
              <p:nvPr/>
            </p:nvSpPr>
            <p:spPr>
              <a:xfrm>
                <a:off x="5051609"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Ovale 12"/>
              <p:cNvSpPr/>
              <p:nvPr/>
            </p:nvSpPr>
            <p:spPr>
              <a:xfrm>
                <a:off x="5627959"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sp>
        <p:nvSpPr>
          <p:cNvPr id="16" name="CasellaDiTesto 35"/>
          <p:cNvSpPr txBox="1"/>
          <p:nvPr/>
        </p:nvSpPr>
        <p:spPr>
          <a:xfrm>
            <a:off x="1773517" y="1700808"/>
            <a:ext cx="3600400" cy="461665"/>
          </a:xfrm>
          <a:prstGeom prst="rect">
            <a:avLst/>
          </a:prstGeom>
          <a:noFill/>
        </p:spPr>
        <p:txBody>
          <a:bodyPr wrap="square" rtlCol="0">
            <a:spAutoFit/>
          </a:bodyPr>
          <a:lstStyle/>
          <a:p>
            <a:pPr algn="ctr"/>
            <a:r>
              <a:rPr lang="it-IT" sz="1200" b="1" dirty="0" smtClean="0"/>
              <a:t>DEPOSITION OF </a:t>
            </a:r>
            <a:r>
              <a:rPr lang="it-IT" sz="1200" b="1" dirty="0"/>
              <a:t> </a:t>
            </a:r>
            <a:r>
              <a:rPr lang="it-IT" sz="1200" b="1" dirty="0" smtClean="0"/>
              <a:t>A HIGHLY ORDERED MONOLAYER OF SiO</a:t>
            </a:r>
            <a:r>
              <a:rPr lang="it-IT" sz="1200" b="1" baseline="-25000" dirty="0" smtClean="0"/>
              <a:t>2</a:t>
            </a:r>
            <a:r>
              <a:rPr lang="it-IT" sz="1200" b="1" dirty="0" smtClean="0"/>
              <a:t> NANOPARTICLES</a:t>
            </a:r>
            <a:endParaRPr lang="it-IT" sz="1200" b="1" baseline="-25000" dirty="0"/>
          </a:p>
        </p:txBody>
      </p:sp>
      <p:grpSp>
        <p:nvGrpSpPr>
          <p:cNvPr id="7" name="Gruppo 12"/>
          <p:cNvGrpSpPr>
            <a:grpSpLocks noChangeAspect="1"/>
          </p:cNvGrpSpPr>
          <p:nvPr/>
        </p:nvGrpSpPr>
        <p:grpSpPr bwMode="auto">
          <a:xfrm>
            <a:off x="179512" y="2420888"/>
            <a:ext cx="1816608" cy="435102"/>
            <a:chOff x="2452502" y="1659243"/>
            <a:chExt cx="3783586" cy="905661"/>
          </a:xfrm>
        </p:grpSpPr>
        <p:sp>
          <p:nvSpPr>
            <p:cNvPr id="18" name="Rettangolo 14"/>
            <p:cNvSpPr/>
            <p:nvPr/>
          </p:nvSpPr>
          <p:spPr>
            <a:xfrm>
              <a:off x="2452502" y="1844817"/>
              <a:ext cx="3783586" cy="2886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9" name="Gruppo 14"/>
            <p:cNvGrpSpPr>
              <a:grpSpLocks/>
            </p:cNvGrpSpPr>
            <p:nvPr/>
          </p:nvGrpSpPr>
          <p:grpSpPr bwMode="auto">
            <a:xfrm>
              <a:off x="2452502" y="1659243"/>
              <a:ext cx="3783586" cy="905661"/>
              <a:chOff x="2303466" y="363099"/>
              <a:chExt cx="3783586" cy="905661"/>
            </a:xfrm>
          </p:grpSpPr>
          <p:sp>
            <p:nvSpPr>
              <p:cNvPr id="20" name="Rettangolo 16"/>
              <p:cNvSpPr/>
              <p:nvPr/>
            </p:nvSpPr>
            <p:spPr>
              <a:xfrm>
                <a:off x="2303466" y="837342"/>
                <a:ext cx="3783586" cy="4314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17" name="Gruppo 16"/>
              <p:cNvGrpSpPr>
                <a:grpSpLocks/>
              </p:cNvGrpSpPr>
              <p:nvPr/>
            </p:nvGrpSpPr>
            <p:grpSpPr bwMode="auto">
              <a:xfrm>
                <a:off x="2381689" y="363099"/>
                <a:ext cx="3516526" cy="432048"/>
                <a:chOff x="2573569" y="1515227"/>
                <a:chExt cx="3516526" cy="432048"/>
              </a:xfrm>
            </p:grpSpPr>
            <p:sp>
              <p:nvSpPr>
                <p:cNvPr id="22" name="Ovale 18"/>
                <p:cNvSpPr/>
                <p:nvPr/>
              </p:nvSpPr>
              <p:spPr>
                <a:xfrm>
                  <a:off x="2573113"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Ovale 19"/>
                <p:cNvSpPr/>
                <p:nvPr/>
              </p:nvSpPr>
              <p:spPr>
                <a:xfrm>
                  <a:off x="3179376"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Ovale 20"/>
                <p:cNvSpPr/>
                <p:nvPr/>
              </p:nvSpPr>
              <p:spPr>
                <a:xfrm>
                  <a:off x="3796747" y="1515227"/>
                  <a:ext cx="463426"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Ovale 21"/>
                <p:cNvSpPr/>
                <p:nvPr/>
              </p:nvSpPr>
              <p:spPr>
                <a:xfrm>
                  <a:off x="4445861"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Ovale 22"/>
                <p:cNvSpPr/>
                <p:nvPr/>
              </p:nvSpPr>
              <p:spPr>
                <a:xfrm>
                  <a:off x="5052124"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Ovale 23"/>
                <p:cNvSpPr/>
                <p:nvPr/>
              </p:nvSpPr>
              <p:spPr>
                <a:xfrm>
                  <a:off x="5628232" y="1515227"/>
                  <a:ext cx="461839"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grpSp>
      <p:sp>
        <p:nvSpPr>
          <p:cNvPr id="28" name="CasellaDiTesto 36"/>
          <p:cNvSpPr txBox="1">
            <a:spLocks noChangeAspect="1"/>
          </p:cNvSpPr>
          <p:nvPr/>
        </p:nvSpPr>
        <p:spPr>
          <a:xfrm>
            <a:off x="1971323" y="2492896"/>
            <a:ext cx="1728192" cy="276999"/>
          </a:xfrm>
          <a:prstGeom prst="rect">
            <a:avLst/>
          </a:prstGeom>
          <a:noFill/>
        </p:spPr>
        <p:txBody>
          <a:bodyPr wrap="square" rtlCol="0">
            <a:spAutoFit/>
          </a:bodyPr>
          <a:lstStyle/>
          <a:p>
            <a:pPr algn="ctr"/>
            <a:r>
              <a:rPr lang="it-IT" sz="1200" b="1" dirty="0" smtClean="0"/>
              <a:t>SPIN COATING OF P3HT</a:t>
            </a:r>
          </a:p>
        </p:txBody>
      </p:sp>
      <p:sp>
        <p:nvSpPr>
          <p:cNvPr id="29" name="Rectangle 28"/>
          <p:cNvSpPr/>
          <p:nvPr/>
        </p:nvSpPr>
        <p:spPr>
          <a:xfrm>
            <a:off x="2043043" y="4005064"/>
            <a:ext cx="3528392" cy="646331"/>
          </a:xfrm>
          <a:prstGeom prst="rect">
            <a:avLst/>
          </a:prstGeom>
        </p:spPr>
        <p:txBody>
          <a:bodyPr wrap="square">
            <a:spAutoFit/>
          </a:bodyPr>
          <a:lstStyle/>
          <a:p>
            <a:pPr algn="ctr"/>
            <a:r>
              <a:rPr lang="it-IT" sz="1200" b="1" dirty="0" smtClean="0"/>
              <a:t>REMOVING THE SILICA NANOPARTICLES TO OBTAIN A HIGHLY ORDERED MONOLAYER OF P3HT NANOPORES</a:t>
            </a:r>
            <a:endParaRPr lang="en-GB" sz="1200" dirty="0"/>
          </a:p>
        </p:txBody>
      </p:sp>
      <p:sp>
        <p:nvSpPr>
          <p:cNvPr id="30" name="Rectangle 29"/>
          <p:cNvSpPr/>
          <p:nvPr/>
        </p:nvSpPr>
        <p:spPr>
          <a:xfrm>
            <a:off x="2051720" y="5796875"/>
            <a:ext cx="3094950" cy="276999"/>
          </a:xfrm>
          <a:prstGeom prst="rect">
            <a:avLst/>
          </a:prstGeom>
        </p:spPr>
        <p:txBody>
          <a:bodyPr wrap="none">
            <a:spAutoFit/>
          </a:bodyPr>
          <a:lstStyle/>
          <a:p>
            <a:r>
              <a:rPr lang="it-IT" sz="1200" b="1" dirty="0" smtClean="0"/>
              <a:t>GRADUAL FILLING OF THE PORES WITH PCBM</a:t>
            </a:r>
            <a:endParaRPr lang="en-GB" sz="1200" dirty="0"/>
          </a:p>
        </p:txBody>
      </p:sp>
      <p:graphicFrame>
        <p:nvGraphicFramePr>
          <p:cNvPr id="33" name="Object 5"/>
          <p:cNvGraphicFramePr>
            <a:graphicFrameLocks noChangeAspect="1"/>
          </p:cNvGraphicFramePr>
          <p:nvPr/>
        </p:nvGraphicFramePr>
        <p:xfrm>
          <a:off x="5580112" y="1109691"/>
          <a:ext cx="3456235" cy="2544018"/>
        </p:xfrm>
        <a:graphic>
          <a:graphicData uri="http://schemas.openxmlformats.org/presentationml/2006/ole">
            <p:oleObj spid="_x0000_s1503234" name="Graph" r:id="rId4" imgW="4337280" imgH="3192480" progId="Origin50.Graph">
              <p:embed/>
            </p:oleObj>
          </a:graphicData>
        </a:graphic>
      </p:graphicFrame>
      <p:sp>
        <p:nvSpPr>
          <p:cNvPr id="34" name="TextBox 33"/>
          <p:cNvSpPr txBox="1"/>
          <p:nvPr/>
        </p:nvSpPr>
        <p:spPr>
          <a:xfrm>
            <a:off x="5616752" y="3495208"/>
            <a:ext cx="3600400" cy="646331"/>
          </a:xfrm>
          <a:prstGeom prst="rect">
            <a:avLst/>
          </a:prstGeom>
          <a:noFill/>
        </p:spPr>
        <p:txBody>
          <a:bodyPr wrap="square" rtlCol="0">
            <a:spAutoFit/>
          </a:bodyPr>
          <a:lstStyle/>
          <a:p>
            <a:r>
              <a:rPr lang="en-US" sz="1200" b="1" dirty="0" smtClean="0"/>
              <a:t>GRADUAL LOSS OF CONTRAST WITH INCREASING THE AMOUNT OF ADDED BCBM </a:t>
            </a:r>
            <a:r>
              <a:rPr lang="en-US" sz="1200" b="1" dirty="0" smtClean="0">
                <a:solidFill>
                  <a:srgbClr val="FF0000"/>
                </a:solidFill>
              </a:rPr>
              <a:t>WITHOUT LOSS OF LATERAL  ORDER</a:t>
            </a:r>
            <a:endParaRPr lang="en-GB" sz="1200" b="1" dirty="0">
              <a:solidFill>
                <a:srgbClr val="FF0000"/>
              </a:solidFill>
            </a:endParaRPr>
          </a:p>
        </p:txBody>
      </p:sp>
      <p:pic>
        <p:nvPicPr>
          <p:cNvPr id="35" name="Immagine 9"/>
          <p:cNvPicPr>
            <a:picLocks noChangeAspect="1"/>
          </p:cNvPicPr>
          <p:nvPr/>
        </p:nvPicPr>
        <p:blipFill>
          <a:blip r:embed="rId5" cstate="print">
            <a:extLst>
              <a:ext uri="{BEBA8EAE-BF5A-486C-A8C5-ECC9F3942E4B}">
                <a14:imgProps xmlns="" xmlns:a14="http://schemas.microsoft.com/office/drawing/2010/main">
                  <a14:imgLayer r:embed="rId8">
                    <a14:imgEffect>
                      <a14:brightnessContrast bright="32000" contrast="10000"/>
                    </a14:imgEffect>
                  </a14:imgLayer>
                </a14:imgProps>
              </a:ext>
              <a:ext uri="{28A0092B-C50C-407E-A947-70E740481C1C}">
                <a14:useLocalDpi xmlns="" xmlns:a14="http://schemas.microsoft.com/office/drawing/2010/main" val="0"/>
              </a:ext>
            </a:extLst>
          </a:blip>
          <a:stretch>
            <a:fillRect/>
          </a:stretch>
        </p:blipFill>
        <p:spPr>
          <a:xfrm>
            <a:off x="5634478" y="4359880"/>
            <a:ext cx="1094994" cy="1094994"/>
          </a:xfrm>
          <a:prstGeom prst="rect">
            <a:avLst/>
          </a:prstGeom>
        </p:spPr>
      </p:pic>
      <p:pic>
        <p:nvPicPr>
          <p:cNvPr id="36" name="Immagine 12"/>
          <p:cNvPicPr>
            <a:picLocks noChangeAspect="1"/>
          </p:cNvPicPr>
          <p:nvPr/>
        </p:nvPicPr>
        <p:blipFill>
          <a:blip r:embed="rId9" cstate="print">
            <a:extLst>
              <a:ext uri="{BEBA8EAE-BF5A-486C-A8C5-ECC9F3942E4B}">
                <a14:imgProps xmlns="" xmlns:a14="http://schemas.microsoft.com/office/drawing/2010/main">
                  <a14:imgLayer r:embed="rId10">
                    <a14:imgEffect>
                      <a14:brightnessContrast bright="26000" contrast="15000"/>
                    </a14:imgEffect>
                  </a14:imgLayer>
                </a14:imgProps>
              </a:ext>
              <a:ext uri="{28A0092B-C50C-407E-A947-70E740481C1C}">
                <a14:useLocalDpi xmlns="" xmlns:a14="http://schemas.microsoft.com/office/drawing/2010/main" val="0"/>
              </a:ext>
            </a:extLst>
          </a:blip>
          <a:stretch>
            <a:fillRect/>
          </a:stretch>
        </p:blipFill>
        <p:spPr>
          <a:xfrm>
            <a:off x="6849361" y="4834840"/>
            <a:ext cx="1090422" cy="1090422"/>
          </a:xfrm>
          <a:prstGeom prst="rect">
            <a:avLst/>
          </a:prstGeom>
        </p:spPr>
      </p:pic>
      <p:pic>
        <p:nvPicPr>
          <p:cNvPr id="37" name="Immagine 17"/>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028384" y="5205182"/>
            <a:ext cx="1104138" cy="1104138"/>
          </a:xfrm>
          <a:prstGeom prst="rect">
            <a:avLst/>
          </a:prstGeom>
        </p:spPr>
      </p:pic>
      <p:sp>
        <p:nvSpPr>
          <p:cNvPr id="38" name="TextBox 37"/>
          <p:cNvSpPr txBox="1"/>
          <p:nvPr/>
        </p:nvSpPr>
        <p:spPr>
          <a:xfrm>
            <a:off x="8060049" y="4989158"/>
            <a:ext cx="1083951" cy="246221"/>
          </a:xfrm>
          <a:prstGeom prst="rect">
            <a:avLst/>
          </a:prstGeom>
          <a:noFill/>
        </p:spPr>
        <p:txBody>
          <a:bodyPr wrap="none" rtlCol="0">
            <a:spAutoFit/>
          </a:bodyPr>
          <a:lstStyle/>
          <a:p>
            <a:r>
              <a:rPr lang="en-US" sz="1000" b="1" dirty="0" smtClean="0">
                <a:solidFill>
                  <a:srgbClr val="1A04BC"/>
                </a:solidFill>
              </a:rPr>
              <a:t>PCBM 4.5 mg/ml</a:t>
            </a:r>
            <a:endParaRPr lang="en-GB" sz="1000" b="1" dirty="0">
              <a:solidFill>
                <a:srgbClr val="1A04BC"/>
              </a:solidFill>
            </a:endParaRPr>
          </a:p>
        </p:txBody>
      </p:sp>
      <p:sp>
        <p:nvSpPr>
          <p:cNvPr id="39" name="TextBox 38"/>
          <p:cNvSpPr txBox="1"/>
          <p:nvPr/>
        </p:nvSpPr>
        <p:spPr>
          <a:xfrm>
            <a:off x="6876256" y="4619104"/>
            <a:ext cx="1083951" cy="246221"/>
          </a:xfrm>
          <a:prstGeom prst="rect">
            <a:avLst/>
          </a:prstGeom>
          <a:noFill/>
        </p:spPr>
        <p:txBody>
          <a:bodyPr wrap="none" rtlCol="0">
            <a:spAutoFit/>
          </a:bodyPr>
          <a:lstStyle/>
          <a:p>
            <a:r>
              <a:rPr lang="en-US" sz="1000" b="1" dirty="0" smtClean="0">
                <a:solidFill>
                  <a:srgbClr val="00B050"/>
                </a:solidFill>
              </a:rPr>
              <a:t>PCBM 3.0 mg/ml</a:t>
            </a:r>
            <a:endParaRPr lang="en-GB" sz="1000" b="1" dirty="0">
              <a:solidFill>
                <a:srgbClr val="00B050"/>
              </a:solidFill>
            </a:endParaRPr>
          </a:p>
        </p:txBody>
      </p:sp>
      <p:sp>
        <p:nvSpPr>
          <p:cNvPr id="40" name="TextBox 39"/>
          <p:cNvSpPr txBox="1"/>
          <p:nvPr/>
        </p:nvSpPr>
        <p:spPr>
          <a:xfrm>
            <a:off x="5615972" y="4135179"/>
            <a:ext cx="1083951" cy="246221"/>
          </a:xfrm>
          <a:prstGeom prst="rect">
            <a:avLst/>
          </a:prstGeom>
          <a:noFill/>
        </p:spPr>
        <p:txBody>
          <a:bodyPr wrap="none" rtlCol="0">
            <a:spAutoFit/>
          </a:bodyPr>
          <a:lstStyle/>
          <a:p>
            <a:r>
              <a:rPr lang="en-US" sz="1000" b="1" dirty="0" smtClean="0">
                <a:solidFill>
                  <a:srgbClr val="FF0000"/>
                </a:solidFill>
              </a:rPr>
              <a:t>PCBM 4.5 mg/ml</a:t>
            </a:r>
            <a:endParaRPr lang="en-GB" sz="1000" b="1" dirty="0">
              <a:solidFill>
                <a:srgbClr val="FF0000"/>
              </a:solidFill>
            </a:endParaRPr>
          </a:p>
        </p:txBody>
      </p:sp>
      <p:grpSp>
        <p:nvGrpSpPr>
          <p:cNvPr id="19" name="Group 40"/>
          <p:cNvGrpSpPr/>
          <p:nvPr/>
        </p:nvGrpSpPr>
        <p:grpSpPr>
          <a:xfrm>
            <a:off x="161582" y="4005064"/>
            <a:ext cx="1833372" cy="495218"/>
            <a:chOff x="161582" y="4005064"/>
            <a:chExt cx="1833372" cy="495218"/>
          </a:xfrm>
        </p:grpSpPr>
        <p:pic>
          <p:nvPicPr>
            <p:cNvPr id="42" name="Picture 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61582" y="4005064"/>
              <a:ext cx="1833372" cy="443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70330" y="4240306"/>
              <a:ext cx="1819835" cy="2599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43"/>
          <p:cNvGrpSpPr/>
          <p:nvPr/>
        </p:nvGrpSpPr>
        <p:grpSpPr>
          <a:xfrm>
            <a:off x="152617" y="5724868"/>
            <a:ext cx="1828958" cy="505601"/>
            <a:chOff x="152617" y="5724868"/>
            <a:chExt cx="1828958" cy="505601"/>
          </a:xfrm>
        </p:grpSpPr>
        <p:pic>
          <p:nvPicPr>
            <p:cNvPr id="45" name="Picture 2"/>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52617" y="5724868"/>
              <a:ext cx="1828958" cy="441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6" name="Rectangle 45"/>
            <p:cNvSpPr/>
            <p:nvPr/>
          </p:nvSpPr>
          <p:spPr>
            <a:xfrm>
              <a:off x="161365" y="5970493"/>
              <a:ext cx="1819835" cy="2599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Footer Placeholder 2"/>
          <p:cNvSpPr>
            <a:spLocks noGrp="1"/>
          </p:cNvSpPr>
          <p:nvPr>
            <p:ph type="ftr" sz="quarter" idx="10"/>
          </p:nvPr>
        </p:nvSpPr>
        <p:spPr>
          <a:xfrm>
            <a:off x="719572" y="6483349"/>
            <a:ext cx="6120000" cy="212489"/>
          </a:xfrm>
        </p:spPr>
        <p:txBody>
          <a:bodyPr/>
          <a:lstStyle/>
          <a:p>
            <a:r>
              <a:rPr lang="en-US" smtClean="0"/>
              <a:t>4/12/2017,  SYNOHF, Annecy,  O. Konovalov</a:t>
            </a:r>
            <a:endParaRPr lang="fr-FR" dirty="0"/>
          </a:p>
        </p:txBody>
      </p:sp>
      <p:sp>
        <p:nvSpPr>
          <p:cNvPr id="47" name="Title 1"/>
          <p:cNvSpPr txBox="1">
            <a:spLocks/>
          </p:cNvSpPr>
          <p:nvPr/>
        </p:nvSpPr>
        <p:spPr bwMode="gray">
          <a:xfrm>
            <a:off x="0" y="620688"/>
            <a:ext cx="9144000" cy="648071"/>
          </a:xfrm>
          <a:prstGeom prst="rect">
            <a:avLst/>
          </a:prstGeom>
          <a:noFill/>
        </p:spPr>
        <p:txBody>
          <a:bodyPr vert="horz" lIns="72000" tIns="0" rIns="72000" bIns="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1" i="0" u="none" strike="noStrike" kern="1200" cap="all" spc="0" normalizeH="0" baseline="0" noProof="0" dirty="0" smtClean="0">
                <a:ln>
                  <a:noFill/>
                </a:ln>
                <a:effectLst/>
                <a:uLnTx/>
                <a:uFillTx/>
                <a:latin typeface="Arial Narrow" pitchFamily="34" charset="0"/>
                <a:ea typeface="+mj-ea"/>
                <a:cs typeface="+mj-cs"/>
              </a:rPr>
              <a:t>NANOSTRUCTURING </a:t>
            </a:r>
            <a:r>
              <a:rPr kumimoji="0" lang="en-US" sz="1500" b="1" i="0" u="none" strike="noStrike" kern="1200" cap="all" spc="0" normalizeH="0" baseline="0" noProof="0" dirty="0" smtClean="0">
                <a:ln>
                  <a:noFill/>
                </a:ln>
                <a:effectLst/>
                <a:uLnTx/>
                <a:uFillTx/>
                <a:latin typeface="Arial Narrow" pitchFamily="34" charset="0"/>
                <a:ea typeface="+mj-ea"/>
                <a:cs typeface="+mj-cs"/>
              </a:rPr>
              <a:t>OF ULTRATHIN POLYMER FILMS WITH HORIZONTAL AND VERTICAL CHEMICAL </a:t>
            </a:r>
            <a:r>
              <a:rPr kumimoji="0" lang="en-US" sz="1500" b="1" i="0" u="none" strike="noStrike" kern="1200" cap="all" spc="0" normalizeH="0" baseline="0" noProof="0" dirty="0" smtClean="0">
                <a:ln>
                  <a:noFill/>
                </a:ln>
                <a:effectLst/>
                <a:uLnTx/>
                <a:uFillTx/>
                <a:latin typeface="Arial Narrow" pitchFamily="34" charset="0"/>
                <a:ea typeface="+mj-ea"/>
                <a:cs typeface="+mj-cs"/>
              </a:rPr>
              <a:t>CONTROL</a:t>
            </a:r>
            <a:endParaRPr kumimoji="0" lang="en-GB" sz="1500" b="1" i="0" u="none" strike="noStrike" kern="1200" cap="all" spc="0" normalizeH="0" baseline="0" noProof="0" dirty="0">
              <a:ln>
                <a:noFill/>
              </a:ln>
              <a:effectLst/>
              <a:uLnTx/>
              <a:uFillTx/>
              <a:latin typeface="Arial Narrow" pitchFamily="34" charset="0"/>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controlled nanostructure</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45</a:t>
            </a:fld>
            <a:endParaRPr lang="fr-FR" dirty="0"/>
          </a:p>
        </p:txBody>
      </p:sp>
      <p:grpSp>
        <p:nvGrpSpPr>
          <p:cNvPr id="3" name="Gruppo 3"/>
          <p:cNvGrpSpPr>
            <a:grpSpLocks noChangeAspect="1"/>
          </p:cNvGrpSpPr>
          <p:nvPr/>
        </p:nvGrpSpPr>
        <p:grpSpPr bwMode="auto">
          <a:xfrm>
            <a:off x="152617" y="1628800"/>
            <a:ext cx="1835423" cy="419767"/>
            <a:chOff x="2303466" y="404664"/>
            <a:chExt cx="3783586" cy="864096"/>
          </a:xfrm>
        </p:grpSpPr>
        <p:sp>
          <p:nvSpPr>
            <p:cNvPr id="8" name="Rettangolo 5"/>
            <p:cNvSpPr/>
            <p:nvPr/>
          </p:nvSpPr>
          <p:spPr>
            <a:xfrm>
              <a:off x="2303466" y="837504"/>
              <a:ext cx="3783586" cy="4312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5" name="Gruppo 5"/>
            <p:cNvGrpSpPr>
              <a:grpSpLocks/>
            </p:cNvGrpSpPr>
            <p:nvPr/>
          </p:nvGrpSpPr>
          <p:grpSpPr bwMode="auto">
            <a:xfrm>
              <a:off x="2381689" y="404664"/>
              <a:ext cx="3516526" cy="432048"/>
              <a:chOff x="2573569" y="1556792"/>
              <a:chExt cx="3516526" cy="432048"/>
            </a:xfrm>
          </p:grpSpPr>
          <p:sp>
            <p:nvSpPr>
              <p:cNvPr id="10" name="Ovale 7"/>
              <p:cNvSpPr/>
              <p:nvPr/>
            </p:nvSpPr>
            <p:spPr>
              <a:xfrm>
                <a:off x="2573146"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Ovale 8"/>
              <p:cNvSpPr/>
              <p:nvPr/>
            </p:nvSpPr>
            <p:spPr>
              <a:xfrm>
                <a:off x="3179663"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Ovale 9"/>
              <p:cNvSpPr/>
              <p:nvPr/>
            </p:nvSpPr>
            <p:spPr>
              <a:xfrm>
                <a:off x="3797293"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3" name="Ovale 10"/>
              <p:cNvSpPr/>
              <p:nvPr/>
            </p:nvSpPr>
            <p:spPr>
              <a:xfrm>
                <a:off x="4445092"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Ovale 11"/>
              <p:cNvSpPr/>
              <p:nvPr/>
            </p:nvSpPr>
            <p:spPr>
              <a:xfrm>
                <a:off x="5051609" y="1556792"/>
                <a:ext cx="462033"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Ovale 12"/>
              <p:cNvSpPr/>
              <p:nvPr/>
            </p:nvSpPr>
            <p:spPr>
              <a:xfrm>
                <a:off x="5627959" y="1556792"/>
                <a:ext cx="462032" cy="439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sp>
        <p:nvSpPr>
          <p:cNvPr id="16" name="CasellaDiTesto 35"/>
          <p:cNvSpPr txBox="1"/>
          <p:nvPr/>
        </p:nvSpPr>
        <p:spPr>
          <a:xfrm>
            <a:off x="2005994" y="1700808"/>
            <a:ext cx="3600400" cy="461665"/>
          </a:xfrm>
          <a:prstGeom prst="rect">
            <a:avLst/>
          </a:prstGeom>
          <a:noFill/>
        </p:spPr>
        <p:txBody>
          <a:bodyPr wrap="square" rtlCol="0">
            <a:spAutoFit/>
          </a:bodyPr>
          <a:lstStyle/>
          <a:p>
            <a:r>
              <a:rPr lang="it-IT" sz="1200" b="1" dirty="0" smtClean="0"/>
              <a:t>DEPOSITION OF </a:t>
            </a:r>
            <a:r>
              <a:rPr lang="it-IT" sz="1200" b="1" dirty="0"/>
              <a:t> </a:t>
            </a:r>
            <a:r>
              <a:rPr lang="it-IT" sz="1200" b="1" dirty="0" smtClean="0"/>
              <a:t>A HIGHLY ORDERED MONOLAYER OF SiO</a:t>
            </a:r>
            <a:r>
              <a:rPr lang="it-IT" sz="1200" b="1" baseline="-25000" dirty="0" smtClean="0"/>
              <a:t>2</a:t>
            </a:r>
            <a:r>
              <a:rPr lang="it-IT" sz="1200" b="1" dirty="0" smtClean="0"/>
              <a:t> NANOPARTICLES</a:t>
            </a:r>
            <a:endParaRPr lang="it-IT" sz="1200" b="1" baseline="-25000" dirty="0"/>
          </a:p>
        </p:txBody>
      </p:sp>
      <p:grpSp>
        <p:nvGrpSpPr>
          <p:cNvPr id="7" name="Gruppo 12"/>
          <p:cNvGrpSpPr>
            <a:grpSpLocks noChangeAspect="1"/>
          </p:cNvGrpSpPr>
          <p:nvPr/>
        </p:nvGrpSpPr>
        <p:grpSpPr bwMode="auto">
          <a:xfrm>
            <a:off x="152617" y="2705866"/>
            <a:ext cx="1816608" cy="435102"/>
            <a:chOff x="2452502" y="1659243"/>
            <a:chExt cx="3783586" cy="905661"/>
          </a:xfrm>
        </p:grpSpPr>
        <p:sp>
          <p:nvSpPr>
            <p:cNvPr id="18" name="Rettangolo 14"/>
            <p:cNvSpPr/>
            <p:nvPr/>
          </p:nvSpPr>
          <p:spPr>
            <a:xfrm>
              <a:off x="2452502" y="1844817"/>
              <a:ext cx="3783586" cy="2886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9" name="Gruppo 14"/>
            <p:cNvGrpSpPr>
              <a:grpSpLocks/>
            </p:cNvGrpSpPr>
            <p:nvPr/>
          </p:nvGrpSpPr>
          <p:grpSpPr bwMode="auto">
            <a:xfrm>
              <a:off x="2452502" y="1659243"/>
              <a:ext cx="3783586" cy="905661"/>
              <a:chOff x="2303466" y="363099"/>
              <a:chExt cx="3783586" cy="905661"/>
            </a:xfrm>
          </p:grpSpPr>
          <p:sp>
            <p:nvSpPr>
              <p:cNvPr id="20" name="Rettangolo 16"/>
              <p:cNvSpPr/>
              <p:nvPr/>
            </p:nvSpPr>
            <p:spPr>
              <a:xfrm>
                <a:off x="2303466" y="837342"/>
                <a:ext cx="3783586" cy="4314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17" name="Gruppo 16"/>
              <p:cNvGrpSpPr>
                <a:grpSpLocks/>
              </p:cNvGrpSpPr>
              <p:nvPr/>
            </p:nvGrpSpPr>
            <p:grpSpPr bwMode="auto">
              <a:xfrm>
                <a:off x="2381689" y="363099"/>
                <a:ext cx="3516526" cy="432048"/>
                <a:chOff x="2573569" y="1515227"/>
                <a:chExt cx="3516526" cy="432048"/>
              </a:xfrm>
            </p:grpSpPr>
            <p:sp>
              <p:nvSpPr>
                <p:cNvPr id="22" name="Ovale 18"/>
                <p:cNvSpPr/>
                <p:nvPr/>
              </p:nvSpPr>
              <p:spPr>
                <a:xfrm>
                  <a:off x="2573113"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 name="Ovale 19"/>
                <p:cNvSpPr/>
                <p:nvPr/>
              </p:nvSpPr>
              <p:spPr>
                <a:xfrm>
                  <a:off x="3179376"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 name="Ovale 20"/>
                <p:cNvSpPr/>
                <p:nvPr/>
              </p:nvSpPr>
              <p:spPr>
                <a:xfrm>
                  <a:off x="3796747" y="1515227"/>
                  <a:ext cx="463426"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Ovale 21"/>
                <p:cNvSpPr/>
                <p:nvPr/>
              </p:nvSpPr>
              <p:spPr>
                <a:xfrm>
                  <a:off x="4445861"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Ovale 22"/>
                <p:cNvSpPr/>
                <p:nvPr/>
              </p:nvSpPr>
              <p:spPr>
                <a:xfrm>
                  <a:off x="5052124" y="1515227"/>
                  <a:ext cx="461838"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Ovale 23"/>
                <p:cNvSpPr/>
                <p:nvPr/>
              </p:nvSpPr>
              <p:spPr>
                <a:xfrm>
                  <a:off x="5628232" y="1515227"/>
                  <a:ext cx="461839" cy="4314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grpSp>
      </p:grpSp>
      <p:sp>
        <p:nvSpPr>
          <p:cNvPr id="28" name="CasellaDiTesto 36"/>
          <p:cNvSpPr txBox="1">
            <a:spLocks noChangeAspect="1"/>
          </p:cNvSpPr>
          <p:nvPr/>
        </p:nvSpPr>
        <p:spPr>
          <a:xfrm>
            <a:off x="2005994" y="2777874"/>
            <a:ext cx="1728192" cy="461665"/>
          </a:xfrm>
          <a:prstGeom prst="rect">
            <a:avLst/>
          </a:prstGeom>
          <a:noFill/>
        </p:spPr>
        <p:txBody>
          <a:bodyPr wrap="square" rtlCol="0">
            <a:spAutoFit/>
          </a:bodyPr>
          <a:lstStyle/>
          <a:p>
            <a:r>
              <a:rPr lang="it-IT" sz="1200" b="1" dirty="0" smtClean="0"/>
              <a:t>SPIN COATING OF P3HT</a:t>
            </a:r>
          </a:p>
        </p:txBody>
      </p:sp>
      <p:sp>
        <p:nvSpPr>
          <p:cNvPr id="29" name="Rectangle 28"/>
          <p:cNvSpPr/>
          <p:nvPr/>
        </p:nvSpPr>
        <p:spPr>
          <a:xfrm>
            <a:off x="2005994" y="3790781"/>
            <a:ext cx="3528392" cy="646331"/>
          </a:xfrm>
          <a:prstGeom prst="rect">
            <a:avLst/>
          </a:prstGeom>
        </p:spPr>
        <p:txBody>
          <a:bodyPr wrap="square">
            <a:spAutoFit/>
          </a:bodyPr>
          <a:lstStyle/>
          <a:p>
            <a:r>
              <a:rPr lang="it-IT" sz="1200" b="1" dirty="0" smtClean="0"/>
              <a:t>REMOVING THE SILICA NANOPARTICLES TO OBTAIN A HIGHLY ORDERED MONOLAYER OF P3HT NANOPORES</a:t>
            </a:r>
            <a:endParaRPr lang="en-GB" sz="1200" dirty="0"/>
          </a:p>
        </p:txBody>
      </p:sp>
      <p:sp>
        <p:nvSpPr>
          <p:cNvPr id="30" name="Rectangle 29"/>
          <p:cNvSpPr/>
          <p:nvPr/>
        </p:nvSpPr>
        <p:spPr>
          <a:xfrm>
            <a:off x="2005994" y="5157192"/>
            <a:ext cx="3718134" cy="276999"/>
          </a:xfrm>
          <a:prstGeom prst="rect">
            <a:avLst/>
          </a:prstGeom>
        </p:spPr>
        <p:txBody>
          <a:bodyPr wrap="none">
            <a:spAutoFit/>
          </a:bodyPr>
          <a:lstStyle/>
          <a:p>
            <a:pPr algn="ctr"/>
            <a:r>
              <a:rPr lang="it-IT" sz="1200" b="1" dirty="0" smtClean="0"/>
              <a:t>GRADUAL FILLING OF THE PORES WITH PCBM</a:t>
            </a:r>
            <a:endParaRPr lang="en-GB" sz="1200" dirty="0"/>
          </a:p>
        </p:txBody>
      </p:sp>
      <p:grpSp>
        <p:nvGrpSpPr>
          <p:cNvPr id="19" name="Group 40"/>
          <p:cNvGrpSpPr/>
          <p:nvPr/>
        </p:nvGrpSpPr>
        <p:grpSpPr>
          <a:xfrm>
            <a:off x="152617" y="3790781"/>
            <a:ext cx="1833372" cy="495218"/>
            <a:chOff x="161582" y="4005064"/>
            <a:chExt cx="1833372" cy="495218"/>
          </a:xfrm>
        </p:grpSpPr>
        <p:pic>
          <p:nvPicPr>
            <p:cNvPr id="42"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61582" y="4005064"/>
              <a:ext cx="1833372" cy="4434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70330" y="4240306"/>
              <a:ext cx="1819835" cy="2599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43"/>
          <p:cNvGrpSpPr/>
          <p:nvPr/>
        </p:nvGrpSpPr>
        <p:grpSpPr>
          <a:xfrm>
            <a:off x="152617" y="5011631"/>
            <a:ext cx="1828958" cy="505601"/>
            <a:chOff x="152617" y="5724868"/>
            <a:chExt cx="1828958" cy="505601"/>
          </a:xfrm>
        </p:grpSpPr>
        <p:pic>
          <p:nvPicPr>
            <p:cNvPr id="4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617" y="5724868"/>
              <a:ext cx="1828958" cy="441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6" name="Rectangle 45"/>
            <p:cNvSpPr/>
            <p:nvPr/>
          </p:nvSpPr>
          <p:spPr>
            <a:xfrm>
              <a:off x="161365" y="5970493"/>
              <a:ext cx="1819835" cy="2599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Footer Placeholder 2"/>
          <p:cNvSpPr>
            <a:spLocks noGrp="1"/>
          </p:cNvSpPr>
          <p:nvPr>
            <p:ph type="ftr" sz="quarter" idx="10"/>
          </p:nvPr>
        </p:nvSpPr>
        <p:spPr>
          <a:xfrm>
            <a:off x="719572" y="6483349"/>
            <a:ext cx="6120000" cy="212489"/>
          </a:xfrm>
        </p:spPr>
        <p:txBody>
          <a:bodyPr/>
          <a:lstStyle/>
          <a:p>
            <a:r>
              <a:rPr lang="en-US" smtClean="0"/>
              <a:t>4/12/2017,  SYNOHF, Annecy,  O. Konovalov</a:t>
            </a:r>
            <a:endParaRPr lang="fr-FR" dirty="0"/>
          </a:p>
        </p:txBody>
      </p:sp>
      <p:pic>
        <p:nvPicPr>
          <p:cNvPr id="47" name="Picture 2" descr="C:\Users\lidestri\Documents\Work\Andrea\P3HT poroso\jpeg GISAXS settembre 2014\SiO2NPs_147nm_0001_1.jpeg"/>
          <p:cNvPicPr>
            <a:picLocks noChangeAspect="1" noChangeArrowheads="1"/>
          </p:cNvPicPr>
          <p:nvPr/>
        </p:nvPicPr>
        <p:blipFill>
          <a:blip r:embed="rId5" cstate="print"/>
          <a:srcRect/>
          <a:stretch>
            <a:fillRect/>
          </a:stretch>
        </p:blipFill>
        <p:spPr bwMode="auto">
          <a:xfrm>
            <a:off x="5652120" y="1417846"/>
            <a:ext cx="3325021" cy="4226258"/>
          </a:xfrm>
          <a:prstGeom prst="rect">
            <a:avLst/>
          </a:prstGeom>
          <a:noFill/>
        </p:spPr>
      </p:pic>
      <p:sp>
        <p:nvSpPr>
          <p:cNvPr id="49" name="TextBox 48"/>
          <p:cNvSpPr txBox="1"/>
          <p:nvPr/>
        </p:nvSpPr>
        <p:spPr>
          <a:xfrm>
            <a:off x="179512" y="1196752"/>
            <a:ext cx="851515" cy="369332"/>
          </a:xfrm>
          <a:prstGeom prst="rect">
            <a:avLst/>
          </a:prstGeom>
          <a:noFill/>
        </p:spPr>
        <p:txBody>
          <a:bodyPr wrap="none" rtlCol="0">
            <a:spAutoFit/>
          </a:bodyPr>
          <a:lstStyle/>
          <a:p>
            <a:r>
              <a:rPr lang="en-US" b="1" dirty="0" smtClean="0"/>
              <a:t>step 1</a:t>
            </a:r>
            <a:endParaRPr lang="en-GB" b="1" dirty="0"/>
          </a:p>
        </p:txBody>
      </p:sp>
      <p:sp>
        <p:nvSpPr>
          <p:cNvPr id="50" name="TextBox 49"/>
          <p:cNvSpPr txBox="1"/>
          <p:nvPr/>
        </p:nvSpPr>
        <p:spPr>
          <a:xfrm>
            <a:off x="179512" y="2276872"/>
            <a:ext cx="851515" cy="369332"/>
          </a:xfrm>
          <a:prstGeom prst="rect">
            <a:avLst/>
          </a:prstGeom>
          <a:noFill/>
        </p:spPr>
        <p:txBody>
          <a:bodyPr wrap="none" rtlCol="0">
            <a:spAutoFit/>
          </a:bodyPr>
          <a:lstStyle/>
          <a:p>
            <a:r>
              <a:rPr lang="en-US" b="1" dirty="0" smtClean="0"/>
              <a:t>step 2</a:t>
            </a:r>
            <a:endParaRPr lang="en-GB" b="1" dirty="0"/>
          </a:p>
        </p:txBody>
      </p:sp>
      <p:sp>
        <p:nvSpPr>
          <p:cNvPr id="51" name="TextBox 50"/>
          <p:cNvSpPr txBox="1"/>
          <p:nvPr/>
        </p:nvSpPr>
        <p:spPr>
          <a:xfrm>
            <a:off x="179512" y="3419708"/>
            <a:ext cx="851515" cy="369332"/>
          </a:xfrm>
          <a:prstGeom prst="rect">
            <a:avLst/>
          </a:prstGeom>
          <a:noFill/>
        </p:spPr>
        <p:txBody>
          <a:bodyPr wrap="none" rtlCol="0">
            <a:spAutoFit/>
          </a:bodyPr>
          <a:lstStyle/>
          <a:p>
            <a:r>
              <a:rPr lang="en-US" b="1" dirty="0" smtClean="0"/>
              <a:t>step 3</a:t>
            </a:r>
            <a:endParaRPr lang="en-GB" b="1" dirty="0"/>
          </a:p>
        </p:txBody>
      </p:sp>
      <p:sp>
        <p:nvSpPr>
          <p:cNvPr id="52" name="TextBox 51"/>
          <p:cNvSpPr txBox="1"/>
          <p:nvPr/>
        </p:nvSpPr>
        <p:spPr>
          <a:xfrm>
            <a:off x="179512" y="4579583"/>
            <a:ext cx="851515" cy="369332"/>
          </a:xfrm>
          <a:prstGeom prst="rect">
            <a:avLst/>
          </a:prstGeom>
          <a:noFill/>
        </p:spPr>
        <p:txBody>
          <a:bodyPr wrap="none" rtlCol="0">
            <a:spAutoFit/>
          </a:bodyPr>
          <a:lstStyle/>
          <a:p>
            <a:r>
              <a:rPr lang="en-US" b="1" dirty="0" smtClean="0"/>
              <a:t>step 4</a:t>
            </a:r>
            <a:endParaRPr lang="en-GB" b="1" dirty="0"/>
          </a:p>
        </p:txBody>
      </p:sp>
      <p:sp>
        <p:nvSpPr>
          <p:cNvPr id="53" name="TextBox 52"/>
          <p:cNvSpPr txBox="1"/>
          <p:nvPr/>
        </p:nvSpPr>
        <p:spPr>
          <a:xfrm>
            <a:off x="5664701" y="1448780"/>
            <a:ext cx="851515" cy="369332"/>
          </a:xfrm>
          <a:prstGeom prst="rect">
            <a:avLst/>
          </a:prstGeom>
          <a:noFill/>
        </p:spPr>
        <p:txBody>
          <a:bodyPr wrap="none" rtlCol="0">
            <a:spAutoFit/>
          </a:bodyPr>
          <a:lstStyle/>
          <a:p>
            <a:r>
              <a:rPr lang="en-US" b="1" dirty="0" smtClean="0">
                <a:solidFill>
                  <a:schemeClr val="bg1"/>
                </a:solidFill>
              </a:rPr>
              <a:t>step 1</a:t>
            </a:r>
            <a:endParaRPr lang="en-GB" b="1" dirty="0">
              <a:solidFill>
                <a:schemeClr val="bg1"/>
              </a:solidFill>
            </a:endParaRPr>
          </a:p>
        </p:txBody>
      </p:sp>
      <p:sp>
        <p:nvSpPr>
          <p:cNvPr id="54" name="TextBox 53"/>
          <p:cNvSpPr txBox="1"/>
          <p:nvPr/>
        </p:nvSpPr>
        <p:spPr>
          <a:xfrm>
            <a:off x="7884368" y="1448780"/>
            <a:ext cx="1056700" cy="369332"/>
          </a:xfrm>
          <a:prstGeom prst="rect">
            <a:avLst/>
          </a:prstGeom>
          <a:noFill/>
        </p:spPr>
        <p:txBody>
          <a:bodyPr wrap="none" rtlCol="0">
            <a:spAutoFit/>
          </a:bodyPr>
          <a:lstStyle/>
          <a:p>
            <a:r>
              <a:rPr lang="en-US" b="1" dirty="0" smtClean="0">
                <a:solidFill>
                  <a:schemeClr val="bg1"/>
                </a:solidFill>
              </a:rPr>
              <a:t>GISAXS</a:t>
            </a:r>
            <a:endParaRPr lang="en-GB" b="1" dirty="0">
              <a:solidFill>
                <a:schemeClr val="bg1"/>
              </a:solidFill>
            </a:endParaRPr>
          </a:p>
        </p:txBody>
      </p:sp>
      <p:sp>
        <p:nvSpPr>
          <p:cNvPr id="55" name="Subtitle 2"/>
          <p:cNvSpPr txBox="1">
            <a:spLocks/>
          </p:cNvSpPr>
          <p:nvPr/>
        </p:nvSpPr>
        <p:spPr>
          <a:xfrm>
            <a:off x="4283968" y="6289575"/>
            <a:ext cx="4716016" cy="307777"/>
          </a:xfrm>
          <a:prstGeom prst="rect">
            <a:avLst/>
          </a:prstGeom>
        </p:spPr>
        <p:txBody>
          <a:bodyPr wrap="square">
            <a:spAutoFit/>
          </a:bodyPr>
          <a:lstStyle/>
          <a:p>
            <a:pPr>
              <a:spcAft>
                <a:spcPts val="1000"/>
              </a:spcAft>
            </a:pPr>
            <a:r>
              <a:rPr lang="en-US" sz="1400" i="1" dirty="0" err="1" smtClean="0"/>
              <a:t>G.Li-Destri</a:t>
            </a:r>
            <a:r>
              <a:rPr lang="en-US" sz="1400" i="1" dirty="0" smtClean="0"/>
              <a:t> et al., RSC Advances,v.6, p. 9175, 2016</a:t>
            </a:r>
            <a:endParaRPr kumimoji="0" lang="en-US" sz="1400" i="1" u="none" strike="noStrike" kern="1200" cap="none" spc="0" normalizeH="0" baseline="0" noProof="0" dirty="0">
              <a:ln>
                <a:noFill/>
              </a:ln>
              <a:effectLst/>
              <a:uLnTx/>
              <a:uFillTx/>
              <a:latin typeface="+mn-lt"/>
              <a:ea typeface="+mn-ea"/>
              <a:cs typeface="+mn-cs"/>
            </a:endParaRPr>
          </a:p>
        </p:txBody>
      </p:sp>
      <p:sp>
        <p:nvSpPr>
          <p:cNvPr id="56" name="Title 1"/>
          <p:cNvSpPr txBox="1">
            <a:spLocks/>
          </p:cNvSpPr>
          <p:nvPr/>
        </p:nvSpPr>
        <p:spPr bwMode="gray">
          <a:xfrm>
            <a:off x="0" y="620688"/>
            <a:ext cx="9144000" cy="648071"/>
          </a:xfrm>
          <a:prstGeom prst="rect">
            <a:avLst/>
          </a:prstGeom>
          <a:noFill/>
        </p:spPr>
        <p:txBody>
          <a:bodyPr vert="horz" lIns="72000" tIns="0" rIns="72000" bIns="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1" i="0" u="none" strike="noStrike" kern="1200" cap="all" spc="0" normalizeH="0" baseline="0" noProof="0" dirty="0" smtClean="0">
                <a:ln>
                  <a:noFill/>
                </a:ln>
                <a:effectLst/>
                <a:uLnTx/>
                <a:uFillTx/>
                <a:latin typeface="Arial Narrow" pitchFamily="34" charset="0"/>
                <a:ea typeface="+mj-ea"/>
                <a:cs typeface="+mj-cs"/>
              </a:rPr>
              <a:t>NANOSTRUCTURING </a:t>
            </a:r>
            <a:r>
              <a:rPr kumimoji="0" lang="en-US" sz="1500" b="1" i="0" u="none" strike="noStrike" kern="1200" cap="all" spc="0" normalizeH="0" baseline="0" noProof="0" dirty="0" smtClean="0">
                <a:ln>
                  <a:noFill/>
                </a:ln>
                <a:effectLst/>
                <a:uLnTx/>
                <a:uFillTx/>
                <a:latin typeface="Arial Narrow" pitchFamily="34" charset="0"/>
                <a:ea typeface="+mj-ea"/>
                <a:cs typeface="+mj-cs"/>
              </a:rPr>
              <a:t>OF ULTRATHIN POLYMER FILMS WITH HORIZONTAL AND VERTICAL CHEMICAL </a:t>
            </a:r>
            <a:r>
              <a:rPr kumimoji="0" lang="en-US" sz="1500" b="1" i="0" u="none" strike="noStrike" kern="1200" cap="all" spc="0" normalizeH="0" baseline="0" noProof="0" dirty="0" smtClean="0">
                <a:ln>
                  <a:noFill/>
                </a:ln>
                <a:effectLst/>
                <a:uLnTx/>
                <a:uFillTx/>
                <a:latin typeface="Arial Narrow" pitchFamily="34" charset="0"/>
                <a:ea typeface="+mj-ea"/>
                <a:cs typeface="+mj-cs"/>
              </a:rPr>
              <a:t>CONTROL</a:t>
            </a:r>
            <a:endParaRPr kumimoji="0" lang="en-GB" sz="1500" b="1" i="0" u="none" strike="noStrike" kern="1200" cap="all" spc="0" normalizeH="0" baseline="0" noProof="0" dirty="0">
              <a:ln>
                <a:noFill/>
              </a:ln>
              <a:effectLst/>
              <a:uLnTx/>
              <a:uFillTx/>
              <a:latin typeface="Arial Narrow" pitchFamily="34" charset="0"/>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46</a:t>
            </a:fld>
            <a:endParaRPr lang="fr-FR" dirty="0"/>
          </a:p>
        </p:txBody>
      </p:sp>
      <p:sp>
        <p:nvSpPr>
          <p:cNvPr id="5" name="TextBox 4"/>
          <p:cNvSpPr txBox="1"/>
          <p:nvPr/>
        </p:nvSpPr>
        <p:spPr>
          <a:xfrm>
            <a:off x="3923928" y="5877272"/>
            <a:ext cx="4553619" cy="338554"/>
          </a:xfrm>
          <a:prstGeom prst="rect">
            <a:avLst/>
          </a:prstGeom>
          <a:noFill/>
        </p:spPr>
        <p:txBody>
          <a:bodyPr wrap="none" rtlCol="0">
            <a:spAutoFit/>
          </a:bodyPr>
          <a:lstStyle/>
          <a:p>
            <a:r>
              <a:rPr lang="en-GB" sz="1600" i="1" dirty="0" smtClean="0"/>
              <a:t>G. Li </a:t>
            </a:r>
            <a:r>
              <a:rPr lang="en-GB" sz="1600" i="1" dirty="0" err="1" smtClean="0"/>
              <a:t>Destri</a:t>
            </a:r>
            <a:r>
              <a:rPr lang="en-GB" sz="1600" i="1" dirty="0" smtClean="0"/>
              <a:t>, </a:t>
            </a:r>
            <a:r>
              <a:rPr lang="it-IT" sz="1600" i="1" dirty="0" smtClean="0"/>
              <a:t> L. Costa, O. Konovalov, D. Pontoni</a:t>
            </a:r>
            <a:endParaRPr lang="en-GB" sz="1600" i="1" dirty="0"/>
          </a:p>
        </p:txBody>
      </p:sp>
      <p:sp>
        <p:nvSpPr>
          <p:cNvPr id="6" name="TextBox 5"/>
          <p:cNvSpPr txBox="1"/>
          <p:nvPr/>
        </p:nvSpPr>
        <p:spPr>
          <a:xfrm>
            <a:off x="611560" y="2332037"/>
            <a:ext cx="8064896" cy="1384995"/>
          </a:xfrm>
          <a:prstGeom prst="rect">
            <a:avLst/>
          </a:prstGeom>
          <a:noFill/>
        </p:spPr>
        <p:txBody>
          <a:bodyPr wrap="square" rtlCol="0">
            <a:spAutoFit/>
          </a:bodyPr>
          <a:lstStyle/>
          <a:p>
            <a:pPr algn="ctr">
              <a:lnSpc>
                <a:spcPct val="150000"/>
              </a:lnSpc>
            </a:pPr>
            <a:r>
              <a:rPr lang="en-GB" sz="2800" b="1" dirty="0" smtClean="0"/>
              <a:t>Structural tuning of </a:t>
            </a:r>
            <a:r>
              <a:rPr lang="en-GB" sz="2800" b="1" dirty="0" err="1" smtClean="0"/>
              <a:t>nanoparticle</a:t>
            </a:r>
            <a:r>
              <a:rPr lang="en-GB" sz="2800" b="1" dirty="0" smtClean="0"/>
              <a:t>-surfactant assemblies at liquid-liquid interfaces</a:t>
            </a:r>
            <a:endParaRPr lang="en-GB" sz="28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179388" y="3279775"/>
            <a:ext cx="3313112" cy="1944688"/>
          </a:xfrm>
          <a:prstGeom prst="rect">
            <a:avLst/>
          </a:prstGeom>
          <a:solidFill>
            <a:srgbClr val="FFFF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0070C0"/>
                </a:solidFill>
              </a:rPr>
              <a:t>																				           Water</a:t>
            </a:r>
            <a:endParaRPr lang="en-GB" dirty="0">
              <a:solidFill>
                <a:srgbClr val="0070C0"/>
              </a:solidFill>
            </a:endParaRPr>
          </a:p>
        </p:txBody>
      </p:sp>
      <p:sp>
        <p:nvSpPr>
          <p:cNvPr id="23" name="Rettangolo 1"/>
          <p:cNvSpPr/>
          <p:nvPr/>
        </p:nvSpPr>
        <p:spPr>
          <a:xfrm>
            <a:off x="160991" y="188640"/>
            <a:ext cx="8972189" cy="523220"/>
          </a:xfrm>
          <a:prstGeom prst="rect">
            <a:avLst/>
          </a:prstGeom>
        </p:spPr>
        <p:txBody>
          <a:bodyPr>
            <a:spAutoFit/>
          </a:bodyPr>
          <a:lstStyle/>
          <a:p>
            <a:pPr algn="ctr" fontAlgn="auto">
              <a:spcBef>
                <a:spcPts val="0"/>
              </a:spcBef>
              <a:spcAft>
                <a:spcPts val="0"/>
              </a:spcAft>
              <a:defRPr/>
            </a:pPr>
            <a:r>
              <a:rPr lang="it-IT" sz="2800" b="1" dirty="0">
                <a:ln w="12700">
                  <a:solidFill>
                    <a:srgbClr val="675D59">
                      <a:satMod val="155000"/>
                    </a:srgbClr>
                  </a:solidFill>
                  <a:prstDash val="solid"/>
                </a:ln>
                <a:solidFill>
                  <a:srgbClr val="002060"/>
                </a:solidFill>
                <a:effectLst>
                  <a:outerShdw blurRad="41275" dist="20320" dir="1800000" algn="tl" rotWithShape="0">
                    <a:srgbClr val="000000">
                      <a:alpha val="40000"/>
                    </a:srgbClr>
                  </a:outerShdw>
                </a:effectLst>
                <a:latin typeface="Aharoni" pitchFamily="2" charset="-79"/>
                <a:cs typeface="Aharoni" pitchFamily="2" charset="-79"/>
              </a:rPr>
              <a:t>GOAL OF THIS STUDY</a:t>
            </a:r>
            <a:endParaRPr lang="it-IT" sz="3800" b="1" dirty="0">
              <a:ln w="12700">
                <a:solidFill>
                  <a:srgbClr val="675D59">
                    <a:satMod val="155000"/>
                  </a:srgbClr>
                </a:solidFill>
                <a:prstDash val="solid"/>
              </a:ln>
              <a:solidFill>
                <a:srgbClr val="002060"/>
              </a:solidFill>
              <a:effectLst>
                <a:outerShdw blurRad="41275" dist="20320" dir="1800000" algn="tl" rotWithShape="0">
                  <a:srgbClr val="000000">
                    <a:alpha val="40000"/>
                  </a:srgbClr>
                </a:outerShdw>
              </a:effectLst>
              <a:latin typeface="Aharoni" pitchFamily="2" charset="-79"/>
              <a:cs typeface="Aharoni" pitchFamily="2" charset="-79"/>
            </a:endParaRPr>
          </a:p>
        </p:txBody>
      </p:sp>
      <p:sp>
        <p:nvSpPr>
          <p:cNvPr id="86" name="Rectangle 85"/>
          <p:cNvSpPr/>
          <p:nvPr/>
        </p:nvSpPr>
        <p:spPr>
          <a:xfrm>
            <a:off x="190500" y="2349500"/>
            <a:ext cx="3302000" cy="925513"/>
          </a:xfrm>
          <a:prstGeom prst="rect">
            <a:avLst/>
          </a:prstGeom>
          <a:solidFill>
            <a:srgbClr val="FF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0070C0"/>
                </a:solidFill>
              </a:rPr>
              <a:t> 		       Hexane</a:t>
            </a:r>
            <a:endParaRPr lang="en-GB" dirty="0">
              <a:solidFill>
                <a:srgbClr val="0070C0"/>
              </a:solidFill>
            </a:endParaRPr>
          </a:p>
        </p:txBody>
      </p:sp>
      <p:grpSp>
        <p:nvGrpSpPr>
          <p:cNvPr id="2" name="Group 192"/>
          <p:cNvGrpSpPr>
            <a:grpSpLocks noChangeAspect="1"/>
          </p:cNvGrpSpPr>
          <p:nvPr/>
        </p:nvGrpSpPr>
        <p:grpSpPr bwMode="auto">
          <a:xfrm>
            <a:off x="1835150" y="4508500"/>
            <a:ext cx="431800" cy="608013"/>
            <a:chOff x="1048760" y="4488512"/>
            <a:chExt cx="899584" cy="1264624"/>
          </a:xfrm>
        </p:grpSpPr>
        <p:grpSp>
          <p:nvGrpSpPr>
            <p:cNvPr id="3"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35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6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349" name="Straight Connector 3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55" name="Oval 3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342" name="Straight Connector 3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48" name="Oval 3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335" name="Straight Connector 33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41" name="Oval 34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328" name="Straight Connector 3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34" name="Oval 3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321" name="Straight Connector 3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314" name="Straight Connector 3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0" name="Oval 3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0"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307" name="Straight Connector 3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3" name="Oval 3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02" name="Oval 201"/>
            <p:cNvSpPr>
              <a:spLocks noChangeAspect="1"/>
            </p:cNvSpPr>
            <p:nvPr/>
          </p:nvSpPr>
          <p:spPr>
            <a:xfrm>
              <a:off x="1296808" y="4940872"/>
              <a:ext cx="393567" cy="35990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11" name="Group 86"/>
            <p:cNvGrpSpPr>
              <a:grpSpLocks noChangeAspect="1"/>
            </p:cNvGrpSpPr>
            <p:nvPr/>
          </p:nvGrpSpPr>
          <p:grpSpPr bwMode="auto">
            <a:xfrm>
              <a:off x="1403648" y="4493664"/>
              <a:ext cx="59084" cy="457955"/>
              <a:chOff x="3200846" y="3789040"/>
              <a:chExt cx="118168" cy="915909"/>
            </a:xfrm>
          </p:grpSpPr>
          <p:cxnSp>
            <p:nvCxnSpPr>
              <p:cNvPr id="300" name="Straight Connector 299"/>
              <p:cNvCxnSpPr/>
              <p:nvPr/>
            </p:nvCxnSpPr>
            <p:spPr>
              <a:xfrm flipH="1" flipV="1">
                <a:off x="3198833" y="3930625"/>
                <a:ext cx="72759" cy="145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3198833" y="3791944"/>
                <a:ext cx="79376" cy="138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H="1" flipV="1">
                <a:off x="3205446" y="4207983"/>
                <a:ext cx="72763" cy="145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198833" y="4069302"/>
                <a:ext cx="79376" cy="138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H="1" flipV="1">
                <a:off x="3205446" y="4485342"/>
                <a:ext cx="72763" cy="145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198833" y="4353266"/>
                <a:ext cx="79376" cy="138677"/>
              </a:xfrm>
              <a:prstGeom prst="line">
                <a:avLst/>
              </a:prstGeom>
            </p:spPr>
            <p:style>
              <a:lnRef idx="1">
                <a:schemeClr val="accent1"/>
              </a:lnRef>
              <a:fillRef idx="0">
                <a:schemeClr val="accent1"/>
              </a:fillRef>
              <a:effectRef idx="0">
                <a:schemeClr val="accent1"/>
              </a:effectRef>
              <a:fontRef idx="minor">
                <a:schemeClr val="tx1"/>
              </a:fontRef>
            </p:style>
          </p:cxnSp>
          <p:sp>
            <p:nvSpPr>
              <p:cNvPr id="306" name="Oval 305"/>
              <p:cNvSpPr/>
              <p:nvPr/>
            </p:nvSpPr>
            <p:spPr>
              <a:xfrm>
                <a:off x="3245134" y="4630625"/>
                <a:ext cx="72763" cy="726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2"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293" name="Straight Connector 2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9" name="Oval 2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286" name="Straight Connector 2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2" name="Oval 2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4"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279" name="Straight Connector 27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5" name="Oval 28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5"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272" name="Straight Connector 27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8" name="Oval 27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6"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265" name="Straight Connector 26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1" name="Oval 27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7"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258" name="Straight Connector 25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4" name="Oval 26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8"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251" name="Straight Connector 25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7" name="Oval 25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244" name="Straight Connector 24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0" name="Oval 24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0"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237" name="Straight Connector 23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3" name="Oval 24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1"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230" name="Straight Connector 22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6" name="Oval 23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223" name="Straight Connector 22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9" name="Oval 22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216" name="Straight Connector 21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2" name="Oval 22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25" name="Group 1382"/>
          <p:cNvGrpSpPr>
            <a:grpSpLocks noChangeAspect="1"/>
          </p:cNvGrpSpPr>
          <p:nvPr/>
        </p:nvGrpSpPr>
        <p:grpSpPr bwMode="auto">
          <a:xfrm>
            <a:off x="395288" y="3357563"/>
            <a:ext cx="431800" cy="606425"/>
            <a:chOff x="1048760" y="4488512"/>
            <a:chExt cx="899584" cy="1264624"/>
          </a:xfrm>
        </p:grpSpPr>
        <p:grpSp>
          <p:nvGrpSpPr>
            <p:cNvPr id="26"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154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5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1539" name="Straight Connector 153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0" name="Straight Connector 153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1" name="Straight Connector 154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2" name="Straight Connector 154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3" name="Straight Connector 154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4" name="Straight Connector 154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45" name="Oval 154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8"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1532" name="Straight Connector 153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3" name="Straight Connector 153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4" name="Straight Connector 153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5" name="Straight Connector 153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6" name="Straight Connector 153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7" name="Straight Connector 153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38" name="Oval 153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1525" name="Straight Connector 152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6" name="Straight Connector 152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7" name="Straight Connector 152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8" name="Straight Connector 152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9" name="Straight Connector 152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0" name="Straight Connector 152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31" name="Oval 153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1518" name="Straight Connector 151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9" name="Straight Connector 151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0" name="Straight Connector 151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1" name="Straight Connector 152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2" name="Straight Connector 152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3" name="Straight Connector 152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24" name="Oval 152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1511" name="Straight Connector 151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2" name="Straight Connector 151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3" name="Straight Connector 151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4" name="Straight Connector 151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5" name="Straight Connector 151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6" name="Straight Connector 151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17" name="Oval 151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20"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1504" name="Straight Connector 150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5" name="Straight Connector 150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6" name="Straight Connector 150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7" name="Straight Connector 150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8" name="Straight Connector 150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9" name="Straight Connector 150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10" name="Oval 150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21"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1497" name="Straight Connector 149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8" name="Straight Connector 149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9" name="Straight Connector 149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0" name="Straight Connector 149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1" name="Straight Connector 150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2" name="Straight Connector 150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03" name="Oval 150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392" name="Oval 1391"/>
            <p:cNvSpPr>
              <a:spLocks noChangeAspect="1"/>
            </p:cNvSpPr>
            <p:nvPr/>
          </p:nvSpPr>
          <p:spPr>
            <a:xfrm>
              <a:off x="1296806" y="4942054"/>
              <a:ext cx="393569" cy="357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4322" name="Group 86"/>
            <p:cNvGrpSpPr>
              <a:grpSpLocks noChangeAspect="1"/>
            </p:cNvGrpSpPr>
            <p:nvPr/>
          </p:nvGrpSpPr>
          <p:grpSpPr bwMode="auto">
            <a:xfrm>
              <a:off x="1403648" y="4493664"/>
              <a:ext cx="59084" cy="457955"/>
              <a:chOff x="3200846" y="3789040"/>
              <a:chExt cx="118168" cy="915909"/>
            </a:xfrm>
          </p:grpSpPr>
          <p:cxnSp>
            <p:nvCxnSpPr>
              <p:cNvPr id="1490" name="Straight Connector 1489"/>
              <p:cNvCxnSpPr/>
              <p:nvPr/>
            </p:nvCxnSpPr>
            <p:spPr>
              <a:xfrm flipH="1" flipV="1">
                <a:off x="3198829" y="3931016"/>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1" name="Straight Connector 1490"/>
              <p:cNvCxnSpPr/>
              <p:nvPr/>
            </p:nvCxnSpPr>
            <p:spPr>
              <a:xfrm flipV="1">
                <a:off x="3198829" y="3791976"/>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2" name="Straight Connector 1491"/>
              <p:cNvCxnSpPr/>
              <p:nvPr/>
            </p:nvCxnSpPr>
            <p:spPr>
              <a:xfrm flipH="1" flipV="1">
                <a:off x="3205446" y="4209101"/>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3" name="Straight Connector 1492"/>
              <p:cNvCxnSpPr/>
              <p:nvPr/>
            </p:nvCxnSpPr>
            <p:spPr>
              <a:xfrm flipV="1">
                <a:off x="3198829" y="4070061"/>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4" name="Straight Connector 1493"/>
              <p:cNvCxnSpPr/>
              <p:nvPr/>
            </p:nvCxnSpPr>
            <p:spPr>
              <a:xfrm flipH="1" flipV="1">
                <a:off x="3205446" y="4487186"/>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5" name="Straight Connector 1494"/>
              <p:cNvCxnSpPr/>
              <p:nvPr/>
            </p:nvCxnSpPr>
            <p:spPr>
              <a:xfrm flipV="1">
                <a:off x="3198829" y="4354765"/>
                <a:ext cx="79376" cy="139044"/>
              </a:xfrm>
              <a:prstGeom prst="line">
                <a:avLst/>
              </a:prstGeom>
            </p:spPr>
            <p:style>
              <a:lnRef idx="1">
                <a:schemeClr val="accent1"/>
              </a:lnRef>
              <a:fillRef idx="0">
                <a:schemeClr val="accent1"/>
              </a:fillRef>
              <a:effectRef idx="0">
                <a:schemeClr val="accent1"/>
              </a:effectRef>
              <a:fontRef idx="minor">
                <a:schemeClr val="tx1"/>
              </a:fontRef>
            </p:style>
          </p:cxnSp>
          <p:sp>
            <p:nvSpPr>
              <p:cNvPr id="1496" name="Oval 1495"/>
              <p:cNvSpPr/>
              <p:nvPr/>
            </p:nvSpPr>
            <p:spPr>
              <a:xfrm>
                <a:off x="3245134" y="4632849"/>
                <a:ext cx="72759" cy="728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23"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1483" name="Straight Connector 148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4" name="Straight Connector 148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5" name="Straight Connector 148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6" name="Straight Connector 148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7" name="Straight Connector 148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8" name="Straight Connector 148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89" name="Oval 148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24"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1476" name="Straight Connector 147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7" name="Straight Connector 147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8" name="Straight Connector 147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9" name="Straight Connector 147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0" name="Straight Connector 147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1" name="Straight Connector 148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82" name="Oval 148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25"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1469" name="Straight Connector 146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0" name="Straight Connector 146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1" name="Straight Connector 147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2" name="Straight Connector 147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3" name="Straight Connector 147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4" name="Straight Connector 147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75" name="Oval 147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26"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1462" name="Straight Connector 146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3" name="Straight Connector 146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4" name="Straight Connector 146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5" name="Straight Connector 146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6" name="Straight Connector 146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7" name="Straight Connector 146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68" name="Oval 146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27"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1455" name="Straight Connector 145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6" name="Straight Connector 145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7" name="Straight Connector 145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8" name="Straight Connector 145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9" name="Straight Connector 145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0" name="Straight Connector 145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61" name="Oval 146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28"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1448" name="Straight Connector 144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9" name="Straight Connector 144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0" name="Straight Connector 144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1" name="Straight Connector 145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2" name="Straight Connector 145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3" name="Straight Connector 145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54" name="Oval 145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29"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1441" name="Straight Connector 144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2" name="Straight Connector 144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3" name="Straight Connector 144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4" name="Straight Connector 144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5" name="Straight Connector 144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6" name="Straight Connector 144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47" name="Oval 144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30"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1434" name="Straight Connector 143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5" name="Straight Connector 143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6" name="Straight Connector 143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7" name="Straight Connector 143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8" name="Straight Connector 143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9" name="Straight Connector 143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40" name="Oval 143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31"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1427" name="Straight Connector 142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8" name="Straight Connector 142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9" name="Straight Connector 142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0" name="Straight Connector 142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1" name="Straight Connector 143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2" name="Straight Connector 143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33" name="Oval 143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32"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1420" name="Straight Connector 141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1" name="Straight Connector 142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2" name="Straight Connector 142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3" name="Straight Connector 142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4" name="Straight Connector 142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5" name="Straight Connector 142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26" name="Oval 142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33"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1413" name="Straight Connector 141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4" name="Straight Connector 141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5" name="Straight Connector 141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6" name="Straight Connector 141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7" name="Straight Connector 141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8" name="Straight Connector 141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19" name="Oval 141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34"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1406" name="Straight Connector 140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7" name="Straight Connector 140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8" name="Straight Connector 140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9" name="Straight Connector 140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0" name="Straight Connector 140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1" name="Straight Connector 141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12" name="Oval 141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4338" name="Group 1552"/>
          <p:cNvGrpSpPr>
            <a:grpSpLocks noChangeAspect="1"/>
          </p:cNvGrpSpPr>
          <p:nvPr/>
        </p:nvGrpSpPr>
        <p:grpSpPr bwMode="auto">
          <a:xfrm>
            <a:off x="1476375" y="3429000"/>
            <a:ext cx="431800" cy="606425"/>
            <a:chOff x="1048760" y="4488512"/>
            <a:chExt cx="899584" cy="1264624"/>
          </a:xfrm>
        </p:grpSpPr>
        <p:grpSp>
          <p:nvGrpSpPr>
            <p:cNvPr id="4339"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171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2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40"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1709" name="Straight Connector 170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0" name="Straight Connector 170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1" name="Straight Connector 171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2" name="Straight Connector 171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3" name="Straight Connector 171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4" name="Straight Connector 171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15" name="Oval 171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41"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1702" name="Straight Connector 170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3" name="Straight Connector 170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4" name="Straight Connector 170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5" name="Straight Connector 170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6" name="Straight Connector 170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7" name="Straight Connector 170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08" name="Oval 170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42"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1695" name="Straight Connector 169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6" name="Straight Connector 169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7" name="Straight Connector 169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8" name="Straight Connector 169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9" name="Straight Connector 169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0" name="Straight Connector 169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01" name="Oval 170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43"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1688" name="Straight Connector 168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9" name="Straight Connector 168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0" name="Straight Connector 168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1" name="Straight Connector 169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2" name="Straight Connector 169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3" name="Straight Connector 169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94" name="Oval 169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44"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1681" name="Straight Connector 168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2" name="Straight Connector 168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3" name="Straight Connector 168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4" name="Straight Connector 168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5" name="Straight Connector 168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6" name="Straight Connector 168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87" name="Oval 168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45"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1674" name="Straight Connector 167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5" name="Straight Connector 167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6" name="Straight Connector 167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7" name="Straight Connector 167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8" name="Straight Connector 167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9" name="Straight Connector 167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80" name="Oval 167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46"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1667" name="Straight Connector 166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8" name="Straight Connector 166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9" name="Straight Connector 166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0" name="Straight Connector 166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1" name="Straight Connector 167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2" name="Straight Connector 167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73" name="Oval 167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562" name="Oval 1561"/>
            <p:cNvSpPr>
              <a:spLocks noChangeAspect="1"/>
            </p:cNvSpPr>
            <p:nvPr/>
          </p:nvSpPr>
          <p:spPr>
            <a:xfrm>
              <a:off x="1296808" y="4942056"/>
              <a:ext cx="393567" cy="357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4347" name="Group 86"/>
            <p:cNvGrpSpPr>
              <a:grpSpLocks noChangeAspect="1"/>
            </p:cNvGrpSpPr>
            <p:nvPr/>
          </p:nvGrpSpPr>
          <p:grpSpPr bwMode="auto">
            <a:xfrm>
              <a:off x="1403648" y="4493664"/>
              <a:ext cx="59084" cy="457955"/>
              <a:chOff x="3200846" y="3789040"/>
              <a:chExt cx="118168" cy="915909"/>
            </a:xfrm>
          </p:grpSpPr>
          <p:cxnSp>
            <p:nvCxnSpPr>
              <p:cNvPr id="1660" name="Straight Connector 1659"/>
              <p:cNvCxnSpPr/>
              <p:nvPr/>
            </p:nvCxnSpPr>
            <p:spPr>
              <a:xfrm flipH="1" flipV="1">
                <a:off x="3198833" y="3931021"/>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1" name="Straight Connector 1660"/>
              <p:cNvCxnSpPr/>
              <p:nvPr/>
            </p:nvCxnSpPr>
            <p:spPr>
              <a:xfrm flipV="1">
                <a:off x="3198833" y="3791976"/>
                <a:ext cx="79376" cy="139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2" name="Straight Connector 1661"/>
              <p:cNvCxnSpPr/>
              <p:nvPr/>
            </p:nvCxnSpPr>
            <p:spPr>
              <a:xfrm flipH="1" flipV="1">
                <a:off x="3205446" y="4209105"/>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3" name="Straight Connector 1662"/>
              <p:cNvCxnSpPr/>
              <p:nvPr/>
            </p:nvCxnSpPr>
            <p:spPr>
              <a:xfrm flipV="1">
                <a:off x="3198833" y="4070061"/>
                <a:ext cx="79376" cy="139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4" name="Straight Connector 1663"/>
              <p:cNvCxnSpPr/>
              <p:nvPr/>
            </p:nvCxnSpPr>
            <p:spPr>
              <a:xfrm flipH="1" flipV="1">
                <a:off x="3205446" y="4487190"/>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5" name="Straight Connector 1664"/>
              <p:cNvCxnSpPr/>
              <p:nvPr/>
            </p:nvCxnSpPr>
            <p:spPr>
              <a:xfrm flipV="1">
                <a:off x="3198833" y="4354769"/>
                <a:ext cx="79376" cy="139040"/>
              </a:xfrm>
              <a:prstGeom prst="line">
                <a:avLst/>
              </a:prstGeom>
            </p:spPr>
            <p:style>
              <a:lnRef idx="1">
                <a:schemeClr val="accent1"/>
              </a:lnRef>
              <a:fillRef idx="0">
                <a:schemeClr val="accent1"/>
              </a:fillRef>
              <a:effectRef idx="0">
                <a:schemeClr val="accent1"/>
              </a:effectRef>
              <a:fontRef idx="minor">
                <a:schemeClr val="tx1"/>
              </a:fontRef>
            </p:style>
          </p:cxnSp>
          <p:sp>
            <p:nvSpPr>
              <p:cNvPr id="1666" name="Oval 1665"/>
              <p:cNvSpPr/>
              <p:nvPr/>
            </p:nvSpPr>
            <p:spPr>
              <a:xfrm>
                <a:off x="3245134" y="4632853"/>
                <a:ext cx="72763" cy="728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48"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1653" name="Straight Connector 165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4" name="Straight Connector 165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5" name="Straight Connector 165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6" name="Straight Connector 165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7" name="Straight Connector 165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8" name="Straight Connector 165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59" name="Oval 165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49"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1646" name="Straight Connector 164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7" name="Straight Connector 164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8" name="Straight Connector 164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9" name="Straight Connector 164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0" name="Straight Connector 164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1" name="Straight Connector 165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52" name="Oval 165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50"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1639" name="Straight Connector 163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0" name="Straight Connector 163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1" name="Straight Connector 164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2" name="Straight Connector 164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3" name="Straight Connector 164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4" name="Straight Connector 164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45" name="Oval 164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351"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1632" name="Straight Connector 163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3" name="Straight Connector 163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4" name="Straight Connector 163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5" name="Straight Connector 163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6" name="Straight Connector 163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7" name="Straight Connector 163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38" name="Oval 163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4"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1625" name="Straight Connector 162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6" name="Straight Connector 162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7" name="Straight Connector 162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8" name="Straight Connector 162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9" name="Straight Connector 162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0" name="Straight Connector 162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31" name="Oval 163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5"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1618" name="Straight Connector 161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9" name="Straight Connector 161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0" name="Straight Connector 161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1" name="Straight Connector 162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2" name="Straight Connector 162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3" name="Straight Connector 162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24" name="Oval 162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6"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1611" name="Straight Connector 161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2" name="Straight Connector 161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3" name="Straight Connector 161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4" name="Straight Connector 161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5" name="Straight Connector 161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6" name="Straight Connector 161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17" name="Oval 161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7"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1604" name="Straight Connector 160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5" name="Straight Connector 160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6" name="Straight Connector 160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7" name="Straight Connector 160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8" name="Straight Connector 160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9" name="Straight Connector 160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10" name="Oval 160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8"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1597" name="Straight Connector 159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8" name="Straight Connector 159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9" name="Straight Connector 159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0" name="Straight Connector 159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1" name="Straight Connector 160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2" name="Straight Connector 160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603" name="Oval 160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9"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1590" name="Straight Connector 158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1" name="Straight Connector 159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2" name="Straight Connector 159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3" name="Straight Connector 159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4" name="Straight Connector 159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5" name="Straight Connector 159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96" name="Oval 159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0"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1583" name="Straight Connector 158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4" name="Straight Connector 158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5" name="Straight Connector 158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6" name="Straight Connector 158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7" name="Straight Connector 158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8" name="Straight Connector 158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89" name="Oval 158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1"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1576" name="Straight Connector 157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7" name="Straight Connector 157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8" name="Straight Connector 157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9" name="Straight Connector 157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0" name="Straight Connector 157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1" name="Straight Connector 158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82" name="Oval 158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72" name="Group 1722"/>
          <p:cNvGrpSpPr>
            <a:grpSpLocks noChangeAspect="1"/>
          </p:cNvGrpSpPr>
          <p:nvPr/>
        </p:nvGrpSpPr>
        <p:grpSpPr bwMode="auto">
          <a:xfrm>
            <a:off x="1187450" y="4437063"/>
            <a:ext cx="431800" cy="606425"/>
            <a:chOff x="1048760" y="4488512"/>
            <a:chExt cx="899584" cy="1264624"/>
          </a:xfrm>
        </p:grpSpPr>
        <p:grpSp>
          <p:nvGrpSpPr>
            <p:cNvPr id="73"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188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9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4"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1879" name="Straight Connector 187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0" name="Straight Connector 187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1" name="Straight Connector 188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2" name="Straight Connector 188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3" name="Straight Connector 188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4" name="Straight Connector 188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85" name="Oval 188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5"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1872" name="Straight Connector 187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3" name="Straight Connector 187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4" name="Straight Connector 187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5" name="Straight Connector 187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6" name="Straight Connector 187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7" name="Straight Connector 187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78" name="Oval 187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6"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1865" name="Straight Connector 186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6" name="Straight Connector 186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7" name="Straight Connector 186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8" name="Straight Connector 186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9" name="Straight Connector 186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0" name="Straight Connector 186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71" name="Oval 187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7"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1858" name="Straight Connector 185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9" name="Straight Connector 185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0" name="Straight Connector 185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1" name="Straight Connector 186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2" name="Straight Connector 186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3" name="Straight Connector 186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64" name="Oval 186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8"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1851" name="Straight Connector 185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2" name="Straight Connector 185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3" name="Straight Connector 185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4" name="Straight Connector 185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5" name="Straight Connector 185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6" name="Straight Connector 185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57" name="Oval 185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9"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1844" name="Straight Connector 184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5" name="Straight Connector 184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6" name="Straight Connector 184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7" name="Straight Connector 184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8" name="Straight Connector 184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9" name="Straight Connector 184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50" name="Oval 184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0"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1837" name="Straight Connector 183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8" name="Straight Connector 183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9" name="Straight Connector 183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0" name="Straight Connector 183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1" name="Straight Connector 184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2" name="Straight Connector 184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43" name="Oval 184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732" name="Oval 1731"/>
            <p:cNvSpPr>
              <a:spLocks noChangeAspect="1"/>
            </p:cNvSpPr>
            <p:nvPr/>
          </p:nvSpPr>
          <p:spPr>
            <a:xfrm>
              <a:off x="1296808" y="4942054"/>
              <a:ext cx="393567" cy="357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81" name="Group 86"/>
            <p:cNvGrpSpPr>
              <a:grpSpLocks noChangeAspect="1"/>
            </p:cNvGrpSpPr>
            <p:nvPr/>
          </p:nvGrpSpPr>
          <p:grpSpPr bwMode="auto">
            <a:xfrm>
              <a:off x="1403648" y="4493664"/>
              <a:ext cx="59084" cy="457955"/>
              <a:chOff x="3200846" y="3789040"/>
              <a:chExt cx="118168" cy="915909"/>
            </a:xfrm>
          </p:grpSpPr>
          <p:cxnSp>
            <p:nvCxnSpPr>
              <p:cNvPr id="1830" name="Straight Connector 1829"/>
              <p:cNvCxnSpPr/>
              <p:nvPr/>
            </p:nvCxnSpPr>
            <p:spPr>
              <a:xfrm flipH="1" flipV="1">
                <a:off x="3198833" y="3931016"/>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1" name="Straight Connector 1830"/>
              <p:cNvCxnSpPr/>
              <p:nvPr/>
            </p:nvCxnSpPr>
            <p:spPr>
              <a:xfrm flipV="1">
                <a:off x="3198833" y="3791976"/>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2" name="Straight Connector 1831"/>
              <p:cNvCxnSpPr/>
              <p:nvPr/>
            </p:nvCxnSpPr>
            <p:spPr>
              <a:xfrm flipH="1" flipV="1">
                <a:off x="3205446" y="4209101"/>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3" name="Straight Connector 1832"/>
              <p:cNvCxnSpPr/>
              <p:nvPr/>
            </p:nvCxnSpPr>
            <p:spPr>
              <a:xfrm flipV="1">
                <a:off x="3198833" y="4070061"/>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4" name="Straight Connector 1833"/>
              <p:cNvCxnSpPr/>
              <p:nvPr/>
            </p:nvCxnSpPr>
            <p:spPr>
              <a:xfrm flipH="1" flipV="1">
                <a:off x="3205446" y="4487186"/>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5" name="Straight Connector 1834"/>
              <p:cNvCxnSpPr/>
              <p:nvPr/>
            </p:nvCxnSpPr>
            <p:spPr>
              <a:xfrm flipV="1">
                <a:off x="3198833" y="4354765"/>
                <a:ext cx="79376" cy="139044"/>
              </a:xfrm>
              <a:prstGeom prst="line">
                <a:avLst/>
              </a:prstGeom>
            </p:spPr>
            <p:style>
              <a:lnRef idx="1">
                <a:schemeClr val="accent1"/>
              </a:lnRef>
              <a:fillRef idx="0">
                <a:schemeClr val="accent1"/>
              </a:fillRef>
              <a:effectRef idx="0">
                <a:schemeClr val="accent1"/>
              </a:effectRef>
              <a:fontRef idx="minor">
                <a:schemeClr val="tx1"/>
              </a:fontRef>
            </p:style>
          </p:cxnSp>
          <p:sp>
            <p:nvSpPr>
              <p:cNvPr id="1836" name="Oval 1835"/>
              <p:cNvSpPr/>
              <p:nvPr/>
            </p:nvSpPr>
            <p:spPr>
              <a:xfrm>
                <a:off x="3245134" y="4632849"/>
                <a:ext cx="72763" cy="728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2"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1823" name="Straight Connector 182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4" name="Straight Connector 182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5" name="Straight Connector 182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6" name="Straight Connector 182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7" name="Straight Connector 182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8" name="Straight Connector 182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29" name="Oval 182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3"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1816" name="Straight Connector 181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7" name="Straight Connector 181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8" name="Straight Connector 181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9" name="Straight Connector 181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0" name="Straight Connector 181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1" name="Straight Connector 182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22" name="Oval 182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4"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1809" name="Straight Connector 180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0" name="Straight Connector 180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1" name="Straight Connector 181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2" name="Straight Connector 181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3" name="Straight Connector 181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4" name="Straight Connector 181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15" name="Oval 181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7"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1802" name="Straight Connector 180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3" name="Straight Connector 180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4" name="Straight Connector 180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5" name="Straight Connector 180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6" name="Straight Connector 180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7" name="Straight Connector 180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08" name="Oval 180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8"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1795" name="Straight Connector 179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6" name="Straight Connector 179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7" name="Straight Connector 179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8" name="Straight Connector 179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9" name="Straight Connector 179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0" name="Straight Connector 179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01" name="Oval 180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9"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1788" name="Straight Connector 178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9" name="Straight Connector 178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0" name="Straight Connector 178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1" name="Straight Connector 179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2" name="Straight Connector 179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3" name="Straight Connector 179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94" name="Oval 179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0"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1781" name="Straight Connector 178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2" name="Straight Connector 178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3" name="Straight Connector 178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4" name="Straight Connector 178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5" name="Straight Connector 178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6" name="Straight Connector 178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87" name="Oval 178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1"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1774" name="Straight Connector 177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5" name="Straight Connector 177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6" name="Straight Connector 177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7" name="Straight Connector 177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8" name="Straight Connector 177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9" name="Straight Connector 177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80" name="Oval 177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2"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1767" name="Straight Connector 176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8" name="Straight Connector 176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9" name="Straight Connector 176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0" name="Straight Connector 176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1" name="Straight Connector 177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2" name="Straight Connector 177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73" name="Oval 177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3"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1760" name="Straight Connector 175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1" name="Straight Connector 176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2" name="Straight Connector 176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3" name="Straight Connector 176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4" name="Straight Connector 176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5" name="Straight Connector 176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66" name="Oval 176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4"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1753" name="Straight Connector 175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4" name="Straight Connector 175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5" name="Straight Connector 175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6" name="Straight Connector 175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7" name="Straight Connector 175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8" name="Straight Connector 175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59" name="Oval 175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5"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1746" name="Straight Connector 174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7" name="Straight Connector 174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8" name="Straight Connector 174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9" name="Straight Connector 174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0" name="Straight Connector 174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1" name="Straight Connector 175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52" name="Oval 175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2233" name="Group 1892"/>
          <p:cNvGrpSpPr>
            <a:grpSpLocks noChangeAspect="1"/>
          </p:cNvGrpSpPr>
          <p:nvPr/>
        </p:nvGrpSpPr>
        <p:grpSpPr bwMode="auto">
          <a:xfrm>
            <a:off x="971550" y="3789363"/>
            <a:ext cx="431800" cy="606425"/>
            <a:chOff x="1048760" y="4488512"/>
            <a:chExt cx="899584" cy="1264624"/>
          </a:xfrm>
        </p:grpSpPr>
        <p:grpSp>
          <p:nvGrpSpPr>
            <p:cNvPr id="2234"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205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6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6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6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35"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2049" name="Straight Connector 2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0" name="Straight Connector 2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1" name="Straight Connector 2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2" name="Straight Connector 2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3" name="Straight Connector 2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4" name="Straight Connector 2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55" name="Oval 2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36"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2042" name="Straight Connector 2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3" name="Straight Connector 2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4" name="Straight Connector 2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5" name="Straight Connector 2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6" name="Straight Connector 2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7" name="Straight Connector 2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48" name="Oval 2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37"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2035" name="Straight Connector 203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6" name="Straight Connector 203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7" name="Straight Connector 203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8" name="Straight Connector 203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9" name="Straight Connector 203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0" name="Straight Connector 203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41" name="Oval 204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38"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2028" name="Straight Connector 2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9" name="Straight Connector 2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0" name="Straight Connector 2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1" name="Straight Connector 2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2" name="Straight Connector 2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3" name="Straight Connector 2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34" name="Oval 2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39"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2021" name="Straight Connector 2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2" name="Straight Connector 2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3" name="Straight Connector 2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4" name="Straight Connector 2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5" name="Straight Connector 2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6" name="Straight Connector 2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27" name="Oval 2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40"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2014" name="Straight Connector 2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5" name="Straight Connector 2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6" name="Straight Connector 2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7" name="Straight Connector 2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8" name="Straight Connector 2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9" name="Straight Connector 2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20" name="Oval 2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41"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2007" name="Straight Connector 2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8" name="Straight Connector 2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9" name="Straight Connector 2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1" name="Straight Connector 2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2" name="Straight Connector 2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13" name="Oval 2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902" name="Oval 1901"/>
            <p:cNvSpPr>
              <a:spLocks noChangeAspect="1"/>
            </p:cNvSpPr>
            <p:nvPr/>
          </p:nvSpPr>
          <p:spPr>
            <a:xfrm>
              <a:off x="1296808" y="4942054"/>
              <a:ext cx="393567" cy="357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243" name="Group 86"/>
            <p:cNvGrpSpPr>
              <a:grpSpLocks noChangeAspect="1"/>
            </p:cNvGrpSpPr>
            <p:nvPr/>
          </p:nvGrpSpPr>
          <p:grpSpPr bwMode="auto">
            <a:xfrm>
              <a:off x="1403648" y="4493664"/>
              <a:ext cx="59084" cy="457955"/>
              <a:chOff x="3200846" y="3789040"/>
              <a:chExt cx="118168" cy="915909"/>
            </a:xfrm>
          </p:grpSpPr>
          <p:cxnSp>
            <p:nvCxnSpPr>
              <p:cNvPr id="2000" name="Straight Connector 1999"/>
              <p:cNvCxnSpPr/>
              <p:nvPr/>
            </p:nvCxnSpPr>
            <p:spPr>
              <a:xfrm flipH="1" flipV="1">
                <a:off x="3198833" y="3931016"/>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1" name="Straight Connector 2000"/>
              <p:cNvCxnSpPr/>
              <p:nvPr/>
            </p:nvCxnSpPr>
            <p:spPr>
              <a:xfrm flipV="1">
                <a:off x="3198833" y="3791976"/>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2" name="Straight Connector 2001"/>
              <p:cNvCxnSpPr/>
              <p:nvPr/>
            </p:nvCxnSpPr>
            <p:spPr>
              <a:xfrm flipH="1" flipV="1">
                <a:off x="3205446" y="4209101"/>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3" name="Straight Connector 2002"/>
              <p:cNvCxnSpPr/>
              <p:nvPr/>
            </p:nvCxnSpPr>
            <p:spPr>
              <a:xfrm flipV="1">
                <a:off x="3198833" y="4070061"/>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4" name="Straight Connector 2003"/>
              <p:cNvCxnSpPr/>
              <p:nvPr/>
            </p:nvCxnSpPr>
            <p:spPr>
              <a:xfrm flipH="1" flipV="1">
                <a:off x="3205446" y="4487186"/>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5" name="Straight Connector 2004"/>
              <p:cNvCxnSpPr/>
              <p:nvPr/>
            </p:nvCxnSpPr>
            <p:spPr>
              <a:xfrm flipV="1">
                <a:off x="3198833" y="4354765"/>
                <a:ext cx="79376" cy="139044"/>
              </a:xfrm>
              <a:prstGeom prst="line">
                <a:avLst/>
              </a:prstGeom>
            </p:spPr>
            <p:style>
              <a:lnRef idx="1">
                <a:schemeClr val="accent1"/>
              </a:lnRef>
              <a:fillRef idx="0">
                <a:schemeClr val="accent1"/>
              </a:fillRef>
              <a:effectRef idx="0">
                <a:schemeClr val="accent1"/>
              </a:effectRef>
              <a:fontRef idx="minor">
                <a:schemeClr val="tx1"/>
              </a:fontRef>
            </p:style>
          </p:cxnSp>
          <p:sp>
            <p:nvSpPr>
              <p:cNvPr id="2006" name="Oval 2005"/>
              <p:cNvSpPr/>
              <p:nvPr/>
            </p:nvSpPr>
            <p:spPr>
              <a:xfrm>
                <a:off x="3245134" y="4632849"/>
                <a:ext cx="72763" cy="728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44"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1993" name="Straight Connector 1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4" name="Straight Connector 1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5" name="Straight Connector 1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6" name="Straight Connector 1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7" name="Straight Connector 1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8" name="Straight Connector 1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99" name="Oval 1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45"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1986" name="Straight Connector 1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7" name="Straight Connector 1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8" name="Straight Connector 1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0" name="Straight Connector 1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1" name="Straight Connector 1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92" name="Oval 1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46"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1979" name="Straight Connector 197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0" name="Straight Connector 197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1" name="Straight Connector 198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2" name="Straight Connector 198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3" name="Straight Connector 198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4" name="Straight Connector 198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85" name="Oval 198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47"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1972" name="Straight Connector 197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3" name="Straight Connector 197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4" name="Straight Connector 197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5" name="Straight Connector 197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6" name="Straight Connector 197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7" name="Straight Connector 197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78" name="Oval 197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48"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1965" name="Straight Connector 196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6" name="Straight Connector 196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7" name="Straight Connector 196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8" name="Straight Connector 196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9" name="Straight Connector 196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0" name="Straight Connector 196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71" name="Oval 197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49"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1958" name="Straight Connector 195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9" name="Straight Connector 195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0" name="Straight Connector 195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1" name="Straight Connector 196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2" name="Straight Connector 196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3" name="Straight Connector 196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64" name="Oval 196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50"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1951" name="Straight Connector 195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2" name="Straight Connector 195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3" name="Straight Connector 195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4" name="Straight Connector 195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5" name="Straight Connector 195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6" name="Straight Connector 195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57" name="Oval 195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51"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1944" name="Straight Connector 194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5" name="Straight Connector 194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6" name="Straight Connector 194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7" name="Straight Connector 194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8" name="Straight Connector 194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9" name="Straight Connector 194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50" name="Oval 194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52"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1937" name="Straight Connector 193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8" name="Straight Connector 193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9" name="Straight Connector 193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1" name="Straight Connector 194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2" name="Straight Connector 194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43" name="Oval 194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53"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1930" name="Straight Connector 192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1" name="Straight Connector 193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2" name="Straight Connector 193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3" name="Straight Connector 193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4" name="Straight Connector 193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5" name="Straight Connector 193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36" name="Oval 193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54"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1923" name="Straight Connector 192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4" name="Straight Connector 192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5" name="Straight Connector 192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6" name="Straight Connector 192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7" name="Straight Connector 192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8" name="Straight Connector 192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29" name="Oval 192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255"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1916" name="Straight Connector 191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7" name="Straight Connector 191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8" name="Straight Connector 191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9" name="Straight Connector 191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0" name="Straight Connector 191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1" name="Straight Connector 192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922" name="Oval 192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192" name="Group 2062"/>
          <p:cNvGrpSpPr>
            <a:grpSpLocks noChangeAspect="1"/>
          </p:cNvGrpSpPr>
          <p:nvPr/>
        </p:nvGrpSpPr>
        <p:grpSpPr bwMode="auto">
          <a:xfrm>
            <a:off x="395288" y="4076700"/>
            <a:ext cx="431800" cy="608013"/>
            <a:chOff x="1048760" y="4488512"/>
            <a:chExt cx="899584" cy="1264624"/>
          </a:xfrm>
        </p:grpSpPr>
        <p:grpSp>
          <p:nvGrpSpPr>
            <p:cNvPr id="193"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222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3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3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3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4"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2219" name="Straight Connector 221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0" name="Straight Connector 221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1" name="Straight Connector 222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2" name="Straight Connector 222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3" name="Straight Connector 222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4" name="Straight Connector 222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25" name="Oval 222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5"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2212" name="Straight Connector 221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3" name="Straight Connector 221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4" name="Straight Connector 221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5" name="Straight Connector 221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6" name="Straight Connector 221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7" name="Straight Connector 221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18" name="Oval 221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6"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2205" name="Straight Connector 220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6" name="Straight Connector 220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7" name="Straight Connector 220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8" name="Straight Connector 220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9" name="Straight Connector 220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0" name="Straight Connector 220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11" name="Oval 221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7"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2198" name="Straight Connector 219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9" name="Straight Connector 219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0" name="Straight Connector 219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1" name="Straight Connector 220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2" name="Straight Connector 220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3" name="Straight Connector 220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04" name="Oval 220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8"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2191" name="Straight Connector 219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2" name="Straight Connector 219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3" name="Straight Connector 219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4" name="Straight Connector 219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5" name="Straight Connector 219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6" name="Straight Connector 219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97" name="Oval 219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9"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2184" name="Straight Connector 218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5" name="Straight Connector 218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6" name="Straight Connector 218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7" name="Straight Connector 218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8" name="Straight Connector 218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9" name="Straight Connector 218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90" name="Oval 218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00"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2177" name="Straight Connector 217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8" name="Straight Connector 217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9" name="Straight Connector 217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0" name="Straight Connector 217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1" name="Straight Connector 218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2" name="Straight Connector 218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83" name="Oval 218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072" name="Oval 2071"/>
            <p:cNvSpPr>
              <a:spLocks noChangeAspect="1"/>
            </p:cNvSpPr>
            <p:nvPr/>
          </p:nvSpPr>
          <p:spPr>
            <a:xfrm>
              <a:off x="1296806" y="4940872"/>
              <a:ext cx="393569" cy="35990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01" name="Group 86"/>
            <p:cNvGrpSpPr>
              <a:grpSpLocks noChangeAspect="1"/>
            </p:cNvGrpSpPr>
            <p:nvPr/>
          </p:nvGrpSpPr>
          <p:grpSpPr bwMode="auto">
            <a:xfrm>
              <a:off x="1403648" y="4493664"/>
              <a:ext cx="59084" cy="457955"/>
              <a:chOff x="3200846" y="3789040"/>
              <a:chExt cx="118168" cy="915909"/>
            </a:xfrm>
          </p:grpSpPr>
          <p:cxnSp>
            <p:nvCxnSpPr>
              <p:cNvPr id="2170" name="Straight Connector 2169"/>
              <p:cNvCxnSpPr/>
              <p:nvPr/>
            </p:nvCxnSpPr>
            <p:spPr>
              <a:xfrm flipH="1" flipV="1">
                <a:off x="3198829" y="3930625"/>
                <a:ext cx="72763" cy="145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1" name="Straight Connector 2170"/>
              <p:cNvCxnSpPr/>
              <p:nvPr/>
            </p:nvCxnSpPr>
            <p:spPr>
              <a:xfrm flipV="1">
                <a:off x="3198829" y="3791944"/>
                <a:ext cx="79376" cy="138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2" name="Straight Connector 2171"/>
              <p:cNvCxnSpPr/>
              <p:nvPr/>
            </p:nvCxnSpPr>
            <p:spPr>
              <a:xfrm flipH="1" flipV="1">
                <a:off x="3205446" y="4207983"/>
                <a:ext cx="72759" cy="145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3" name="Straight Connector 2172"/>
              <p:cNvCxnSpPr/>
              <p:nvPr/>
            </p:nvCxnSpPr>
            <p:spPr>
              <a:xfrm flipV="1">
                <a:off x="3198829" y="4069302"/>
                <a:ext cx="79376" cy="138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4" name="Straight Connector 2173"/>
              <p:cNvCxnSpPr/>
              <p:nvPr/>
            </p:nvCxnSpPr>
            <p:spPr>
              <a:xfrm flipH="1" flipV="1">
                <a:off x="3205446" y="4485342"/>
                <a:ext cx="72759" cy="145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5" name="Straight Connector 2174"/>
              <p:cNvCxnSpPr/>
              <p:nvPr/>
            </p:nvCxnSpPr>
            <p:spPr>
              <a:xfrm flipV="1">
                <a:off x="3198829" y="4353266"/>
                <a:ext cx="79376" cy="138677"/>
              </a:xfrm>
              <a:prstGeom prst="line">
                <a:avLst/>
              </a:prstGeom>
            </p:spPr>
            <p:style>
              <a:lnRef idx="1">
                <a:schemeClr val="accent1"/>
              </a:lnRef>
              <a:fillRef idx="0">
                <a:schemeClr val="accent1"/>
              </a:fillRef>
              <a:effectRef idx="0">
                <a:schemeClr val="accent1"/>
              </a:effectRef>
              <a:fontRef idx="minor">
                <a:schemeClr val="tx1"/>
              </a:fontRef>
            </p:style>
          </p:cxnSp>
          <p:sp>
            <p:nvSpPr>
              <p:cNvPr id="2176" name="Oval 2175"/>
              <p:cNvSpPr/>
              <p:nvPr/>
            </p:nvSpPr>
            <p:spPr>
              <a:xfrm>
                <a:off x="3245134" y="4630625"/>
                <a:ext cx="72759" cy="726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03"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2163" name="Straight Connector 216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4" name="Straight Connector 216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5" name="Straight Connector 216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6" name="Straight Connector 216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7" name="Straight Connector 216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8" name="Straight Connector 216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69" name="Oval 216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04"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2156" name="Straight Connector 215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7" name="Straight Connector 215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8" name="Straight Connector 215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9" name="Straight Connector 215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0" name="Straight Connector 215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1" name="Straight Connector 216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62" name="Oval 216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05"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2149" name="Straight Connector 21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0" name="Straight Connector 21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1" name="Straight Connector 21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2" name="Straight Connector 21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3" name="Straight Connector 21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4" name="Straight Connector 21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55" name="Oval 21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06"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2142" name="Straight Connector 21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3" name="Straight Connector 21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4" name="Straight Connector 21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5" name="Straight Connector 21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6" name="Straight Connector 21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7" name="Straight Connector 21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48" name="Oval 21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07"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2135" name="Straight Connector 213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6" name="Straight Connector 213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7" name="Straight Connector 213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8" name="Straight Connector 213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9" name="Straight Connector 213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0" name="Straight Connector 213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41" name="Oval 214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08"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2128" name="Straight Connector 21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9" name="Straight Connector 21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0" name="Straight Connector 21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1" name="Straight Connector 21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2" name="Straight Connector 21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3" name="Straight Connector 21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34" name="Oval 21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09"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2121" name="Straight Connector 21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2" name="Straight Connector 21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3" name="Straight Connector 21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4" name="Straight Connector 21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5" name="Straight Connector 21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6" name="Straight Connector 21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27" name="Oval 21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10"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2114" name="Straight Connector 21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5" name="Straight Connector 21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6" name="Straight Connector 21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7" name="Straight Connector 21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8" name="Straight Connector 21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9" name="Straight Connector 21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20" name="Oval 21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11"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2107" name="Straight Connector 21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8" name="Straight Connector 21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9" name="Straight Connector 21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0" name="Straight Connector 21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1" name="Straight Connector 21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2" name="Straight Connector 21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13" name="Oval 21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12"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2100" name="Straight Connector 20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1" name="Straight Connector 21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2" name="Straight Connector 21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3" name="Straight Connector 21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4" name="Straight Connector 21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5" name="Straight Connector 21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06" name="Oval 21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13"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2093" name="Straight Connector 20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4" name="Straight Connector 20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5" name="Straight Connector 20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6" name="Straight Connector 20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7" name="Straight Connector 20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8" name="Straight Connector 20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99" name="Oval 20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14"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2086" name="Straight Connector 20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7" name="Straight Connector 20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8" name="Straight Connector 20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9" name="Straight Connector 20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0" name="Straight Connector 20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1" name="Straight Connector 20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92" name="Oval 20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215" name="Group 2232"/>
          <p:cNvGrpSpPr>
            <a:grpSpLocks noChangeAspect="1"/>
          </p:cNvGrpSpPr>
          <p:nvPr/>
        </p:nvGrpSpPr>
        <p:grpSpPr bwMode="auto">
          <a:xfrm>
            <a:off x="2555875" y="4365625"/>
            <a:ext cx="431800" cy="606425"/>
            <a:chOff x="1048760" y="4488512"/>
            <a:chExt cx="899584" cy="1264624"/>
          </a:xfrm>
        </p:grpSpPr>
        <p:grpSp>
          <p:nvGrpSpPr>
            <p:cNvPr id="2403"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239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0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04"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2389" name="Straight Connector 238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0" name="Straight Connector 238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1" name="Straight Connector 239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2" name="Straight Connector 239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3" name="Straight Connector 239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4" name="Straight Connector 239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95" name="Oval 239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05"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2382" name="Straight Connector 238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3" name="Straight Connector 238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4" name="Straight Connector 238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5" name="Straight Connector 238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6" name="Straight Connector 238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7" name="Straight Connector 238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88" name="Oval 238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06"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2375" name="Straight Connector 237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6" name="Straight Connector 237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7" name="Straight Connector 237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8" name="Straight Connector 237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9" name="Straight Connector 237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0" name="Straight Connector 237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81" name="Oval 238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07"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2368" name="Straight Connector 236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9" name="Straight Connector 236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0" name="Straight Connector 236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1" name="Straight Connector 237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2" name="Straight Connector 237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3" name="Straight Connector 237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74" name="Oval 237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08"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2361" name="Straight Connector 236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2" name="Straight Connector 236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3" name="Straight Connector 236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4" name="Straight Connector 236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5" name="Straight Connector 236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6" name="Straight Connector 236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67" name="Oval 236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09"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2354" name="Straight Connector 235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5" name="Straight Connector 235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6" name="Straight Connector 235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7" name="Straight Connector 235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8" name="Straight Connector 235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9" name="Straight Connector 235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60" name="Oval 235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10"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2347" name="Straight Connector 234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8" name="Straight Connector 234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9" name="Straight Connector 234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0" name="Straight Connector 234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1" name="Straight Connector 235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2" name="Straight Connector 235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53" name="Oval 235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242" name="Oval 2241"/>
            <p:cNvSpPr>
              <a:spLocks noChangeAspect="1"/>
            </p:cNvSpPr>
            <p:nvPr/>
          </p:nvSpPr>
          <p:spPr>
            <a:xfrm>
              <a:off x="1296808" y="4942056"/>
              <a:ext cx="393567" cy="357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411" name="Group 86"/>
            <p:cNvGrpSpPr>
              <a:grpSpLocks noChangeAspect="1"/>
            </p:cNvGrpSpPr>
            <p:nvPr/>
          </p:nvGrpSpPr>
          <p:grpSpPr bwMode="auto">
            <a:xfrm>
              <a:off x="1403648" y="4493664"/>
              <a:ext cx="59084" cy="457955"/>
              <a:chOff x="3200846" y="3789040"/>
              <a:chExt cx="118168" cy="915909"/>
            </a:xfrm>
          </p:grpSpPr>
          <p:cxnSp>
            <p:nvCxnSpPr>
              <p:cNvPr id="2340" name="Straight Connector 2339"/>
              <p:cNvCxnSpPr/>
              <p:nvPr/>
            </p:nvCxnSpPr>
            <p:spPr>
              <a:xfrm flipH="1" flipV="1">
                <a:off x="3198833" y="3931021"/>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1" name="Straight Connector 2340"/>
              <p:cNvCxnSpPr/>
              <p:nvPr/>
            </p:nvCxnSpPr>
            <p:spPr>
              <a:xfrm flipV="1">
                <a:off x="3198833" y="3791976"/>
                <a:ext cx="79376" cy="139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2" name="Straight Connector 2341"/>
              <p:cNvCxnSpPr/>
              <p:nvPr/>
            </p:nvCxnSpPr>
            <p:spPr>
              <a:xfrm flipH="1" flipV="1">
                <a:off x="3205446" y="4209105"/>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3" name="Straight Connector 2342"/>
              <p:cNvCxnSpPr/>
              <p:nvPr/>
            </p:nvCxnSpPr>
            <p:spPr>
              <a:xfrm flipV="1">
                <a:off x="3198833" y="4070061"/>
                <a:ext cx="79376" cy="139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4" name="Straight Connector 2343"/>
              <p:cNvCxnSpPr/>
              <p:nvPr/>
            </p:nvCxnSpPr>
            <p:spPr>
              <a:xfrm flipH="1" flipV="1">
                <a:off x="3205446" y="4487190"/>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5" name="Straight Connector 2344"/>
              <p:cNvCxnSpPr/>
              <p:nvPr/>
            </p:nvCxnSpPr>
            <p:spPr>
              <a:xfrm flipV="1">
                <a:off x="3198833" y="4354769"/>
                <a:ext cx="79376" cy="139040"/>
              </a:xfrm>
              <a:prstGeom prst="line">
                <a:avLst/>
              </a:prstGeom>
            </p:spPr>
            <p:style>
              <a:lnRef idx="1">
                <a:schemeClr val="accent1"/>
              </a:lnRef>
              <a:fillRef idx="0">
                <a:schemeClr val="accent1"/>
              </a:fillRef>
              <a:effectRef idx="0">
                <a:schemeClr val="accent1"/>
              </a:effectRef>
              <a:fontRef idx="minor">
                <a:schemeClr val="tx1"/>
              </a:fontRef>
            </p:style>
          </p:cxnSp>
          <p:sp>
            <p:nvSpPr>
              <p:cNvPr id="2346" name="Oval 2345"/>
              <p:cNvSpPr/>
              <p:nvPr/>
            </p:nvSpPr>
            <p:spPr>
              <a:xfrm>
                <a:off x="3245134" y="4632853"/>
                <a:ext cx="72763" cy="728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13"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2333" name="Straight Connector 233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4" name="Straight Connector 233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5" name="Straight Connector 233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6" name="Straight Connector 233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7" name="Straight Connector 233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8" name="Straight Connector 233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39" name="Oval 233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14"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2326" name="Straight Connector 232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7" name="Straight Connector 232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8" name="Straight Connector 232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9" name="Straight Connector 232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0" name="Straight Connector 232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1" name="Straight Connector 233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32" name="Oval 233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15"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2319" name="Straight Connector 231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0" name="Straight Connector 231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1" name="Straight Connector 232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2" name="Straight Connector 232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3" name="Straight Connector 232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4" name="Straight Connector 232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25" name="Oval 232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16"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2312" name="Straight Connector 231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3" name="Straight Connector 231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4" name="Straight Connector 231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5" name="Straight Connector 231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6" name="Straight Connector 231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7" name="Straight Connector 231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18" name="Oval 231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17"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2305" name="Straight Connector 230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6" name="Straight Connector 230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7" name="Straight Connector 230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8" name="Straight Connector 230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9" name="Straight Connector 230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0" name="Straight Connector 230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11" name="Oval 231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18"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2298" name="Straight Connector 229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9" name="Straight Connector 229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0" name="Straight Connector 229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1" name="Straight Connector 230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2" name="Straight Connector 230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3" name="Straight Connector 230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04" name="Oval 230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19"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2291" name="Straight Connector 229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2" name="Straight Connector 229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3" name="Straight Connector 229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4" name="Straight Connector 229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5" name="Straight Connector 229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6" name="Straight Connector 229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97" name="Oval 229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20"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2284" name="Straight Connector 228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5" name="Straight Connector 228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6" name="Straight Connector 228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7" name="Straight Connector 228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8" name="Straight Connector 228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9" name="Straight Connector 228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90" name="Oval 228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21"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2277" name="Straight Connector 227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8" name="Straight Connector 227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9" name="Straight Connector 227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0" name="Straight Connector 227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1" name="Straight Connector 228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2" name="Straight Connector 228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83" name="Oval 228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22"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2270" name="Straight Connector 226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1" name="Straight Connector 227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2" name="Straight Connector 227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3" name="Straight Connector 227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4" name="Straight Connector 227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5" name="Straight Connector 227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76" name="Oval 227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23"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2263" name="Straight Connector 226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4" name="Straight Connector 226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5" name="Straight Connector 226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6" name="Straight Connector 226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7" name="Straight Connector 226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8" name="Straight Connector 226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69" name="Oval 226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424"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2256" name="Straight Connector 225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7" name="Straight Connector 225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8" name="Straight Connector 225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9" name="Straight Connector 225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0" name="Straight Connector 225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1" name="Straight Connector 226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62" name="Oval 226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2425" name="Group 2402"/>
          <p:cNvGrpSpPr>
            <a:grpSpLocks noChangeAspect="1"/>
          </p:cNvGrpSpPr>
          <p:nvPr/>
        </p:nvGrpSpPr>
        <p:grpSpPr bwMode="auto">
          <a:xfrm>
            <a:off x="1979613" y="3860800"/>
            <a:ext cx="431800" cy="608013"/>
            <a:chOff x="1048760" y="4488512"/>
            <a:chExt cx="899584" cy="1264624"/>
          </a:xfrm>
        </p:grpSpPr>
        <p:grpSp>
          <p:nvGrpSpPr>
            <p:cNvPr id="363"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256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7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7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7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64"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2559" name="Straight Connector 255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0" name="Straight Connector 255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1" name="Straight Connector 256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2" name="Straight Connector 256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3" name="Straight Connector 256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4" name="Straight Connector 256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65" name="Oval 256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65"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2552" name="Straight Connector 255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3" name="Straight Connector 255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4" name="Straight Connector 255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5" name="Straight Connector 255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6" name="Straight Connector 255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7" name="Straight Connector 255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58" name="Oval 255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66"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2545" name="Straight Connector 254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6" name="Straight Connector 254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7" name="Straight Connector 254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8" name="Straight Connector 254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9" name="Straight Connector 254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0" name="Straight Connector 254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51" name="Oval 255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67"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2538" name="Straight Connector 253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9" name="Straight Connector 253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0" name="Straight Connector 253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1" name="Straight Connector 254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2" name="Straight Connector 254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3" name="Straight Connector 254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44" name="Oval 254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68"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2531" name="Straight Connector 253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2" name="Straight Connector 253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3" name="Straight Connector 253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4" name="Straight Connector 253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5" name="Straight Connector 253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6" name="Straight Connector 253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37" name="Oval 253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69"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2524" name="Straight Connector 252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5" name="Straight Connector 252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6" name="Straight Connector 252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7" name="Straight Connector 252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8" name="Straight Connector 252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9" name="Straight Connector 252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30" name="Oval 252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0"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2517" name="Straight Connector 251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8" name="Straight Connector 251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9" name="Straight Connector 251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0" name="Straight Connector 251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1" name="Straight Connector 252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2" name="Straight Connector 252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23" name="Oval 252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412" name="Oval 2411"/>
            <p:cNvSpPr>
              <a:spLocks noChangeAspect="1"/>
            </p:cNvSpPr>
            <p:nvPr/>
          </p:nvSpPr>
          <p:spPr>
            <a:xfrm>
              <a:off x="1296806" y="4940872"/>
              <a:ext cx="393569" cy="35990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371" name="Group 86"/>
            <p:cNvGrpSpPr>
              <a:grpSpLocks noChangeAspect="1"/>
            </p:cNvGrpSpPr>
            <p:nvPr/>
          </p:nvGrpSpPr>
          <p:grpSpPr bwMode="auto">
            <a:xfrm>
              <a:off x="1403648" y="4493664"/>
              <a:ext cx="59084" cy="457955"/>
              <a:chOff x="3200846" y="3789040"/>
              <a:chExt cx="118168" cy="915909"/>
            </a:xfrm>
          </p:grpSpPr>
          <p:cxnSp>
            <p:nvCxnSpPr>
              <p:cNvPr id="2510" name="Straight Connector 2509"/>
              <p:cNvCxnSpPr/>
              <p:nvPr/>
            </p:nvCxnSpPr>
            <p:spPr>
              <a:xfrm flipH="1" flipV="1">
                <a:off x="3198829" y="3930625"/>
                <a:ext cx="72763" cy="145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1" name="Straight Connector 2510"/>
              <p:cNvCxnSpPr/>
              <p:nvPr/>
            </p:nvCxnSpPr>
            <p:spPr>
              <a:xfrm flipV="1">
                <a:off x="3198829" y="3791944"/>
                <a:ext cx="79376" cy="138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2" name="Straight Connector 2511"/>
              <p:cNvCxnSpPr/>
              <p:nvPr/>
            </p:nvCxnSpPr>
            <p:spPr>
              <a:xfrm flipH="1" flipV="1">
                <a:off x="3205446" y="4207983"/>
                <a:ext cx="72759" cy="145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3" name="Straight Connector 2512"/>
              <p:cNvCxnSpPr/>
              <p:nvPr/>
            </p:nvCxnSpPr>
            <p:spPr>
              <a:xfrm flipV="1">
                <a:off x="3198829" y="4069302"/>
                <a:ext cx="79376" cy="138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4" name="Straight Connector 2513"/>
              <p:cNvCxnSpPr/>
              <p:nvPr/>
            </p:nvCxnSpPr>
            <p:spPr>
              <a:xfrm flipH="1" flipV="1">
                <a:off x="3205446" y="4485342"/>
                <a:ext cx="72759" cy="145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5" name="Straight Connector 2514"/>
              <p:cNvCxnSpPr/>
              <p:nvPr/>
            </p:nvCxnSpPr>
            <p:spPr>
              <a:xfrm flipV="1">
                <a:off x="3198829" y="4353266"/>
                <a:ext cx="79376" cy="138677"/>
              </a:xfrm>
              <a:prstGeom prst="line">
                <a:avLst/>
              </a:prstGeom>
            </p:spPr>
            <p:style>
              <a:lnRef idx="1">
                <a:schemeClr val="accent1"/>
              </a:lnRef>
              <a:fillRef idx="0">
                <a:schemeClr val="accent1"/>
              </a:fillRef>
              <a:effectRef idx="0">
                <a:schemeClr val="accent1"/>
              </a:effectRef>
              <a:fontRef idx="minor">
                <a:schemeClr val="tx1"/>
              </a:fontRef>
            </p:style>
          </p:cxnSp>
          <p:sp>
            <p:nvSpPr>
              <p:cNvPr id="2516" name="Oval 2515"/>
              <p:cNvSpPr/>
              <p:nvPr/>
            </p:nvSpPr>
            <p:spPr>
              <a:xfrm>
                <a:off x="3245134" y="4630625"/>
                <a:ext cx="72759" cy="726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2"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2503" name="Straight Connector 250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4" name="Straight Connector 250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5" name="Straight Connector 250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6" name="Straight Connector 250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7" name="Straight Connector 250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8" name="Straight Connector 250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09" name="Oval 250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3"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2496" name="Straight Connector 249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7" name="Straight Connector 249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8" name="Straight Connector 249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9" name="Straight Connector 249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0" name="Straight Connector 249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1" name="Straight Connector 250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02" name="Oval 250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4"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2489" name="Straight Connector 248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0" name="Straight Connector 248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1" name="Straight Connector 249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2" name="Straight Connector 249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3" name="Straight Connector 249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4" name="Straight Connector 249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95" name="Oval 249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5"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2482" name="Straight Connector 248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3" name="Straight Connector 248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4" name="Straight Connector 248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5" name="Straight Connector 248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6" name="Straight Connector 248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7" name="Straight Connector 248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88" name="Oval 248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6"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2475" name="Straight Connector 247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6" name="Straight Connector 247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7" name="Straight Connector 247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8" name="Straight Connector 247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9" name="Straight Connector 247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0" name="Straight Connector 247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81" name="Oval 248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7"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2468" name="Straight Connector 246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9" name="Straight Connector 246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0" name="Straight Connector 246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1" name="Straight Connector 247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2" name="Straight Connector 247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3" name="Straight Connector 247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74" name="Oval 247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8"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2461" name="Straight Connector 246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2" name="Straight Connector 246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3" name="Straight Connector 246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4" name="Straight Connector 246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5" name="Straight Connector 246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6" name="Straight Connector 246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67" name="Oval 246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9"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2454" name="Straight Connector 245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5" name="Straight Connector 245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6" name="Straight Connector 245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7" name="Straight Connector 245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8" name="Straight Connector 245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9" name="Straight Connector 245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60" name="Oval 245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80"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2447" name="Straight Connector 244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8" name="Straight Connector 244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9" name="Straight Connector 244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0" name="Straight Connector 244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1" name="Straight Connector 245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2" name="Straight Connector 245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53" name="Oval 245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81"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2440" name="Straight Connector 243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1" name="Straight Connector 244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2" name="Straight Connector 244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3" name="Straight Connector 244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4" name="Straight Connector 244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5" name="Straight Connector 244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46" name="Oval 244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82"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2433" name="Straight Connector 243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4" name="Straight Connector 243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5" name="Straight Connector 243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6" name="Straight Connector 243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7" name="Straight Connector 243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8" name="Straight Connector 243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39" name="Oval 243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83"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2426" name="Straight Connector 242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27" name="Straight Connector 242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28" name="Straight Connector 242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29" name="Straight Connector 242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0" name="Straight Connector 242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1" name="Straight Connector 243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32" name="Oval 243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2573" name="Group 2572"/>
          <p:cNvGrpSpPr>
            <a:grpSpLocks noChangeAspect="1"/>
          </p:cNvGrpSpPr>
          <p:nvPr/>
        </p:nvGrpSpPr>
        <p:grpSpPr bwMode="auto">
          <a:xfrm>
            <a:off x="2915816" y="3645024"/>
            <a:ext cx="431800" cy="606425"/>
            <a:chOff x="1048760" y="4488512"/>
            <a:chExt cx="899584" cy="1264624"/>
          </a:xfrm>
        </p:grpSpPr>
        <p:grpSp>
          <p:nvGrpSpPr>
            <p:cNvPr id="2574"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273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4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75"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2729" name="Straight Connector 272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0" name="Straight Connector 272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1" name="Straight Connector 273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2" name="Straight Connector 273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3" name="Straight Connector 273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4" name="Straight Connector 273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35" name="Oval 273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76"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2722" name="Straight Connector 272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23" name="Straight Connector 272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24" name="Straight Connector 272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25" name="Straight Connector 272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26" name="Straight Connector 272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27" name="Straight Connector 272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28" name="Oval 272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77"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2715" name="Straight Connector 271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6" name="Straight Connector 271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7" name="Straight Connector 271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8" name="Straight Connector 271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9" name="Straight Connector 27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20" name="Straight Connector 27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21" name="Oval 27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78"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2708" name="Straight Connector 270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9" name="Straight Connector 270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0" name="Straight Connector 270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1" name="Straight Connector 271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2" name="Straight Connector 271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3" name="Straight Connector 271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14" name="Oval 271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79"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2701" name="Straight Connector 270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2" name="Straight Connector 270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3" name="Straight Connector 270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4" name="Straight Connector 270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5" name="Straight Connector 270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6" name="Straight Connector 270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07" name="Oval 270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80"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2694" name="Straight Connector 269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5" name="Straight Connector 269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6" name="Straight Connector 269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7" name="Straight Connector 269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8" name="Straight Connector 269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9" name="Straight Connector 269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00" name="Oval 269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81"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2687" name="Straight Connector 268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8" name="Straight Connector 268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9" name="Straight Connector 268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0" name="Straight Connector 268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1" name="Straight Connector 269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92" name="Straight Connector 269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93" name="Oval 269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582" name="Oval 2581"/>
            <p:cNvSpPr>
              <a:spLocks noChangeAspect="1"/>
            </p:cNvSpPr>
            <p:nvPr/>
          </p:nvSpPr>
          <p:spPr>
            <a:xfrm>
              <a:off x="1296806" y="4942056"/>
              <a:ext cx="393569" cy="357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583" name="Group 86"/>
            <p:cNvGrpSpPr>
              <a:grpSpLocks noChangeAspect="1"/>
            </p:cNvGrpSpPr>
            <p:nvPr/>
          </p:nvGrpSpPr>
          <p:grpSpPr bwMode="auto">
            <a:xfrm>
              <a:off x="1403648" y="4493664"/>
              <a:ext cx="59084" cy="457955"/>
              <a:chOff x="3200846" y="3789040"/>
              <a:chExt cx="118168" cy="915909"/>
            </a:xfrm>
          </p:grpSpPr>
          <p:cxnSp>
            <p:nvCxnSpPr>
              <p:cNvPr id="2680" name="Straight Connector 2679"/>
              <p:cNvCxnSpPr/>
              <p:nvPr/>
            </p:nvCxnSpPr>
            <p:spPr>
              <a:xfrm flipH="1" flipV="1">
                <a:off x="3198829" y="3931021"/>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1" name="Straight Connector 2680"/>
              <p:cNvCxnSpPr/>
              <p:nvPr/>
            </p:nvCxnSpPr>
            <p:spPr>
              <a:xfrm flipV="1">
                <a:off x="3198829" y="3791976"/>
                <a:ext cx="79376" cy="139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2" name="Straight Connector 2681"/>
              <p:cNvCxnSpPr/>
              <p:nvPr/>
            </p:nvCxnSpPr>
            <p:spPr>
              <a:xfrm flipH="1" flipV="1">
                <a:off x="3205446" y="4209105"/>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3" name="Straight Connector 2682"/>
              <p:cNvCxnSpPr/>
              <p:nvPr/>
            </p:nvCxnSpPr>
            <p:spPr>
              <a:xfrm flipV="1">
                <a:off x="3198829" y="4070061"/>
                <a:ext cx="79376" cy="139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4" name="Straight Connector 2683"/>
              <p:cNvCxnSpPr/>
              <p:nvPr/>
            </p:nvCxnSpPr>
            <p:spPr>
              <a:xfrm flipH="1" flipV="1">
                <a:off x="3205446" y="4487190"/>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5" name="Straight Connector 2684"/>
              <p:cNvCxnSpPr/>
              <p:nvPr/>
            </p:nvCxnSpPr>
            <p:spPr>
              <a:xfrm flipV="1">
                <a:off x="3198829" y="4354769"/>
                <a:ext cx="79376" cy="139040"/>
              </a:xfrm>
              <a:prstGeom prst="line">
                <a:avLst/>
              </a:prstGeom>
            </p:spPr>
            <p:style>
              <a:lnRef idx="1">
                <a:schemeClr val="accent1"/>
              </a:lnRef>
              <a:fillRef idx="0">
                <a:schemeClr val="accent1"/>
              </a:fillRef>
              <a:effectRef idx="0">
                <a:schemeClr val="accent1"/>
              </a:effectRef>
              <a:fontRef idx="minor">
                <a:schemeClr val="tx1"/>
              </a:fontRef>
            </p:style>
          </p:cxnSp>
          <p:sp>
            <p:nvSpPr>
              <p:cNvPr id="2686" name="Oval 2685"/>
              <p:cNvSpPr/>
              <p:nvPr/>
            </p:nvSpPr>
            <p:spPr>
              <a:xfrm>
                <a:off x="3245134" y="4632853"/>
                <a:ext cx="72759" cy="728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84"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2673" name="Straight Connector 267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4" name="Straight Connector 267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5" name="Straight Connector 267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6" name="Straight Connector 267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7" name="Straight Connector 267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8" name="Straight Connector 267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79" name="Oval 267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85"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2666" name="Straight Connector 266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7" name="Straight Connector 266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8" name="Straight Connector 266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9" name="Straight Connector 266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0" name="Straight Connector 266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1" name="Straight Connector 267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72" name="Oval 267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86"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2659" name="Straight Connector 265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0" name="Straight Connector 265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1" name="Straight Connector 266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2" name="Straight Connector 266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3" name="Straight Connector 266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4" name="Straight Connector 266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65" name="Oval 266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87"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2652" name="Straight Connector 265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3" name="Straight Connector 265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4" name="Straight Connector 265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5" name="Straight Connector 265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6" name="Straight Connector 265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7" name="Straight Connector 265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58" name="Oval 265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88"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2645" name="Straight Connector 264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6" name="Straight Connector 264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7" name="Straight Connector 264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8" name="Straight Connector 264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9" name="Straight Connector 264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0" name="Straight Connector 264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51" name="Oval 265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89"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2638" name="Straight Connector 263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9" name="Straight Connector 263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0" name="Straight Connector 263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1" name="Straight Connector 264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2" name="Straight Connector 264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3" name="Straight Connector 264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44" name="Oval 264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90"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2631" name="Straight Connector 263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2" name="Straight Connector 263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3" name="Straight Connector 263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4" name="Straight Connector 263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5" name="Straight Connector 263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6" name="Straight Connector 263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37" name="Oval 263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91"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2624" name="Straight Connector 262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5" name="Straight Connector 262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6" name="Straight Connector 262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7" name="Straight Connector 262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8" name="Straight Connector 262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9" name="Straight Connector 262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30" name="Oval 262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92"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2617" name="Straight Connector 261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8" name="Straight Connector 261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9" name="Straight Connector 261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0" name="Straight Connector 261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1" name="Straight Connector 262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2" name="Straight Connector 262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23" name="Oval 262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93"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2610" name="Straight Connector 260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1" name="Straight Connector 261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2" name="Straight Connector 261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3" name="Straight Connector 261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4" name="Straight Connector 261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5" name="Straight Connector 261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16" name="Oval 261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94"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2603" name="Straight Connector 260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4" name="Straight Connector 260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5" name="Straight Connector 260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6" name="Straight Connector 260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7" name="Straight Connector 260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8" name="Straight Connector 260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09" name="Oval 260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595"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2596" name="Straight Connector 259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97" name="Straight Connector 259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98" name="Straight Connector 259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99" name="Straight Connector 259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0" name="Straight Connector 259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1" name="Straight Connector 260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02" name="Oval 260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2743" name="Group 2742"/>
          <p:cNvGrpSpPr>
            <a:grpSpLocks noChangeAspect="1"/>
          </p:cNvGrpSpPr>
          <p:nvPr/>
        </p:nvGrpSpPr>
        <p:grpSpPr bwMode="auto">
          <a:xfrm>
            <a:off x="2339975" y="3357563"/>
            <a:ext cx="431800" cy="606425"/>
            <a:chOff x="1048760" y="4488512"/>
            <a:chExt cx="899584" cy="1264624"/>
          </a:xfrm>
        </p:grpSpPr>
        <p:grpSp>
          <p:nvGrpSpPr>
            <p:cNvPr id="2744"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290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1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1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1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45"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2899" name="Straight Connector 289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0" name="Straight Connector 289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1" name="Straight Connector 290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2" name="Straight Connector 290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3" name="Straight Connector 290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4" name="Straight Connector 290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05" name="Oval 290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46"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2892" name="Straight Connector 289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3" name="Straight Connector 289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4" name="Straight Connector 289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5" name="Straight Connector 289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6" name="Straight Connector 289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7" name="Straight Connector 289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98" name="Oval 289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47"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2885" name="Straight Connector 288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6" name="Straight Connector 288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7" name="Straight Connector 288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8" name="Straight Connector 288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9" name="Straight Connector 288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90" name="Straight Connector 288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91" name="Oval 289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48"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2878" name="Straight Connector 287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9" name="Straight Connector 287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0" name="Straight Connector 287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1" name="Straight Connector 288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2" name="Straight Connector 288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83" name="Straight Connector 288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84" name="Oval 288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49"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2871" name="Straight Connector 287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2" name="Straight Connector 287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3" name="Straight Connector 287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4" name="Straight Connector 287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5" name="Straight Connector 287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76" name="Straight Connector 287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77" name="Oval 287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50"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2864" name="Straight Connector 286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5" name="Straight Connector 286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6" name="Straight Connector 286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7" name="Straight Connector 286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8" name="Straight Connector 286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9" name="Straight Connector 286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70" name="Oval 286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51"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2857" name="Straight Connector 285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8" name="Straight Connector 285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9" name="Straight Connector 285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0" name="Straight Connector 285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1" name="Straight Connector 286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62" name="Straight Connector 286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63" name="Oval 286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752" name="Oval 2751"/>
            <p:cNvSpPr>
              <a:spLocks noChangeAspect="1"/>
            </p:cNvSpPr>
            <p:nvPr/>
          </p:nvSpPr>
          <p:spPr>
            <a:xfrm>
              <a:off x="1296808" y="4942054"/>
              <a:ext cx="393567" cy="357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753" name="Group 86"/>
            <p:cNvGrpSpPr>
              <a:grpSpLocks noChangeAspect="1"/>
            </p:cNvGrpSpPr>
            <p:nvPr/>
          </p:nvGrpSpPr>
          <p:grpSpPr bwMode="auto">
            <a:xfrm>
              <a:off x="1403648" y="4493664"/>
              <a:ext cx="59084" cy="457955"/>
              <a:chOff x="3200846" y="3789040"/>
              <a:chExt cx="118168" cy="915909"/>
            </a:xfrm>
          </p:grpSpPr>
          <p:cxnSp>
            <p:nvCxnSpPr>
              <p:cNvPr id="2850" name="Straight Connector 2849"/>
              <p:cNvCxnSpPr/>
              <p:nvPr/>
            </p:nvCxnSpPr>
            <p:spPr>
              <a:xfrm flipH="1" flipV="1">
                <a:off x="3198833" y="3931016"/>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1" name="Straight Connector 2850"/>
              <p:cNvCxnSpPr/>
              <p:nvPr/>
            </p:nvCxnSpPr>
            <p:spPr>
              <a:xfrm flipV="1">
                <a:off x="3198833" y="3791976"/>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2" name="Straight Connector 2851"/>
              <p:cNvCxnSpPr/>
              <p:nvPr/>
            </p:nvCxnSpPr>
            <p:spPr>
              <a:xfrm flipH="1" flipV="1">
                <a:off x="3205446" y="4209101"/>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3" name="Straight Connector 2852"/>
              <p:cNvCxnSpPr/>
              <p:nvPr/>
            </p:nvCxnSpPr>
            <p:spPr>
              <a:xfrm flipV="1">
                <a:off x="3198833" y="4070061"/>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4" name="Straight Connector 2853"/>
              <p:cNvCxnSpPr/>
              <p:nvPr/>
            </p:nvCxnSpPr>
            <p:spPr>
              <a:xfrm flipH="1" flipV="1">
                <a:off x="3205446" y="4487186"/>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55" name="Straight Connector 2854"/>
              <p:cNvCxnSpPr/>
              <p:nvPr/>
            </p:nvCxnSpPr>
            <p:spPr>
              <a:xfrm flipV="1">
                <a:off x="3198833" y="4354765"/>
                <a:ext cx="79376" cy="139044"/>
              </a:xfrm>
              <a:prstGeom prst="line">
                <a:avLst/>
              </a:prstGeom>
            </p:spPr>
            <p:style>
              <a:lnRef idx="1">
                <a:schemeClr val="accent1"/>
              </a:lnRef>
              <a:fillRef idx="0">
                <a:schemeClr val="accent1"/>
              </a:fillRef>
              <a:effectRef idx="0">
                <a:schemeClr val="accent1"/>
              </a:effectRef>
              <a:fontRef idx="minor">
                <a:schemeClr val="tx1"/>
              </a:fontRef>
            </p:style>
          </p:cxnSp>
          <p:sp>
            <p:nvSpPr>
              <p:cNvPr id="2856" name="Oval 2855"/>
              <p:cNvSpPr/>
              <p:nvPr/>
            </p:nvSpPr>
            <p:spPr>
              <a:xfrm>
                <a:off x="3245134" y="4632849"/>
                <a:ext cx="72763" cy="728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54"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2843" name="Straight Connector 284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4" name="Straight Connector 284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5" name="Straight Connector 284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6" name="Straight Connector 284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7" name="Straight Connector 284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8" name="Straight Connector 284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49" name="Oval 284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55"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2836" name="Straight Connector 283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7" name="Straight Connector 283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8" name="Straight Connector 283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9" name="Straight Connector 283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0" name="Straight Connector 283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1" name="Straight Connector 284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42" name="Oval 284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56"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2829" name="Straight Connector 282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0" name="Straight Connector 282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1" name="Straight Connector 283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2" name="Straight Connector 283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3" name="Straight Connector 283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4" name="Straight Connector 283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35" name="Oval 283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57"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2822" name="Straight Connector 282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3" name="Straight Connector 282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4" name="Straight Connector 282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5" name="Straight Connector 282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6" name="Straight Connector 282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7" name="Straight Connector 282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28" name="Oval 282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58"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2815" name="Straight Connector 281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6" name="Straight Connector 281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7" name="Straight Connector 281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8" name="Straight Connector 281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9" name="Straight Connector 28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20" name="Straight Connector 28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21" name="Oval 28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59"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2808" name="Straight Connector 280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9" name="Straight Connector 280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0" name="Straight Connector 280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1" name="Straight Connector 281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2" name="Straight Connector 281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13" name="Straight Connector 281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14" name="Oval 281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60"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2801" name="Straight Connector 280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2" name="Straight Connector 280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3" name="Straight Connector 280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4" name="Straight Connector 280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5" name="Straight Connector 280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06" name="Straight Connector 280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07" name="Oval 280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61"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2794" name="Straight Connector 279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5" name="Straight Connector 279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6" name="Straight Connector 279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7" name="Straight Connector 279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8" name="Straight Connector 279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9" name="Straight Connector 279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800" name="Oval 279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62"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2787" name="Straight Connector 278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8" name="Straight Connector 278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9" name="Straight Connector 278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0" name="Straight Connector 278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1" name="Straight Connector 279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92" name="Straight Connector 279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93" name="Oval 279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63"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2780" name="Straight Connector 277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1" name="Straight Connector 278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2" name="Straight Connector 278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3" name="Straight Connector 278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4" name="Straight Connector 278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5" name="Straight Connector 278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86" name="Oval 278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64"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2773" name="Straight Connector 277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4" name="Straight Connector 277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5" name="Straight Connector 277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6" name="Straight Connector 277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7" name="Straight Connector 277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8" name="Straight Connector 277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79" name="Oval 277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65"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2766" name="Straight Connector 276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7" name="Straight Connector 276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8" name="Straight Connector 276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69" name="Straight Connector 276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0" name="Straight Connector 276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71" name="Straight Connector 277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72" name="Oval 277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2913" name="Group 2912"/>
          <p:cNvGrpSpPr>
            <a:grpSpLocks noChangeAspect="1"/>
          </p:cNvGrpSpPr>
          <p:nvPr/>
        </p:nvGrpSpPr>
        <p:grpSpPr bwMode="auto">
          <a:xfrm>
            <a:off x="468313" y="4581525"/>
            <a:ext cx="431800" cy="606425"/>
            <a:chOff x="1048760" y="4488512"/>
            <a:chExt cx="899584" cy="1264624"/>
          </a:xfrm>
        </p:grpSpPr>
        <p:grpSp>
          <p:nvGrpSpPr>
            <p:cNvPr id="2914"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307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8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8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8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15"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3069" name="Straight Connector 306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0" name="Straight Connector 306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1" name="Straight Connector 307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2" name="Straight Connector 307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3" name="Straight Connector 307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4" name="Straight Connector 307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75" name="Oval 307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16"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3062" name="Straight Connector 306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3" name="Straight Connector 306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4" name="Straight Connector 306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5" name="Straight Connector 306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6" name="Straight Connector 306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7" name="Straight Connector 306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68" name="Oval 306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17"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3055" name="Straight Connector 305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6" name="Straight Connector 305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7" name="Straight Connector 305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8" name="Straight Connector 305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9" name="Straight Connector 305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0" name="Straight Connector 305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61" name="Oval 306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18"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3048" name="Straight Connector 304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9" name="Straight Connector 304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0" name="Straight Connector 304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1" name="Straight Connector 305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2" name="Straight Connector 305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3" name="Straight Connector 305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54" name="Oval 305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19"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3041" name="Straight Connector 304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2" name="Straight Connector 304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3" name="Straight Connector 304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4" name="Straight Connector 304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5" name="Straight Connector 304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6" name="Straight Connector 304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47" name="Oval 304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20"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3034" name="Straight Connector 303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5" name="Straight Connector 303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6" name="Straight Connector 303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7" name="Straight Connector 303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8" name="Straight Connector 303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9" name="Straight Connector 303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40" name="Oval 303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21"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3027" name="Straight Connector 302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8" name="Straight Connector 302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9" name="Straight Connector 302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0" name="Straight Connector 302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1" name="Straight Connector 303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2" name="Straight Connector 303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33" name="Oval 303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922" name="Oval 2921"/>
            <p:cNvSpPr>
              <a:spLocks noChangeAspect="1"/>
            </p:cNvSpPr>
            <p:nvPr/>
          </p:nvSpPr>
          <p:spPr>
            <a:xfrm>
              <a:off x="1296806" y="4942056"/>
              <a:ext cx="393569" cy="357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923" name="Group 86"/>
            <p:cNvGrpSpPr>
              <a:grpSpLocks noChangeAspect="1"/>
            </p:cNvGrpSpPr>
            <p:nvPr/>
          </p:nvGrpSpPr>
          <p:grpSpPr bwMode="auto">
            <a:xfrm>
              <a:off x="1403648" y="4493664"/>
              <a:ext cx="59084" cy="457955"/>
              <a:chOff x="3200846" y="3789040"/>
              <a:chExt cx="118168" cy="915909"/>
            </a:xfrm>
          </p:grpSpPr>
          <p:cxnSp>
            <p:nvCxnSpPr>
              <p:cNvPr id="3020" name="Straight Connector 3019"/>
              <p:cNvCxnSpPr/>
              <p:nvPr/>
            </p:nvCxnSpPr>
            <p:spPr>
              <a:xfrm flipH="1" flipV="1">
                <a:off x="3198829" y="3931021"/>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1" name="Straight Connector 3020"/>
              <p:cNvCxnSpPr/>
              <p:nvPr/>
            </p:nvCxnSpPr>
            <p:spPr>
              <a:xfrm flipV="1">
                <a:off x="3198829" y="3791976"/>
                <a:ext cx="79376" cy="139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2" name="Straight Connector 3021"/>
              <p:cNvCxnSpPr/>
              <p:nvPr/>
            </p:nvCxnSpPr>
            <p:spPr>
              <a:xfrm flipH="1" flipV="1">
                <a:off x="3205446" y="4209105"/>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3" name="Straight Connector 3022"/>
              <p:cNvCxnSpPr/>
              <p:nvPr/>
            </p:nvCxnSpPr>
            <p:spPr>
              <a:xfrm flipV="1">
                <a:off x="3198829" y="4070061"/>
                <a:ext cx="79376" cy="139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4" name="Straight Connector 3023"/>
              <p:cNvCxnSpPr/>
              <p:nvPr/>
            </p:nvCxnSpPr>
            <p:spPr>
              <a:xfrm flipH="1" flipV="1">
                <a:off x="3205446" y="4487190"/>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5" name="Straight Connector 3024"/>
              <p:cNvCxnSpPr/>
              <p:nvPr/>
            </p:nvCxnSpPr>
            <p:spPr>
              <a:xfrm flipV="1">
                <a:off x="3198829" y="4354769"/>
                <a:ext cx="79376" cy="139040"/>
              </a:xfrm>
              <a:prstGeom prst="line">
                <a:avLst/>
              </a:prstGeom>
            </p:spPr>
            <p:style>
              <a:lnRef idx="1">
                <a:schemeClr val="accent1"/>
              </a:lnRef>
              <a:fillRef idx="0">
                <a:schemeClr val="accent1"/>
              </a:fillRef>
              <a:effectRef idx="0">
                <a:schemeClr val="accent1"/>
              </a:effectRef>
              <a:fontRef idx="minor">
                <a:schemeClr val="tx1"/>
              </a:fontRef>
            </p:style>
          </p:cxnSp>
          <p:sp>
            <p:nvSpPr>
              <p:cNvPr id="3026" name="Oval 3025"/>
              <p:cNvSpPr/>
              <p:nvPr/>
            </p:nvSpPr>
            <p:spPr>
              <a:xfrm>
                <a:off x="3245134" y="4632853"/>
                <a:ext cx="72759" cy="728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24"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3013" name="Straight Connector 301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4" name="Straight Connector 301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5" name="Straight Connector 301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6" name="Straight Connector 301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7" name="Straight Connector 301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8" name="Straight Connector 301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19" name="Oval 301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25"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3006" name="Straight Connector 300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7" name="Straight Connector 300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8" name="Straight Connector 300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9" name="Straight Connector 300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0" name="Straight Connector 300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1" name="Straight Connector 301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12" name="Oval 301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26"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2999" name="Straight Connector 299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0" name="Straight Connector 299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1" name="Straight Connector 300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2" name="Straight Connector 300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3" name="Straight Connector 300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4" name="Straight Connector 300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05" name="Oval 300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27"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2992" name="Straight Connector 299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3" name="Straight Connector 299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4" name="Straight Connector 299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5" name="Straight Connector 299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6" name="Straight Connector 299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7" name="Straight Connector 299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98" name="Oval 299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28"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2985" name="Straight Connector 298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6" name="Straight Connector 298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7" name="Straight Connector 298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8" name="Straight Connector 298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9" name="Straight Connector 298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0" name="Straight Connector 298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91" name="Oval 299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29"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2978" name="Straight Connector 297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9" name="Straight Connector 297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0" name="Straight Connector 297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1" name="Straight Connector 298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2" name="Straight Connector 298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3" name="Straight Connector 298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84" name="Oval 298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30"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2971" name="Straight Connector 297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2" name="Straight Connector 297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3" name="Straight Connector 297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4" name="Straight Connector 297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5" name="Straight Connector 297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6" name="Straight Connector 297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77" name="Oval 297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31"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2964" name="Straight Connector 296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5" name="Straight Connector 296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6" name="Straight Connector 296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7" name="Straight Connector 296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8" name="Straight Connector 296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9" name="Straight Connector 296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70" name="Oval 296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32"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2957" name="Straight Connector 295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8" name="Straight Connector 295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9" name="Straight Connector 295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0" name="Straight Connector 295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1" name="Straight Connector 296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62" name="Straight Connector 296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63" name="Oval 296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33"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2950" name="Straight Connector 294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1" name="Straight Connector 295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2" name="Straight Connector 295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3" name="Straight Connector 295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4" name="Straight Connector 295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55" name="Straight Connector 295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56" name="Oval 295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34"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2943" name="Straight Connector 294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4" name="Straight Connector 294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5" name="Straight Connector 294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6" name="Straight Connector 294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7" name="Straight Connector 294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8" name="Straight Connector 294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49" name="Oval 294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935"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2936" name="Straight Connector 293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37" name="Straight Connector 293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38" name="Straight Connector 293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39" name="Straight Connector 293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0" name="Straight Connector 293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1" name="Straight Connector 294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42" name="Oval 294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3083" name="Group 3082"/>
          <p:cNvGrpSpPr>
            <a:grpSpLocks noChangeAspect="1"/>
          </p:cNvGrpSpPr>
          <p:nvPr/>
        </p:nvGrpSpPr>
        <p:grpSpPr bwMode="auto">
          <a:xfrm>
            <a:off x="1476375" y="4005263"/>
            <a:ext cx="431800" cy="606425"/>
            <a:chOff x="1048760" y="4488512"/>
            <a:chExt cx="899584" cy="1264624"/>
          </a:xfrm>
        </p:grpSpPr>
        <p:grpSp>
          <p:nvGrpSpPr>
            <p:cNvPr id="3084" name="Group 21"/>
            <p:cNvGrpSpPr>
              <a:grpSpLocks noChangeAspect="1"/>
            </p:cNvGrpSpPr>
            <p:nvPr/>
          </p:nvGrpSpPr>
          <p:grpSpPr>
            <a:xfrm>
              <a:off x="1243728" y="5235541"/>
              <a:ext cx="59084" cy="457955"/>
              <a:chOff x="3200846" y="3789040"/>
              <a:chExt cx="118168" cy="915909"/>
            </a:xfrm>
            <a:scene3d>
              <a:camera prst="orthographicFront">
                <a:rot lat="0" lon="0" rev="8100000"/>
              </a:camera>
              <a:lightRig rig="threePt" dir="t"/>
            </a:scene3d>
          </p:grpSpPr>
          <p:cxnSp>
            <p:nvCxnSpPr>
              <p:cNvPr id="3246"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7"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8"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9"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50"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51"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52"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85" name="Group 23"/>
            <p:cNvGrpSpPr>
              <a:grpSpLocks noChangeAspect="1"/>
            </p:cNvGrpSpPr>
            <p:nvPr/>
          </p:nvGrpSpPr>
          <p:grpSpPr>
            <a:xfrm>
              <a:off x="1293000" y="4522000"/>
              <a:ext cx="59084" cy="457955"/>
              <a:chOff x="3200846" y="3789040"/>
              <a:chExt cx="118168" cy="915909"/>
            </a:xfrm>
            <a:scene3d>
              <a:camera prst="orthographicFront">
                <a:rot lat="0" lon="0" rev="900000"/>
              </a:camera>
              <a:lightRig rig="threePt" dir="t"/>
            </a:scene3d>
          </p:grpSpPr>
          <p:cxnSp>
            <p:nvCxnSpPr>
              <p:cNvPr id="3239" name="Straight Connector 323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0" name="Straight Connector 323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1" name="Straight Connector 324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2" name="Straight Connector 324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3" name="Straight Connector 324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4" name="Straight Connector 324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45" name="Oval 324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86" name="Group 31"/>
            <p:cNvGrpSpPr>
              <a:grpSpLocks noChangeAspect="1"/>
            </p:cNvGrpSpPr>
            <p:nvPr/>
          </p:nvGrpSpPr>
          <p:grpSpPr>
            <a:xfrm>
              <a:off x="1061564" y="4797152"/>
              <a:ext cx="59084" cy="457955"/>
              <a:chOff x="3200846" y="3789040"/>
              <a:chExt cx="118168" cy="915909"/>
            </a:xfrm>
            <a:scene3d>
              <a:camera prst="orthographicFront">
                <a:rot lat="0" lon="0" rev="3600000"/>
              </a:camera>
              <a:lightRig rig="threePt" dir="t"/>
            </a:scene3d>
          </p:grpSpPr>
          <p:cxnSp>
            <p:nvCxnSpPr>
              <p:cNvPr id="3232" name="Straight Connector 323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33" name="Straight Connector 323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34" name="Straight Connector 323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35" name="Straight Connector 323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36" name="Straight Connector 323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37" name="Straight Connector 323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38" name="Oval 323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87" name="Group 39"/>
            <p:cNvGrpSpPr>
              <a:grpSpLocks noChangeAspect="1"/>
            </p:cNvGrpSpPr>
            <p:nvPr/>
          </p:nvGrpSpPr>
          <p:grpSpPr>
            <a:xfrm>
              <a:off x="1600788" y="5285304"/>
              <a:ext cx="59084" cy="457955"/>
              <a:chOff x="3200846" y="3789040"/>
              <a:chExt cx="118168" cy="915909"/>
            </a:xfrm>
            <a:scene3d>
              <a:camera prst="orthographicFront">
                <a:rot lat="0" lon="0" rev="11400000"/>
              </a:camera>
              <a:lightRig rig="threePt" dir="t"/>
            </a:scene3d>
          </p:grpSpPr>
          <p:cxnSp>
            <p:nvCxnSpPr>
              <p:cNvPr id="3225" name="Straight Connector 322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6" name="Straight Connector 322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7" name="Straight Connector 322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8" name="Straight Connector 322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9" name="Straight Connector 322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30" name="Straight Connector 322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31" name="Oval 323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88" name="Group 47"/>
            <p:cNvGrpSpPr>
              <a:grpSpLocks noChangeAspect="1"/>
            </p:cNvGrpSpPr>
            <p:nvPr/>
          </p:nvGrpSpPr>
          <p:grpSpPr>
            <a:xfrm>
              <a:off x="1115660" y="4671021"/>
              <a:ext cx="59084" cy="457955"/>
              <a:chOff x="3200846" y="3789040"/>
              <a:chExt cx="118168" cy="915909"/>
            </a:xfrm>
            <a:scene3d>
              <a:camera prst="orthographicFront">
                <a:rot lat="0" lon="0" rev="2400000"/>
              </a:camera>
              <a:lightRig rig="threePt" dir="t"/>
            </a:scene3d>
          </p:grpSpPr>
          <p:cxnSp>
            <p:nvCxnSpPr>
              <p:cNvPr id="3218" name="Straight Connector 321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19" name="Straight Connector 321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0" name="Straight Connector 321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1" name="Straight Connector 322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2" name="Straight Connector 322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3" name="Straight Connector 322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24" name="Oval 322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89" name="Group 55"/>
            <p:cNvGrpSpPr>
              <a:grpSpLocks noChangeAspect="1"/>
            </p:cNvGrpSpPr>
            <p:nvPr/>
          </p:nvGrpSpPr>
          <p:grpSpPr>
            <a:xfrm>
              <a:off x="1328104" y="5279717"/>
              <a:ext cx="59084" cy="457955"/>
              <a:chOff x="3200846" y="3789040"/>
              <a:chExt cx="118168" cy="915909"/>
            </a:xfrm>
            <a:scene3d>
              <a:camera prst="orthographicFront">
                <a:rot lat="0" lon="0" rev="8700000"/>
              </a:camera>
              <a:lightRig rig="threePt" dir="t"/>
            </a:scene3d>
          </p:grpSpPr>
          <p:cxnSp>
            <p:nvCxnSpPr>
              <p:cNvPr id="3211" name="Straight Connector 321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12" name="Straight Connector 321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13" name="Straight Connector 321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14" name="Straight Connector 321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15" name="Straight Connector 321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16" name="Straight Connector 321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17" name="Oval 321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90" name="Group 63"/>
            <p:cNvGrpSpPr>
              <a:grpSpLocks noChangeAspect="1"/>
            </p:cNvGrpSpPr>
            <p:nvPr/>
          </p:nvGrpSpPr>
          <p:grpSpPr>
            <a:xfrm>
              <a:off x="1154256" y="5167496"/>
              <a:ext cx="59084" cy="457955"/>
              <a:chOff x="3200846" y="3789040"/>
              <a:chExt cx="118168" cy="915909"/>
            </a:xfrm>
            <a:scene3d>
              <a:camera prst="orthographicFront">
                <a:rot lat="0" lon="0" rev="7200000"/>
              </a:camera>
              <a:lightRig rig="threePt" dir="t"/>
            </a:scene3d>
          </p:grpSpPr>
          <p:cxnSp>
            <p:nvCxnSpPr>
              <p:cNvPr id="3204" name="Straight Connector 320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5" name="Straight Connector 320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6" name="Straight Connector 320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7" name="Straight Connector 320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8" name="Straight Connector 320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9" name="Straight Connector 320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10" name="Oval 320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91" name="Group 71"/>
            <p:cNvGrpSpPr>
              <a:grpSpLocks noChangeAspect="1"/>
            </p:cNvGrpSpPr>
            <p:nvPr/>
          </p:nvGrpSpPr>
          <p:grpSpPr>
            <a:xfrm>
              <a:off x="1190320" y="4586160"/>
              <a:ext cx="59084" cy="457955"/>
              <a:chOff x="3200846" y="3789040"/>
              <a:chExt cx="118168" cy="915909"/>
            </a:xfrm>
            <a:scene3d>
              <a:camera prst="orthographicFront">
                <a:rot lat="0" lon="0" rev="1800000"/>
              </a:camera>
              <a:lightRig rig="threePt" dir="t"/>
            </a:scene3d>
          </p:grpSpPr>
          <p:cxnSp>
            <p:nvCxnSpPr>
              <p:cNvPr id="3197" name="Straight Connector 319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8" name="Straight Connector 319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9" name="Straight Connector 319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0" name="Straight Connector 319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1" name="Straight Connector 320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2" name="Straight Connector 320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03" name="Oval 320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3092" name="Oval 3091"/>
            <p:cNvSpPr>
              <a:spLocks noChangeAspect="1"/>
            </p:cNvSpPr>
            <p:nvPr/>
          </p:nvSpPr>
          <p:spPr>
            <a:xfrm>
              <a:off x="1296808" y="4942054"/>
              <a:ext cx="393567" cy="35753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3093" name="Group 86"/>
            <p:cNvGrpSpPr>
              <a:grpSpLocks noChangeAspect="1"/>
            </p:cNvGrpSpPr>
            <p:nvPr/>
          </p:nvGrpSpPr>
          <p:grpSpPr bwMode="auto">
            <a:xfrm>
              <a:off x="1403648" y="4493664"/>
              <a:ext cx="59084" cy="457955"/>
              <a:chOff x="3200846" y="3789040"/>
              <a:chExt cx="118168" cy="915909"/>
            </a:xfrm>
          </p:grpSpPr>
          <p:cxnSp>
            <p:nvCxnSpPr>
              <p:cNvPr id="3190" name="Straight Connector 3189"/>
              <p:cNvCxnSpPr/>
              <p:nvPr/>
            </p:nvCxnSpPr>
            <p:spPr>
              <a:xfrm flipH="1" flipV="1">
                <a:off x="3198833" y="3931016"/>
                <a:ext cx="72759"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1" name="Straight Connector 3190"/>
              <p:cNvCxnSpPr/>
              <p:nvPr/>
            </p:nvCxnSpPr>
            <p:spPr>
              <a:xfrm flipV="1">
                <a:off x="3198833" y="3791976"/>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2" name="Straight Connector 3191"/>
              <p:cNvCxnSpPr/>
              <p:nvPr/>
            </p:nvCxnSpPr>
            <p:spPr>
              <a:xfrm flipH="1" flipV="1">
                <a:off x="3205446" y="4209101"/>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3" name="Straight Connector 3192"/>
              <p:cNvCxnSpPr/>
              <p:nvPr/>
            </p:nvCxnSpPr>
            <p:spPr>
              <a:xfrm flipV="1">
                <a:off x="3198833" y="4070061"/>
                <a:ext cx="79376" cy="139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4" name="Straight Connector 3193"/>
              <p:cNvCxnSpPr/>
              <p:nvPr/>
            </p:nvCxnSpPr>
            <p:spPr>
              <a:xfrm flipH="1" flipV="1">
                <a:off x="3205446" y="4487186"/>
                <a:ext cx="72763" cy="145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5" name="Straight Connector 3194"/>
              <p:cNvCxnSpPr/>
              <p:nvPr/>
            </p:nvCxnSpPr>
            <p:spPr>
              <a:xfrm flipV="1">
                <a:off x="3198833" y="4354765"/>
                <a:ext cx="79376" cy="139044"/>
              </a:xfrm>
              <a:prstGeom prst="line">
                <a:avLst/>
              </a:prstGeom>
            </p:spPr>
            <p:style>
              <a:lnRef idx="1">
                <a:schemeClr val="accent1"/>
              </a:lnRef>
              <a:fillRef idx="0">
                <a:schemeClr val="accent1"/>
              </a:fillRef>
              <a:effectRef idx="0">
                <a:schemeClr val="accent1"/>
              </a:effectRef>
              <a:fontRef idx="minor">
                <a:schemeClr val="tx1"/>
              </a:fontRef>
            </p:style>
          </p:cxnSp>
          <p:sp>
            <p:nvSpPr>
              <p:cNvPr id="3196" name="Oval 3195"/>
              <p:cNvSpPr/>
              <p:nvPr/>
            </p:nvSpPr>
            <p:spPr>
              <a:xfrm>
                <a:off x="3245134" y="4632849"/>
                <a:ext cx="72763" cy="728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94" name="Group 94"/>
            <p:cNvGrpSpPr>
              <a:grpSpLocks noChangeAspect="1"/>
            </p:cNvGrpSpPr>
            <p:nvPr/>
          </p:nvGrpSpPr>
          <p:grpSpPr>
            <a:xfrm>
              <a:off x="1514296" y="4488512"/>
              <a:ext cx="59084" cy="457955"/>
              <a:chOff x="3200846" y="3789040"/>
              <a:chExt cx="118168" cy="915909"/>
            </a:xfrm>
            <a:scene3d>
              <a:camera prst="orthographicFront">
                <a:rot lat="0" lon="0" rev="21000000"/>
              </a:camera>
              <a:lightRig rig="threePt" dir="t"/>
            </a:scene3d>
          </p:grpSpPr>
          <p:cxnSp>
            <p:nvCxnSpPr>
              <p:cNvPr id="3183" name="Straight Connector 318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4" name="Straight Connector 318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5" name="Straight Connector 318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6" name="Straight Connector 318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7" name="Straight Connector 318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8" name="Straight Connector 318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89" name="Oval 318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95" name="Group 102"/>
            <p:cNvGrpSpPr>
              <a:grpSpLocks noChangeAspect="1"/>
            </p:cNvGrpSpPr>
            <p:nvPr/>
          </p:nvGrpSpPr>
          <p:grpSpPr>
            <a:xfrm>
              <a:off x="1087400" y="5077309"/>
              <a:ext cx="59084" cy="457955"/>
              <a:chOff x="3200846" y="3789040"/>
              <a:chExt cx="118168" cy="915909"/>
            </a:xfrm>
            <a:scene3d>
              <a:camera prst="orthographicFront">
                <a:rot lat="0" lon="0" rev="6300000"/>
              </a:camera>
              <a:lightRig rig="threePt" dir="t"/>
            </a:scene3d>
          </p:grpSpPr>
          <p:cxnSp>
            <p:nvCxnSpPr>
              <p:cNvPr id="3176" name="Straight Connector 317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7" name="Straight Connector 317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8" name="Straight Connector 317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9" name="Straight Connector 317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0" name="Straight Connector 317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1" name="Straight Connector 318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82" name="Oval 318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96" name="Group 110"/>
            <p:cNvGrpSpPr>
              <a:grpSpLocks noChangeAspect="1"/>
            </p:cNvGrpSpPr>
            <p:nvPr/>
          </p:nvGrpSpPr>
          <p:grpSpPr>
            <a:xfrm>
              <a:off x="1048760" y="4964085"/>
              <a:ext cx="59084" cy="457955"/>
              <a:chOff x="3200846" y="3789040"/>
              <a:chExt cx="118168" cy="915909"/>
            </a:xfrm>
            <a:scene3d>
              <a:camera prst="orthographicFront">
                <a:rot lat="0" lon="0" rev="5400000"/>
              </a:camera>
              <a:lightRig rig="threePt" dir="t"/>
            </a:scene3d>
          </p:grpSpPr>
          <p:cxnSp>
            <p:nvCxnSpPr>
              <p:cNvPr id="3169" name="Straight Connector 316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0" name="Straight Connector 316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1" name="Straight Connector 317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2" name="Straight Connector 317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3" name="Straight Connector 317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4" name="Straight Connector 317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75" name="Oval 317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97" name="Group 118"/>
            <p:cNvGrpSpPr>
              <a:grpSpLocks noChangeAspect="1"/>
            </p:cNvGrpSpPr>
            <p:nvPr/>
          </p:nvGrpSpPr>
          <p:grpSpPr>
            <a:xfrm>
              <a:off x="1439432" y="5295181"/>
              <a:ext cx="59084" cy="457955"/>
              <a:chOff x="3200846" y="3789040"/>
              <a:chExt cx="118168" cy="915909"/>
            </a:xfrm>
            <a:scene3d>
              <a:camera prst="orthographicFront">
                <a:rot lat="0" lon="0" rev="9600000"/>
              </a:camera>
              <a:lightRig rig="threePt" dir="t"/>
            </a:scene3d>
          </p:grpSpPr>
          <p:cxnSp>
            <p:nvCxnSpPr>
              <p:cNvPr id="3162" name="Straight Connector 316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3" name="Straight Connector 316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4" name="Straight Connector 316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5" name="Straight Connector 316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6" name="Straight Connector 316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7" name="Straight Connector 316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68" name="Oval 316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98" name="Group 126"/>
            <p:cNvGrpSpPr>
              <a:grpSpLocks noChangeAspect="1"/>
            </p:cNvGrpSpPr>
            <p:nvPr/>
          </p:nvGrpSpPr>
          <p:grpSpPr>
            <a:xfrm>
              <a:off x="1704604" y="5229200"/>
              <a:ext cx="59084" cy="457955"/>
              <a:chOff x="3200846" y="3789040"/>
              <a:chExt cx="118168" cy="915909"/>
            </a:xfrm>
            <a:scene3d>
              <a:camera prst="orthographicFront">
                <a:rot lat="0" lon="0" rev="12300000"/>
              </a:camera>
              <a:lightRig rig="threePt" dir="t"/>
            </a:scene3d>
          </p:grpSpPr>
          <p:cxnSp>
            <p:nvCxnSpPr>
              <p:cNvPr id="3155" name="Straight Connector 315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6" name="Straight Connector 3155"/>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7" name="Straight Connector 3156"/>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8" name="Straight Connector 3157"/>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9" name="Straight Connector 315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0" name="Straight Connector 315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61" name="Oval 316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099" name="Group 134"/>
            <p:cNvGrpSpPr>
              <a:grpSpLocks noChangeAspect="1"/>
            </p:cNvGrpSpPr>
            <p:nvPr/>
          </p:nvGrpSpPr>
          <p:grpSpPr>
            <a:xfrm>
              <a:off x="1791520" y="5155581"/>
              <a:ext cx="59084" cy="457955"/>
              <a:chOff x="3200846" y="3789040"/>
              <a:chExt cx="118168" cy="915909"/>
            </a:xfrm>
            <a:scene3d>
              <a:camera prst="orthographicFront">
                <a:rot lat="0" lon="0" rev="13200000"/>
              </a:camera>
              <a:lightRig rig="threePt" dir="t"/>
            </a:scene3d>
          </p:grpSpPr>
          <p:cxnSp>
            <p:nvCxnSpPr>
              <p:cNvPr id="3148" name="Straight Connector 314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9" name="Straight Connector 314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0" name="Straight Connector 314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1" name="Straight Connector 315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2" name="Straight Connector 315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3" name="Straight Connector 315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54" name="Oval 315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00" name="Group 142"/>
            <p:cNvGrpSpPr>
              <a:grpSpLocks noChangeAspect="1"/>
            </p:cNvGrpSpPr>
            <p:nvPr/>
          </p:nvGrpSpPr>
          <p:grpSpPr>
            <a:xfrm>
              <a:off x="1851600" y="5051325"/>
              <a:ext cx="59084" cy="457955"/>
              <a:chOff x="3200846" y="3789040"/>
              <a:chExt cx="118168" cy="915909"/>
            </a:xfrm>
            <a:scene3d>
              <a:camera prst="orthographicFront">
                <a:rot lat="0" lon="0" rev="14100000"/>
              </a:camera>
              <a:lightRig rig="threePt" dir="t"/>
            </a:scene3d>
          </p:grpSpPr>
          <p:cxnSp>
            <p:nvCxnSpPr>
              <p:cNvPr id="3141" name="Straight Connector 314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2" name="Straight Connector 314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3" name="Straight Connector 314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4" name="Straight Connector 314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5" name="Straight Connector 314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6" name="Straight Connector 314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47" name="Oval 314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01" name="Group 150"/>
            <p:cNvGrpSpPr>
              <a:grpSpLocks noChangeAspect="1"/>
            </p:cNvGrpSpPr>
            <p:nvPr/>
          </p:nvGrpSpPr>
          <p:grpSpPr>
            <a:xfrm>
              <a:off x="1884844" y="4949120"/>
              <a:ext cx="59084" cy="457955"/>
              <a:chOff x="3200846" y="3789040"/>
              <a:chExt cx="118168" cy="915909"/>
            </a:xfrm>
            <a:scene3d>
              <a:camera prst="orthographicFront">
                <a:rot lat="0" lon="0" rev="15000000"/>
              </a:camera>
              <a:lightRig rig="threePt" dir="t"/>
            </a:scene3d>
          </p:grpSpPr>
          <p:cxnSp>
            <p:nvCxnSpPr>
              <p:cNvPr id="3134" name="Straight Connector 313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5" name="Straight Connector 313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6" name="Straight Connector 313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7" name="Straight Connector 313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8" name="Straight Connector 313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9" name="Straight Connector 313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40" name="Oval 313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02" name="Group 158"/>
            <p:cNvGrpSpPr>
              <a:grpSpLocks noChangeAspect="1"/>
            </p:cNvGrpSpPr>
            <p:nvPr/>
          </p:nvGrpSpPr>
          <p:grpSpPr>
            <a:xfrm>
              <a:off x="1889260" y="4841328"/>
              <a:ext cx="59084" cy="457955"/>
              <a:chOff x="3200846" y="3789040"/>
              <a:chExt cx="118168" cy="915909"/>
            </a:xfrm>
            <a:scene3d>
              <a:camera prst="orthographicFront">
                <a:rot lat="0" lon="0" rev="15900000"/>
              </a:camera>
              <a:lightRig rig="threePt" dir="t"/>
            </a:scene3d>
          </p:grpSpPr>
          <p:cxnSp>
            <p:nvCxnSpPr>
              <p:cNvPr id="3127" name="Straight Connector 312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28" name="Straight Connector 312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29" name="Straight Connector 312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0" name="Straight Connector 312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1" name="Straight Connector 313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2" name="Straight Connector 313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33" name="Oval 313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03" name="Group 166"/>
            <p:cNvGrpSpPr>
              <a:grpSpLocks noChangeAspect="1"/>
            </p:cNvGrpSpPr>
            <p:nvPr/>
          </p:nvGrpSpPr>
          <p:grpSpPr>
            <a:xfrm>
              <a:off x="1853036" y="4733096"/>
              <a:ext cx="59084" cy="457955"/>
              <a:chOff x="3200846" y="3789040"/>
              <a:chExt cx="118168" cy="915909"/>
            </a:xfrm>
            <a:scene3d>
              <a:camera prst="orthographicFront">
                <a:rot lat="0" lon="0" rev="16800000"/>
              </a:camera>
              <a:lightRig rig="threePt" dir="t"/>
            </a:scene3d>
          </p:grpSpPr>
          <p:cxnSp>
            <p:nvCxnSpPr>
              <p:cNvPr id="3120" name="Straight Connector 311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21" name="Straight Connector 312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22" name="Straight Connector 312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23" name="Straight Connector 312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24" name="Straight Connector 312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25" name="Straight Connector 312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26" name="Oval 312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04" name="Group 174"/>
            <p:cNvGrpSpPr>
              <a:grpSpLocks noChangeAspect="1"/>
            </p:cNvGrpSpPr>
            <p:nvPr/>
          </p:nvGrpSpPr>
          <p:grpSpPr>
            <a:xfrm>
              <a:off x="1787984" y="4640768"/>
              <a:ext cx="59084" cy="457955"/>
              <a:chOff x="3200846" y="3789040"/>
              <a:chExt cx="118168" cy="915909"/>
            </a:xfrm>
            <a:scene3d>
              <a:camera prst="orthographicFront">
                <a:rot lat="0" lon="0" rev="17700000"/>
              </a:camera>
              <a:lightRig rig="threePt" dir="t"/>
            </a:scene3d>
          </p:grpSpPr>
          <p:cxnSp>
            <p:nvCxnSpPr>
              <p:cNvPr id="3113" name="Straight Connector 311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4" name="Straight Connector 311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5" name="Straight Connector 311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6" name="Straight Connector 311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7" name="Straight Connector 311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8" name="Straight Connector 311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19" name="Oval 311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05" name="Group 182"/>
            <p:cNvGrpSpPr>
              <a:grpSpLocks noChangeAspect="1"/>
            </p:cNvGrpSpPr>
            <p:nvPr/>
          </p:nvGrpSpPr>
          <p:grpSpPr>
            <a:xfrm>
              <a:off x="1703608" y="4565224"/>
              <a:ext cx="59084" cy="457955"/>
              <a:chOff x="3200846" y="3789040"/>
              <a:chExt cx="118168" cy="915909"/>
            </a:xfrm>
            <a:scene3d>
              <a:camera prst="orthographicFront">
                <a:rot lat="0" lon="0" rev="18600000"/>
              </a:camera>
              <a:lightRig rig="threePt" dir="t"/>
            </a:scene3d>
          </p:grpSpPr>
          <p:cxnSp>
            <p:nvCxnSpPr>
              <p:cNvPr id="3106" name="Straight Connector 310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07" name="Straight Connector 310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08" name="Straight Connector 310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09" name="Straight Connector 310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0" name="Straight Connector 310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1" name="Straight Connector 311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12" name="Oval 311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sp>
        <p:nvSpPr>
          <p:cNvPr id="23581" name="Segnaposto contenuto 2"/>
          <p:cNvSpPr txBox="1">
            <a:spLocks/>
          </p:cNvSpPr>
          <p:nvPr/>
        </p:nvSpPr>
        <p:spPr bwMode="auto">
          <a:xfrm>
            <a:off x="3995936" y="764530"/>
            <a:ext cx="4968677"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spcAft>
                <a:spcPts val="1000"/>
              </a:spcAft>
              <a:buFont typeface="Arial" pitchFamily="34" charset="0"/>
              <a:defRPr b="1">
                <a:solidFill>
                  <a:srgbClr val="0098D4"/>
                </a:solidFill>
                <a:latin typeface="Arial" pitchFamily="34" charset="0"/>
              </a:defRPr>
            </a:lvl1pPr>
            <a:lvl2pPr marL="742950" indent="-285750" eaLnBrk="0" hangingPunct="0">
              <a:spcAft>
                <a:spcPts val="1500"/>
              </a:spcAft>
              <a:buFont typeface="Arial" pitchFamily="34" charset="0"/>
              <a:defRPr sz="1700">
                <a:solidFill>
                  <a:srgbClr val="0098D4"/>
                </a:solidFill>
                <a:latin typeface="Arial" pitchFamily="34" charset="0"/>
              </a:defRPr>
            </a:lvl2pPr>
            <a:lvl3pPr marL="1143000" indent="-228600" eaLnBrk="0" hangingPunct="0">
              <a:lnSpc>
                <a:spcPct val="105000"/>
              </a:lnSpc>
              <a:spcAft>
                <a:spcPts val="500"/>
              </a:spcAft>
              <a:buFont typeface="Arial" pitchFamily="34" charset="0"/>
              <a:defRPr sz="1500">
                <a:solidFill>
                  <a:schemeClr val="tx1"/>
                </a:solidFill>
                <a:latin typeface="Arial" pitchFamily="34" charset="0"/>
              </a:defRPr>
            </a:lvl3pPr>
            <a:lvl4pPr marL="1600200" indent="-228600" eaLnBrk="0" hangingPunct="0">
              <a:lnSpc>
                <a:spcPct val="110000"/>
              </a:lnSpc>
              <a:spcAft>
                <a:spcPts val="300"/>
              </a:spcAft>
              <a:buClr>
                <a:srgbClr val="0098D4"/>
              </a:buClr>
              <a:buSzPct val="80000"/>
              <a:buFont typeface="Wingdings" pitchFamily="2" charset="2"/>
              <a:buChar char="l"/>
              <a:defRPr sz="1500">
                <a:solidFill>
                  <a:schemeClr val="tx1"/>
                </a:solidFill>
                <a:latin typeface="Arial" pitchFamily="34" charset="0"/>
              </a:defRPr>
            </a:lvl4pPr>
            <a:lvl5pPr marL="2057400" indent="-228600" eaLnBrk="0" hangingPunct="0">
              <a:spcAft>
                <a:spcPts val="600"/>
              </a:spcAft>
              <a:buClr>
                <a:srgbClr val="0098D4"/>
              </a:buClr>
              <a:buFont typeface="ITCOfficinaSans LT Book"/>
              <a:buChar char="&gt;"/>
              <a:defRPr sz="1200" i="1">
                <a:solidFill>
                  <a:schemeClr val="tx1"/>
                </a:solidFill>
                <a:latin typeface="Arial" pitchFamily="34" charset="0"/>
              </a:defRPr>
            </a:lvl5pPr>
            <a:lvl6pPr marL="2514600" indent="-228600" eaLnBrk="0" fontAlgn="base" hangingPunct="0">
              <a:spcBef>
                <a:spcPct val="0"/>
              </a:spcBef>
              <a:spcAft>
                <a:spcPts val="600"/>
              </a:spcAft>
              <a:buClr>
                <a:srgbClr val="0098D4"/>
              </a:buClr>
              <a:buFont typeface="ITCOfficinaSans LT Book"/>
              <a:buChar char="&gt;"/>
              <a:defRPr sz="1200" i="1">
                <a:solidFill>
                  <a:schemeClr val="tx1"/>
                </a:solidFill>
                <a:latin typeface="Arial" pitchFamily="34" charset="0"/>
              </a:defRPr>
            </a:lvl6pPr>
            <a:lvl7pPr marL="2971800" indent="-228600" eaLnBrk="0" fontAlgn="base" hangingPunct="0">
              <a:spcBef>
                <a:spcPct val="0"/>
              </a:spcBef>
              <a:spcAft>
                <a:spcPts val="600"/>
              </a:spcAft>
              <a:buClr>
                <a:srgbClr val="0098D4"/>
              </a:buClr>
              <a:buFont typeface="ITCOfficinaSans LT Book"/>
              <a:buChar char="&gt;"/>
              <a:defRPr sz="1200" i="1">
                <a:solidFill>
                  <a:schemeClr val="tx1"/>
                </a:solidFill>
                <a:latin typeface="Arial" pitchFamily="34" charset="0"/>
              </a:defRPr>
            </a:lvl7pPr>
            <a:lvl8pPr marL="3429000" indent="-228600" eaLnBrk="0" fontAlgn="base" hangingPunct="0">
              <a:spcBef>
                <a:spcPct val="0"/>
              </a:spcBef>
              <a:spcAft>
                <a:spcPts val="600"/>
              </a:spcAft>
              <a:buClr>
                <a:srgbClr val="0098D4"/>
              </a:buClr>
              <a:buFont typeface="ITCOfficinaSans LT Book"/>
              <a:buChar char="&gt;"/>
              <a:defRPr sz="1200" i="1">
                <a:solidFill>
                  <a:schemeClr val="tx1"/>
                </a:solidFill>
                <a:latin typeface="Arial" pitchFamily="34" charset="0"/>
              </a:defRPr>
            </a:lvl8pPr>
            <a:lvl9pPr marL="3886200" indent="-228600" eaLnBrk="0" fontAlgn="base" hangingPunct="0">
              <a:spcBef>
                <a:spcPct val="0"/>
              </a:spcBef>
              <a:spcAft>
                <a:spcPts val="600"/>
              </a:spcAft>
              <a:buClr>
                <a:srgbClr val="0098D4"/>
              </a:buClr>
              <a:buFont typeface="ITCOfficinaSans LT Book"/>
              <a:buChar char="&gt;"/>
              <a:defRPr sz="1200" i="1">
                <a:solidFill>
                  <a:schemeClr val="tx1"/>
                </a:solidFill>
                <a:latin typeface="Arial" pitchFamily="34" charset="0"/>
              </a:defRPr>
            </a:lvl9pPr>
          </a:lstStyle>
          <a:p>
            <a:pPr algn="just" eaLnBrk="1" hangingPunct="1">
              <a:spcBef>
                <a:spcPct val="20000"/>
              </a:spcBef>
              <a:spcAft>
                <a:spcPct val="0"/>
              </a:spcAft>
              <a:buFont typeface="Arial" pitchFamily="34" charset="0"/>
              <a:buChar char="»"/>
              <a:defRPr/>
            </a:pPr>
            <a:r>
              <a:rPr lang="en-GB" altLang="it-IT" dirty="0" smtClean="0">
                <a:solidFill>
                  <a:srgbClr val="675D59"/>
                </a:solidFill>
                <a:latin typeface="+mn-lt"/>
              </a:rPr>
              <a:t>Hydrophilic Silica </a:t>
            </a:r>
            <a:r>
              <a:rPr lang="en-GB" altLang="it-IT" dirty="0" err="1" smtClean="0">
                <a:solidFill>
                  <a:srgbClr val="675D59"/>
                </a:solidFill>
                <a:latin typeface="+mn-lt"/>
              </a:rPr>
              <a:t>nanoparticles</a:t>
            </a:r>
            <a:r>
              <a:rPr lang="en-GB" altLang="it-IT" dirty="0" smtClean="0">
                <a:solidFill>
                  <a:srgbClr val="675D59"/>
                </a:solidFill>
                <a:latin typeface="+mn-lt"/>
              </a:rPr>
              <a:t> / CTAB at the water/hexane interface</a:t>
            </a:r>
          </a:p>
          <a:p>
            <a:pPr algn="just" eaLnBrk="1" hangingPunct="1">
              <a:spcBef>
                <a:spcPct val="20000"/>
              </a:spcBef>
              <a:spcAft>
                <a:spcPct val="0"/>
              </a:spcAft>
              <a:buFont typeface="Arial" pitchFamily="34" charset="0"/>
              <a:buChar char="»"/>
              <a:defRPr/>
            </a:pPr>
            <a:endParaRPr lang="en-US" altLang="it-IT" dirty="0" smtClean="0">
              <a:solidFill>
                <a:srgbClr val="675D59"/>
              </a:solidFill>
              <a:latin typeface="+mn-lt"/>
            </a:endParaRPr>
          </a:p>
          <a:p>
            <a:pPr algn="just" eaLnBrk="1" hangingPunct="1">
              <a:spcBef>
                <a:spcPct val="20000"/>
              </a:spcBef>
              <a:spcAft>
                <a:spcPct val="0"/>
              </a:spcAft>
              <a:buFont typeface="Arial" pitchFamily="34" charset="0"/>
              <a:buChar char="»"/>
              <a:defRPr/>
            </a:pPr>
            <a:endParaRPr lang="en-US" altLang="it-IT" dirty="0" smtClean="0">
              <a:solidFill>
                <a:srgbClr val="675D59"/>
              </a:solidFill>
              <a:latin typeface="+mn-lt"/>
            </a:endParaRPr>
          </a:p>
          <a:p>
            <a:pPr algn="just" eaLnBrk="1" hangingPunct="1">
              <a:spcBef>
                <a:spcPct val="20000"/>
              </a:spcBef>
              <a:spcAft>
                <a:spcPct val="0"/>
              </a:spcAft>
              <a:buFont typeface="Arial" pitchFamily="34" charset="0"/>
              <a:buChar char="»"/>
              <a:defRPr/>
            </a:pPr>
            <a:endParaRPr lang="en-US" altLang="it-IT" dirty="0" smtClean="0">
              <a:solidFill>
                <a:srgbClr val="675D59"/>
              </a:solidFill>
              <a:latin typeface="+mn-lt"/>
            </a:endParaRPr>
          </a:p>
          <a:p>
            <a:pPr algn="just" eaLnBrk="1" hangingPunct="1">
              <a:spcBef>
                <a:spcPct val="20000"/>
              </a:spcBef>
              <a:spcAft>
                <a:spcPct val="0"/>
              </a:spcAft>
              <a:buFont typeface="Arial" pitchFamily="34" charset="0"/>
              <a:buChar char="»"/>
              <a:defRPr/>
            </a:pPr>
            <a:endParaRPr lang="en-US" altLang="it-IT" dirty="0" smtClean="0">
              <a:solidFill>
                <a:srgbClr val="675D59"/>
              </a:solidFill>
              <a:latin typeface="+mn-lt"/>
            </a:endParaRPr>
          </a:p>
          <a:p>
            <a:pPr algn="just" eaLnBrk="1" hangingPunct="1">
              <a:spcBef>
                <a:spcPct val="20000"/>
              </a:spcBef>
              <a:spcAft>
                <a:spcPct val="0"/>
              </a:spcAft>
              <a:buFont typeface="Arial" pitchFamily="34" charset="0"/>
              <a:buChar char="»"/>
              <a:defRPr/>
            </a:pPr>
            <a:endParaRPr lang="en-GB" altLang="it-IT" dirty="0" smtClean="0">
              <a:solidFill>
                <a:srgbClr val="675D59"/>
              </a:solidFill>
              <a:latin typeface="+mn-lt"/>
            </a:endParaRPr>
          </a:p>
          <a:p>
            <a:pPr algn="just" eaLnBrk="1" hangingPunct="1">
              <a:spcBef>
                <a:spcPct val="20000"/>
              </a:spcBef>
              <a:spcAft>
                <a:spcPct val="0"/>
              </a:spcAft>
              <a:buFont typeface="Arial" pitchFamily="34" charset="0"/>
              <a:buChar char="»"/>
              <a:defRPr/>
            </a:pPr>
            <a:r>
              <a:rPr lang="en-GB" altLang="it-IT" dirty="0" smtClean="0">
                <a:solidFill>
                  <a:srgbClr val="675D59"/>
                </a:solidFill>
                <a:latin typeface="+mn-lt"/>
              </a:rPr>
              <a:t>The segregation is driven by the adsorption of CTAB on the </a:t>
            </a:r>
            <a:r>
              <a:rPr lang="en-GB" altLang="it-IT" dirty="0" err="1" smtClean="0">
                <a:solidFill>
                  <a:srgbClr val="675D59"/>
                </a:solidFill>
                <a:latin typeface="+mn-lt"/>
              </a:rPr>
              <a:t>nanoparticles</a:t>
            </a:r>
            <a:r>
              <a:rPr lang="en-GB" altLang="it-IT" dirty="0" smtClean="0">
                <a:solidFill>
                  <a:srgbClr val="675D59"/>
                </a:solidFill>
                <a:latin typeface="+mn-lt"/>
              </a:rPr>
              <a:t> surface</a:t>
            </a:r>
            <a:r>
              <a:rPr lang="it-IT" altLang="it-IT" sz="1600" dirty="0">
                <a:solidFill>
                  <a:srgbClr val="FF0000"/>
                </a:solidFill>
                <a:latin typeface="Century Gothic" pitchFamily="34" charset="0"/>
              </a:rPr>
              <a:t>	</a:t>
            </a:r>
            <a:endParaRPr lang="it-IT" altLang="it-IT" dirty="0">
              <a:solidFill>
                <a:srgbClr val="FF0000"/>
              </a:solidFill>
              <a:latin typeface="Century Gothic" pitchFamily="34" charset="0"/>
            </a:endParaRPr>
          </a:p>
        </p:txBody>
      </p:sp>
      <p:sp>
        <p:nvSpPr>
          <p:cNvPr id="23582" name="CasellaDiTesto 3"/>
          <p:cNvSpPr txBox="1">
            <a:spLocks noChangeArrowheads="1"/>
          </p:cNvSpPr>
          <p:nvPr/>
        </p:nvSpPr>
        <p:spPr bwMode="auto">
          <a:xfrm>
            <a:off x="4129088" y="4019128"/>
            <a:ext cx="5003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GB" altLang="it-IT" b="1" dirty="0" smtClean="0">
                <a:solidFill>
                  <a:srgbClr val="C00000"/>
                </a:solidFill>
                <a:latin typeface="+mn-lt"/>
              </a:rPr>
              <a:t>TUNING THE INTERPARTICLE INTERACTIONS BY TUNING THE AMOUNT OF CTAB</a:t>
            </a:r>
            <a:endParaRPr lang="en-GB" altLang="it-IT" b="1" dirty="0">
              <a:solidFill>
                <a:srgbClr val="C00000"/>
              </a:solidFill>
              <a:latin typeface="+mn-lt"/>
            </a:endParaRPr>
          </a:p>
        </p:txBody>
      </p:sp>
      <p:sp>
        <p:nvSpPr>
          <p:cNvPr id="4335" name="Freccia in giù 7"/>
          <p:cNvSpPr/>
          <p:nvPr/>
        </p:nvSpPr>
        <p:spPr>
          <a:xfrm>
            <a:off x="6300788" y="4984328"/>
            <a:ext cx="215900" cy="3508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rgbClr val="FFFFFF"/>
              </a:solidFill>
            </a:endParaRPr>
          </a:p>
        </p:txBody>
      </p:sp>
      <p:sp>
        <p:nvSpPr>
          <p:cNvPr id="4336" name="CasellaDiTesto 8"/>
          <p:cNvSpPr txBox="1"/>
          <p:nvPr/>
        </p:nvSpPr>
        <p:spPr>
          <a:xfrm>
            <a:off x="4140200" y="5457403"/>
            <a:ext cx="4608513" cy="923925"/>
          </a:xfrm>
          <a:prstGeom prst="rect">
            <a:avLst/>
          </a:prstGeom>
          <a:noFill/>
        </p:spPr>
        <p:txBody>
          <a:bodyPr>
            <a:spAutoFit/>
          </a:bodyPr>
          <a:lstStyle/>
          <a:p>
            <a:pPr algn="ctr" fontAlgn="auto">
              <a:spcBef>
                <a:spcPts val="0"/>
              </a:spcBef>
              <a:spcAft>
                <a:spcPts val="0"/>
              </a:spcAft>
              <a:defRPr/>
            </a:pPr>
            <a:r>
              <a:rPr lang="en-GB" b="1" smtClean="0">
                <a:solidFill>
                  <a:srgbClr val="002060"/>
                </a:solidFill>
                <a:latin typeface="+mn-lt"/>
                <a:cs typeface="+mn-cs"/>
              </a:rPr>
              <a:t>IN SITU </a:t>
            </a:r>
            <a:r>
              <a:rPr lang="en-GB" b="1" dirty="0" smtClean="0">
                <a:solidFill>
                  <a:srgbClr val="002060"/>
                </a:solidFill>
                <a:latin typeface="+mn-lt"/>
                <a:cs typeface="+mn-cs"/>
              </a:rPr>
              <a:t>STRUCTURAL CHARACTERIZATION OF THE RESULTANT MONOLAYERS</a:t>
            </a:r>
            <a:endParaRPr lang="en-GB" b="1" dirty="0">
              <a:solidFill>
                <a:srgbClr val="800000"/>
              </a:solidFill>
              <a:latin typeface="+mn-lt"/>
              <a:cs typeface="+mn-cs"/>
            </a:endParaRPr>
          </a:p>
        </p:txBody>
      </p:sp>
      <p:sp>
        <p:nvSpPr>
          <p:cNvPr id="4337" name="Title 4336"/>
          <p:cNvSpPr>
            <a:spLocks noGrp="1"/>
          </p:cNvSpPr>
          <p:nvPr>
            <p:ph type="title"/>
          </p:nvPr>
        </p:nvSpPr>
        <p:spPr/>
        <p:txBody>
          <a:bodyPr/>
          <a:lstStyle/>
          <a:p>
            <a:pPr>
              <a:defRPr/>
            </a:pPr>
            <a:r>
              <a:rPr lang="en-GB" dirty="0" smtClean="0"/>
              <a:t>Sub-</a:t>
            </a:r>
            <a:r>
              <a:rPr lang="en-GB" dirty="0" err="1" smtClean="0"/>
              <a:t>nanometer</a:t>
            </a:r>
            <a:r>
              <a:rPr lang="en-GB" dirty="0" smtClean="0"/>
              <a:t> structural tuning of </a:t>
            </a:r>
            <a:r>
              <a:rPr lang="en-GB" dirty="0" err="1" smtClean="0"/>
              <a:t>nanoparticle</a:t>
            </a:r>
            <a:r>
              <a:rPr lang="en-GB" dirty="0" smtClean="0"/>
              <a:t>-surfactant assemblies at liquid-liquid interfaces</a:t>
            </a:r>
            <a:endParaRPr lang="en-GB" dirty="0"/>
          </a:p>
        </p:txBody>
      </p:sp>
      <p:sp>
        <p:nvSpPr>
          <p:cNvPr id="3253" name="Slide Number Placeholder 3252"/>
          <p:cNvSpPr>
            <a:spLocks noGrp="1"/>
          </p:cNvSpPr>
          <p:nvPr>
            <p:ph type="sldNum" sz="quarter" idx="11"/>
          </p:nvPr>
        </p:nvSpPr>
        <p:spPr/>
        <p:txBody>
          <a:bodyPr/>
          <a:lstStyle/>
          <a:p>
            <a:r>
              <a:rPr lang="fr-FR" smtClean="0"/>
              <a:t>Page </a:t>
            </a:r>
            <a:fld id="{733122C9-A0B9-462F-8757-0847AD287B63}" type="slidenum">
              <a:rPr lang="fr-FR" smtClean="0"/>
              <a:pPr/>
              <a:t>47</a:t>
            </a:fld>
            <a:endParaRPr lang="fr-FR" dirty="0"/>
          </a:p>
        </p:txBody>
      </p:sp>
      <p:sp>
        <p:nvSpPr>
          <p:cNvPr id="3254" name="Footer Placeholder 3253"/>
          <p:cNvSpPr>
            <a:spLocks noGrp="1"/>
          </p:cNvSpPr>
          <p:nvPr>
            <p:ph type="ftr" sz="quarter" idx="10"/>
          </p:nvPr>
        </p:nvSpPr>
        <p:spPr/>
        <p:txBody>
          <a:bodyPr/>
          <a:lstStyle/>
          <a:p>
            <a:r>
              <a:rPr lang="it-IT" smtClean="0"/>
              <a:t>4/12/2017,  SYNOHF, Annecy,  O. Konovalov</a:t>
            </a:r>
            <a:endParaRPr lang="fr-FR" dirty="0"/>
          </a:p>
        </p:txBody>
      </p:sp>
      <p:grpSp>
        <p:nvGrpSpPr>
          <p:cNvPr id="3255" name="Group 3262"/>
          <p:cNvGrpSpPr/>
          <p:nvPr/>
        </p:nvGrpSpPr>
        <p:grpSpPr>
          <a:xfrm>
            <a:off x="4644008" y="1412776"/>
            <a:ext cx="4428586" cy="1656184"/>
            <a:chOff x="4644008" y="1412776"/>
            <a:chExt cx="4428586" cy="1656184"/>
          </a:xfrm>
        </p:grpSpPr>
        <p:sp>
          <p:nvSpPr>
            <p:cNvPr id="3262" name="Rectangle 3261"/>
            <p:cNvSpPr/>
            <p:nvPr/>
          </p:nvSpPr>
          <p:spPr>
            <a:xfrm>
              <a:off x="4644008" y="1412776"/>
              <a:ext cx="4427984" cy="16561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59" name="Picture 3258" descr="CTAB.gif"/>
            <p:cNvPicPr>
              <a:picLocks noChangeAspect="1"/>
            </p:cNvPicPr>
            <p:nvPr/>
          </p:nvPicPr>
          <p:blipFill>
            <a:blip r:embed="rId3" cstate="print"/>
            <a:stretch>
              <a:fillRect/>
            </a:stretch>
          </p:blipFill>
          <p:spPr>
            <a:xfrm>
              <a:off x="6377019" y="2024059"/>
              <a:ext cx="2695575" cy="904875"/>
            </a:xfrm>
            <a:prstGeom prst="rect">
              <a:avLst/>
            </a:prstGeom>
          </p:spPr>
        </p:pic>
        <p:sp>
          <p:nvSpPr>
            <p:cNvPr id="3260" name="TextBox 3259"/>
            <p:cNvSpPr txBox="1"/>
            <p:nvPr/>
          </p:nvSpPr>
          <p:spPr>
            <a:xfrm>
              <a:off x="4648750" y="1412776"/>
              <a:ext cx="3955698" cy="1520416"/>
            </a:xfrm>
            <a:prstGeom prst="rect">
              <a:avLst/>
            </a:prstGeom>
            <a:noFill/>
          </p:spPr>
          <p:txBody>
            <a:bodyPr wrap="none" rtlCol="0">
              <a:spAutoFit/>
            </a:bodyPr>
            <a:lstStyle/>
            <a:p>
              <a:pPr algn="just">
                <a:spcBef>
                  <a:spcPct val="20000"/>
                </a:spcBef>
                <a:spcAft>
                  <a:spcPct val="0"/>
                </a:spcAft>
                <a:defRPr/>
              </a:pPr>
              <a:r>
                <a:rPr lang="en-US" altLang="it-IT" sz="1600" dirty="0" smtClean="0"/>
                <a:t>NPs: SiO</a:t>
              </a:r>
              <a:r>
                <a:rPr lang="en-US" altLang="it-IT" sz="1600" baseline="-25000" dirty="0" smtClean="0"/>
                <a:t>2</a:t>
              </a:r>
              <a:r>
                <a:rPr lang="en-US" altLang="it-IT" sz="1600" dirty="0" smtClean="0"/>
                <a:t> , </a:t>
              </a:r>
              <a:r>
                <a:rPr lang="en-GB" altLang="it-IT" sz="1600" dirty="0" smtClean="0"/>
                <a:t>Ø = 5.4 nm, 0.1%wt</a:t>
              </a:r>
            </a:p>
            <a:p>
              <a:pPr>
                <a:spcBef>
                  <a:spcPct val="20000"/>
                </a:spcBef>
                <a:spcAft>
                  <a:spcPct val="0"/>
                </a:spcAft>
                <a:defRPr/>
              </a:pPr>
              <a:r>
                <a:rPr lang="en-US" altLang="it-IT" sz="1600" dirty="0" smtClean="0"/>
                <a:t>CTAB: </a:t>
              </a:r>
              <a:r>
                <a:rPr lang="en-GB" altLang="it-IT" sz="1600" dirty="0" err="1" smtClean="0"/>
                <a:t>cetyl</a:t>
              </a:r>
              <a:r>
                <a:rPr lang="en-GB" altLang="it-IT" sz="1600" dirty="0" smtClean="0"/>
                <a:t> </a:t>
              </a:r>
              <a:r>
                <a:rPr lang="en-GB" altLang="it-IT" sz="1600" dirty="0" err="1" smtClean="0"/>
                <a:t>trymethylammonium</a:t>
              </a:r>
              <a:r>
                <a:rPr lang="en-GB" altLang="it-IT" sz="1600" dirty="0" smtClean="0"/>
                <a:t> bromide</a:t>
              </a:r>
            </a:p>
            <a:p>
              <a:pPr>
                <a:spcBef>
                  <a:spcPct val="20000"/>
                </a:spcBef>
                <a:spcAft>
                  <a:spcPct val="0"/>
                </a:spcAft>
                <a:defRPr/>
              </a:pPr>
              <a:r>
                <a:rPr lang="en-GB" sz="1600" dirty="0" smtClean="0"/>
                <a:t>(C</a:t>
              </a:r>
              <a:r>
                <a:rPr lang="en-GB" sz="1600" baseline="-25000" dirty="0" smtClean="0"/>
                <a:t>16</a:t>
              </a:r>
              <a:r>
                <a:rPr lang="en-GB" sz="1600" dirty="0" smtClean="0"/>
                <a:t>H</a:t>
              </a:r>
              <a:r>
                <a:rPr lang="en-GB" sz="1600" baseline="-25000" dirty="0" smtClean="0"/>
                <a:t>33</a:t>
              </a:r>
              <a:r>
                <a:rPr lang="en-GB" sz="1600" dirty="0" smtClean="0"/>
                <a:t>)N(CH</a:t>
              </a:r>
              <a:r>
                <a:rPr lang="en-GB" sz="1600" baseline="-25000" dirty="0" smtClean="0"/>
                <a:t>3</a:t>
              </a:r>
              <a:r>
                <a:rPr lang="en-GB" sz="1600" dirty="0" smtClean="0"/>
                <a:t>)</a:t>
              </a:r>
              <a:r>
                <a:rPr lang="en-GB" sz="1600" baseline="-25000" dirty="0" smtClean="0"/>
                <a:t>3</a:t>
              </a:r>
              <a:r>
                <a:rPr lang="en-GB" sz="1600" dirty="0" smtClean="0"/>
                <a:t>Br</a:t>
              </a:r>
            </a:p>
            <a:p>
              <a:pPr>
                <a:spcBef>
                  <a:spcPct val="20000"/>
                </a:spcBef>
                <a:spcAft>
                  <a:spcPct val="0"/>
                </a:spcAft>
                <a:defRPr/>
              </a:pPr>
              <a:r>
                <a:rPr lang="en-GB" sz="1400" i="1" dirty="0" smtClean="0"/>
                <a:t>2.77nm=2.17+0.6</a:t>
              </a:r>
            </a:p>
            <a:p>
              <a:pPr>
                <a:spcBef>
                  <a:spcPct val="20000"/>
                </a:spcBef>
                <a:spcAft>
                  <a:spcPct val="0"/>
                </a:spcAft>
                <a:defRPr/>
              </a:pPr>
              <a:r>
                <a:rPr lang="en-US" sz="1600" dirty="0" err="1" smtClean="0"/>
                <a:t>NaCl</a:t>
              </a:r>
              <a:endParaRPr lang="en-GB" sz="1600" dirty="0"/>
            </a:p>
          </p:txBody>
        </p:sp>
      </p:grpSp>
      <p:sp>
        <p:nvSpPr>
          <p:cNvPr id="3264" name="TextBox 3263"/>
          <p:cNvSpPr txBox="1"/>
          <p:nvPr/>
        </p:nvSpPr>
        <p:spPr>
          <a:xfrm>
            <a:off x="1907704" y="4941168"/>
            <a:ext cx="928459" cy="369332"/>
          </a:xfrm>
          <a:prstGeom prst="rect">
            <a:avLst/>
          </a:prstGeom>
          <a:noFill/>
        </p:spPr>
        <p:txBody>
          <a:bodyPr wrap="none" rtlCol="0">
            <a:spAutoFit/>
          </a:bodyPr>
          <a:lstStyle/>
          <a:p>
            <a:r>
              <a:rPr lang="en-US" dirty="0" smtClean="0">
                <a:solidFill>
                  <a:srgbClr val="0066FF"/>
                </a:solidFill>
              </a:rPr>
              <a:t>Na</a:t>
            </a:r>
            <a:r>
              <a:rPr lang="en-US" baseline="30000" dirty="0" smtClean="0">
                <a:solidFill>
                  <a:srgbClr val="0066FF"/>
                </a:solidFill>
              </a:rPr>
              <a:t>+</a:t>
            </a:r>
            <a:r>
              <a:rPr lang="en-US" dirty="0" smtClean="0">
                <a:solidFill>
                  <a:srgbClr val="0066FF"/>
                </a:solidFill>
              </a:rPr>
              <a:t> </a:t>
            </a:r>
            <a:r>
              <a:rPr lang="en-US" dirty="0" err="1" smtClean="0">
                <a:solidFill>
                  <a:srgbClr val="0066FF"/>
                </a:solidFill>
              </a:rPr>
              <a:t>Cl</a:t>
            </a:r>
            <a:r>
              <a:rPr lang="en-US" baseline="30000" dirty="0" smtClean="0">
                <a:solidFill>
                  <a:srgbClr val="0066FF"/>
                </a:solidFill>
              </a:rPr>
              <a:t>-</a:t>
            </a:r>
            <a:endParaRPr lang="en-GB" baseline="30000" dirty="0">
              <a:solidFill>
                <a:srgbClr val="0066FF"/>
              </a:solidFill>
            </a:endParaRPr>
          </a:p>
        </p:txBody>
      </p:sp>
      <p:grpSp>
        <p:nvGrpSpPr>
          <p:cNvPr id="3257" name="Gruppo 466"/>
          <p:cNvGrpSpPr/>
          <p:nvPr/>
        </p:nvGrpSpPr>
        <p:grpSpPr>
          <a:xfrm>
            <a:off x="611560" y="2492896"/>
            <a:ext cx="648072" cy="390797"/>
            <a:chOff x="645933" y="2755667"/>
            <a:chExt cx="648072" cy="390797"/>
          </a:xfrm>
        </p:grpSpPr>
        <p:cxnSp>
          <p:nvCxnSpPr>
            <p:cNvPr id="3256" name="Connettore 2 464"/>
            <p:cNvCxnSpPr/>
            <p:nvPr/>
          </p:nvCxnSpPr>
          <p:spPr>
            <a:xfrm>
              <a:off x="645933" y="3146464"/>
              <a:ext cx="648072" cy="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58" name="CasellaDiTesto 465"/>
            <p:cNvSpPr txBox="1"/>
            <p:nvPr/>
          </p:nvSpPr>
          <p:spPr>
            <a:xfrm>
              <a:off x="715283" y="2755667"/>
              <a:ext cx="389850" cy="338554"/>
            </a:xfrm>
            <a:prstGeom prst="rect">
              <a:avLst/>
            </a:prstGeom>
            <a:noFill/>
          </p:spPr>
          <p:txBody>
            <a:bodyPr wrap="none" rtlCol="0">
              <a:spAutoFit/>
            </a:bodyPr>
            <a:lstStyle/>
            <a:p>
              <a:r>
                <a:rPr lang="it-IT" sz="1600" b="1" dirty="0" smtClean="0">
                  <a:solidFill>
                    <a:srgbClr val="FF0000"/>
                  </a:solidFill>
                </a:rPr>
                <a:t>ID</a:t>
              </a:r>
              <a:endParaRPr lang="it-IT" sz="1600"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2.77778E-7 -0.00231 L -2.77778E-7 -0.05253 " pathEditMode="relative" rAng="0" ptsTypes="AA">
                                      <p:cBhvr>
                                        <p:cTn id="6" dur="2000" fill="hold"/>
                                        <p:tgtEl>
                                          <p:spTgt spid="25"/>
                                        </p:tgtEl>
                                        <p:attrNameLst>
                                          <p:attrName>ppt_x</p:attrName>
                                          <p:attrName>ppt_y</p:attrName>
                                        </p:attrNameLst>
                                      </p:cBhvr>
                                      <p:rCtr x="0" y="0"/>
                                    </p:animMotion>
                                  </p:childTnLst>
                                </p:cTn>
                              </p:par>
                              <p:par>
                                <p:cTn id="7" presetID="64" presetClass="path" presetSubtype="0" accel="50000" decel="50000" fill="hold" nodeType="withEffect">
                                  <p:stCondLst>
                                    <p:cond delay="0"/>
                                  </p:stCondLst>
                                  <p:childTnLst>
                                    <p:animMotion origin="layout" path="M -1.11111E-6 4.55913E-7 L -1.11111E-6 -0.1178 " pathEditMode="relative" rAng="0" ptsTypes="AA">
                                      <p:cBhvr>
                                        <p:cTn id="8" dur="2000" fill="hold"/>
                                        <p:tgtEl>
                                          <p:spTgt spid="2233"/>
                                        </p:tgtEl>
                                        <p:attrNameLst>
                                          <p:attrName>ppt_x</p:attrName>
                                          <p:attrName>ppt_y</p:attrName>
                                        </p:attrNameLst>
                                      </p:cBhvr>
                                      <p:rCtr x="0" y="-1"/>
                                    </p:animMotion>
                                  </p:childTnLst>
                                </p:cTn>
                              </p:par>
                              <p:par>
                                <p:cTn id="9" presetID="64" presetClass="path" presetSubtype="0" accel="50000" decel="50000" fill="hold" nodeType="withEffect">
                                  <p:stCondLst>
                                    <p:cond delay="0"/>
                                  </p:stCondLst>
                                  <p:childTnLst>
                                    <p:animMotion origin="layout" path="M 5.55556E-7 4.07407E-6 L 5.55556E-7 -0.06528 " pathEditMode="relative" rAng="0" ptsTypes="AA">
                                      <p:cBhvr>
                                        <p:cTn id="10" dur="2000" fill="hold"/>
                                        <p:tgtEl>
                                          <p:spTgt spid="4338"/>
                                        </p:tgtEl>
                                        <p:attrNameLst>
                                          <p:attrName>ppt_x</p:attrName>
                                          <p:attrName>ppt_y</p:attrName>
                                        </p:attrNameLst>
                                      </p:cBhvr>
                                      <p:rCtr x="0" y="0"/>
                                    </p:animMotion>
                                  </p:childTnLst>
                                </p:cTn>
                              </p:par>
                              <p:par>
                                <p:cTn id="11" presetID="64" presetClass="path" presetSubtype="0" accel="50000" decel="50000" fill="hold" nodeType="withEffect">
                                  <p:stCondLst>
                                    <p:cond delay="0"/>
                                  </p:stCondLst>
                                  <p:childTnLst>
                                    <p:animMotion origin="layout" path="M -4.16667E-6 1.11111E-6 L -4.16667E-6 -0.12824 " pathEditMode="relative" rAng="0" ptsTypes="AA">
                                      <p:cBhvr>
                                        <p:cTn id="12" dur="2000" fill="hold"/>
                                        <p:tgtEl>
                                          <p:spTgt spid="2425"/>
                                        </p:tgtEl>
                                        <p:attrNameLst>
                                          <p:attrName>ppt_x</p:attrName>
                                          <p:attrName>ppt_y</p:attrName>
                                        </p:attrNameLst>
                                      </p:cBhvr>
                                      <p:rCtr x="0" y="-1"/>
                                    </p:animMotion>
                                  </p:childTnLst>
                                </p:cTn>
                              </p:par>
                              <p:par>
                                <p:cTn id="13" presetID="64" presetClass="path" presetSubtype="0" accel="50000" decel="50000" fill="hold" nodeType="withEffect">
                                  <p:stCondLst>
                                    <p:cond delay="0"/>
                                  </p:stCondLst>
                                  <p:childTnLst>
                                    <p:animMotion origin="layout" path="M -3.88889E-6 7.40741E-7 L 0.02362 -0.05486 " pathEditMode="relative" rAng="0" ptsTypes="AA">
                                      <p:cBhvr>
                                        <p:cTn id="14" dur="2000" fill="hold"/>
                                        <p:tgtEl>
                                          <p:spTgt spid="2743"/>
                                        </p:tgtEl>
                                        <p:attrNameLst>
                                          <p:attrName>ppt_x</p:attrName>
                                          <p:attrName>ppt_y</p:attrName>
                                        </p:attrNameLst>
                                      </p:cBhvr>
                                      <p:rCtr x="0" y="0"/>
                                    </p:animMotion>
                                  </p:childTnLst>
                                </p:cTn>
                              </p:par>
                              <p:par>
                                <p:cTn id="15" presetID="64" presetClass="path" presetSubtype="0" accel="50000" decel="50000" fill="hold" nodeType="withEffect">
                                  <p:stCondLst>
                                    <p:cond delay="0"/>
                                  </p:stCondLst>
                                  <p:childTnLst>
                                    <p:animMotion origin="layout" path="M 1.38889E-6 2.59259E-6 L 0.0158 -0.09676 " pathEditMode="relative" rAng="0" ptsTypes="AA">
                                      <p:cBhvr>
                                        <p:cTn id="16" dur="2000" fill="hold"/>
                                        <p:tgtEl>
                                          <p:spTgt spid="2573"/>
                                        </p:tgtEl>
                                        <p:attrNameLst>
                                          <p:attrName>ppt_x</p:attrName>
                                          <p:attrName>ppt_y</p:attrName>
                                        </p:attrNameLst>
                                      </p:cBhvr>
                                      <p:rCtr x="0" y="0"/>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5043488" y="4529138"/>
            <a:ext cx="3668712" cy="2031325"/>
          </a:xfrm>
          <a:prstGeom prst="rect">
            <a:avLst/>
          </a:prstGeom>
          <a:noFill/>
          <a:ln w="9525">
            <a:noFill/>
            <a:miter lim="800000"/>
            <a:headEnd/>
            <a:tailEnd/>
          </a:ln>
        </p:spPr>
        <p:txBody>
          <a:bodyPr>
            <a:spAutoFit/>
          </a:bodyPr>
          <a:lstStyle/>
          <a:p>
            <a:r>
              <a:rPr lang="it-IT" altLang="it-IT" b="1" dirty="0">
                <a:solidFill>
                  <a:srgbClr val="002060"/>
                </a:solidFill>
              </a:rPr>
              <a:t>The broad structure factor</a:t>
            </a:r>
            <a:br>
              <a:rPr lang="it-IT" altLang="it-IT" b="1" dirty="0">
                <a:solidFill>
                  <a:srgbClr val="002060"/>
                </a:solidFill>
              </a:rPr>
            </a:br>
            <a:r>
              <a:rPr lang="it-IT" altLang="it-IT" b="1" dirty="0">
                <a:solidFill>
                  <a:srgbClr val="002060"/>
                </a:solidFill>
              </a:rPr>
              <a:t>reveals that the correlation </a:t>
            </a:r>
          </a:p>
          <a:p>
            <a:r>
              <a:rPr lang="it-IT" altLang="it-IT" b="1" dirty="0">
                <a:solidFill>
                  <a:srgbClr val="002060"/>
                </a:solidFill>
              </a:rPr>
              <a:t>length in the monoalyers is low</a:t>
            </a:r>
          </a:p>
          <a:p>
            <a:endParaRPr lang="it-IT" altLang="it-IT" b="1" dirty="0">
              <a:solidFill>
                <a:srgbClr val="002060"/>
              </a:solidFill>
            </a:endParaRPr>
          </a:p>
          <a:p>
            <a:r>
              <a:rPr lang="it-IT" altLang="it-IT" b="1" dirty="0">
                <a:solidFill>
                  <a:srgbClr val="002060"/>
                </a:solidFill>
              </a:rPr>
              <a:t>The interparticle distance is </a:t>
            </a:r>
          </a:p>
          <a:p>
            <a:r>
              <a:rPr lang="it-IT" altLang="it-IT" b="1" dirty="0" smtClean="0">
                <a:solidFill>
                  <a:srgbClr val="002060"/>
                </a:solidFill>
              </a:rPr>
              <a:t>obtained </a:t>
            </a:r>
            <a:r>
              <a:rPr lang="it-IT" altLang="it-IT" b="1" dirty="0">
                <a:solidFill>
                  <a:srgbClr val="002060"/>
                </a:solidFill>
              </a:rPr>
              <a:t>by </a:t>
            </a:r>
            <a:r>
              <a:rPr lang="it-IT" altLang="it-IT" b="1" dirty="0" smtClean="0">
                <a:solidFill>
                  <a:srgbClr val="002060"/>
                </a:solidFill>
              </a:rPr>
              <a:t>the peak positon fitting</a:t>
            </a:r>
            <a:endParaRPr lang="it-IT" altLang="it-IT" b="1" dirty="0">
              <a:solidFill>
                <a:srgbClr val="002060"/>
              </a:solidFill>
            </a:endParaRPr>
          </a:p>
        </p:txBody>
      </p:sp>
      <p:grpSp>
        <p:nvGrpSpPr>
          <p:cNvPr id="3" name="Gruppo 1358"/>
          <p:cNvGrpSpPr>
            <a:grpSpLocks/>
          </p:cNvGrpSpPr>
          <p:nvPr/>
        </p:nvGrpSpPr>
        <p:grpSpPr bwMode="auto">
          <a:xfrm>
            <a:off x="5434013" y="908720"/>
            <a:ext cx="3255962" cy="2561099"/>
            <a:chOff x="5434580" y="1165797"/>
            <a:chExt cx="3256125" cy="2560958"/>
          </a:xfrm>
        </p:grpSpPr>
        <p:grpSp>
          <p:nvGrpSpPr>
            <p:cNvPr id="6" name="Group 3972"/>
            <p:cNvGrpSpPr>
              <a:grpSpLocks/>
            </p:cNvGrpSpPr>
            <p:nvPr/>
          </p:nvGrpSpPr>
          <p:grpSpPr bwMode="auto">
            <a:xfrm>
              <a:off x="6090562" y="1453829"/>
              <a:ext cx="425654" cy="607019"/>
              <a:chOff x="473690" y="5013176"/>
              <a:chExt cx="425654" cy="607019"/>
            </a:xfrm>
          </p:grpSpPr>
          <p:grpSp>
            <p:nvGrpSpPr>
              <p:cNvPr id="7"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26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7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26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25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6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90" name="Oval 3976"/>
              <p:cNvSpPr>
                <a:spLocks noChangeAspect="1"/>
              </p:cNvSpPr>
              <p:nvPr/>
            </p:nvSpPr>
            <p:spPr>
              <a:xfrm>
                <a:off x="586097" y="5229941"/>
                <a:ext cx="190509" cy="17302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11" name="Group 86"/>
              <p:cNvGrpSpPr>
                <a:grpSpLocks noChangeAspect="1"/>
              </p:cNvGrpSpPr>
              <p:nvPr/>
            </p:nvGrpSpPr>
            <p:grpSpPr bwMode="auto">
              <a:xfrm>
                <a:off x="637890" y="5015649"/>
                <a:ext cx="28360" cy="219818"/>
                <a:chOff x="3200846" y="3789040"/>
                <a:chExt cx="118168" cy="915909"/>
              </a:xfrm>
            </p:grpSpPr>
            <p:cxnSp>
              <p:nvCxnSpPr>
                <p:cNvPr id="248" name="Straight Connector 4034"/>
                <p:cNvCxnSpPr/>
                <p:nvPr/>
              </p:nvCxnSpPr>
              <p:spPr>
                <a:xfrm flipH="1" flipV="1">
                  <a:off x="3183487" y="3927903"/>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4035"/>
                <p:cNvCxnSpPr/>
                <p:nvPr/>
              </p:nvCxnSpPr>
              <p:spPr>
                <a:xfrm flipV="1">
                  <a:off x="3183487" y="3789007"/>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 name="Straight Connector 4036"/>
                <p:cNvCxnSpPr/>
                <p:nvPr/>
              </p:nvCxnSpPr>
              <p:spPr>
                <a:xfrm flipH="1" flipV="1">
                  <a:off x="3190100" y="4205701"/>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 name="Straight Connector 4037"/>
                <p:cNvCxnSpPr/>
                <p:nvPr/>
              </p:nvCxnSpPr>
              <p:spPr>
                <a:xfrm flipV="1">
                  <a:off x="3183487" y="4066804"/>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4038"/>
                <p:cNvCxnSpPr/>
                <p:nvPr/>
              </p:nvCxnSpPr>
              <p:spPr>
                <a:xfrm flipH="1" flipV="1">
                  <a:off x="3190100" y="4483498"/>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 name="Straight Connector 4039"/>
                <p:cNvCxnSpPr/>
                <p:nvPr/>
              </p:nvCxnSpPr>
              <p:spPr>
                <a:xfrm flipV="1">
                  <a:off x="3183487" y="4351214"/>
                  <a:ext cx="79379" cy="138901"/>
                </a:xfrm>
                <a:prstGeom prst="line">
                  <a:avLst/>
                </a:prstGeom>
              </p:spPr>
              <p:style>
                <a:lnRef idx="1">
                  <a:schemeClr val="accent1"/>
                </a:lnRef>
                <a:fillRef idx="0">
                  <a:schemeClr val="accent1"/>
                </a:fillRef>
                <a:effectRef idx="0">
                  <a:schemeClr val="accent1"/>
                </a:effectRef>
                <a:fontRef idx="minor">
                  <a:schemeClr val="tx1"/>
                </a:fontRef>
              </p:style>
            </p:cxnSp>
            <p:sp>
              <p:nvSpPr>
                <p:cNvPr id="254" name="Oval 4040"/>
                <p:cNvSpPr/>
                <p:nvPr/>
              </p:nvSpPr>
              <p:spPr>
                <a:xfrm>
                  <a:off x="3229789" y="4629011"/>
                  <a:ext cx="85996" cy="727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2"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24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23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4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4"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22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3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5"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22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2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6"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21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7"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20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1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8"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19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0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1356" name="Group 3972"/>
            <p:cNvGrpSpPr>
              <a:grpSpLocks/>
            </p:cNvGrpSpPr>
            <p:nvPr/>
          </p:nvGrpSpPr>
          <p:grpSpPr bwMode="auto">
            <a:xfrm>
              <a:off x="7303020" y="1236904"/>
              <a:ext cx="425654" cy="607019"/>
              <a:chOff x="473690" y="5013176"/>
              <a:chExt cx="425654" cy="607019"/>
            </a:xfrm>
          </p:grpSpPr>
          <p:grpSp>
            <p:nvGrpSpPr>
              <p:cNvPr id="1357"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107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8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58"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107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7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59"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106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7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000" name="Oval 3976"/>
              <p:cNvSpPr>
                <a:spLocks noChangeAspect="1"/>
              </p:cNvSpPr>
              <p:nvPr/>
            </p:nvSpPr>
            <p:spPr>
              <a:xfrm>
                <a:off x="586550" y="5230978"/>
                <a:ext cx="190509" cy="1714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1360" name="Group 86"/>
              <p:cNvGrpSpPr>
                <a:grpSpLocks noChangeAspect="1"/>
              </p:cNvGrpSpPr>
              <p:nvPr/>
            </p:nvGrpSpPr>
            <p:grpSpPr bwMode="auto">
              <a:xfrm>
                <a:off x="637890" y="5015649"/>
                <a:ext cx="28360" cy="219818"/>
                <a:chOff x="3200846" y="3789040"/>
                <a:chExt cx="118168" cy="915909"/>
              </a:xfrm>
            </p:grpSpPr>
            <p:cxnSp>
              <p:nvCxnSpPr>
                <p:cNvPr id="1058" name="Straight Connector 4034"/>
                <p:cNvCxnSpPr/>
                <p:nvPr/>
              </p:nvCxnSpPr>
              <p:spPr>
                <a:xfrm flipH="1" flipV="1">
                  <a:off x="3198604" y="3945452"/>
                  <a:ext cx="72762" cy="132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9" name="Straight Connector 4035"/>
                <p:cNvCxnSpPr/>
                <p:nvPr/>
              </p:nvCxnSpPr>
              <p:spPr>
                <a:xfrm flipV="1">
                  <a:off x="3198604" y="3806556"/>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0" name="Straight Connector 4036"/>
                <p:cNvCxnSpPr/>
                <p:nvPr/>
              </p:nvCxnSpPr>
              <p:spPr>
                <a:xfrm flipH="1" flipV="1">
                  <a:off x="3205217" y="4210021"/>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1" name="Straight Connector 4037"/>
                <p:cNvCxnSpPr/>
                <p:nvPr/>
              </p:nvCxnSpPr>
              <p:spPr>
                <a:xfrm flipV="1">
                  <a:off x="3198604" y="4077737"/>
                  <a:ext cx="79379" cy="132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2" name="Straight Connector 4038"/>
                <p:cNvCxnSpPr/>
                <p:nvPr/>
              </p:nvCxnSpPr>
              <p:spPr>
                <a:xfrm flipH="1" flipV="1">
                  <a:off x="3205217" y="4487819"/>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3" name="Straight Connector 4039"/>
                <p:cNvCxnSpPr/>
                <p:nvPr/>
              </p:nvCxnSpPr>
              <p:spPr>
                <a:xfrm flipV="1">
                  <a:off x="3198604" y="4355534"/>
                  <a:ext cx="79379" cy="138901"/>
                </a:xfrm>
                <a:prstGeom prst="line">
                  <a:avLst/>
                </a:prstGeom>
              </p:spPr>
              <p:style>
                <a:lnRef idx="1">
                  <a:schemeClr val="accent1"/>
                </a:lnRef>
                <a:fillRef idx="0">
                  <a:schemeClr val="accent1"/>
                </a:fillRef>
                <a:effectRef idx="0">
                  <a:schemeClr val="accent1"/>
                </a:effectRef>
                <a:fontRef idx="minor">
                  <a:schemeClr val="tx1"/>
                </a:fontRef>
              </p:style>
            </p:cxnSp>
            <p:sp>
              <p:nvSpPr>
                <p:cNvPr id="1064" name="Oval 4040"/>
                <p:cNvSpPr/>
                <p:nvPr/>
              </p:nvSpPr>
              <p:spPr>
                <a:xfrm>
                  <a:off x="3244906" y="4633332"/>
                  <a:ext cx="72766" cy="727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61"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105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5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62"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104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5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64"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103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4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65"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103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3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67"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102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2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69"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101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2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73"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100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01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1374" name="Gruppo 1368"/>
            <p:cNvGrpSpPr>
              <a:grpSpLocks/>
            </p:cNvGrpSpPr>
            <p:nvPr/>
          </p:nvGrpSpPr>
          <p:grpSpPr bwMode="auto">
            <a:xfrm>
              <a:off x="5434580" y="1165797"/>
              <a:ext cx="3256125" cy="2560958"/>
              <a:chOff x="5434580" y="1165797"/>
              <a:chExt cx="3256125" cy="2560958"/>
            </a:xfrm>
          </p:grpSpPr>
          <p:grpSp>
            <p:nvGrpSpPr>
              <p:cNvPr id="1375" name="Group 3972"/>
              <p:cNvGrpSpPr>
                <a:grpSpLocks/>
              </p:cNvGrpSpPr>
              <p:nvPr/>
            </p:nvGrpSpPr>
            <p:grpSpPr bwMode="auto">
              <a:xfrm>
                <a:off x="5434580" y="1820121"/>
                <a:ext cx="425654" cy="607019"/>
                <a:chOff x="473690" y="5013176"/>
                <a:chExt cx="425654" cy="607019"/>
              </a:xfrm>
            </p:grpSpPr>
            <p:grpSp>
              <p:nvGrpSpPr>
                <p:cNvPr id="1381"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8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82"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8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83"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7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0" name="Oval 3976"/>
                <p:cNvSpPr>
                  <a:spLocks noChangeAspect="1"/>
                </p:cNvSpPr>
                <p:nvPr/>
              </p:nvSpPr>
              <p:spPr>
                <a:xfrm>
                  <a:off x="586408" y="5230342"/>
                  <a:ext cx="190509" cy="1730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1386" name="Group 86"/>
                <p:cNvGrpSpPr>
                  <a:grpSpLocks noChangeAspect="1"/>
                </p:cNvGrpSpPr>
                <p:nvPr/>
              </p:nvGrpSpPr>
              <p:grpSpPr bwMode="auto">
                <a:xfrm>
                  <a:off x="637890" y="5015649"/>
                  <a:ext cx="28360" cy="219818"/>
                  <a:chOff x="3200846" y="3789040"/>
                  <a:chExt cx="118168" cy="915909"/>
                </a:xfrm>
              </p:grpSpPr>
              <p:cxnSp>
                <p:nvCxnSpPr>
                  <p:cNvPr id="68" name="Straight Connector 4034"/>
                  <p:cNvCxnSpPr/>
                  <p:nvPr/>
                </p:nvCxnSpPr>
                <p:spPr>
                  <a:xfrm flipH="1" flipV="1">
                    <a:off x="3198013" y="3929574"/>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4035"/>
                  <p:cNvCxnSpPr/>
                  <p:nvPr/>
                </p:nvCxnSpPr>
                <p:spPr>
                  <a:xfrm flipV="1">
                    <a:off x="3198013" y="3790673"/>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4036"/>
                  <p:cNvCxnSpPr/>
                  <p:nvPr/>
                </p:nvCxnSpPr>
                <p:spPr>
                  <a:xfrm flipH="1" flipV="1">
                    <a:off x="3204630" y="4207372"/>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4037"/>
                  <p:cNvCxnSpPr/>
                  <p:nvPr/>
                </p:nvCxnSpPr>
                <p:spPr>
                  <a:xfrm flipV="1">
                    <a:off x="3198013" y="4068471"/>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4038"/>
                  <p:cNvCxnSpPr/>
                  <p:nvPr/>
                </p:nvCxnSpPr>
                <p:spPr>
                  <a:xfrm flipH="1" flipV="1">
                    <a:off x="3204630" y="4485169"/>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4039"/>
                  <p:cNvCxnSpPr/>
                  <p:nvPr/>
                </p:nvCxnSpPr>
                <p:spPr>
                  <a:xfrm flipV="1">
                    <a:off x="3198013" y="4352885"/>
                    <a:ext cx="79379" cy="138897"/>
                  </a:xfrm>
                  <a:prstGeom prst="line">
                    <a:avLst/>
                  </a:prstGeom>
                </p:spPr>
                <p:style>
                  <a:lnRef idx="1">
                    <a:schemeClr val="accent1"/>
                  </a:lnRef>
                  <a:fillRef idx="0">
                    <a:schemeClr val="accent1"/>
                  </a:fillRef>
                  <a:effectRef idx="0">
                    <a:schemeClr val="accent1"/>
                  </a:effectRef>
                  <a:fontRef idx="minor">
                    <a:schemeClr val="tx1"/>
                  </a:fontRef>
                </p:style>
              </p:cxnSp>
              <p:sp>
                <p:nvSpPr>
                  <p:cNvPr id="74" name="Oval 4040"/>
                  <p:cNvSpPr/>
                  <p:nvPr/>
                </p:nvSpPr>
                <p:spPr>
                  <a:xfrm>
                    <a:off x="3244319" y="4630682"/>
                    <a:ext cx="72762" cy="727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87"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6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88"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5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89"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4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90"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4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91"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3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92"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2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93"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1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1394" name="Group 3972"/>
              <p:cNvGrpSpPr>
                <a:grpSpLocks/>
              </p:cNvGrpSpPr>
              <p:nvPr/>
            </p:nvGrpSpPr>
            <p:grpSpPr bwMode="auto">
              <a:xfrm>
                <a:off x="5724128" y="2371194"/>
                <a:ext cx="425654" cy="607019"/>
                <a:chOff x="473690" y="5013176"/>
                <a:chExt cx="425654" cy="607019"/>
              </a:xfrm>
            </p:grpSpPr>
            <p:grpSp>
              <p:nvGrpSpPr>
                <p:cNvPr id="1395"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17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8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96"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17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97"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16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7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00" name="Oval 3976"/>
                <p:cNvSpPr>
                  <a:spLocks noChangeAspect="1"/>
                </p:cNvSpPr>
                <p:nvPr/>
              </p:nvSpPr>
              <p:spPr>
                <a:xfrm>
                  <a:off x="585799" y="5230100"/>
                  <a:ext cx="190509" cy="17302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1398" name="Group 86"/>
                <p:cNvGrpSpPr>
                  <a:grpSpLocks noChangeAspect="1"/>
                </p:cNvGrpSpPr>
                <p:nvPr/>
              </p:nvGrpSpPr>
              <p:grpSpPr bwMode="auto">
                <a:xfrm>
                  <a:off x="637890" y="5015649"/>
                  <a:ext cx="28360" cy="219818"/>
                  <a:chOff x="3200846" y="3789040"/>
                  <a:chExt cx="118168" cy="915909"/>
                </a:xfrm>
              </p:grpSpPr>
              <p:cxnSp>
                <p:nvCxnSpPr>
                  <p:cNvPr id="158" name="Straight Connector 4034"/>
                  <p:cNvCxnSpPr/>
                  <p:nvPr/>
                </p:nvCxnSpPr>
                <p:spPr>
                  <a:xfrm flipH="1" flipV="1">
                    <a:off x="3182245" y="3928566"/>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4035"/>
                  <p:cNvCxnSpPr/>
                  <p:nvPr/>
                </p:nvCxnSpPr>
                <p:spPr>
                  <a:xfrm flipV="1">
                    <a:off x="3182245" y="3789669"/>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4036"/>
                  <p:cNvCxnSpPr/>
                  <p:nvPr/>
                </p:nvCxnSpPr>
                <p:spPr>
                  <a:xfrm flipH="1" flipV="1">
                    <a:off x="3188862" y="4206363"/>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4037"/>
                  <p:cNvCxnSpPr/>
                  <p:nvPr/>
                </p:nvCxnSpPr>
                <p:spPr>
                  <a:xfrm flipV="1">
                    <a:off x="3182245" y="4067467"/>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4038"/>
                  <p:cNvCxnSpPr/>
                  <p:nvPr/>
                </p:nvCxnSpPr>
                <p:spPr>
                  <a:xfrm flipH="1" flipV="1">
                    <a:off x="3188862" y="4484161"/>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4039"/>
                  <p:cNvCxnSpPr/>
                  <p:nvPr/>
                </p:nvCxnSpPr>
                <p:spPr>
                  <a:xfrm flipV="1">
                    <a:off x="3182245" y="4351876"/>
                    <a:ext cx="79379" cy="138901"/>
                  </a:xfrm>
                  <a:prstGeom prst="line">
                    <a:avLst/>
                  </a:prstGeom>
                </p:spPr>
                <p:style>
                  <a:lnRef idx="1">
                    <a:schemeClr val="accent1"/>
                  </a:lnRef>
                  <a:fillRef idx="0">
                    <a:schemeClr val="accent1"/>
                  </a:fillRef>
                  <a:effectRef idx="0">
                    <a:schemeClr val="accent1"/>
                  </a:effectRef>
                  <a:fontRef idx="minor">
                    <a:schemeClr val="tx1"/>
                  </a:fontRef>
                </p:style>
              </p:cxnSp>
              <p:sp>
                <p:nvSpPr>
                  <p:cNvPr id="164" name="Oval 4040"/>
                  <p:cNvSpPr/>
                  <p:nvPr/>
                </p:nvSpPr>
                <p:spPr>
                  <a:xfrm>
                    <a:off x="3228551" y="4629674"/>
                    <a:ext cx="72762" cy="727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399"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15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400"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14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5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401"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13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4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402"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13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3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403"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12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404"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11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405"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10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1406" name="Group 3972"/>
              <p:cNvGrpSpPr>
                <a:grpSpLocks/>
              </p:cNvGrpSpPr>
              <p:nvPr/>
            </p:nvGrpSpPr>
            <p:grpSpPr bwMode="auto">
              <a:xfrm>
                <a:off x="6228361" y="2173909"/>
                <a:ext cx="425654" cy="607019"/>
                <a:chOff x="473690" y="5013176"/>
                <a:chExt cx="425654" cy="607019"/>
              </a:xfrm>
            </p:grpSpPr>
            <p:grpSp>
              <p:nvGrpSpPr>
                <p:cNvPr id="1407"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35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6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6"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35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5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7"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34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5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280" name="Oval 3976"/>
                <p:cNvSpPr>
                  <a:spLocks noChangeAspect="1"/>
                </p:cNvSpPr>
                <p:nvPr/>
              </p:nvSpPr>
              <p:spPr>
                <a:xfrm>
                  <a:off x="586417" y="5230546"/>
                  <a:ext cx="190509" cy="1714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98" name="Group 86"/>
                <p:cNvGrpSpPr>
                  <a:grpSpLocks noChangeAspect="1"/>
                </p:cNvGrpSpPr>
                <p:nvPr/>
              </p:nvGrpSpPr>
              <p:grpSpPr bwMode="auto">
                <a:xfrm>
                  <a:off x="637890" y="5015649"/>
                  <a:ext cx="28360" cy="219818"/>
                  <a:chOff x="3200846" y="3789040"/>
                  <a:chExt cx="118168" cy="915909"/>
                </a:xfrm>
              </p:grpSpPr>
              <p:cxnSp>
                <p:nvCxnSpPr>
                  <p:cNvPr id="338" name="Straight Connector 4034"/>
                  <p:cNvCxnSpPr/>
                  <p:nvPr/>
                </p:nvCxnSpPr>
                <p:spPr>
                  <a:xfrm flipH="1" flipV="1">
                    <a:off x="3198050" y="3930424"/>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9" name="Straight Connector 4035"/>
                  <p:cNvCxnSpPr/>
                  <p:nvPr/>
                </p:nvCxnSpPr>
                <p:spPr>
                  <a:xfrm flipV="1">
                    <a:off x="3198050" y="3791527"/>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0" name="Straight Connector 4036"/>
                  <p:cNvCxnSpPr/>
                  <p:nvPr/>
                </p:nvCxnSpPr>
                <p:spPr>
                  <a:xfrm flipH="1" flipV="1">
                    <a:off x="3204667" y="4208222"/>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1" name="Straight Connector 4037"/>
                  <p:cNvCxnSpPr/>
                  <p:nvPr/>
                </p:nvCxnSpPr>
                <p:spPr>
                  <a:xfrm flipV="1">
                    <a:off x="3198050" y="4069325"/>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2" name="Straight Connector 4038"/>
                  <p:cNvCxnSpPr/>
                  <p:nvPr/>
                </p:nvCxnSpPr>
                <p:spPr>
                  <a:xfrm flipH="1" flipV="1">
                    <a:off x="3204667" y="4486019"/>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3" name="Straight Connector 4039"/>
                  <p:cNvCxnSpPr/>
                  <p:nvPr/>
                </p:nvCxnSpPr>
                <p:spPr>
                  <a:xfrm flipV="1">
                    <a:off x="3198050" y="4353735"/>
                    <a:ext cx="79379" cy="138901"/>
                  </a:xfrm>
                  <a:prstGeom prst="line">
                    <a:avLst/>
                  </a:prstGeom>
                </p:spPr>
                <p:style>
                  <a:lnRef idx="1">
                    <a:schemeClr val="accent1"/>
                  </a:lnRef>
                  <a:fillRef idx="0">
                    <a:schemeClr val="accent1"/>
                  </a:fillRef>
                  <a:effectRef idx="0">
                    <a:schemeClr val="accent1"/>
                  </a:effectRef>
                  <a:fontRef idx="minor">
                    <a:schemeClr val="tx1"/>
                  </a:fontRef>
                </p:style>
              </p:cxnSp>
              <p:sp>
                <p:nvSpPr>
                  <p:cNvPr id="344" name="Oval 4040"/>
                  <p:cNvSpPr/>
                  <p:nvPr/>
                </p:nvSpPr>
                <p:spPr>
                  <a:xfrm>
                    <a:off x="3244356" y="4631532"/>
                    <a:ext cx="72762" cy="727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99"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33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3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01"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32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3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02"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31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2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03"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31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1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04"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30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05"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29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0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06"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28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29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107" name="Group 3972"/>
              <p:cNvGrpSpPr>
                <a:grpSpLocks/>
              </p:cNvGrpSpPr>
              <p:nvPr/>
            </p:nvGrpSpPr>
            <p:grpSpPr bwMode="auto">
              <a:xfrm>
                <a:off x="6654015" y="1627170"/>
                <a:ext cx="425654" cy="607019"/>
                <a:chOff x="473690" y="5013176"/>
                <a:chExt cx="425654" cy="607019"/>
              </a:xfrm>
            </p:grpSpPr>
            <p:grpSp>
              <p:nvGrpSpPr>
                <p:cNvPr id="108"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44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5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86"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44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4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87"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43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4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370" name="Oval 3976"/>
                <p:cNvSpPr>
                  <a:spLocks noChangeAspect="1"/>
                </p:cNvSpPr>
                <p:nvPr/>
              </p:nvSpPr>
              <p:spPr>
                <a:xfrm>
                  <a:off x="586234" y="5231216"/>
                  <a:ext cx="190509" cy="1714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188" name="Group 86"/>
                <p:cNvGrpSpPr>
                  <a:grpSpLocks noChangeAspect="1"/>
                </p:cNvGrpSpPr>
                <p:nvPr/>
              </p:nvGrpSpPr>
              <p:grpSpPr bwMode="auto">
                <a:xfrm>
                  <a:off x="637890" y="5015649"/>
                  <a:ext cx="28360" cy="219818"/>
                  <a:chOff x="3200846" y="3789040"/>
                  <a:chExt cx="118168" cy="915909"/>
                </a:xfrm>
              </p:grpSpPr>
              <p:cxnSp>
                <p:nvCxnSpPr>
                  <p:cNvPr id="428" name="Straight Connector 4034"/>
                  <p:cNvCxnSpPr/>
                  <p:nvPr/>
                </p:nvCxnSpPr>
                <p:spPr>
                  <a:xfrm flipH="1" flipV="1">
                    <a:off x="3184058" y="3946444"/>
                    <a:ext cx="8599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9" name="Straight Connector 4035"/>
                  <p:cNvCxnSpPr/>
                  <p:nvPr/>
                </p:nvCxnSpPr>
                <p:spPr>
                  <a:xfrm flipV="1">
                    <a:off x="3184058" y="3807547"/>
                    <a:ext cx="92608"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0" name="Straight Connector 4036"/>
                  <p:cNvCxnSpPr/>
                  <p:nvPr/>
                </p:nvCxnSpPr>
                <p:spPr>
                  <a:xfrm flipH="1" flipV="1">
                    <a:off x="3190675" y="4224242"/>
                    <a:ext cx="85992"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1" name="Straight Connector 4037"/>
                  <p:cNvCxnSpPr/>
                  <p:nvPr/>
                </p:nvCxnSpPr>
                <p:spPr>
                  <a:xfrm flipV="1">
                    <a:off x="3184058" y="4085345"/>
                    <a:ext cx="92608"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2" name="Straight Connector 4038"/>
                  <p:cNvCxnSpPr/>
                  <p:nvPr/>
                </p:nvCxnSpPr>
                <p:spPr>
                  <a:xfrm flipH="1" flipV="1">
                    <a:off x="3190675" y="4488811"/>
                    <a:ext cx="8599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3" name="Straight Connector 4039"/>
                  <p:cNvCxnSpPr/>
                  <p:nvPr/>
                </p:nvCxnSpPr>
                <p:spPr>
                  <a:xfrm flipV="1">
                    <a:off x="3184058" y="4363142"/>
                    <a:ext cx="92608" cy="132285"/>
                  </a:xfrm>
                  <a:prstGeom prst="line">
                    <a:avLst/>
                  </a:prstGeom>
                </p:spPr>
                <p:style>
                  <a:lnRef idx="1">
                    <a:schemeClr val="accent1"/>
                  </a:lnRef>
                  <a:fillRef idx="0">
                    <a:schemeClr val="accent1"/>
                  </a:fillRef>
                  <a:effectRef idx="0">
                    <a:schemeClr val="accent1"/>
                  </a:effectRef>
                  <a:fontRef idx="minor">
                    <a:schemeClr val="tx1"/>
                  </a:fontRef>
                </p:style>
              </p:cxnSp>
              <p:sp>
                <p:nvSpPr>
                  <p:cNvPr id="434" name="Oval 4040"/>
                  <p:cNvSpPr/>
                  <p:nvPr/>
                </p:nvSpPr>
                <p:spPr>
                  <a:xfrm>
                    <a:off x="3243594" y="4634324"/>
                    <a:ext cx="72762" cy="727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89"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42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2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1"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41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2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2"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40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1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3"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40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0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4"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39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9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5"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38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9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96"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37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38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197" name="Group 3972"/>
              <p:cNvGrpSpPr>
                <a:grpSpLocks/>
              </p:cNvGrpSpPr>
              <p:nvPr/>
            </p:nvGrpSpPr>
            <p:grpSpPr bwMode="auto">
              <a:xfrm>
                <a:off x="6764296" y="2241853"/>
                <a:ext cx="425654" cy="607019"/>
                <a:chOff x="473690" y="5013176"/>
                <a:chExt cx="425654" cy="607019"/>
              </a:xfrm>
            </p:grpSpPr>
            <p:grpSp>
              <p:nvGrpSpPr>
                <p:cNvPr id="198"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53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4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6"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53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3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7"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52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3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460" name="Oval 3976"/>
                <p:cNvSpPr>
                  <a:spLocks noChangeAspect="1"/>
                </p:cNvSpPr>
                <p:nvPr/>
              </p:nvSpPr>
              <p:spPr>
                <a:xfrm>
                  <a:off x="587084" y="5230862"/>
                  <a:ext cx="190509" cy="1714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78" name="Group 86"/>
                <p:cNvGrpSpPr>
                  <a:grpSpLocks noChangeAspect="1"/>
                </p:cNvGrpSpPr>
                <p:nvPr/>
              </p:nvGrpSpPr>
              <p:grpSpPr bwMode="auto">
                <a:xfrm>
                  <a:off x="637890" y="5015649"/>
                  <a:ext cx="28360" cy="219818"/>
                  <a:chOff x="3200846" y="3789040"/>
                  <a:chExt cx="118168" cy="915909"/>
                </a:xfrm>
              </p:grpSpPr>
              <p:cxnSp>
                <p:nvCxnSpPr>
                  <p:cNvPr id="518" name="Straight Connector 4034"/>
                  <p:cNvCxnSpPr/>
                  <p:nvPr/>
                </p:nvCxnSpPr>
                <p:spPr>
                  <a:xfrm flipH="1" flipV="1">
                    <a:off x="3200829" y="3938353"/>
                    <a:ext cx="72766"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9" name="Straight Connector 4035"/>
                  <p:cNvCxnSpPr/>
                  <p:nvPr/>
                </p:nvCxnSpPr>
                <p:spPr>
                  <a:xfrm flipV="1">
                    <a:off x="3200829" y="3806068"/>
                    <a:ext cx="79379" cy="132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0" name="Straight Connector 4036"/>
                  <p:cNvCxnSpPr/>
                  <p:nvPr/>
                </p:nvCxnSpPr>
                <p:spPr>
                  <a:xfrm flipH="1" flipV="1">
                    <a:off x="3207446" y="4209538"/>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1" name="Straight Connector 4037"/>
                  <p:cNvCxnSpPr/>
                  <p:nvPr/>
                </p:nvCxnSpPr>
                <p:spPr>
                  <a:xfrm flipV="1">
                    <a:off x="3200829" y="4070637"/>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2" name="Straight Connector 4038"/>
                  <p:cNvCxnSpPr/>
                  <p:nvPr/>
                </p:nvCxnSpPr>
                <p:spPr>
                  <a:xfrm flipH="1" flipV="1">
                    <a:off x="3207446" y="4487336"/>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3" name="Straight Connector 4039"/>
                  <p:cNvCxnSpPr/>
                  <p:nvPr/>
                </p:nvCxnSpPr>
                <p:spPr>
                  <a:xfrm flipV="1">
                    <a:off x="3200829" y="4355051"/>
                    <a:ext cx="79379" cy="138897"/>
                  </a:xfrm>
                  <a:prstGeom prst="line">
                    <a:avLst/>
                  </a:prstGeom>
                </p:spPr>
                <p:style>
                  <a:lnRef idx="1">
                    <a:schemeClr val="accent1"/>
                  </a:lnRef>
                  <a:fillRef idx="0">
                    <a:schemeClr val="accent1"/>
                  </a:fillRef>
                  <a:effectRef idx="0">
                    <a:schemeClr val="accent1"/>
                  </a:effectRef>
                  <a:fontRef idx="minor">
                    <a:schemeClr val="tx1"/>
                  </a:fontRef>
                </p:style>
              </p:cxnSp>
              <p:sp>
                <p:nvSpPr>
                  <p:cNvPr id="524" name="Oval 4040"/>
                  <p:cNvSpPr/>
                  <p:nvPr/>
                </p:nvSpPr>
                <p:spPr>
                  <a:xfrm>
                    <a:off x="3247136" y="4632849"/>
                    <a:ext cx="72762" cy="727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79"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51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1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81"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50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1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82"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49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0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83"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49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9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84"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48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8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85"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47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8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86"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46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47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287" name="Group 3972"/>
              <p:cNvGrpSpPr>
                <a:grpSpLocks/>
              </p:cNvGrpSpPr>
              <p:nvPr/>
            </p:nvGrpSpPr>
            <p:grpSpPr bwMode="auto">
              <a:xfrm>
                <a:off x="6574948" y="1185236"/>
                <a:ext cx="425654" cy="607019"/>
                <a:chOff x="473690" y="5013176"/>
                <a:chExt cx="425654" cy="607019"/>
              </a:xfrm>
            </p:grpSpPr>
            <p:grpSp>
              <p:nvGrpSpPr>
                <p:cNvPr id="31776"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62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3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77"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62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2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79"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61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2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550" name="Oval 3976"/>
                <p:cNvSpPr>
                  <a:spLocks noChangeAspect="1"/>
                </p:cNvSpPr>
                <p:nvPr/>
              </p:nvSpPr>
              <p:spPr>
                <a:xfrm>
                  <a:off x="585922" y="5230262"/>
                  <a:ext cx="190509" cy="1730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31780" name="Group 86"/>
                <p:cNvGrpSpPr>
                  <a:grpSpLocks noChangeAspect="1"/>
                </p:cNvGrpSpPr>
                <p:nvPr/>
              </p:nvGrpSpPr>
              <p:grpSpPr bwMode="auto">
                <a:xfrm>
                  <a:off x="637890" y="5015649"/>
                  <a:ext cx="28360" cy="219818"/>
                  <a:chOff x="3200846" y="3789040"/>
                  <a:chExt cx="118168" cy="915909"/>
                </a:xfrm>
              </p:grpSpPr>
              <p:cxnSp>
                <p:nvCxnSpPr>
                  <p:cNvPr id="608" name="Straight Connector 4034"/>
                  <p:cNvCxnSpPr/>
                  <p:nvPr/>
                </p:nvCxnSpPr>
                <p:spPr>
                  <a:xfrm flipH="1" flipV="1">
                    <a:off x="3182758" y="3929241"/>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9" name="Straight Connector 4035"/>
                  <p:cNvCxnSpPr/>
                  <p:nvPr/>
                </p:nvCxnSpPr>
                <p:spPr>
                  <a:xfrm flipV="1">
                    <a:off x="3182758" y="3790340"/>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0" name="Straight Connector 4036"/>
                  <p:cNvCxnSpPr/>
                  <p:nvPr/>
                </p:nvCxnSpPr>
                <p:spPr>
                  <a:xfrm flipH="1" flipV="1">
                    <a:off x="3189375" y="4207038"/>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1" name="Straight Connector 4037"/>
                  <p:cNvCxnSpPr/>
                  <p:nvPr/>
                </p:nvCxnSpPr>
                <p:spPr>
                  <a:xfrm flipV="1">
                    <a:off x="3182758" y="4068137"/>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2" name="Straight Connector 4038"/>
                  <p:cNvCxnSpPr/>
                  <p:nvPr/>
                </p:nvCxnSpPr>
                <p:spPr>
                  <a:xfrm flipH="1" flipV="1">
                    <a:off x="3189375" y="4484836"/>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13" name="Straight Connector 4039"/>
                  <p:cNvCxnSpPr/>
                  <p:nvPr/>
                </p:nvCxnSpPr>
                <p:spPr>
                  <a:xfrm flipV="1">
                    <a:off x="3182758" y="4352551"/>
                    <a:ext cx="79379" cy="138897"/>
                  </a:xfrm>
                  <a:prstGeom prst="line">
                    <a:avLst/>
                  </a:prstGeom>
                </p:spPr>
                <p:style>
                  <a:lnRef idx="1">
                    <a:schemeClr val="accent1"/>
                  </a:lnRef>
                  <a:fillRef idx="0">
                    <a:schemeClr val="accent1"/>
                  </a:fillRef>
                  <a:effectRef idx="0">
                    <a:schemeClr val="accent1"/>
                  </a:effectRef>
                  <a:fontRef idx="minor">
                    <a:schemeClr val="tx1"/>
                  </a:fontRef>
                </p:style>
              </p:cxnSp>
              <p:sp>
                <p:nvSpPr>
                  <p:cNvPr id="614" name="Oval 4040"/>
                  <p:cNvSpPr/>
                  <p:nvPr/>
                </p:nvSpPr>
                <p:spPr>
                  <a:xfrm>
                    <a:off x="3229064" y="4630349"/>
                    <a:ext cx="72762" cy="727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81"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60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0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82"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59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0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83"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58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9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9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84"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58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8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85"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57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7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86"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56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7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87"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55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56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31788" name="Group 3972"/>
              <p:cNvGrpSpPr>
                <a:grpSpLocks/>
              </p:cNvGrpSpPr>
              <p:nvPr/>
            </p:nvGrpSpPr>
            <p:grpSpPr bwMode="auto">
              <a:xfrm>
                <a:off x="7308304" y="1973995"/>
                <a:ext cx="425654" cy="607019"/>
                <a:chOff x="473690" y="5013176"/>
                <a:chExt cx="425654" cy="607019"/>
              </a:xfrm>
            </p:grpSpPr>
            <p:grpSp>
              <p:nvGrpSpPr>
                <p:cNvPr id="31789"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71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2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2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90"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71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1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91"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70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1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640" name="Oval 3976"/>
                <p:cNvSpPr>
                  <a:spLocks noChangeAspect="1"/>
                </p:cNvSpPr>
                <p:nvPr/>
              </p:nvSpPr>
              <p:spPr>
                <a:xfrm>
                  <a:off x="586028" y="5230446"/>
                  <a:ext cx="190509" cy="17302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31792" name="Group 86"/>
                <p:cNvGrpSpPr>
                  <a:grpSpLocks noChangeAspect="1"/>
                </p:cNvGrpSpPr>
                <p:nvPr/>
              </p:nvGrpSpPr>
              <p:grpSpPr bwMode="auto">
                <a:xfrm>
                  <a:off x="637890" y="5015649"/>
                  <a:ext cx="28360" cy="219818"/>
                  <a:chOff x="3200846" y="3789040"/>
                  <a:chExt cx="118168" cy="915909"/>
                </a:xfrm>
              </p:grpSpPr>
              <p:cxnSp>
                <p:nvCxnSpPr>
                  <p:cNvPr id="698" name="Straight Connector 4034"/>
                  <p:cNvCxnSpPr/>
                  <p:nvPr/>
                </p:nvCxnSpPr>
                <p:spPr>
                  <a:xfrm flipH="1" flipV="1">
                    <a:off x="3183199" y="3930007"/>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9" name="Straight Connector 4035"/>
                  <p:cNvCxnSpPr/>
                  <p:nvPr/>
                </p:nvCxnSpPr>
                <p:spPr>
                  <a:xfrm flipV="1">
                    <a:off x="3183199" y="3791111"/>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0" name="Straight Connector 4036"/>
                  <p:cNvCxnSpPr/>
                  <p:nvPr/>
                </p:nvCxnSpPr>
                <p:spPr>
                  <a:xfrm flipH="1" flipV="1">
                    <a:off x="3189816" y="4207805"/>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1" name="Straight Connector 4037"/>
                  <p:cNvCxnSpPr/>
                  <p:nvPr/>
                </p:nvCxnSpPr>
                <p:spPr>
                  <a:xfrm flipV="1">
                    <a:off x="3183199" y="4068908"/>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2" name="Straight Connector 4038"/>
                  <p:cNvCxnSpPr/>
                  <p:nvPr/>
                </p:nvCxnSpPr>
                <p:spPr>
                  <a:xfrm flipH="1" flipV="1">
                    <a:off x="3189816" y="4485602"/>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3" name="Straight Connector 4039"/>
                  <p:cNvCxnSpPr/>
                  <p:nvPr/>
                </p:nvCxnSpPr>
                <p:spPr>
                  <a:xfrm flipV="1">
                    <a:off x="3183199" y="4353318"/>
                    <a:ext cx="79379" cy="138901"/>
                  </a:xfrm>
                  <a:prstGeom prst="line">
                    <a:avLst/>
                  </a:prstGeom>
                </p:spPr>
                <p:style>
                  <a:lnRef idx="1">
                    <a:schemeClr val="accent1"/>
                  </a:lnRef>
                  <a:fillRef idx="0">
                    <a:schemeClr val="accent1"/>
                  </a:fillRef>
                  <a:effectRef idx="0">
                    <a:schemeClr val="accent1"/>
                  </a:effectRef>
                  <a:fontRef idx="minor">
                    <a:schemeClr val="tx1"/>
                  </a:fontRef>
                </p:style>
              </p:cxnSp>
              <p:sp>
                <p:nvSpPr>
                  <p:cNvPr id="704" name="Oval 4040"/>
                  <p:cNvSpPr/>
                  <p:nvPr/>
                </p:nvSpPr>
                <p:spPr>
                  <a:xfrm>
                    <a:off x="3229506" y="4631115"/>
                    <a:ext cx="72762" cy="727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93"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69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9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9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9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94"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68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8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8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9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95"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67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8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8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96"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67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7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97"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66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6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98"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65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6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799"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64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65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31800" name="Group 3972"/>
              <p:cNvGrpSpPr>
                <a:grpSpLocks/>
              </p:cNvGrpSpPr>
              <p:nvPr/>
            </p:nvGrpSpPr>
            <p:grpSpPr bwMode="auto">
              <a:xfrm>
                <a:off x="6273274" y="2825474"/>
                <a:ext cx="425654" cy="607019"/>
                <a:chOff x="473690" y="5013176"/>
                <a:chExt cx="425654" cy="607019"/>
              </a:xfrm>
            </p:grpSpPr>
            <p:grpSp>
              <p:nvGrpSpPr>
                <p:cNvPr id="31801"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80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1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1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1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802"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80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0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0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803"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79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0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0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730" name="Oval 3976"/>
                <p:cNvSpPr>
                  <a:spLocks noChangeAspect="1"/>
                </p:cNvSpPr>
                <p:nvPr/>
              </p:nvSpPr>
              <p:spPr>
                <a:xfrm>
                  <a:off x="585956" y="5231408"/>
                  <a:ext cx="190509" cy="1714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31804" name="Group 86"/>
                <p:cNvGrpSpPr>
                  <a:grpSpLocks noChangeAspect="1"/>
                </p:cNvGrpSpPr>
                <p:nvPr/>
              </p:nvGrpSpPr>
              <p:grpSpPr bwMode="auto">
                <a:xfrm>
                  <a:off x="637890" y="5015649"/>
                  <a:ext cx="28360" cy="219818"/>
                  <a:chOff x="3200846" y="3789040"/>
                  <a:chExt cx="118168" cy="915909"/>
                </a:xfrm>
              </p:grpSpPr>
              <p:cxnSp>
                <p:nvCxnSpPr>
                  <p:cNvPr id="788" name="Straight Connector 4034"/>
                  <p:cNvCxnSpPr/>
                  <p:nvPr/>
                </p:nvCxnSpPr>
                <p:spPr>
                  <a:xfrm flipH="1" flipV="1">
                    <a:off x="3182899" y="3947244"/>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9" name="Straight Connector 4035"/>
                  <p:cNvCxnSpPr/>
                  <p:nvPr/>
                </p:nvCxnSpPr>
                <p:spPr>
                  <a:xfrm flipV="1">
                    <a:off x="3182899" y="3808343"/>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0" name="Straight Connector 4036"/>
                  <p:cNvCxnSpPr/>
                  <p:nvPr/>
                </p:nvCxnSpPr>
                <p:spPr>
                  <a:xfrm flipH="1" flipV="1">
                    <a:off x="3189516" y="4225042"/>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1" name="Straight Connector 4037"/>
                  <p:cNvCxnSpPr/>
                  <p:nvPr/>
                </p:nvCxnSpPr>
                <p:spPr>
                  <a:xfrm flipV="1">
                    <a:off x="3182899" y="4086141"/>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2" name="Straight Connector 4038"/>
                  <p:cNvCxnSpPr/>
                  <p:nvPr/>
                </p:nvCxnSpPr>
                <p:spPr>
                  <a:xfrm flipH="1" flipV="1">
                    <a:off x="3189516" y="4502839"/>
                    <a:ext cx="72762" cy="132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3" name="Straight Connector 4039"/>
                  <p:cNvCxnSpPr/>
                  <p:nvPr/>
                </p:nvCxnSpPr>
                <p:spPr>
                  <a:xfrm flipV="1">
                    <a:off x="3182899" y="4370555"/>
                    <a:ext cx="79379" cy="138897"/>
                  </a:xfrm>
                  <a:prstGeom prst="line">
                    <a:avLst/>
                  </a:prstGeom>
                </p:spPr>
                <p:style>
                  <a:lnRef idx="1">
                    <a:schemeClr val="accent1"/>
                  </a:lnRef>
                  <a:fillRef idx="0">
                    <a:schemeClr val="accent1"/>
                  </a:fillRef>
                  <a:effectRef idx="0">
                    <a:schemeClr val="accent1"/>
                  </a:effectRef>
                  <a:fontRef idx="minor">
                    <a:schemeClr val="tx1"/>
                  </a:fontRef>
                </p:style>
              </p:cxnSp>
              <p:sp>
                <p:nvSpPr>
                  <p:cNvPr id="794" name="Oval 4040"/>
                  <p:cNvSpPr/>
                  <p:nvPr/>
                </p:nvSpPr>
                <p:spPr>
                  <a:xfrm>
                    <a:off x="3229206" y="4635124"/>
                    <a:ext cx="72762" cy="727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805"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78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8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8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8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8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806"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77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8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1807"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76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7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288"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76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6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66"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75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5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5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5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5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67"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74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4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4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5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5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68"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73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4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4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4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74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369" name="Group 3972"/>
              <p:cNvGrpSpPr>
                <a:grpSpLocks/>
              </p:cNvGrpSpPr>
              <p:nvPr/>
            </p:nvGrpSpPr>
            <p:grpSpPr bwMode="auto">
              <a:xfrm>
                <a:off x="6896431" y="2737084"/>
                <a:ext cx="425654" cy="607019"/>
                <a:chOff x="473690" y="5013176"/>
                <a:chExt cx="425654" cy="607019"/>
              </a:xfrm>
            </p:grpSpPr>
            <p:grpSp>
              <p:nvGrpSpPr>
                <p:cNvPr id="371"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89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0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2"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89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9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9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9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9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9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9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3"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88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9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9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820" name="Oval 3976"/>
                <p:cNvSpPr>
                  <a:spLocks noChangeAspect="1"/>
                </p:cNvSpPr>
                <p:nvPr/>
              </p:nvSpPr>
              <p:spPr>
                <a:xfrm>
                  <a:off x="586718" y="5230903"/>
                  <a:ext cx="190509" cy="1714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374" name="Group 86"/>
                <p:cNvGrpSpPr>
                  <a:grpSpLocks noChangeAspect="1"/>
                </p:cNvGrpSpPr>
                <p:nvPr/>
              </p:nvGrpSpPr>
              <p:grpSpPr bwMode="auto">
                <a:xfrm>
                  <a:off x="637890" y="5015649"/>
                  <a:ext cx="28360" cy="219818"/>
                  <a:chOff x="3200846" y="3789040"/>
                  <a:chExt cx="118168" cy="915909"/>
                </a:xfrm>
              </p:grpSpPr>
              <p:cxnSp>
                <p:nvCxnSpPr>
                  <p:cNvPr id="878" name="Straight Connector 4034"/>
                  <p:cNvCxnSpPr/>
                  <p:nvPr/>
                </p:nvCxnSpPr>
                <p:spPr>
                  <a:xfrm flipH="1" flipV="1">
                    <a:off x="3199304" y="3945140"/>
                    <a:ext cx="72762" cy="132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9" name="Straight Connector 4035"/>
                  <p:cNvCxnSpPr/>
                  <p:nvPr/>
                </p:nvCxnSpPr>
                <p:spPr>
                  <a:xfrm flipV="1">
                    <a:off x="3199304" y="3806239"/>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0" name="Straight Connector 4036"/>
                  <p:cNvCxnSpPr/>
                  <p:nvPr/>
                </p:nvCxnSpPr>
                <p:spPr>
                  <a:xfrm flipH="1" flipV="1">
                    <a:off x="3205917" y="4209709"/>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881" name="Straight Connector 4037"/>
                  <p:cNvCxnSpPr/>
                  <p:nvPr/>
                </p:nvCxnSpPr>
                <p:spPr>
                  <a:xfrm flipV="1">
                    <a:off x="3199304" y="4070808"/>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2" name="Straight Connector 4038"/>
                  <p:cNvCxnSpPr/>
                  <p:nvPr/>
                </p:nvCxnSpPr>
                <p:spPr>
                  <a:xfrm flipH="1" flipV="1">
                    <a:off x="3205917" y="4487507"/>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883" name="Straight Connector 4039"/>
                  <p:cNvCxnSpPr/>
                  <p:nvPr/>
                </p:nvCxnSpPr>
                <p:spPr>
                  <a:xfrm flipV="1">
                    <a:off x="3199304" y="4355222"/>
                    <a:ext cx="79379" cy="138897"/>
                  </a:xfrm>
                  <a:prstGeom prst="line">
                    <a:avLst/>
                  </a:prstGeom>
                </p:spPr>
                <p:style>
                  <a:lnRef idx="1">
                    <a:schemeClr val="accent1"/>
                  </a:lnRef>
                  <a:fillRef idx="0">
                    <a:schemeClr val="accent1"/>
                  </a:fillRef>
                  <a:effectRef idx="0">
                    <a:schemeClr val="accent1"/>
                  </a:effectRef>
                  <a:fontRef idx="minor">
                    <a:schemeClr val="tx1"/>
                  </a:fontRef>
                </p:style>
              </p:cxnSp>
              <p:sp>
                <p:nvSpPr>
                  <p:cNvPr id="884" name="Oval 4040"/>
                  <p:cNvSpPr/>
                  <p:nvPr/>
                </p:nvSpPr>
                <p:spPr>
                  <a:xfrm>
                    <a:off x="3245606" y="4633020"/>
                    <a:ext cx="72766" cy="727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5"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87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7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7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6"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86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6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6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6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7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7"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85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5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6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6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6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78"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85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5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5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5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5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56"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84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4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57"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83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3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4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58"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82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3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3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3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83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459" name="Group 3972"/>
              <p:cNvGrpSpPr>
                <a:grpSpLocks/>
              </p:cNvGrpSpPr>
              <p:nvPr/>
            </p:nvGrpSpPr>
            <p:grpSpPr bwMode="auto">
              <a:xfrm>
                <a:off x="7452320" y="2420888"/>
                <a:ext cx="425654" cy="607019"/>
                <a:chOff x="473690" y="5013176"/>
                <a:chExt cx="425654" cy="607019"/>
              </a:xfrm>
            </p:grpSpPr>
            <p:grpSp>
              <p:nvGrpSpPr>
                <p:cNvPr id="461"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98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9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9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9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9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9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9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62"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98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8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8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8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8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8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8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63"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97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7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7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7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7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8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8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910" name="Oval 3976"/>
                <p:cNvSpPr>
                  <a:spLocks noChangeAspect="1"/>
                </p:cNvSpPr>
                <p:nvPr/>
              </p:nvSpPr>
              <p:spPr>
                <a:xfrm>
                  <a:off x="586482" y="5231204"/>
                  <a:ext cx="190509" cy="1714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464" name="Group 86"/>
                <p:cNvGrpSpPr>
                  <a:grpSpLocks noChangeAspect="1"/>
                </p:cNvGrpSpPr>
                <p:nvPr/>
              </p:nvGrpSpPr>
              <p:grpSpPr bwMode="auto">
                <a:xfrm>
                  <a:off x="637890" y="5015649"/>
                  <a:ext cx="28360" cy="219818"/>
                  <a:chOff x="3200846" y="3789040"/>
                  <a:chExt cx="118168" cy="915909"/>
                </a:xfrm>
              </p:grpSpPr>
              <p:cxnSp>
                <p:nvCxnSpPr>
                  <p:cNvPr id="968" name="Straight Connector 4034"/>
                  <p:cNvCxnSpPr/>
                  <p:nvPr/>
                </p:nvCxnSpPr>
                <p:spPr>
                  <a:xfrm flipH="1" flipV="1">
                    <a:off x="3198321" y="3946394"/>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69" name="Straight Connector 4035"/>
                  <p:cNvCxnSpPr/>
                  <p:nvPr/>
                </p:nvCxnSpPr>
                <p:spPr>
                  <a:xfrm flipV="1">
                    <a:off x="3198321" y="3807497"/>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970" name="Straight Connector 4036"/>
                  <p:cNvCxnSpPr/>
                  <p:nvPr/>
                </p:nvCxnSpPr>
                <p:spPr>
                  <a:xfrm flipH="1" flipV="1">
                    <a:off x="3204934" y="4224192"/>
                    <a:ext cx="72766" cy="1322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1" name="Straight Connector 4037"/>
                  <p:cNvCxnSpPr/>
                  <p:nvPr/>
                </p:nvCxnSpPr>
                <p:spPr>
                  <a:xfrm flipV="1">
                    <a:off x="3198321" y="4085295"/>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972" name="Straight Connector 4038"/>
                  <p:cNvCxnSpPr/>
                  <p:nvPr/>
                </p:nvCxnSpPr>
                <p:spPr>
                  <a:xfrm flipH="1" flipV="1">
                    <a:off x="3204934" y="4488761"/>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73" name="Straight Connector 4039"/>
                  <p:cNvCxnSpPr/>
                  <p:nvPr/>
                </p:nvCxnSpPr>
                <p:spPr>
                  <a:xfrm flipV="1">
                    <a:off x="3198321" y="4356476"/>
                    <a:ext cx="79379" cy="138901"/>
                  </a:xfrm>
                  <a:prstGeom prst="line">
                    <a:avLst/>
                  </a:prstGeom>
                </p:spPr>
                <p:style>
                  <a:lnRef idx="1">
                    <a:schemeClr val="accent1"/>
                  </a:lnRef>
                  <a:fillRef idx="0">
                    <a:schemeClr val="accent1"/>
                  </a:fillRef>
                  <a:effectRef idx="0">
                    <a:schemeClr val="accent1"/>
                  </a:effectRef>
                  <a:fontRef idx="minor">
                    <a:schemeClr val="tx1"/>
                  </a:fontRef>
                </p:style>
              </p:cxnSp>
              <p:sp>
                <p:nvSpPr>
                  <p:cNvPr id="974" name="Oval 4040"/>
                  <p:cNvSpPr/>
                  <p:nvPr/>
                </p:nvSpPr>
                <p:spPr>
                  <a:xfrm>
                    <a:off x="3244623" y="4634274"/>
                    <a:ext cx="72766" cy="727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65"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96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6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6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6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6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66"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95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6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67"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94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5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468"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94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4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46"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93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3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47"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92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3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3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48"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91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92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549" name="Group 3972"/>
              <p:cNvGrpSpPr>
                <a:grpSpLocks/>
              </p:cNvGrpSpPr>
              <p:nvPr/>
            </p:nvGrpSpPr>
            <p:grpSpPr bwMode="auto">
              <a:xfrm>
                <a:off x="7754914" y="1671104"/>
                <a:ext cx="425654" cy="607019"/>
                <a:chOff x="473690" y="5013176"/>
                <a:chExt cx="425654" cy="607019"/>
              </a:xfrm>
            </p:grpSpPr>
            <p:grpSp>
              <p:nvGrpSpPr>
                <p:cNvPr id="551"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116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7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52"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116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6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53"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115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6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090" name="Oval 3976"/>
                <p:cNvSpPr>
                  <a:spLocks noChangeAspect="1"/>
                </p:cNvSpPr>
                <p:nvPr/>
              </p:nvSpPr>
              <p:spPr>
                <a:xfrm>
                  <a:off x="587115" y="5230142"/>
                  <a:ext cx="190509" cy="1730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554" name="Group 86"/>
                <p:cNvGrpSpPr>
                  <a:grpSpLocks noChangeAspect="1"/>
                </p:cNvGrpSpPr>
                <p:nvPr/>
              </p:nvGrpSpPr>
              <p:grpSpPr bwMode="auto">
                <a:xfrm>
                  <a:off x="637890" y="5015649"/>
                  <a:ext cx="28360" cy="219818"/>
                  <a:chOff x="3200846" y="3789040"/>
                  <a:chExt cx="118168" cy="915909"/>
                </a:xfrm>
              </p:grpSpPr>
              <p:cxnSp>
                <p:nvCxnSpPr>
                  <p:cNvPr id="1148" name="Straight Connector 4034"/>
                  <p:cNvCxnSpPr/>
                  <p:nvPr/>
                </p:nvCxnSpPr>
                <p:spPr>
                  <a:xfrm flipH="1" flipV="1">
                    <a:off x="3200959" y="3928741"/>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9" name="Straight Connector 4035"/>
                  <p:cNvCxnSpPr/>
                  <p:nvPr/>
                </p:nvCxnSpPr>
                <p:spPr>
                  <a:xfrm flipV="1">
                    <a:off x="3200959" y="3789840"/>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0" name="Straight Connector 4036"/>
                  <p:cNvCxnSpPr/>
                  <p:nvPr/>
                </p:nvCxnSpPr>
                <p:spPr>
                  <a:xfrm flipH="1" flipV="1">
                    <a:off x="3207575" y="4206538"/>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1" name="Straight Connector 4037"/>
                  <p:cNvCxnSpPr/>
                  <p:nvPr/>
                </p:nvCxnSpPr>
                <p:spPr>
                  <a:xfrm flipV="1">
                    <a:off x="3200959" y="4067637"/>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2" name="Straight Connector 4038"/>
                  <p:cNvCxnSpPr/>
                  <p:nvPr/>
                </p:nvCxnSpPr>
                <p:spPr>
                  <a:xfrm flipH="1" flipV="1">
                    <a:off x="3207575" y="4484336"/>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3" name="Straight Connector 4039"/>
                  <p:cNvCxnSpPr/>
                  <p:nvPr/>
                </p:nvCxnSpPr>
                <p:spPr>
                  <a:xfrm flipV="1">
                    <a:off x="3200959" y="4352051"/>
                    <a:ext cx="79379" cy="138897"/>
                  </a:xfrm>
                  <a:prstGeom prst="line">
                    <a:avLst/>
                  </a:prstGeom>
                </p:spPr>
                <p:style>
                  <a:lnRef idx="1">
                    <a:schemeClr val="accent1"/>
                  </a:lnRef>
                  <a:fillRef idx="0">
                    <a:schemeClr val="accent1"/>
                  </a:fillRef>
                  <a:effectRef idx="0">
                    <a:schemeClr val="accent1"/>
                  </a:effectRef>
                  <a:fontRef idx="minor">
                    <a:schemeClr val="tx1"/>
                  </a:fontRef>
                </p:style>
              </p:cxnSp>
              <p:sp>
                <p:nvSpPr>
                  <p:cNvPr id="1154" name="Oval 4040"/>
                  <p:cNvSpPr/>
                  <p:nvPr/>
                </p:nvSpPr>
                <p:spPr>
                  <a:xfrm>
                    <a:off x="3247265" y="4629849"/>
                    <a:ext cx="72762" cy="727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55"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114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4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56"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113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4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57"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112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3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558"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112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2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36"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111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1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37"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110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1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38"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109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0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639" name="Group 3972"/>
              <p:cNvGrpSpPr>
                <a:grpSpLocks/>
              </p:cNvGrpSpPr>
              <p:nvPr/>
            </p:nvGrpSpPr>
            <p:grpSpPr bwMode="auto">
              <a:xfrm>
                <a:off x="7962457" y="1165797"/>
                <a:ext cx="425654" cy="607019"/>
                <a:chOff x="473690" y="5013176"/>
                <a:chExt cx="425654" cy="607019"/>
              </a:xfrm>
            </p:grpSpPr>
            <p:grpSp>
              <p:nvGrpSpPr>
                <p:cNvPr id="641"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125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6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42"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125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5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43"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124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5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180" name="Oval 3976"/>
                <p:cNvSpPr>
                  <a:spLocks noChangeAspect="1"/>
                </p:cNvSpPr>
                <p:nvPr/>
              </p:nvSpPr>
              <p:spPr>
                <a:xfrm>
                  <a:off x="585958" y="5230652"/>
                  <a:ext cx="190509" cy="1714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644" name="Group 86"/>
                <p:cNvGrpSpPr>
                  <a:grpSpLocks noChangeAspect="1"/>
                </p:cNvGrpSpPr>
                <p:nvPr/>
              </p:nvGrpSpPr>
              <p:grpSpPr bwMode="auto">
                <a:xfrm>
                  <a:off x="637890" y="5015649"/>
                  <a:ext cx="28360" cy="219818"/>
                  <a:chOff x="3200846" y="3789040"/>
                  <a:chExt cx="118168" cy="915909"/>
                </a:xfrm>
              </p:grpSpPr>
              <p:cxnSp>
                <p:nvCxnSpPr>
                  <p:cNvPr id="1238" name="Straight Connector 4034"/>
                  <p:cNvCxnSpPr/>
                  <p:nvPr/>
                </p:nvCxnSpPr>
                <p:spPr>
                  <a:xfrm flipH="1" flipV="1">
                    <a:off x="3182908" y="3930866"/>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9" name="Straight Connector 4035"/>
                  <p:cNvCxnSpPr/>
                  <p:nvPr/>
                </p:nvCxnSpPr>
                <p:spPr>
                  <a:xfrm flipV="1">
                    <a:off x="3182908" y="3791965"/>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0" name="Straight Connector 4036"/>
                  <p:cNvCxnSpPr/>
                  <p:nvPr/>
                </p:nvCxnSpPr>
                <p:spPr>
                  <a:xfrm flipH="1" flipV="1">
                    <a:off x="3189525" y="4208663"/>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1" name="Straight Connector 4037"/>
                  <p:cNvCxnSpPr/>
                  <p:nvPr/>
                </p:nvCxnSpPr>
                <p:spPr>
                  <a:xfrm flipV="1">
                    <a:off x="3182908" y="4069762"/>
                    <a:ext cx="79379" cy="138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2" name="Straight Connector 4038"/>
                  <p:cNvCxnSpPr/>
                  <p:nvPr/>
                </p:nvCxnSpPr>
                <p:spPr>
                  <a:xfrm flipH="1" flipV="1">
                    <a:off x="3189525" y="4486461"/>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3" name="Straight Connector 4039"/>
                  <p:cNvCxnSpPr/>
                  <p:nvPr/>
                </p:nvCxnSpPr>
                <p:spPr>
                  <a:xfrm flipV="1">
                    <a:off x="3182908" y="4354176"/>
                    <a:ext cx="79379" cy="138897"/>
                  </a:xfrm>
                  <a:prstGeom prst="line">
                    <a:avLst/>
                  </a:prstGeom>
                </p:spPr>
                <p:style>
                  <a:lnRef idx="1">
                    <a:schemeClr val="accent1"/>
                  </a:lnRef>
                  <a:fillRef idx="0">
                    <a:schemeClr val="accent1"/>
                  </a:fillRef>
                  <a:effectRef idx="0">
                    <a:schemeClr val="accent1"/>
                  </a:effectRef>
                  <a:fontRef idx="minor">
                    <a:schemeClr val="tx1"/>
                  </a:fontRef>
                </p:style>
              </p:cxnSp>
              <p:sp>
                <p:nvSpPr>
                  <p:cNvPr id="1244" name="Oval 4040"/>
                  <p:cNvSpPr/>
                  <p:nvPr/>
                </p:nvSpPr>
                <p:spPr>
                  <a:xfrm>
                    <a:off x="3229214" y="4631974"/>
                    <a:ext cx="72762" cy="727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45"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123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3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46"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122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3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47"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121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2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648"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121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1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26"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120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0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27"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119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0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28"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118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19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grpSp>
            <p:nvGrpSpPr>
              <p:cNvPr id="729" name="Group 3972"/>
              <p:cNvGrpSpPr>
                <a:grpSpLocks/>
              </p:cNvGrpSpPr>
              <p:nvPr/>
            </p:nvGrpSpPr>
            <p:grpSpPr bwMode="auto">
              <a:xfrm>
                <a:off x="8265051" y="2037396"/>
                <a:ext cx="425654" cy="607019"/>
                <a:chOff x="473690" y="5013176"/>
                <a:chExt cx="425654" cy="607019"/>
              </a:xfrm>
            </p:grpSpPr>
            <p:grpSp>
              <p:nvGrpSpPr>
                <p:cNvPr id="731" name="Group 21"/>
                <p:cNvGrpSpPr>
                  <a:grpSpLocks noChangeAspect="1"/>
                </p:cNvGrpSpPr>
                <p:nvPr/>
              </p:nvGrpSpPr>
              <p:grpSpPr>
                <a:xfrm>
                  <a:off x="561129" y="5371750"/>
                  <a:ext cx="28360" cy="219818"/>
                  <a:chOff x="3200846" y="3789040"/>
                  <a:chExt cx="118168" cy="915909"/>
                </a:xfrm>
                <a:scene3d>
                  <a:camera prst="orthographicFront">
                    <a:rot lat="0" lon="0" rev="8100000"/>
                  </a:camera>
                  <a:lightRig rig="threePt" dir="t"/>
                </a:scene3d>
              </p:grpSpPr>
              <p:cxnSp>
                <p:nvCxnSpPr>
                  <p:cNvPr id="1349" name="Straight Connector 4"/>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0" name="Straight Connector 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1" name="Straight Connector 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2" name="Straight Connector 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3" name="Straight Connector 18"/>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4" name="Straight Connector 19"/>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355" name="Oval 20"/>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32" name="Group 31"/>
                <p:cNvGrpSpPr>
                  <a:grpSpLocks noChangeAspect="1"/>
                </p:cNvGrpSpPr>
                <p:nvPr/>
              </p:nvGrpSpPr>
              <p:grpSpPr>
                <a:xfrm>
                  <a:off x="473690" y="5161323"/>
                  <a:ext cx="28360" cy="219818"/>
                  <a:chOff x="3200846" y="3789040"/>
                  <a:chExt cx="118168" cy="915909"/>
                </a:xfrm>
                <a:scene3d>
                  <a:camera prst="orthographicFront">
                    <a:rot lat="0" lon="0" rev="3600000"/>
                  </a:camera>
                  <a:lightRig rig="threePt" dir="t"/>
                </a:scene3d>
              </p:grpSpPr>
              <p:cxnSp>
                <p:nvCxnSpPr>
                  <p:cNvPr id="1342" name="Straight Connector 4048"/>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3" name="Straight Connector 4049"/>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4" name="Straight Connector 4050"/>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5" name="Straight Connector 4051"/>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6" name="Straight Connector 4052"/>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7" name="Straight Connector 4053"/>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348" name="Oval 4054"/>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33" name="Group 71"/>
                <p:cNvGrpSpPr>
                  <a:grpSpLocks noChangeAspect="1"/>
                </p:cNvGrpSpPr>
                <p:nvPr/>
              </p:nvGrpSpPr>
              <p:grpSpPr>
                <a:xfrm>
                  <a:off x="535493" y="5060047"/>
                  <a:ext cx="28360" cy="219818"/>
                  <a:chOff x="3200846" y="3789040"/>
                  <a:chExt cx="118168" cy="915909"/>
                </a:xfrm>
                <a:scene3d>
                  <a:camera prst="orthographicFront">
                    <a:rot lat="0" lon="0" rev="1800000"/>
                  </a:camera>
                  <a:lightRig rig="threePt" dir="t"/>
                </a:scene3d>
              </p:grpSpPr>
              <p:cxnSp>
                <p:nvCxnSpPr>
                  <p:cNvPr id="1335" name="Straight Connector 4041"/>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6" name="Straight Connector 4042"/>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7" name="Straight Connector 4043"/>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8" name="Straight Connector 4044"/>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9" name="Straight Connector 4045"/>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0" name="Straight Connector 4046"/>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341" name="Oval 4047"/>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270" name="Oval 3976"/>
                <p:cNvSpPr>
                  <a:spLocks noChangeAspect="1"/>
                </p:cNvSpPr>
                <p:nvPr/>
              </p:nvSpPr>
              <p:spPr>
                <a:xfrm>
                  <a:off x="586592" y="5230542"/>
                  <a:ext cx="190509" cy="1714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734" name="Group 86"/>
                <p:cNvGrpSpPr>
                  <a:grpSpLocks noChangeAspect="1"/>
                </p:cNvGrpSpPr>
                <p:nvPr/>
              </p:nvGrpSpPr>
              <p:grpSpPr bwMode="auto">
                <a:xfrm>
                  <a:off x="637890" y="5015649"/>
                  <a:ext cx="28360" cy="219818"/>
                  <a:chOff x="3200846" y="3789040"/>
                  <a:chExt cx="118168" cy="915909"/>
                </a:xfrm>
              </p:grpSpPr>
              <p:cxnSp>
                <p:nvCxnSpPr>
                  <p:cNvPr id="1328" name="Straight Connector 4034"/>
                  <p:cNvCxnSpPr/>
                  <p:nvPr/>
                </p:nvCxnSpPr>
                <p:spPr>
                  <a:xfrm flipH="1" flipV="1">
                    <a:off x="3198779" y="3930407"/>
                    <a:ext cx="72762"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9" name="Straight Connector 4035"/>
                  <p:cNvCxnSpPr/>
                  <p:nvPr/>
                </p:nvCxnSpPr>
                <p:spPr>
                  <a:xfrm flipV="1">
                    <a:off x="3198779" y="3791511"/>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0" name="Straight Connector 4036"/>
                  <p:cNvCxnSpPr/>
                  <p:nvPr/>
                </p:nvCxnSpPr>
                <p:spPr>
                  <a:xfrm flipH="1" flipV="1">
                    <a:off x="3205392" y="4208205"/>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1" name="Straight Connector 4037"/>
                  <p:cNvCxnSpPr/>
                  <p:nvPr/>
                </p:nvCxnSpPr>
                <p:spPr>
                  <a:xfrm flipV="1">
                    <a:off x="3198779" y="4069308"/>
                    <a:ext cx="79379" cy="138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2" name="Straight Connector 4038"/>
                  <p:cNvCxnSpPr/>
                  <p:nvPr/>
                </p:nvCxnSpPr>
                <p:spPr>
                  <a:xfrm flipH="1" flipV="1">
                    <a:off x="3205392" y="4486002"/>
                    <a:ext cx="72766" cy="14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3" name="Straight Connector 4039"/>
                  <p:cNvCxnSpPr/>
                  <p:nvPr/>
                </p:nvCxnSpPr>
                <p:spPr>
                  <a:xfrm flipV="1">
                    <a:off x="3198779" y="4353718"/>
                    <a:ext cx="79379" cy="138901"/>
                  </a:xfrm>
                  <a:prstGeom prst="line">
                    <a:avLst/>
                  </a:prstGeom>
                </p:spPr>
                <p:style>
                  <a:lnRef idx="1">
                    <a:schemeClr val="accent1"/>
                  </a:lnRef>
                  <a:fillRef idx="0">
                    <a:schemeClr val="accent1"/>
                  </a:fillRef>
                  <a:effectRef idx="0">
                    <a:schemeClr val="accent1"/>
                  </a:effectRef>
                  <a:fontRef idx="minor">
                    <a:schemeClr val="tx1"/>
                  </a:fontRef>
                </p:style>
              </p:cxnSp>
              <p:sp>
                <p:nvSpPr>
                  <p:cNvPr id="1334" name="Oval 4040"/>
                  <p:cNvSpPr/>
                  <p:nvPr/>
                </p:nvSpPr>
                <p:spPr>
                  <a:xfrm>
                    <a:off x="3245081" y="4631515"/>
                    <a:ext cx="72766" cy="727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35" name="Group 94"/>
                <p:cNvGrpSpPr>
                  <a:grpSpLocks noChangeAspect="1"/>
                </p:cNvGrpSpPr>
                <p:nvPr/>
              </p:nvGrpSpPr>
              <p:grpSpPr>
                <a:xfrm>
                  <a:off x="704526" y="5013176"/>
                  <a:ext cx="28360" cy="219818"/>
                  <a:chOff x="3200846" y="3789040"/>
                  <a:chExt cx="118168" cy="915909"/>
                </a:xfrm>
                <a:scene3d>
                  <a:camera prst="orthographicFront">
                    <a:rot lat="0" lon="0" rev="21000000"/>
                  </a:camera>
                  <a:lightRig rig="threePt" dir="t"/>
                </a:scene3d>
              </p:grpSpPr>
              <p:cxnSp>
                <p:nvCxnSpPr>
                  <p:cNvPr id="1321" name="Straight Connector 4027"/>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2" name="Straight Connector 4028"/>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3" name="Straight Connector 4029"/>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4" name="Straight Connector 4030"/>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5" name="Straight Connector 4031"/>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6" name="Straight Connector 4032"/>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327" name="Oval 4033"/>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36" name="Group 102"/>
                <p:cNvGrpSpPr>
                  <a:grpSpLocks noChangeAspect="1"/>
                </p:cNvGrpSpPr>
                <p:nvPr/>
              </p:nvGrpSpPr>
              <p:grpSpPr>
                <a:xfrm>
                  <a:off x="486091" y="5295798"/>
                  <a:ext cx="28360" cy="219818"/>
                  <a:chOff x="3200846" y="3789040"/>
                  <a:chExt cx="118168" cy="915909"/>
                </a:xfrm>
                <a:scene3d>
                  <a:camera prst="orthographicFront">
                    <a:rot lat="0" lon="0" rev="6300000"/>
                  </a:camera>
                  <a:lightRig rig="threePt" dir="t"/>
                </a:scene3d>
              </p:grpSpPr>
              <p:cxnSp>
                <p:nvCxnSpPr>
                  <p:cNvPr id="1314" name="Straight Connector 4020"/>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5" name="Straight Connector 4021"/>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6" name="Straight Connector 4022"/>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7" name="Straight Connector 4023"/>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8" name="Straight Connector 4024"/>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9" name="Straight Connector 4025"/>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320" name="Oval 4026"/>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37" name="Group 118"/>
                <p:cNvGrpSpPr>
                  <a:grpSpLocks noChangeAspect="1"/>
                </p:cNvGrpSpPr>
                <p:nvPr/>
              </p:nvGrpSpPr>
              <p:grpSpPr>
                <a:xfrm>
                  <a:off x="655066" y="5400377"/>
                  <a:ext cx="28360" cy="219818"/>
                  <a:chOff x="3200846" y="3789040"/>
                  <a:chExt cx="118168" cy="915909"/>
                </a:xfrm>
                <a:scene3d>
                  <a:camera prst="orthographicFront">
                    <a:rot lat="0" lon="0" rev="9600000"/>
                  </a:camera>
                  <a:lightRig rig="threePt" dir="t"/>
                </a:scene3d>
              </p:grpSpPr>
              <p:cxnSp>
                <p:nvCxnSpPr>
                  <p:cNvPr id="1307" name="Straight Connector 4013"/>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8" name="Straight Connector 4014"/>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9" name="Straight Connector 4015"/>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0" name="Straight Connector 4016"/>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1" name="Straight Connector 4017"/>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2" name="Straight Connector 4018"/>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313" name="Oval 4019"/>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738" name="Group 126"/>
                <p:cNvGrpSpPr>
                  <a:grpSpLocks noChangeAspect="1"/>
                </p:cNvGrpSpPr>
                <p:nvPr/>
              </p:nvGrpSpPr>
              <p:grpSpPr>
                <a:xfrm>
                  <a:off x="782349" y="5368706"/>
                  <a:ext cx="28360" cy="219818"/>
                  <a:chOff x="3200846" y="3789040"/>
                  <a:chExt cx="118168" cy="915909"/>
                </a:xfrm>
                <a:scene3d>
                  <a:camera prst="orthographicFront">
                    <a:rot lat="0" lon="0" rev="12300000"/>
                  </a:camera>
                  <a:lightRig rig="threePt" dir="t"/>
                </a:scene3d>
              </p:grpSpPr>
              <p:cxnSp>
                <p:nvCxnSpPr>
                  <p:cNvPr id="1300" name="Straight Connector 4006"/>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1" name="Straight Connector 4007"/>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2" name="Straight Connector 4008"/>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3" name="Straight Connector 4009"/>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4" name="Straight Connector 4010"/>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5" name="Straight Connector 4011"/>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306" name="Oval 4012"/>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16" name="Group 142"/>
                <p:cNvGrpSpPr>
                  <a:grpSpLocks noChangeAspect="1"/>
                </p:cNvGrpSpPr>
                <p:nvPr/>
              </p:nvGrpSpPr>
              <p:grpSpPr>
                <a:xfrm>
                  <a:off x="852907" y="5283326"/>
                  <a:ext cx="28360" cy="219818"/>
                  <a:chOff x="3200846" y="3789040"/>
                  <a:chExt cx="118168" cy="915909"/>
                </a:xfrm>
                <a:scene3d>
                  <a:camera prst="orthographicFront">
                    <a:rot lat="0" lon="0" rev="14100000"/>
                  </a:camera>
                  <a:lightRig rig="threePt" dir="t"/>
                </a:scene3d>
              </p:grpSpPr>
              <p:cxnSp>
                <p:nvCxnSpPr>
                  <p:cNvPr id="1293" name="Straight Connector 3999"/>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4" name="Straight Connector 4000"/>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5" name="Straight Connector 4001"/>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6" name="Straight Connector 4002"/>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7" name="Straight Connector 4003"/>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8" name="Straight Connector 4004"/>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99" name="Oval 4005"/>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17" name="Group 158"/>
                <p:cNvGrpSpPr>
                  <a:grpSpLocks noChangeAspect="1"/>
                </p:cNvGrpSpPr>
                <p:nvPr/>
              </p:nvGrpSpPr>
              <p:grpSpPr>
                <a:xfrm>
                  <a:off x="870984" y="5182528"/>
                  <a:ext cx="28360" cy="219818"/>
                  <a:chOff x="3200846" y="3789040"/>
                  <a:chExt cx="118168" cy="915909"/>
                </a:xfrm>
                <a:scene3d>
                  <a:camera prst="orthographicFront">
                    <a:rot lat="0" lon="0" rev="15900000"/>
                  </a:camera>
                  <a:lightRig rig="threePt" dir="t"/>
                </a:scene3d>
              </p:grpSpPr>
              <p:cxnSp>
                <p:nvCxnSpPr>
                  <p:cNvPr id="1286" name="Straight Connector 3992"/>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7" name="Straight Connector 3993"/>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8" name="Straight Connector 3994"/>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9" name="Straight Connector 3995"/>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0" name="Straight Connector 3996"/>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1" name="Straight Connector 3997"/>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92" name="Oval 3998"/>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818" name="Group 174"/>
                <p:cNvGrpSpPr>
                  <a:grpSpLocks noChangeAspect="1"/>
                </p:cNvGrpSpPr>
                <p:nvPr/>
              </p:nvGrpSpPr>
              <p:grpSpPr>
                <a:xfrm>
                  <a:off x="822371" y="5086259"/>
                  <a:ext cx="28360" cy="219818"/>
                  <a:chOff x="3200846" y="3789040"/>
                  <a:chExt cx="118168" cy="915909"/>
                </a:xfrm>
                <a:scene3d>
                  <a:camera prst="orthographicFront">
                    <a:rot lat="0" lon="0" rev="17700000"/>
                  </a:camera>
                  <a:lightRig rig="threePt" dir="t"/>
                </a:scene3d>
              </p:grpSpPr>
              <p:cxnSp>
                <p:nvCxnSpPr>
                  <p:cNvPr id="1279" name="Straight Connector 3985"/>
                  <p:cNvCxnSpPr/>
                  <p:nvPr/>
                </p:nvCxnSpPr>
                <p:spPr>
                  <a:xfrm flipH="1" flipV="1">
                    <a:off x="3203848" y="3927286"/>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0" name="Straight Connector 3986"/>
                  <p:cNvCxnSpPr/>
                  <p:nvPr/>
                </p:nvCxnSpPr>
                <p:spPr>
                  <a:xfrm flipV="1">
                    <a:off x="3202206" y="3789040"/>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1" name="Straight Connector 3987"/>
                  <p:cNvCxnSpPr/>
                  <p:nvPr/>
                </p:nvCxnSpPr>
                <p:spPr>
                  <a:xfrm flipH="1" flipV="1">
                    <a:off x="3205373" y="4206780"/>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2" name="Straight Connector 3988"/>
                  <p:cNvCxnSpPr/>
                  <p:nvPr/>
                </p:nvCxnSpPr>
                <p:spPr>
                  <a:xfrm flipV="1">
                    <a:off x="3200846" y="4068534"/>
                    <a:ext cx="76535" cy="139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3" name="Straight Connector 3989"/>
                  <p:cNvCxnSpPr/>
                  <p:nvPr/>
                </p:nvCxnSpPr>
                <p:spPr>
                  <a:xfrm flipH="1" flipV="1">
                    <a:off x="3205490" y="4488925"/>
                    <a:ext cx="72008"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4" name="Straight Connector 3990"/>
                  <p:cNvCxnSpPr/>
                  <p:nvPr/>
                </p:nvCxnSpPr>
                <p:spPr>
                  <a:xfrm flipV="1">
                    <a:off x="3200963" y="4350679"/>
                    <a:ext cx="76535" cy="139914"/>
                  </a:xfrm>
                  <a:prstGeom prst="line">
                    <a:avLst/>
                  </a:prstGeom>
                </p:spPr>
                <p:style>
                  <a:lnRef idx="1">
                    <a:schemeClr val="accent1"/>
                  </a:lnRef>
                  <a:fillRef idx="0">
                    <a:schemeClr val="accent1"/>
                  </a:fillRef>
                  <a:effectRef idx="0">
                    <a:schemeClr val="accent1"/>
                  </a:effectRef>
                  <a:fontRef idx="minor">
                    <a:schemeClr val="tx1"/>
                  </a:fontRef>
                </p:style>
              </p:cxnSp>
              <p:sp>
                <p:nvSpPr>
                  <p:cNvPr id="1285" name="Oval 3991"/>
                  <p:cNvSpPr/>
                  <p:nvPr/>
                </p:nvSpPr>
                <p:spPr>
                  <a:xfrm>
                    <a:off x="3247006" y="4632941"/>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sp>
            <p:nvSpPr>
              <p:cNvPr id="31778" name="TextBox 17"/>
              <p:cNvSpPr txBox="1">
                <a:spLocks noChangeArrowheads="1"/>
              </p:cNvSpPr>
              <p:nvPr/>
            </p:nvSpPr>
            <p:spPr bwMode="auto">
              <a:xfrm>
                <a:off x="6677411" y="3357443"/>
                <a:ext cx="415519" cy="369312"/>
              </a:xfrm>
              <a:prstGeom prst="rect">
                <a:avLst/>
              </a:prstGeom>
              <a:noFill/>
              <a:ln w="9525">
                <a:noFill/>
                <a:miter lim="800000"/>
                <a:headEnd/>
                <a:tailEnd/>
              </a:ln>
            </p:spPr>
            <p:txBody>
              <a:bodyPr wrap="none">
                <a:spAutoFit/>
              </a:bodyPr>
              <a:lstStyle/>
              <a:p>
                <a:r>
                  <a:rPr lang="en-US" altLang="it-IT" b="1" i="1" dirty="0" smtClean="0">
                    <a:solidFill>
                      <a:srgbClr val="FF0000"/>
                    </a:solidFill>
                  </a:rPr>
                  <a:t>ID</a:t>
                </a:r>
                <a:endParaRPr lang="en-GB" altLang="it-IT" b="1" i="1" dirty="0">
                  <a:solidFill>
                    <a:srgbClr val="FF0000"/>
                  </a:solidFill>
                </a:endParaRPr>
              </a:p>
            </p:txBody>
          </p:sp>
          <p:cxnSp>
            <p:nvCxnSpPr>
              <p:cNvPr id="1363" name="Connettore 1 1362"/>
              <p:cNvCxnSpPr/>
              <p:nvPr/>
            </p:nvCxnSpPr>
            <p:spPr>
              <a:xfrm flipV="1">
                <a:off x="6498258" y="3040532"/>
                <a:ext cx="592167" cy="87307"/>
              </a:xfrm>
              <a:prstGeom prst="line">
                <a:avLst/>
              </a:prstGeom>
              <a:ln w="19050">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grpSp>
      </p:grpSp>
      <p:graphicFrame>
        <p:nvGraphicFramePr>
          <p:cNvPr id="2" name="Oggetto 1"/>
          <p:cNvGraphicFramePr>
            <a:graphicFrameLocks noChangeAspect="1"/>
          </p:cNvGraphicFramePr>
          <p:nvPr/>
        </p:nvGraphicFramePr>
        <p:xfrm>
          <a:off x="7938" y="3613150"/>
          <a:ext cx="3919537" cy="2738438"/>
        </p:xfrm>
        <a:graphic>
          <a:graphicData uri="http://schemas.openxmlformats.org/presentationml/2006/ole">
            <p:oleObj spid="_x0000_s1384450" name="Graph" r:id="rId4" imgW="4153814" imgH="2901696" progId="Origin50.Graph">
              <p:embed/>
            </p:oleObj>
          </a:graphicData>
        </a:graphic>
      </p:graphicFrame>
      <p:sp>
        <p:nvSpPr>
          <p:cNvPr id="5" name="CasellaDiTesto 4"/>
          <p:cNvSpPr txBox="1">
            <a:spLocks noChangeArrowheads="1"/>
          </p:cNvSpPr>
          <p:nvPr/>
        </p:nvSpPr>
        <p:spPr bwMode="auto">
          <a:xfrm>
            <a:off x="4152355" y="4139788"/>
            <a:ext cx="1859805" cy="369332"/>
          </a:xfrm>
          <a:prstGeom prst="rect">
            <a:avLst/>
          </a:prstGeom>
          <a:noFill/>
          <a:ln w="9525">
            <a:noFill/>
            <a:miter lim="800000"/>
            <a:headEnd/>
            <a:tailEnd/>
          </a:ln>
        </p:spPr>
        <p:txBody>
          <a:bodyPr wrap="none">
            <a:spAutoFit/>
          </a:bodyPr>
          <a:lstStyle/>
          <a:p>
            <a:r>
              <a:rPr lang="it-IT" altLang="it-IT" b="1" dirty="0" smtClean="0">
                <a:solidFill>
                  <a:srgbClr val="FF0000"/>
                </a:solidFill>
              </a:rPr>
              <a:t>Q</a:t>
            </a:r>
            <a:r>
              <a:rPr lang="it-IT" altLang="it-IT" b="1" baseline="-25000" dirty="0" smtClean="0">
                <a:solidFill>
                  <a:srgbClr val="FF0000"/>
                </a:solidFill>
              </a:rPr>
              <a:t>p</a:t>
            </a:r>
            <a:r>
              <a:rPr lang="it-IT" altLang="it-IT" b="1" dirty="0" smtClean="0">
                <a:solidFill>
                  <a:srgbClr val="FF0000"/>
                </a:solidFill>
              </a:rPr>
              <a:t>/</a:t>
            </a:r>
            <a:r>
              <a:rPr lang="el-GR" altLang="it-IT" b="1" dirty="0">
                <a:solidFill>
                  <a:srgbClr val="FF0000"/>
                </a:solidFill>
              </a:rPr>
              <a:t>Δ</a:t>
            </a:r>
            <a:r>
              <a:rPr lang="it-IT" altLang="it-IT" b="1" dirty="0" smtClean="0">
                <a:solidFill>
                  <a:srgbClr val="FF0000"/>
                </a:solidFill>
              </a:rPr>
              <a:t>Q</a:t>
            </a:r>
            <a:r>
              <a:rPr lang="it-IT" altLang="it-IT" b="1" baseline="-25000" dirty="0" smtClean="0">
                <a:solidFill>
                  <a:srgbClr val="FF0000"/>
                </a:solidFill>
              </a:rPr>
              <a:t>p</a:t>
            </a:r>
            <a:r>
              <a:rPr lang="it-IT" altLang="it-IT" b="1" dirty="0" smtClean="0">
                <a:solidFill>
                  <a:srgbClr val="FF0000"/>
                </a:solidFill>
              </a:rPr>
              <a:t> ≈ 4 </a:t>
            </a:r>
            <a:r>
              <a:rPr lang="it-IT" altLang="it-IT" b="1" dirty="0">
                <a:solidFill>
                  <a:srgbClr val="FF0000"/>
                </a:solidFill>
              </a:rPr>
              <a:t>NPs</a:t>
            </a:r>
          </a:p>
        </p:txBody>
      </p:sp>
      <p:sp>
        <p:nvSpPr>
          <p:cNvPr id="1370" name="Rettangolo 1"/>
          <p:cNvSpPr/>
          <p:nvPr/>
        </p:nvSpPr>
        <p:spPr>
          <a:xfrm>
            <a:off x="160991" y="188640"/>
            <a:ext cx="8972189" cy="523220"/>
          </a:xfrm>
          <a:prstGeom prst="rect">
            <a:avLst/>
          </a:prstGeom>
        </p:spPr>
        <p:txBody>
          <a:bodyPr>
            <a:spAutoFit/>
          </a:bodyPr>
          <a:lstStyle/>
          <a:p>
            <a:pPr algn="ctr" fontAlgn="auto">
              <a:spcBef>
                <a:spcPts val="0"/>
              </a:spcBef>
              <a:spcAft>
                <a:spcPts val="0"/>
              </a:spcAft>
              <a:defRPr/>
            </a:pPr>
            <a:r>
              <a:rPr lang="it-IT" sz="2800" b="1" dirty="0">
                <a:ln w="12700">
                  <a:solidFill>
                    <a:srgbClr val="675D59">
                      <a:satMod val="155000"/>
                    </a:srgbClr>
                  </a:solidFill>
                  <a:prstDash val="solid"/>
                </a:ln>
                <a:solidFill>
                  <a:srgbClr val="002060"/>
                </a:solidFill>
                <a:effectLst>
                  <a:outerShdw blurRad="41275" dist="20320" dir="1800000" algn="tl" rotWithShape="0">
                    <a:srgbClr val="000000">
                      <a:alpha val="40000"/>
                    </a:srgbClr>
                  </a:outerShdw>
                </a:effectLst>
                <a:latin typeface="Aharoni" pitchFamily="2" charset="-79"/>
                <a:cs typeface="Aharoni" pitchFamily="2" charset="-79"/>
              </a:rPr>
              <a:t>GISAXS DATA</a:t>
            </a:r>
            <a:endParaRPr lang="it-IT" sz="3800" b="1" dirty="0">
              <a:ln w="12700">
                <a:solidFill>
                  <a:srgbClr val="675D59">
                    <a:satMod val="155000"/>
                  </a:srgbClr>
                </a:solidFill>
                <a:prstDash val="solid"/>
              </a:ln>
              <a:solidFill>
                <a:srgbClr val="002060"/>
              </a:solidFill>
              <a:effectLst>
                <a:outerShdw blurRad="41275" dist="20320" dir="1800000" algn="tl" rotWithShape="0">
                  <a:srgbClr val="000000">
                    <a:alpha val="40000"/>
                  </a:srgbClr>
                </a:outerShdw>
              </a:effectLst>
              <a:latin typeface="Aharoni" pitchFamily="2" charset="-79"/>
              <a:cs typeface="Aharoni" pitchFamily="2" charset="-79"/>
            </a:endParaRPr>
          </a:p>
        </p:txBody>
      </p:sp>
      <p:sp>
        <p:nvSpPr>
          <p:cNvPr id="1372" name="Title 1371"/>
          <p:cNvSpPr>
            <a:spLocks noGrp="1"/>
          </p:cNvSpPr>
          <p:nvPr>
            <p:ph type="title"/>
          </p:nvPr>
        </p:nvSpPr>
        <p:spPr/>
        <p:txBody>
          <a:bodyPr/>
          <a:lstStyle/>
          <a:p>
            <a:pPr>
              <a:defRPr/>
            </a:pPr>
            <a:r>
              <a:rPr lang="en-GB" sz="2000" dirty="0" err="1" smtClean="0">
                <a:effectLst>
                  <a:outerShdw blurRad="38100" dist="38100" dir="2700000" algn="tl">
                    <a:srgbClr val="000000">
                      <a:alpha val="43137"/>
                    </a:srgbClr>
                  </a:outerShdw>
                </a:effectLst>
                <a:latin typeface="Century Gothic" panose="020B0502020202020204" pitchFamily="34" charset="0"/>
              </a:rPr>
              <a:t>Gisaxs</a:t>
            </a:r>
            <a:r>
              <a:rPr lang="en-GB" sz="2000" dirty="0" smtClean="0">
                <a:effectLst>
                  <a:outerShdw blurRad="38100" dist="38100" dir="2700000" algn="tl">
                    <a:srgbClr val="000000">
                      <a:alpha val="43137"/>
                    </a:srgbClr>
                  </a:outerShdw>
                </a:effectLst>
                <a:latin typeface="Century Gothic" panose="020B0502020202020204" pitchFamily="34" charset="0"/>
              </a:rPr>
              <a:t>: </a:t>
            </a:r>
            <a:r>
              <a:rPr lang="en-US" sz="2000" dirty="0" err="1" smtClean="0">
                <a:latin typeface="Century Gothic" panose="020B0502020202020204" pitchFamily="34" charset="0"/>
              </a:rPr>
              <a:t>SILICa</a:t>
            </a:r>
            <a:r>
              <a:rPr lang="en-US" sz="2000" dirty="0" smtClean="0">
                <a:latin typeface="Century Gothic" panose="020B0502020202020204" pitchFamily="34" charset="0"/>
              </a:rPr>
              <a:t> NP</a:t>
            </a:r>
            <a:r>
              <a:rPr lang="en-US" sz="2000" cap="none" dirty="0" smtClean="0">
                <a:latin typeface="Century Gothic" panose="020B0502020202020204" pitchFamily="34" charset="0"/>
              </a:rPr>
              <a:t>s</a:t>
            </a:r>
            <a:r>
              <a:rPr lang="en-US" sz="2000" dirty="0" smtClean="0">
                <a:latin typeface="Century Gothic" panose="020B0502020202020204" pitchFamily="34" charset="0"/>
              </a:rPr>
              <a:t> at THE hexane/water INTERFACE</a:t>
            </a:r>
            <a:endParaRPr lang="en-GB" sz="2000" dirty="0"/>
          </a:p>
        </p:txBody>
      </p:sp>
      <p:sp>
        <p:nvSpPr>
          <p:cNvPr id="1376" name="Slide Number Placeholder 1375"/>
          <p:cNvSpPr>
            <a:spLocks noGrp="1"/>
          </p:cNvSpPr>
          <p:nvPr>
            <p:ph type="sldNum" sz="quarter" idx="11"/>
          </p:nvPr>
        </p:nvSpPr>
        <p:spPr/>
        <p:txBody>
          <a:bodyPr/>
          <a:lstStyle/>
          <a:p>
            <a:r>
              <a:rPr lang="fr-FR" smtClean="0"/>
              <a:t>Page </a:t>
            </a:r>
            <a:fld id="{733122C9-A0B9-462F-8757-0847AD287B63}" type="slidenum">
              <a:rPr lang="fr-FR" smtClean="0"/>
              <a:pPr/>
              <a:t>48</a:t>
            </a:fld>
            <a:endParaRPr lang="fr-FR" dirty="0"/>
          </a:p>
        </p:txBody>
      </p:sp>
      <p:sp>
        <p:nvSpPr>
          <p:cNvPr id="1377" name="Footer Placeholder 1376"/>
          <p:cNvSpPr>
            <a:spLocks noGrp="1"/>
          </p:cNvSpPr>
          <p:nvPr>
            <p:ph type="ftr" sz="quarter" idx="10"/>
          </p:nvPr>
        </p:nvSpPr>
        <p:spPr/>
        <p:txBody>
          <a:bodyPr/>
          <a:lstStyle/>
          <a:p>
            <a:r>
              <a:rPr lang="it-IT" smtClean="0"/>
              <a:t>4/12/2017,  SYNOHF, Annecy,  O. Konovalov</a:t>
            </a:r>
            <a:endParaRPr lang="fr-FR" dirty="0"/>
          </a:p>
        </p:txBody>
      </p:sp>
      <p:graphicFrame>
        <p:nvGraphicFramePr>
          <p:cNvPr id="1379" name="Object 1378"/>
          <p:cNvGraphicFramePr>
            <a:graphicFrameLocks noChangeAspect="1"/>
          </p:cNvGraphicFramePr>
          <p:nvPr/>
        </p:nvGraphicFramePr>
        <p:xfrm>
          <a:off x="4204760" y="3275692"/>
          <a:ext cx="1587776" cy="648072"/>
        </p:xfrm>
        <a:graphic>
          <a:graphicData uri="http://schemas.openxmlformats.org/presentationml/2006/ole">
            <p:oleObj spid="_x0000_s1384451" name="Equation" r:id="rId5" imgW="622080" imgH="253800" progId="Equation.3">
              <p:embed/>
            </p:oleObj>
          </a:graphicData>
        </a:graphic>
      </p:graphicFrame>
      <p:pic>
        <p:nvPicPr>
          <p:cNvPr id="1378" name="Picture 7" descr="Fig 3.png"/>
          <p:cNvPicPr>
            <a:picLocks noChangeAspect="1" noChangeArrowheads="1"/>
          </p:cNvPicPr>
          <p:nvPr/>
        </p:nvPicPr>
        <p:blipFill>
          <a:blip r:embed="rId6" cstate="print"/>
          <a:srcRect b="75552"/>
          <a:stretch>
            <a:fillRect/>
          </a:stretch>
        </p:blipFill>
        <p:spPr bwMode="auto">
          <a:xfrm>
            <a:off x="-1" y="764704"/>
            <a:ext cx="4507955" cy="2880320"/>
          </a:xfrm>
          <a:prstGeom prst="rect">
            <a:avLst/>
          </a:prstGeom>
          <a:noFill/>
          <a:ln w="9525">
            <a:noFill/>
            <a:miter lim="800000"/>
            <a:headEnd/>
            <a:tailEnd/>
          </a:ln>
        </p:spPr>
      </p:pic>
      <p:sp>
        <p:nvSpPr>
          <p:cNvPr id="1384" name="TextBox 1383"/>
          <p:cNvSpPr txBox="1"/>
          <p:nvPr/>
        </p:nvSpPr>
        <p:spPr>
          <a:xfrm>
            <a:off x="2555776" y="5373216"/>
            <a:ext cx="478016" cy="400110"/>
          </a:xfrm>
          <a:prstGeom prst="rect">
            <a:avLst/>
          </a:prstGeom>
          <a:noFill/>
        </p:spPr>
        <p:txBody>
          <a:bodyPr wrap="none" rtlCol="0">
            <a:spAutoFit/>
          </a:bodyPr>
          <a:lstStyle/>
          <a:p>
            <a:r>
              <a:rPr lang="en-US" sz="2000" dirty="0" err="1" smtClean="0"/>
              <a:t>Q</a:t>
            </a:r>
            <a:r>
              <a:rPr lang="en-US" sz="2000" baseline="-25000" dirty="0" err="1" smtClean="0"/>
              <a:t>p</a:t>
            </a:r>
            <a:endParaRPr lang="en-GB" sz="2000" baseline="-25000" dirty="0"/>
          </a:p>
        </p:txBody>
      </p:sp>
      <p:sp>
        <p:nvSpPr>
          <p:cNvPr id="1385" name="TextBox 1384"/>
          <p:cNvSpPr txBox="1"/>
          <p:nvPr/>
        </p:nvSpPr>
        <p:spPr>
          <a:xfrm>
            <a:off x="7092280" y="3140968"/>
            <a:ext cx="1975221" cy="307777"/>
          </a:xfrm>
          <a:prstGeom prst="rect">
            <a:avLst/>
          </a:prstGeom>
          <a:noFill/>
        </p:spPr>
        <p:txBody>
          <a:bodyPr wrap="none" rtlCol="0">
            <a:spAutoFit/>
          </a:bodyPr>
          <a:lstStyle/>
          <a:p>
            <a:r>
              <a:rPr lang="en-US" sz="1400" dirty="0" smtClean="0"/>
              <a:t>- </a:t>
            </a:r>
            <a:r>
              <a:rPr lang="en-US" sz="1400" b="1" dirty="0" err="1" smtClean="0"/>
              <a:t>I</a:t>
            </a:r>
            <a:r>
              <a:rPr lang="en-US" sz="1400" dirty="0" err="1" smtClean="0"/>
              <a:t>nterparticle</a:t>
            </a:r>
            <a:r>
              <a:rPr lang="en-US" sz="1400" dirty="0" smtClean="0"/>
              <a:t> </a:t>
            </a:r>
            <a:r>
              <a:rPr lang="en-US" sz="1400" b="1" dirty="0" smtClean="0"/>
              <a:t>D</a:t>
            </a:r>
            <a:r>
              <a:rPr lang="en-US" sz="1400" dirty="0" smtClean="0"/>
              <a:t>istance</a:t>
            </a:r>
            <a:endParaRPr lang="en-GB" sz="1400" dirty="0"/>
          </a:p>
        </p:txBody>
      </p:sp>
      <p:cxnSp>
        <p:nvCxnSpPr>
          <p:cNvPr id="1380" name="Straight Connector 1379"/>
          <p:cNvCxnSpPr/>
          <p:nvPr/>
        </p:nvCxnSpPr>
        <p:spPr>
          <a:xfrm>
            <a:off x="2555776" y="4509120"/>
            <a:ext cx="0" cy="1440160"/>
          </a:xfrm>
          <a:prstGeom prst="line">
            <a:avLst/>
          </a:prstGeom>
          <a:ln w="28575">
            <a:solidFill>
              <a:srgbClr val="00B050"/>
            </a:solidFill>
            <a:prstDash val="solid"/>
            <a:headEnd type="stealth" w="med" len="med"/>
            <a:tailEnd type="none"/>
          </a:ln>
        </p:spPr>
        <p:style>
          <a:lnRef idx="1">
            <a:schemeClr val="accent1"/>
          </a:lnRef>
          <a:fillRef idx="0">
            <a:schemeClr val="accent1"/>
          </a:fillRef>
          <a:effectRef idx="0">
            <a:schemeClr val="accent1"/>
          </a:effectRef>
          <a:fontRef idx="minor">
            <a:schemeClr val="tx1"/>
          </a:fontRef>
        </p:style>
      </p:cxnSp>
      <p:sp>
        <p:nvSpPr>
          <p:cNvPr id="1366" name="Rettangolo 1365"/>
          <p:cNvSpPr/>
          <p:nvPr/>
        </p:nvSpPr>
        <p:spPr>
          <a:xfrm>
            <a:off x="1691680" y="1825576"/>
            <a:ext cx="1008112" cy="5953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1368" name="Connettore 2 1367"/>
          <p:cNvCxnSpPr/>
          <p:nvPr/>
        </p:nvCxnSpPr>
        <p:spPr>
          <a:xfrm flipH="1">
            <a:off x="755576" y="2420888"/>
            <a:ext cx="936104" cy="144016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71" name="Connettore 2 1370"/>
          <p:cNvCxnSpPr/>
          <p:nvPr/>
        </p:nvCxnSpPr>
        <p:spPr>
          <a:xfrm>
            <a:off x="2699792" y="2420888"/>
            <a:ext cx="503783" cy="1512937"/>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D_vs_CTAB.PNG"/>
          <p:cNvPicPr>
            <a:picLocks noChangeAspect="1"/>
          </p:cNvPicPr>
          <p:nvPr/>
        </p:nvPicPr>
        <p:blipFill>
          <a:blip r:embed="rId3" cstate="print"/>
          <a:stretch>
            <a:fillRect/>
          </a:stretch>
        </p:blipFill>
        <p:spPr>
          <a:xfrm>
            <a:off x="1999" y="908720"/>
            <a:ext cx="4743690" cy="3312368"/>
          </a:xfrm>
          <a:prstGeom prst="rect">
            <a:avLst/>
          </a:prstGeom>
        </p:spPr>
      </p:pic>
      <p:sp>
        <p:nvSpPr>
          <p:cNvPr id="32774" name="Rectangle 3"/>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it-IT" altLang="it-IT"/>
          </a:p>
        </p:txBody>
      </p:sp>
      <p:sp>
        <p:nvSpPr>
          <p:cNvPr id="32775"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it-IT" altLang="it-IT"/>
          </a:p>
        </p:txBody>
      </p:sp>
      <p:sp>
        <p:nvSpPr>
          <p:cNvPr id="16" name="Rettangolo 1"/>
          <p:cNvSpPr/>
          <p:nvPr/>
        </p:nvSpPr>
        <p:spPr>
          <a:xfrm>
            <a:off x="160991" y="188640"/>
            <a:ext cx="8972189" cy="523220"/>
          </a:xfrm>
          <a:prstGeom prst="rect">
            <a:avLst/>
          </a:prstGeom>
        </p:spPr>
        <p:txBody>
          <a:bodyPr>
            <a:spAutoFit/>
          </a:bodyPr>
          <a:lstStyle/>
          <a:p>
            <a:pPr algn="ctr" fontAlgn="auto">
              <a:spcBef>
                <a:spcPts val="0"/>
              </a:spcBef>
              <a:spcAft>
                <a:spcPts val="0"/>
              </a:spcAft>
              <a:defRPr/>
            </a:pPr>
            <a:r>
              <a:rPr lang="it-IT" sz="2800" b="1" dirty="0">
                <a:ln w="12700">
                  <a:solidFill>
                    <a:srgbClr val="675D59">
                      <a:satMod val="155000"/>
                    </a:srgbClr>
                  </a:solidFill>
                  <a:prstDash val="solid"/>
                </a:ln>
                <a:solidFill>
                  <a:srgbClr val="002060"/>
                </a:solidFill>
                <a:effectLst>
                  <a:outerShdw blurRad="41275" dist="20320" dir="1800000" algn="tl" rotWithShape="0">
                    <a:srgbClr val="000000">
                      <a:alpha val="40000"/>
                    </a:srgbClr>
                  </a:outerShdw>
                </a:effectLst>
                <a:latin typeface="Aharoni" pitchFamily="2" charset="-79"/>
                <a:cs typeface="Aharoni" pitchFamily="2" charset="-79"/>
              </a:rPr>
              <a:t>EFFECT OF CTAB CONCENTRATION</a:t>
            </a:r>
            <a:endParaRPr lang="it-IT" sz="3800" b="1" dirty="0">
              <a:ln w="12700">
                <a:solidFill>
                  <a:srgbClr val="675D59">
                    <a:satMod val="155000"/>
                  </a:srgbClr>
                </a:solidFill>
                <a:prstDash val="solid"/>
              </a:ln>
              <a:solidFill>
                <a:srgbClr val="002060"/>
              </a:solidFill>
              <a:effectLst>
                <a:outerShdw blurRad="41275" dist="20320" dir="1800000" algn="tl" rotWithShape="0">
                  <a:srgbClr val="000000">
                    <a:alpha val="40000"/>
                  </a:srgbClr>
                </a:outerShdw>
              </a:effectLst>
              <a:latin typeface="Aharoni" pitchFamily="2" charset="-79"/>
              <a:cs typeface="Aharoni" pitchFamily="2" charset="-79"/>
            </a:endParaRPr>
          </a:p>
        </p:txBody>
      </p:sp>
      <p:sp>
        <p:nvSpPr>
          <p:cNvPr id="17" name="Title 16"/>
          <p:cNvSpPr>
            <a:spLocks noGrp="1"/>
          </p:cNvSpPr>
          <p:nvPr>
            <p:ph type="title"/>
          </p:nvPr>
        </p:nvSpPr>
        <p:spPr/>
        <p:txBody>
          <a:bodyPr/>
          <a:lstStyle/>
          <a:p>
            <a:r>
              <a:rPr lang="en-GB" sz="2000" dirty="0" smtClean="0">
                <a:effectLst>
                  <a:outerShdw blurRad="38100" dist="38100" dir="2700000" algn="tl">
                    <a:srgbClr val="000000">
                      <a:alpha val="43137"/>
                    </a:srgbClr>
                  </a:outerShdw>
                </a:effectLst>
                <a:latin typeface="Century Gothic" panose="020B0502020202020204" pitchFamily="34" charset="0"/>
              </a:rPr>
              <a:t>EFFECT OF CTAB CONCENTRATION        (</a:t>
            </a:r>
            <a:r>
              <a:rPr lang="fr-FR" sz="2000" dirty="0" smtClean="0"/>
              <a:t>NP: 0.1%</a:t>
            </a:r>
            <a:r>
              <a:rPr lang="fr-FR" sz="2000" cap="none" dirty="0" err="1" smtClean="0"/>
              <a:t>wt</a:t>
            </a:r>
            <a:r>
              <a:rPr lang="fr-FR" sz="2000" dirty="0" smtClean="0"/>
              <a:t>; </a:t>
            </a:r>
            <a:r>
              <a:rPr lang="fr-FR" sz="2000" dirty="0" err="1" smtClean="0"/>
              <a:t>N</a:t>
            </a:r>
            <a:r>
              <a:rPr lang="fr-FR" sz="2000" cap="none" dirty="0" err="1" smtClean="0"/>
              <a:t>a</a:t>
            </a:r>
            <a:r>
              <a:rPr lang="fr-FR" sz="2000" dirty="0" err="1" smtClean="0"/>
              <a:t>C</a:t>
            </a:r>
            <a:r>
              <a:rPr lang="fr-FR" sz="2000" cap="none" dirty="0" err="1" smtClean="0"/>
              <a:t>l</a:t>
            </a:r>
            <a:r>
              <a:rPr lang="fr-FR" sz="2000" dirty="0" smtClean="0"/>
              <a:t>: 1</a:t>
            </a:r>
            <a:r>
              <a:rPr lang="fr-FR" sz="2000" cap="none" dirty="0" smtClean="0"/>
              <a:t>m</a:t>
            </a:r>
            <a:r>
              <a:rPr lang="fr-FR" sz="2000" dirty="0" smtClean="0"/>
              <a:t>M)</a:t>
            </a:r>
            <a:endParaRPr lang="en-GB" sz="2000" dirty="0"/>
          </a:p>
        </p:txBody>
      </p:sp>
      <p:sp>
        <p:nvSpPr>
          <p:cNvPr id="4" name="CasellaDiTesto 3"/>
          <p:cNvSpPr txBox="1"/>
          <p:nvPr/>
        </p:nvSpPr>
        <p:spPr>
          <a:xfrm>
            <a:off x="4356100" y="781050"/>
            <a:ext cx="4651375" cy="1908175"/>
          </a:xfrm>
          <a:prstGeom prst="rect">
            <a:avLst/>
          </a:prstGeom>
          <a:noFill/>
        </p:spPr>
        <p:txBody>
          <a:bodyPr>
            <a:spAutoFit/>
          </a:bodyPr>
          <a:lstStyle/>
          <a:p>
            <a:pPr>
              <a:defRPr/>
            </a:pPr>
            <a:r>
              <a:rPr lang="it-IT" sz="2000" b="1" dirty="0">
                <a:effectLst>
                  <a:outerShdw blurRad="38100" dist="38100" dir="2700000" algn="tl">
                    <a:srgbClr val="000000">
                      <a:alpha val="43137"/>
                    </a:srgbClr>
                  </a:outerShdw>
                </a:effectLst>
                <a:latin typeface="+mn-lt"/>
              </a:rPr>
              <a:t>DILUTED PHASE</a:t>
            </a:r>
          </a:p>
          <a:p>
            <a:pPr>
              <a:defRPr/>
            </a:pPr>
            <a:endParaRPr lang="it-IT" b="1" dirty="0">
              <a:effectLst>
                <a:outerShdw blurRad="38100" dist="38100" dir="2700000" algn="tl">
                  <a:srgbClr val="000000">
                    <a:alpha val="43137"/>
                  </a:srgbClr>
                </a:outerShdw>
              </a:effectLst>
              <a:latin typeface="+mn-lt"/>
            </a:endParaRPr>
          </a:p>
          <a:p>
            <a:pPr>
              <a:defRPr/>
            </a:pPr>
            <a:r>
              <a:rPr lang="it-IT" sz="1600" b="1" dirty="0" err="1"/>
              <a:t>Predominant</a:t>
            </a:r>
            <a:r>
              <a:rPr lang="it-IT" sz="1600" b="1" dirty="0"/>
              <a:t> </a:t>
            </a:r>
            <a:r>
              <a:rPr lang="it-IT" sz="1600" b="1" dirty="0" err="1"/>
              <a:t>electrostatic</a:t>
            </a:r>
            <a:r>
              <a:rPr lang="it-IT" sz="1600" b="1" dirty="0"/>
              <a:t> </a:t>
            </a:r>
            <a:r>
              <a:rPr lang="it-IT" sz="1600" b="1" dirty="0" err="1"/>
              <a:t>repulsions</a:t>
            </a:r>
            <a:endParaRPr lang="it-IT" sz="1600" b="1" dirty="0"/>
          </a:p>
          <a:p>
            <a:pPr>
              <a:defRPr/>
            </a:pPr>
            <a:endParaRPr lang="it-IT" sz="1600" b="1" dirty="0"/>
          </a:p>
          <a:p>
            <a:pPr>
              <a:defRPr/>
            </a:pPr>
            <a:r>
              <a:rPr lang="it-IT" sz="1600" b="1" dirty="0" err="1"/>
              <a:t>Gradual</a:t>
            </a:r>
            <a:r>
              <a:rPr lang="it-IT" sz="1600" b="1" dirty="0"/>
              <a:t> </a:t>
            </a:r>
            <a:r>
              <a:rPr lang="it-IT" sz="1600" b="1" dirty="0" err="1"/>
              <a:t>decrease</a:t>
            </a:r>
            <a:r>
              <a:rPr lang="it-IT" sz="1600" b="1" dirty="0"/>
              <a:t> of the </a:t>
            </a:r>
            <a:r>
              <a:rPr lang="it-IT" sz="1600" b="1" dirty="0" err="1"/>
              <a:t>interparticle</a:t>
            </a:r>
            <a:r>
              <a:rPr lang="it-IT" sz="1600" b="1" dirty="0"/>
              <a:t> </a:t>
            </a:r>
            <a:r>
              <a:rPr lang="it-IT" sz="1600" b="1" dirty="0" err="1"/>
              <a:t>distance</a:t>
            </a:r>
            <a:r>
              <a:rPr lang="it-IT" sz="1600" b="1" dirty="0"/>
              <a:t> with </a:t>
            </a:r>
            <a:r>
              <a:rPr lang="it-IT" sz="1600" b="1" dirty="0" err="1"/>
              <a:t>increasing</a:t>
            </a:r>
            <a:r>
              <a:rPr lang="it-IT" sz="1600" b="1" dirty="0"/>
              <a:t> CTAB</a:t>
            </a:r>
          </a:p>
          <a:p>
            <a:pPr>
              <a:defRPr/>
            </a:pPr>
            <a:endParaRPr lang="it-IT" sz="1600" b="1" cap="small" dirty="0">
              <a:effectLst>
                <a:outerShdw blurRad="38100" dist="38100" dir="2700000" algn="tl">
                  <a:srgbClr val="000000">
                    <a:alpha val="43137"/>
                  </a:srgbClr>
                </a:outerShdw>
              </a:effectLst>
              <a:latin typeface="+mn-lt"/>
            </a:endParaRPr>
          </a:p>
        </p:txBody>
      </p:sp>
      <p:sp>
        <p:nvSpPr>
          <p:cNvPr id="18" name="CasellaDiTesto 17"/>
          <p:cNvSpPr txBox="1"/>
          <p:nvPr/>
        </p:nvSpPr>
        <p:spPr>
          <a:xfrm>
            <a:off x="4360863" y="2700338"/>
            <a:ext cx="4651375" cy="1908175"/>
          </a:xfrm>
          <a:prstGeom prst="rect">
            <a:avLst/>
          </a:prstGeom>
          <a:noFill/>
        </p:spPr>
        <p:txBody>
          <a:bodyPr>
            <a:spAutoFit/>
          </a:bodyPr>
          <a:lstStyle/>
          <a:p>
            <a:pPr>
              <a:defRPr/>
            </a:pPr>
            <a:r>
              <a:rPr lang="it-IT" sz="2000" b="1" dirty="0">
                <a:solidFill>
                  <a:srgbClr val="FF0000"/>
                </a:solidFill>
                <a:latin typeface="+mn-lt"/>
              </a:rPr>
              <a:t>CONTACT </a:t>
            </a:r>
            <a:r>
              <a:rPr lang="it-IT" sz="2000" b="1" dirty="0" smtClean="0">
                <a:solidFill>
                  <a:srgbClr val="FF0000"/>
                </a:solidFill>
                <a:latin typeface="+mn-lt"/>
              </a:rPr>
              <a:t>PHASE (D=10.7nm)</a:t>
            </a:r>
            <a:endParaRPr lang="it-IT" sz="2000" b="1" dirty="0">
              <a:solidFill>
                <a:srgbClr val="FF0000"/>
              </a:solidFill>
              <a:latin typeface="+mn-lt"/>
            </a:endParaRPr>
          </a:p>
          <a:p>
            <a:pPr>
              <a:defRPr/>
            </a:pPr>
            <a:endParaRPr lang="it-IT" b="1" dirty="0">
              <a:solidFill>
                <a:srgbClr val="FF0000"/>
              </a:solidFill>
              <a:latin typeface="+mn-lt"/>
            </a:endParaRPr>
          </a:p>
          <a:p>
            <a:pPr>
              <a:defRPr/>
            </a:pPr>
            <a:r>
              <a:rPr lang="it-IT" sz="1600" b="1" dirty="0">
                <a:solidFill>
                  <a:srgbClr val="FF0000"/>
                </a:solidFill>
                <a:latin typeface="+mn-lt"/>
              </a:rPr>
              <a:t>Steric hindrance between the </a:t>
            </a:r>
            <a:r>
              <a:rPr lang="it-IT" sz="1600" b="1" dirty="0" smtClean="0">
                <a:solidFill>
                  <a:srgbClr val="FF0000"/>
                </a:solidFill>
                <a:latin typeface="+mn-lt"/>
              </a:rPr>
              <a:t>CTAB </a:t>
            </a:r>
            <a:r>
              <a:rPr lang="it-IT" sz="1600" b="1" dirty="0">
                <a:solidFill>
                  <a:srgbClr val="FF0000"/>
                </a:solidFill>
                <a:latin typeface="+mn-lt"/>
              </a:rPr>
              <a:t>molecules prevents further approaching</a:t>
            </a:r>
          </a:p>
          <a:p>
            <a:pPr>
              <a:defRPr/>
            </a:pPr>
            <a:endParaRPr lang="it-IT" sz="1600" b="1" dirty="0">
              <a:solidFill>
                <a:srgbClr val="FF0000"/>
              </a:solidFill>
              <a:latin typeface="+mn-lt"/>
            </a:endParaRPr>
          </a:p>
          <a:p>
            <a:pPr>
              <a:defRPr/>
            </a:pPr>
            <a:r>
              <a:rPr lang="it-IT" sz="1600" b="1" dirty="0">
                <a:solidFill>
                  <a:srgbClr val="FF0000"/>
                </a:solidFill>
                <a:latin typeface="+mn-lt"/>
              </a:rPr>
              <a:t>Strong reorganization of </a:t>
            </a:r>
            <a:r>
              <a:rPr lang="it-IT" sz="1600" b="1" dirty="0" smtClean="0">
                <a:solidFill>
                  <a:srgbClr val="FF0000"/>
                </a:solidFill>
                <a:latin typeface="+mn-lt"/>
              </a:rPr>
              <a:t>CTAB </a:t>
            </a:r>
            <a:r>
              <a:rPr lang="it-IT" sz="1600" b="1" dirty="0">
                <a:solidFill>
                  <a:srgbClr val="FF0000"/>
                </a:solidFill>
                <a:latin typeface="+mn-lt"/>
              </a:rPr>
              <a:t>at the NP surface</a:t>
            </a:r>
          </a:p>
        </p:txBody>
      </p:sp>
      <p:sp>
        <p:nvSpPr>
          <p:cNvPr id="19" name="CasellaDiTesto 18"/>
          <p:cNvSpPr txBox="1"/>
          <p:nvPr/>
        </p:nvSpPr>
        <p:spPr>
          <a:xfrm>
            <a:off x="4360863" y="4652963"/>
            <a:ext cx="4651375" cy="1662112"/>
          </a:xfrm>
          <a:prstGeom prst="rect">
            <a:avLst/>
          </a:prstGeom>
          <a:noFill/>
        </p:spPr>
        <p:txBody>
          <a:bodyPr>
            <a:spAutoFit/>
          </a:bodyPr>
          <a:lstStyle/>
          <a:p>
            <a:pPr>
              <a:defRPr/>
            </a:pPr>
            <a:r>
              <a:rPr lang="it-IT" sz="2000" b="1" dirty="0">
                <a:solidFill>
                  <a:srgbClr val="00B050"/>
                </a:solidFill>
                <a:latin typeface="+mn-lt"/>
              </a:rPr>
              <a:t>INTERDIGITATION </a:t>
            </a:r>
            <a:r>
              <a:rPr lang="it-IT" sz="2000" b="1" dirty="0" smtClean="0">
                <a:solidFill>
                  <a:srgbClr val="00B050"/>
                </a:solidFill>
                <a:latin typeface="+mn-lt"/>
              </a:rPr>
              <a:t>PHASE (D=9.8nm)</a:t>
            </a:r>
            <a:endParaRPr lang="it-IT" sz="2000" b="1" dirty="0">
              <a:solidFill>
                <a:srgbClr val="00B050"/>
              </a:solidFill>
              <a:latin typeface="+mn-lt"/>
            </a:endParaRPr>
          </a:p>
          <a:p>
            <a:pPr>
              <a:defRPr/>
            </a:pPr>
            <a:endParaRPr lang="it-IT" b="1" dirty="0">
              <a:solidFill>
                <a:srgbClr val="00B050"/>
              </a:solidFill>
              <a:latin typeface="+mn-lt"/>
            </a:endParaRPr>
          </a:p>
          <a:p>
            <a:pPr>
              <a:defRPr/>
            </a:pPr>
            <a:r>
              <a:rPr lang="it-IT" sz="1600" b="1" dirty="0" err="1">
                <a:solidFill>
                  <a:srgbClr val="00B050"/>
                </a:solidFill>
                <a:latin typeface="+mn-lt"/>
              </a:rPr>
              <a:t>Flocculation</a:t>
            </a:r>
            <a:r>
              <a:rPr lang="it-IT" sz="1600" b="1" dirty="0">
                <a:solidFill>
                  <a:srgbClr val="00B050"/>
                </a:solidFill>
                <a:latin typeface="+mn-lt"/>
              </a:rPr>
              <a:t> due to the </a:t>
            </a:r>
            <a:r>
              <a:rPr lang="it-IT" sz="1600" b="1" dirty="0" err="1">
                <a:solidFill>
                  <a:srgbClr val="00B050"/>
                </a:solidFill>
                <a:latin typeface="+mn-lt"/>
              </a:rPr>
              <a:t>attractive</a:t>
            </a:r>
            <a:r>
              <a:rPr lang="it-IT" sz="1600" b="1" dirty="0">
                <a:solidFill>
                  <a:srgbClr val="00B050"/>
                </a:solidFill>
                <a:latin typeface="+mn-lt"/>
              </a:rPr>
              <a:t> </a:t>
            </a:r>
            <a:r>
              <a:rPr lang="it-IT" sz="1600" b="1" dirty="0" err="1">
                <a:solidFill>
                  <a:srgbClr val="00B050"/>
                </a:solidFill>
                <a:latin typeface="+mn-lt"/>
              </a:rPr>
              <a:t>interactions</a:t>
            </a:r>
            <a:r>
              <a:rPr lang="it-IT" sz="1600" b="1" dirty="0">
                <a:solidFill>
                  <a:srgbClr val="00B050"/>
                </a:solidFill>
                <a:latin typeface="+mn-lt"/>
              </a:rPr>
              <a:t> </a:t>
            </a:r>
            <a:r>
              <a:rPr lang="it-IT" sz="1600" b="1" dirty="0" err="1">
                <a:solidFill>
                  <a:srgbClr val="00B050"/>
                </a:solidFill>
                <a:latin typeface="+mn-lt"/>
              </a:rPr>
              <a:t>between</a:t>
            </a:r>
            <a:r>
              <a:rPr lang="it-IT" sz="1600" b="1" dirty="0">
                <a:solidFill>
                  <a:srgbClr val="00B050"/>
                </a:solidFill>
                <a:latin typeface="+mn-lt"/>
              </a:rPr>
              <a:t> </a:t>
            </a:r>
            <a:r>
              <a:rPr lang="it-IT" sz="1600" b="1" dirty="0" err="1">
                <a:solidFill>
                  <a:srgbClr val="00B050"/>
                </a:solidFill>
                <a:latin typeface="+mn-lt"/>
              </a:rPr>
              <a:t>nanoparticles</a:t>
            </a:r>
            <a:endParaRPr lang="it-IT" sz="1600" b="1" dirty="0">
              <a:solidFill>
                <a:srgbClr val="00B050"/>
              </a:solidFill>
              <a:latin typeface="+mn-lt"/>
            </a:endParaRPr>
          </a:p>
          <a:p>
            <a:pPr>
              <a:defRPr/>
            </a:pPr>
            <a:endParaRPr lang="it-IT" sz="1600" b="1" dirty="0">
              <a:solidFill>
                <a:srgbClr val="00B050"/>
              </a:solidFill>
              <a:latin typeface="+mn-lt"/>
            </a:endParaRPr>
          </a:p>
          <a:p>
            <a:pPr>
              <a:defRPr/>
            </a:pPr>
            <a:r>
              <a:rPr lang="it-IT" sz="1600" b="1" dirty="0" err="1">
                <a:solidFill>
                  <a:srgbClr val="00B050"/>
                </a:solidFill>
                <a:latin typeface="+mn-lt"/>
              </a:rPr>
              <a:t>Nanoparticles</a:t>
            </a:r>
            <a:r>
              <a:rPr lang="it-IT" sz="1600" b="1" dirty="0">
                <a:solidFill>
                  <a:srgbClr val="00B050"/>
                </a:solidFill>
                <a:latin typeface="+mn-lt"/>
              </a:rPr>
              <a:t> are </a:t>
            </a:r>
            <a:r>
              <a:rPr lang="it-IT" sz="1600" b="1" dirty="0" err="1">
                <a:solidFill>
                  <a:srgbClr val="00B050"/>
                </a:solidFill>
                <a:latin typeface="+mn-lt"/>
              </a:rPr>
              <a:t>already</a:t>
            </a:r>
            <a:r>
              <a:rPr lang="it-IT" sz="1600" b="1" dirty="0">
                <a:solidFill>
                  <a:srgbClr val="00B050"/>
                </a:solidFill>
                <a:latin typeface="+mn-lt"/>
              </a:rPr>
              <a:t> </a:t>
            </a:r>
            <a:r>
              <a:rPr lang="it-IT" sz="1600" b="1" dirty="0" err="1">
                <a:solidFill>
                  <a:srgbClr val="00B050"/>
                </a:solidFill>
                <a:latin typeface="+mn-lt"/>
              </a:rPr>
              <a:t>aggregated</a:t>
            </a:r>
            <a:r>
              <a:rPr lang="it-IT" sz="1600" b="1" dirty="0">
                <a:solidFill>
                  <a:srgbClr val="00B050"/>
                </a:solidFill>
                <a:latin typeface="+mn-lt"/>
              </a:rPr>
              <a:t> in bulk</a:t>
            </a:r>
          </a:p>
        </p:txBody>
      </p:sp>
      <p:sp>
        <p:nvSpPr>
          <p:cNvPr id="20" name="Slide Number Placeholder 19"/>
          <p:cNvSpPr>
            <a:spLocks noGrp="1"/>
          </p:cNvSpPr>
          <p:nvPr>
            <p:ph type="sldNum" sz="quarter" idx="11"/>
          </p:nvPr>
        </p:nvSpPr>
        <p:spPr/>
        <p:txBody>
          <a:bodyPr/>
          <a:lstStyle/>
          <a:p>
            <a:r>
              <a:rPr lang="fr-FR" smtClean="0"/>
              <a:t>Page </a:t>
            </a:r>
            <a:fld id="{733122C9-A0B9-462F-8757-0847AD287B63}" type="slidenum">
              <a:rPr lang="fr-FR" smtClean="0"/>
              <a:pPr/>
              <a:t>49</a:t>
            </a:fld>
            <a:endParaRPr lang="fr-FR" dirty="0"/>
          </a:p>
        </p:txBody>
      </p:sp>
      <p:sp>
        <p:nvSpPr>
          <p:cNvPr id="21" name="Footer Placeholder 20"/>
          <p:cNvSpPr>
            <a:spLocks noGrp="1"/>
          </p:cNvSpPr>
          <p:nvPr>
            <p:ph type="ftr" sz="quarter" idx="10"/>
          </p:nvPr>
        </p:nvSpPr>
        <p:spPr/>
        <p:txBody>
          <a:bodyPr/>
          <a:lstStyle/>
          <a:p>
            <a:r>
              <a:rPr lang="it-IT" smtClean="0"/>
              <a:t>4/12/2017,  SYNOHF, Annecy,  O. Konovalov</a:t>
            </a:r>
            <a:endParaRPr lang="fr-FR" dirty="0"/>
          </a:p>
        </p:txBody>
      </p:sp>
      <p:cxnSp>
        <p:nvCxnSpPr>
          <p:cNvPr id="24" name="Straight Connector 23"/>
          <p:cNvCxnSpPr/>
          <p:nvPr/>
        </p:nvCxnSpPr>
        <p:spPr>
          <a:xfrm>
            <a:off x="2314351" y="2492896"/>
            <a:ext cx="7920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12315" y="3052026"/>
            <a:ext cx="80055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71600" y="1645734"/>
            <a:ext cx="1224136" cy="8471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195736" y="1412776"/>
            <a:ext cx="0" cy="216024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31840" y="1412776"/>
            <a:ext cx="0" cy="216024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403648" y="1592796"/>
            <a:ext cx="288032" cy="369332"/>
          </a:xfrm>
          <a:prstGeom prst="rect">
            <a:avLst/>
          </a:prstGeom>
          <a:noFill/>
        </p:spPr>
        <p:txBody>
          <a:bodyPr wrap="square" rtlCol="0">
            <a:spAutoFit/>
          </a:bodyPr>
          <a:lstStyle/>
          <a:p>
            <a:r>
              <a:rPr lang="en-US" dirty="0" smtClean="0">
                <a:latin typeface="Times New Roman" pitchFamily="18" charset="0"/>
                <a:cs typeface="Times New Roman" pitchFamily="18" charset="0"/>
              </a:rPr>
              <a:t>I</a:t>
            </a:r>
            <a:endParaRPr lang="en-GB" dirty="0">
              <a:latin typeface="Times New Roman" pitchFamily="18" charset="0"/>
              <a:cs typeface="Times New Roman" pitchFamily="18" charset="0"/>
            </a:endParaRPr>
          </a:p>
        </p:txBody>
      </p:sp>
      <p:sp>
        <p:nvSpPr>
          <p:cNvPr id="36" name="TextBox 35"/>
          <p:cNvSpPr txBox="1"/>
          <p:nvPr/>
        </p:nvSpPr>
        <p:spPr>
          <a:xfrm>
            <a:off x="2411760" y="1592796"/>
            <a:ext cx="360040"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II</a:t>
            </a:r>
            <a:endParaRPr lang="en-GB" dirty="0">
              <a:solidFill>
                <a:srgbClr val="FF0000"/>
              </a:solidFill>
              <a:latin typeface="Times New Roman" pitchFamily="18" charset="0"/>
              <a:cs typeface="Times New Roman" pitchFamily="18" charset="0"/>
            </a:endParaRPr>
          </a:p>
        </p:txBody>
      </p:sp>
      <p:sp>
        <p:nvSpPr>
          <p:cNvPr id="37" name="TextBox 36"/>
          <p:cNvSpPr txBox="1"/>
          <p:nvPr/>
        </p:nvSpPr>
        <p:spPr>
          <a:xfrm>
            <a:off x="3419872" y="1592796"/>
            <a:ext cx="504056" cy="369332"/>
          </a:xfrm>
          <a:prstGeom prst="rect">
            <a:avLst/>
          </a:prstGeom>
          <a:noFill/>
        </p:spPr>
        <p:txBody>
          <a:bodyPr wrap="square" rtlCol="0">
            <a:spAutoFit/>
          </a:bodyPr>
          <a:lstStyle/>
          <a:p>
            <a:r>
              <a:rPr lang="en-US" dirty="0" smtClean="0">
                <a:solidFill>
                  <a:srgbClr val="00B050"/>
                </a:solidFill>
                <a:latin typeface="Times New Roman" pitchFamily="18" charset="0"/>
                <a:cs typeface="Times New Roman" pitchFamily="18" charset="0"/>
              </a:rPr>
              <a:t>III</a:t>
            </a:r>
            <a:endParaRPr lang="en-GB" dirty="0">
              <a:solidFill>
                <a:srgbClr val="00B050"/>
              </a:solidFill>
              <a:latin typeface="Times New Roman" pitchFamily="18" charset="0"/>
              <a:cs typeface="Times New Roman" pitchFamily="18" charset="0"/>
            </a:endParaRPr>
          </a:p>
        </p:txBody>
      </p:sp>
      <p:grpSp>
        <p:nvGrpSpPr>
          <p:cNvPr id="2" name="Gruppo 558"/>
          <p:cNvGrpSpPr>
            <a:grpSpLocks noChangeAspect="1"/>
          </p:cNvGrpSpPr>
          <p:nvPr/>
        </p:nvGrpSpPr>
        <p:grpSpPr>
          <a:xfrm>
            <a:off x="611560" y="4365104"/>
            <a:ext cx="1320111" cy="445551"/>
            <a:chOff x="16279141" y="27150339"/>
            <a:chExt cx="2640221" cy="891102"/>
          </a:xfrm>
        </p:grpSpPr>
        <p:pic>
          <p:nvPicPr>
            <p:cNvPr id="26" name="Picture 3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361741" y="27307394"/>
              <a:ext cx="2557621" cy="7340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CasellaDiTesto 560"/>
            <p:cNvSpPr txBox="1"/>
            <p:nvPr/>
          </p:nvSpPr>
          <p:spPr>
            <a:xfrm>
              <a:off x="16279141" y="27150339"/>
              <a:ext cx="520016" cy="646330"/>
            </a:xfrm>
            <a:prstGeom prst="rect">
              <a:avLst/>
            </a:prstGeom>
            <a:noFill/>
          </p:spPr>
          <p:txBody>
            <a:bodyPr wrap="none" rtlCol="0">
              <a:spAutoFit/>
            </a:bodyPr>
            <a:lstStyle/>
            <a:p>
              <a:r>
                <a:rPr lang="it-IT" sz="1500" b="1" dirty="0" smtClean="0">
                  <a:latin typeface="Times New Roman" panose="02020603050405020304" pitchFamily="18" charset="0"/>
                  <a:cs typeface="Times New Roman" panose="02020603050405020304" pitchFamily="18" charset="0"/>
                </a:rPr>
                <a:t>I</a:t>
              </a:r>
              <a:endParaRPr lang="it-IT" sz="1500" b="1" dirty="0">
                <a:latin typeface="Times New Roman" panose="02020603050405020304" pitchFamily="18" charset="0"/>
                <a:cs typeface="Times New Roman" panose="02020603050405020304" pitchFamily="18" charset="0"/>
              </a:endParaRPr>
            </a:p>
          </p:txBody>
        </p:sp>
      </p:grpSp>
      <p:grpSp>
        <p:nvGrpSpPr>
          <p:cNvPr id="3" name="Gruppo 561"/>
          <p:cNvGrpSpPr>
            <a:grpSpLocks noChangeAspect="1"/>
          </p:cNvGrpSpPr>
          <p:nvPr/>
        </p:nvGrpSpPr>
        <p:grpSpPr>
          <a:xfrm>
            <a:off x="1948602" y="4713949"/>
            <a:ext cx="1327254" cy="443243"/>
            <a:chOff x="18341962" y="27981088"/>
            <a:chExt cx="2654508" cy="886485"/>
          </a:xfrm>
        </p:grpSpPr>
        <p:pic>
          <p:nvPicPr>
            <p:cNvPr id="30" name="Picture 3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8451908" y="28134629"/>
              <a:ext cx="2544562" cy="7329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1" name="CasellaDiTesto 563"/>
            <p:cNvSpPr txBox="1"/>
            <p:nvPr/>
          </p:nvSpPr>
          <p:spPr>
            <a:xfrm>
              <a:off x="18341962" y="27981088"/>
              <a:ext cx="670696" cy="646329"/>
            </a:xfrm>
            <a:prstGeom prst="rect">
              <a:avLst/>
            </a:prstGeom>
            <a:noFill/>
          </p:spPr>
          <p:txBody>
            <a:bodyPr wrap="none" rtlCol="0">
              <a:spAutoFit/>
            </a:bodyPr>
            <a:lstStyle/>
            <a:p>
              <a:r>
                <a:rPr lang="it-IT" sz="1500" b="1" dirty="0" smtClean="0">
                  <a:latin typeface="Times New Roman" panose="02020603050405020304" pitchFamily="18" charset="0"/>
                  <a:cs typeface="Times New Roman" panose="02020603050405020304" pitchFamily="18" charset="0"/>
                </a:rPr>
                <a:t>II</a:t>
              </a:r>
              <a:endParaRPr lang="it-IT" sz="1500" b="1" dirty="0">
                <a:latin typeface="Times New Roman" panose="02020603050405020304" pitchFamily="18" charset="0"/>
                <a:cs typeface="Times New Roman" panose="02020603050405020304" pitchFamily="18" charset="0"/>
              </a:endParaRPr>
            </a:p>
          </p:txBody>
        </p:sp>
      </p:grpSp>
      <p:grpSp>
        <p:nvGrpSpPr>
          <p:cNvPr id="5" name="Gruppo 564"/>
          <p:cNvGrpSpPr>
            <a:grpSpLocks noChangeAspect="1"/>
          </p:cNvGrpSpPr>
          <p:nvPr/>
        </p:nvGrpSpPr>
        <p:grpSpPr>
          <a:xfrm>
            <a:off x="2915816" y="5139096"/>
            <a:ext cx="1308493" cy="450144"/>
            <a:chOff x="20156933" y="28944628"/>
            <a:chExt cx="2616985" cy="900288"/>
          </a:xfrm>
        </p:grpSpPr>
        <p:pic>
          <p:nvPicPr>
            <p:cNvPr id="38" name="Picture 39"/>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1" b="9722"/>
            <a:stretch/>
          </p:blipFill>
          <p:spPr bwMode="auto">
            <a:xfrm>
              <a:off x="20250174" y="29101972"/>
              <a:ext cx="2523744" cy="7429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9" name="CasellaDiTesto 566"/>
            <p:cNvSpPr txBox="1"/>
            <p:nvPr/>
          </p:nvSpPr>
          <p:spPr>
            <a:xfrm>
              <a:off x="20156933" y="28944628"/>
              <a:ext cx="821380" cy="646330"/>
            </a:xfrm>
            <a:prstGeom prst="rect">
              <a:avLst/>
            </a:prstGeom>
            <a:noFill/>
          </p:spPr>
          <p:txBody>
            <a:bodyPr wrap="none" rtlCol="0">
              <a:spAutoFit/>
            </a:bodyPr>
            <a:lstStyle/>
            <a:p>
              <a:r>
                <a:rPr lang="it-IT" sz="1500" b="1" dirty="0" smtClean="0">
                  <a:latin typeface="Times New Roman" panose="02020603050405020304" pitchFamily="18" charset="0"/>
                  <a:cs typeface="Times New Roman" panose="02020603050405020304" pitchFamily="18" charset="0"/>
                </a:rPr>
                <a:t>III</a:t>
              </a:r>
              <a:endParaRPr lang="it-IT" sz="1500" b="1" dirty="0">
                <a:latin typeface="Times New Roman" panose="02020603050405020304" pitchFamily="18" charset="0"/>
                <a:cs typeface="Times New Roman" panose="02020603050405020304" pitchFamily="18" charset="0"/>
              </a:endParaRPr>
            </a:p>
          </p:txBody>
        </p:sp>
      </p:grpSp>
      <p:sp>
        <p:nvSpPr>
          <p:cNvPr id="40" name="TextBox 39"/>
          <p:cNvSpPr txBox="1"/>
          <p:nvPr/>
        </p:nvSpPr>
        <p:spPr>
          <a:xfrm>
            <a:off x="214282" y="5572140"/>
            <a:ext cx="3944221" cy="923330"/>
          </a:xfrm>
          <a:prstGeom prst="rect">
            <a:avLst/>
          </a:prstGeom>
          <a:noFill/>
        </p:spPr>
        <p:txBody>
          <a:bodyPr wrap="none" rtlCol="0">
            <a:spAutoFit/>
          </a:bodyPr>
          <a:lstStyle/>
          <a:p>
            <a:r>
              <a:rPr lang="fr-FR" dirty="0" smtClean="0">
                <a:solidFill>
                  <a:srgbClr val="FF0000"/>
                </a:solidFill>
              </a:rPr>
              <a:t>SiO</a:t>
            </a:r>
            <a:r>
              <a:rPr lang="fr-FR" baseline="-25000" dirty="0" smtClean="0">
                <a:solidFill>
                  <a:srgbClr val="FF0000"/>
                </a:solidFill>
              </a:rPr>
              <a:t>2</a:t>
            </a:r>
            <a:r>
              <a:rPr lang="fr-FR" dirty="0" smtClean="0">
                <a:solidFill>
                  <a:srgbClr val="FF0000"/>
                </a:solidFill>
              </a:rPr>
              <a:t> NP: </a:t>
            </a:r>
            <a:r>
              <a:rPr lang="en-GB" altLang="it-IT" dirty="0" smtClean="0">
                <a:solidFill>
                  <a:srgbClr val="FF0000"/>
                </a:solidFill>
              </a:rPr>
              <a:t>Ø = 5.4 nm</a:t>
            </a:r>
            <a:endParaRPr lang="fr-FR" dirty="0" smtClean="0">
              <a:solidFill>
                <a:srgbClr val="FF0000"/>
              </a:solidFill>
            </a:endParaRPr>
          </a:p>
          <a:p>
            <a:r>
              <a:rPr lang="fr-FR" dirty="0" smtClean="0">
                <a:solidFill>
                  <a:srgbClr val="FF0000"/>
                </a:solidFill>
              </a:rPr>
              <a:t>CTAB:     L= 2.77nm=2.17nm+0.6nm</a:t>
            </a:r>
          </a:p>
          <a:p>
            <a:r>
              <a:rPr lang="fr-FR" dirty="0" smtClean="0">
                <a:solidFill>
                  <a:srgbClr val="FF0000"/>
                </a:solidFill>
              </a:rPr>
              <a:t>10.94=</a:t>
            </a:r>
            <a:r>
              <a:rPr lang="en-GB" altLang="it-IT" dirty="0" smtClean="0">
                <a:solidFill>
                  <a:srgbClr val="FF0000"/>
                </a:solidFill>
              </a:rPr>
              <a:t> Ø +2L</a:t>
            </a:r>
            <a:endParaRPr lang="ru-RU"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224"/>
          <p:cNvSpPr txBox="1">
            <a:spLocks noChangeArrowheads="1"/>
          </p:cNvSpPr>
          <p:nvPr/>
        </p:nvSpPr>
        <p:spPr bwMode="auto">
          <a:xfrm>
            <a:off x="663575" y="5097065"/>
            <a:ext cx="2413000" cy="307975"/>
          </a:xfrm>
          <a:prstGeom prst="rect">
            <a:avLst/>
          </a:prstGeom>
          <a:noFill/>
          <a:ln w="9525">
            <a:noFill/>
            <a:miter lim="800000"/>
            <a:headEnd/>
            <a:tailEnd/>
          </a:ln>
        </p:spPr>
        <p:txBody>
          <a:bodyPr wrap="none">
            <a:spAutoFit/>
          </a:bodyPr>
          <a:lstStyle/>
          <a:p>
            <a:r>
              <a:rPr lang="en-US" sz="1400" dirty="0">
                <a:solidFill>
                  <a:srgbClr val="FF6600"/>
                </a:solidFill>
              </a:rPr>
              <a:t>EH2 (Coherent Scattering)</a:t>
            </a:r>
            <a:endParaRPr lang="fr-FR" sz="1400" dirty="0">
              <a:solidFill>
                <a:srgbClr val="FF6600"/>
              </a:solidFill>
            </a:endParaRPr>
          </a:p>
        </p:txBody>
      </p:sp>
      <p:grpSp>
        <p:nvGrpSpPr>
          <p:cNvPr id="2" name="Group 241"/>
          <p:cNvGrpSpPr>
            <a:grpSpLocks/>
          </p:cNvGrpSpPr>
          <p:nvPr/>
        </p:nvGrpSpPr>
        <p:grpSpPr bwMode="auto">
          <a:xfrm>
            <a:off x="361950" y="4490640"/>
            <a:ext cx="8281869" cy="601663"/>
            <a:chOff x="317500" y="1484313"/>
            <a:chExt cx="8282156" cy="602533"/>
          </a:xfrm>
        </p:grpSpPr>
        <p:sp>
          <p:nvSpPr>
            <p:cNvPr id="28" name="Line 110"/>
            <p:cNvSpPr>
              <a:spLocks noChangeShapeType="1"/>
            </p:cNvSpPr>
            <p:nvPr/>
          </p:nvSpPr>
          <p:spPr bwMode="auto">
            <a:xfrm>
              <a:off x="1474119" y="1768066"/>
              <a:ext cx="0" cy="314393"/>
            </a:xfrm>
            <a:prstGeom prst="line">
              <a:avLst/>
            </a:prstGeom>
            <a:noFill/>
            <a:ln w="9525">
              <a:solidFill>
                <a:schemeClr val="tx1"/>
              </a:solidFill>
              <a:round/>
              <a:headEnd/>
              <a:tailEnd/>
            </a:ln>
          </p:spPr>
          <p:txBody>
            <a:bodyPr/>
            <a:lstStyle/>
            <a:p>
              <a:endParaRPr lang="en-GB"/>
            </a:p>
          </p:txBody>
        </p:sp>
        <p:sp>
          <p:nvSpPr>
            <p:cNvPr id="29" name="Line 111"/>
            <p:cNvSpPr>
              <a:spLocks noChangeShapeType="1"/>
            </p:cNvSpPr>
            <p:nvPr/>
          </p:nvSpPr>
          <p:spPr bwMode="auto">
            <a:xfrm>
              <a:off x="2406887" y="1766478"/>
              <a:ext cx="0" cy="314393"/>
            </a:xfrm>
            <a:prstGeom prst="line">
              <a:avLst/>
            </a:prstGeom>
            <a:noFill/>
            <a:ln w="9525">
              <a:solidFill>
                <a:schemeClr val="tx1"/>
              </a:solidFill>
              <a:round/>
              <a:headEnd/>
              <a:tailEnd/>
            </a:ln>
          </p:spPr>
          <p:txBody>
            <a:bodyPr/>
            <a:lstStyle/>
            <a:p>
              <a:endParaRPr lang="en-GB"/>
            </a:p>
          </p:txBody>
        </p:sp>
        <p:sp>
          <p:nvSpPr>
            <p:cNvPr id="30" name="Line 112"/>
            <p:cNvSpPr>
              <a:spLocks noChangeShapeType="1"/>
            </p:cNvSpPr>
            <p:nvPr/>
          </p:nvSpPr>
          <p:spPr bwMode="auto">
            <a:xfrm>
              <a:off x="2781228" y="1766478"/>
              <a:ext cx="0" cy="314393"/>
            </a:xfrm>
            <a:prstGeom prst="line">
              <a:avLst/>
            </a:prstGeom>
            <a:noFill/>
            <a:ln w="9525">
              <a:solidFill>
                <a:schemeClr val="tx1"/>
              </a:solidFill>
              <a:round/>
              <a:headEnd/>
              <a:tailEnd/>
            </a:ln>
          </p:spPr>
          <p:txBody>
            <a:bodyPr/>
            <a:lstStyle/>
            <a:p>
              <a:endParaRPr lang="en-GB"/>
            </a:p>
          </p:txBody>
        </p:sp>
        <p:sp>
          <p:nvSpPr>
            <p:cNvPr id="31" name="Line 113"/>
            <p:cNvSpPr>
              <a:spLocks noChangeShapeType="1"/>
            </p:cNvSpPr>
            <p:nvPr/>
          </p:nvSpPr>
          <p:spPr bwMode="auto">
            <a:xfrm>
              <a:off x="8129846" y="1768066"/>
              <a:ext cx="0" cy="314393"/>
            </a:xfrm>
            <a:prstGeom prst="line">
              <a:avLst/>
            </a:prstGeom>
            <a:noFill/>
            <a:ln w="9525">
              <a:solidFill>
                <a:schemeClr val="tx1"/>
              </a:solidFill>
              <a:round/>
              <a:headEnd/>
              <a:tailEnd/>
            </a:ln>
          </p:spPr>
          <p:txBody>
            <a:bodyPr/>
            <a:lstStyle/>
            <a:p>
              <a:endParaRPr lang="en-GB"/>
            </a:p>
          </p:txBody>
        </p:sp>
        <p:sp>
          <p:nvSpPr>
            <p:cNvPr id="32" name="Line 114"/>
            <p:cNvSpPr>
              <a:spLocks noChangeShapeType="1"/>
            </p:cNvSpPr>
            <p:nvPr/>
          </p:nvSpPr>
          <p:spPr bwMode="auto">
            <a:xfrm>
              <a:off x="5810364" y="1766478"/>
              <a:ext cx="0" cy="314393"/>
            </a:xfrm>
            <a:prstGeom prst="line">
              <a:avLst/>
            </a:prstGeom>
            <a:noFill/>
            <a:ln w="9525">
              <a:solidFill>
                <a:schemeClr val="tx1"/>
              </a:solidFill>
              <a:round/>
              <a:headEnd/>
              <a:tailEnd/>
            </a:ln>
          </p:spPr>
          <p:txBody>
            <a:bodyPr/>
            <a:lstStyle/>
            <a:p>
              <a:endParaRPr lang="en-GB"/>
            </a:p>
          </p:txBody>
        </p:sp>
        <p:sp>
          <p:nvSpPr>
            <p:cNvPr id="35" name="Line 115"/>
            <p:cNvSpPr>
              <a:spLocks noChangeShapeType="1"/>
            </p:cNvSpPr>
            <p:nvPr/>
          </p:nvSpPr>
          <p:spPr bwMode="auto">
            <a:xfrm>
              <a:off x="5170562" y="1766478"/>
              <a:ext cx="0" cy="314393"/>
            </a:xfrm>
            <a:prstGeom prst="line">
              <a:avLst/>
            </a:prstGeom>
            <a:noFill/>
            <a:ln w="9525">
              <a:solidFill>
                <a:schemeClr val="tx1"/>
              </a:solidFill>
              <a:round/>
              <a:headEnd/>
              <a:tailEnd/>
            </a:ln>
          </p:spPr>
          <p:txBody>
            <a:bodyPr/>
            <a:lstStyle/>
            <a:p>
              <a:endParaRPr lang="en-GB"/>
            </a:p>
          </p:txBody>
        </p:sp>
        <p:sp>
          <p:nvSpPr>
            <p:cNvPr id="38" name="Line 116"/>
            <p:cNvSpPr>
              <a:spLocks noChangeShapeType="1"/>
            </p:cNvSpPr>
            <p:nvPr/>
          </p:nvSpPr>
          <p:spPr bwMode="auto">
            <a:xfrm>
              <a:off x="3848094" y="1766478"/>
              <a:ext cx="0" cy="314393"/>
            </a:xfrm>
            <a:prstGeom prst="line">
              <a:avLst/>
            </a:prstGeom>
            <a:noFill/>
            <a:ln w="9525">
              <a:solidFill>
                <a:schemeClr val="tx1"/>
              </a:solidFill>
              <a:round/>
              <a:headEnd/>
              <a:tailEnd/>
            </a:ln>
          </p:spPr>
          <p:txBody>
            <a:bodyPr/>
            <a:lstStyle/>
            <a:p>
              <a:endParaRPr lang="en-GB"/>
            </a:p>
          </p:txBody>
        </p:sp>
        <p:sp>
          <p:nvSpPr>
            <p:cNvPr id="41" name="Text Box 117"/>
            <p:cNvSpPr txBox="1">
              <a:spLocks noChangeArrowheads="1"/>
            </p:cNvSpPr>
            <p:nvPr/>
          </p:nvSpPr>
          <p:spPr bwMode="auto">
            <a:xfrm>
              <a:off x="7918695" y="1491782"/>
              <a:ext cx="383451" cy="308222"/>
            </a:xfrm>
            <a:prstGeom prst="rect">
              <a:avLst/>
            </a:prstGeom>
            <a:noFill/>
            <a:ln w="9525">
              <a:noFill/>
              <a:miter lim="800000"/>
              <a:headEnd/>
              <a:tailEnd/>
            </a:ln>
          </p:spPr>
          <p:txBody>
            <a:bodyPr wrap="none">
              <a:spAutoFit/>
            </a:bodyPr>
            <a:lstStyle/>
            <a:p>
              <a:r>
                <a:rPr lang="en-US" sz="1400" b="1" dirty="0"/>
                <a:t>26</a:t>
              </a:r>
              <a:endParaRPr lang="fr-FR" sz="1400" b="1" dirty="0"/>
            </a:p>
          </p:txBody>
        </p:sp>
        <p:sp>
          <p:nvSpPr>
            <p:cNvPr id="42" name="Text Box 118"/>
            <p:cNvSpPr txBox="1">
              <a:spLocks noChangeArrowheads="1"/>
            </p:cNvSpPr>
            <p:nvPr/>
          </p:nvSpPr>
          <p:spPr bwMode="auto">
            <a:xfrm>
              <a:off x="5589688" y="1491782"/>
              <a:ext cx="383451" cy="308222"/>
            </a:xfrm>
            <a:prstGeom prst="rect">
              <a:avLst/>
            </a:prstGeom>
            <a:noFill/>
            <a:ln w="9525">
              <a:noFill/>
              <a:miter lim="800000"/>
              <a:headEnd/>
              <a:tailEnd/>
            </a:ln>
          </p:spPr>
          <p:txBody>
            <a:bodyPr wrap="none">
              <a:spAutoFit/>
            </a:bodyPr>
            <a:lstStyle/>
            <a:p>
              <a:r>
                <a:rPr lang="en-US" sz="1400" b="1" dirty="0"/>
                <a:t>39</a:t>
              </a:r>
              <a:endParaRPr lang="fr-FR" sz="1400" b="1" dirty="0"/>
            </a:p>
          </p:txBody>
        </p:sp>
        <p:sp>
          <p:nvSpPr>
            <p:cNvPr id="43" name="Text Box 119"/>
            <p:cNvSpPr txBox="1">
              <a:spLocks noChangeArrowheads="1"/>
            </p:cNvSpPr>
            <p:nvPr/>
          </p:nvSpPr>
          <p:spPr bwMode="auto">
            <a:xfrm>
              <a:off x="4903846" y="1491782"/>
              <a:ext cx="532536" cy="308222"/>
            </a:xfrm>
            <a:prstGeom prst="rect">
              <a:avLst/>
            </a:prstGeom>
            <a:noFill/>
            <a:ln w="9525">
              <a:noFill/>
              <a:miter lim="800000"/>
              <a:headEnd/>
              <a:tailEnd/>
            </a:ln>
          </p:spPr>
          <p:txBody>
            <a:bodyPr wrap="none">
              <a:spAutoFit/>
            </a:bodyPr>
            <a:lstStyle/>
            <a:p>
              <a:r>
                <a:rPr lang="en-US" sz="1400" b="1" dirty="0"/>
                <a:t>44.5</a:t>
              </a:r>
              <a:endParaRPr lang="fr-FR" sz="1400" b="1" dirty="0"/>
            </a:p>
          </p:txBody>
        </p:sp>
        <p:sp>
          <p:nvSpPr>
            <p:cNvPr id="44" name="Text Box 120"/>
            <p:cNvSpPr txBox="1">
              <a:spLocks noChangeArrowheads="1"/>
            </p:cNvSpPr>
            <p:nvPr/>
          </p:nvSpPr>
          <p:spPr bwMode="auto">
            <a:xfrm>
              <a:off x="3630592" y="1491782"/>
              <a:ext cx="383451" cy="308222"/>
            </a:xfrm>
            <a:prstGeom prst="rect">
              <a:avLst/>
            </a:prstGeom>
            <a:noFill/>
            <a:ln w="9525">
              <a:noFill/>
              <a:miter lim="800000"/>
              <a:headEnd/>
              <a:tailEnd/>
            </a:ln>
          </p:spPr>
          <p:txBody>
            <a:bodyPr wrap="none">
              <a:spAutoFit/>
            </a:bodyPr>
            <a:lstStyle/>
            <a:p>
              <a:r>
                <a:rPr lang="en-US" sz="1400" b="1" dirty="0"/>
                <a:t>52</a:t>
              </a:r>
              <a:endParaRPr lang="fr-FR" sz="1400" b="1" dirty="0"/>
            </a:p>
          </p:txBody>
        </p:sp>
        <p:sp>
          <p:nvSpPr>
            <p:cNvPr id="45" name="Text Box 121"/>
            <p:cNvSpPr txBox="1">
              <a:spLocks noChangeArrowheads="1"/>
            </p:cNvSpPr>
            <p:nvPr/>
          </p:nvSpPr>
          <p:spPr bwMode="auto">
            <a:xfrm>
              <a:off x="2524037" y="1491782"/>
              <a:ext cx="532536" cy="308222"/>
            </a:xfrm>
            <a:prstGeom prst="rect">
              <a:avLst/>
            </a:prstGeom>
            <a:noFill/>
            <a:ln w="9525">
              <a:noFill/>
              <a:miter lim="800000"/>
              <a:headEnd/>
              <a:tailEnd/>
            </a:ln>
          </p:spPr>
          <p:txBody>
            <a:bodyPr wrap="none">
              <a:spAutoFit/>
            </a:bodyPr>
            <a:lstStyle/>
            <a:p>
              <a:r>
                <a:rPr lang="en-US" sz="1400" b="1" dirty="0"/>
                <a:t>60.4</a:t>
              </a:r>
              <a:endParaRPr lang="fr-FR" sz="1400" b="1" dirty="0"/>
            </a:p>
          </p:txBody>
        </p:sp>
        <p:sp>
          <p:nvSpPr>
            <p:cNvPr id="46" name="Text Box 122"/>
            <p:cNvSpPr txBox="1">
              <a:spLocks noChangeArrowheads="1"/>
            </p:cNvSpPr>
            <p:nvPr/>
          </p:nvSpPr>
          <p:spPr bwMode="auto">
            <a:xfrm>
              <a:off x="2135118" y="1491782"/>
              <a:ext cx="532536" cy="308222"/>
            </a:xfrm>
            <a:prstGeom prst="rect">
              <a:avLst/>
            </a:prstGeom>
            <a:noFill/>
            <a:ln w="9525">
              <a:noFill/>
              <a:miter lim="800000"/>
              <a:headEnd/>
              <a:tailEnd/>
            </a:ln>
          </p:spPr>
          <p:txBody>
            <a:bodyPr wrap="none">
              <a:spAutoFit/>
            </a:bodyPr>
            <a:lstStyle/>
            <a:p>
              <a:r>
                <a:rPr lang="en-US" sz="1400" b="1" dirty="0"/>
                <a:t>61.5</a:t>
              </a:r>
              <a:endParaRPr lang="fr-FR" sz="1400" b="1" dirty="0"/>
            </a:p>
          </p:txBody>
        </p:sp>
        <p:sp>
          <p:nvSpPr>
            <p:cNvPr id="47" name="Text Box 123"/>
            <p:cNvSpPr txBox="1">
              <a:spLocks noChangeArrowheads="1"/>
            </p:cNvSpPr>
            <p:nvPr/>
          </p:nvSpPr>
          <p:spPr bwMode="auto">
            <a:xfrm>
              <a:off x="1223628" y="1491782"/>
              <a:ext cx="532518" cy="307777"/>
            </a:xfrm>
            <a:prstGeom prst="rect">
              <a:avLst/>
            </a:prstGeom>
            <a:noFill/>
            <a:ln w="9525">
              <a:noFill/>
              <a:miter lim="800000"/>
              <a:headEnd/>
              <a:tailEnd/>
            </a:ln>
          </p:spPr>
          <p:txBody>
            <a:bodyPr wrap="none">
              <a:spAutoFit/>
            </a:bodyPr>
            <a:lstStyle/>
            <a:p>
              <a:r>
                <a:rPr lang="en-US" sz="1400" b="1" dirty="0"/>
                <a:t>65.7</a:t>
              </a:r>
              <a:endParaRPr lang="fr-FR" sz="1400" b="1" dirty="0"/>
            </a:p>
          </p:txBody>
        </p:sp>
        <p:sp>
          <p:nvSpPr>
            <p:cNvPr id="48" name="Line 124"/>
            <p:cNvSpPr>
              <a:spLocks noChangeShapeType="1"/>
            </p:cNvSpPr>
            <p:nvPr/>
          </p:nvSpPr>
          <p:spPr bwMode="auto">
            <a:xfrm>
              <a:off x="8468004" y="1766478"/>
              <a:ext cx="0" cy="314393"/>
            </a:xfrm>
            <a:prstGeom prst="line">
              <a:avLst/>
            </a:prstGeom>
            <a:noFill/>
            <a:ln w="9525">
              <a:solidFill>
                <a:schemeClr val="tx1"/>
              </a:solidFill>
              <a:round/>
              <a:headEnd/>
              <a:tailEnd/>
            </a:ln>
          </p:spPr>
          <p:txBody>
            <a:bodyPr/>
            <a:lstStyle/>
            <a:p>
              <a:endParaRPr lang="en-GB"/>
            </a:p>
          </p:txBody>
        </p:sp>
        <p:sp>
          <p:nvSpPr>
            <p:cNvPr id="49" name="Text Box 125"/>
            <p:cNvSpPr txBox="1">
              <a:spLocks noChangeArrowheads="1"/>
            </p:cNvSpPr>
            <p:nvPr/>
          </p:nvSpPr>
          <p:spPr bwMode="auto">
            <a:xfrm>
              <a:off x="8315594" y="1491782"/>
              <a:ext cx="284062" cy="308222"/>
            </a:xfrm>
            <a:prstGeom prst="rect">
              <a:avLst/>
            </a:prstGeom>
            <a:noFill/>
            <a:ln w="9525">
              <a:noFill/>
              <a:miter lim="800000"/>
              <a:headEnd/>
              <a:tailEnd/>
            </a:ln>
          </p:spPr>
          <p:txBody>
            <a:bodyPr wrap="none">
              <a:spAutoFit/>
            </a:bodyPr>
            <a:lstStyle/>
            <a:p>
              <a:r>
                <a:rPr lang="en-US" sz="1400" b="1" dirty="0"/>
                <a:t>0</a:t>
              </a:r>
              <a:endParaRPr lang="fr-FR" sz="1400" b="1" dirty="0"/>
            </a:p>
          </p:txBody>
        </p:sp>
        <p:sp>
          <p:nvSpPr>
            <p:cNvPr id="50" name="Line 126"/>
            <p:cNvSpPr>
              <a:spLocks noChangeShapeType="1"/>
            </p:cNvSpPr>
            <p:nvPr/>
          </p:nvSpPr>
          <p:spPr bwMode="auto">
            <a:xfrm>
              <a:off x="3389278" y="1764891"/>
              <a:ext cx="0" cy="314393"/>
            </a:xfrm>
            <a:prstGeom prst="line">
              <a:avLst/>
            </a:prstGeom>
            <a:noFill/>
            <a:ln w="9525">
              <a:solidFill>
                <a:schemeClr val="tx1"/>
              </a:solidFill>
              <a:round/>
              <a:headEnd/>
              <a:tailEnd/>
            </a:ln>
          </p:spPr>
          <p:txBody>
            <a:bodyPr/>
            <a:lstStyle/>
            <a:p>
              <a:endParaRPr lang="en-GB"/>
            </a:p>
          </p:txBody>
        </p:sp>
        <p:sp>
          <p:nvSpPr>
            <p:cNvPr id="51" name="Text Box 127"/>
            <p:cNvSpPr txBox="1">
              <a:spLocks noChangeArrowheads="1"/>
            </p:cNvSpPr>
            <p:nvPr/>
          </p:nvSpPr>
          <p:spPr bwMode="auto">
            <a:xfrm>
              <a:off x="3124149" y="1490194"/>
              <a:ext cx="532536" cy="308222"/>
            </a:xfrm>
            <a:prstGeom prst="rect">
              <a:avLst/>
            </a:prstGeom>
            <a:noFill/>
            <a:ln w="9525">
              <a:noFill/>
              <a:miter lim="800000"/>
              <a:headEnd/>
              <a:tailEnd/>
            </a:ln>
          </p:spPr>
          <p:txBody>
            <a:bodyPr wrap="none">
              <a:spAutoFit/>
            </a:bodyPr>
            <a:lstStyle/>
            <a:p>
              <a:r>
                <a:rPr lang="en-US" sz="1400" b="1" dirty="0"/>
                <a:t>56.5</a:t>
              </a:r>
              <a:endParaRPr lang="fr-FR" sz="1400" b="1" dirty="0"/>
            </a:p>
          </p:txBody>
        </p:sp>
        <p:sp>
          <p:nvSpPr>
            <p:cNvPr id="52" name="Line 128"/>
            <p:cNvSpPr>
              <a:spLocks noChangeShapeType="1"/>
            </p:cNvSpPr>
            <p:nvPr/>
          </p:nvSpPr>
          <p:spPr bwMode="auto">
            <a:xfrm flipH="1">
              <a:off x="539676" y="1925263"/>
              <a:ext cx="7928327" cy="0"/>
            </a:xfrm>
            <a:prstGeom prst="line">
              <a:avLst/>
            </a:prstGeom>
            <a:noFill/>
            <a:ln w="9525">
              <a:solidFill>
                <a:schemeClr val="tx1"/>
              </a:solidFill>
              <a:round/>
              <a:headEnd/>
              <a:tailEnd/>
            </a:ln>
          </p:spPr>
          <p:txBody>
            <a:bodyPr/>
            <a:lstStyle/>
            <a:p>
              <a:endParaRPr lang="en-GB"/>
            </a:p>
          </p:txBody>
        </p:sp>
        <p:sp>
          <p:nvSpPr>
            <p:cNvPr id="53" name="Line 129"/>
            <p:cNvSpPr>
              <a:spLocks noChangeShapeType="1"/>
            </p:cNvSpPr>
            <p:nvPr/>
          </p:nvSpPr>
          <p:spPr bwMode="auto">
            <a:xfrm>
              <a:off x="7347159" y="1766478"/>
              <a:ext cx="0" cy="314393"/>
            </a:xfrm>
            <a:prstGeom prst="line">
              <a:avLst/>
            </a:prstGeom>
            <a:noFill/>
            <a:ln w="9525">
              <a:solidFill>
                <a:schemeClr val="tx1"/>
              </a:solidFill>
              <a:round/>
              <a:headEnd/>
              <a:tailEnd/>
            </a:ln>
          </p:spPr>
          <p:txBody>
            <a:bodyPr/>
            <a:lstStyle/>
            <a:p>
              <a:endParaRPr lang="en-GB"/>
            </a:p>
          </p:txBody>
        </p:sp>
        <p:sp>
          <p:nvSpPr>
            <p:cNvPr id="54" name="Text Box 130"/>
            <p:cNvSpPr txBox="1">
              <a:spLocks noChangeArrowheads="1"/>
            </p:cNvSpPr>
            <p:nvPr/>
          </p:nvSpPr>
          <p:spPr bwMode="auto">
            <a:xfrm>
              <a:off x="7078855" y="1490194"/>
              <a:ext cx="532536" cy="308222"/>
            </a:xfrm>
            <a:prstGeom prst="rect">
              <a:avLst/>
            </a:prstGeom>
            <a:noFill/>
            <a:ln w="9525">
              <a:noFill/>
              <a:miter lim="800000"/>
              <a:headEnd/>
              <a:tailEnd/>
            </a:ln>
          </p:spPr>
          <p:txBody>
            <a:bodyPr wrap="none">
              <a:spAutoFit/>
            </a:bodyPr>
            <a:lstStyle/>
            <a:p>
              <a:r>
                <a:rPr lang="en-US" sz="1400" b="1" dirty="0"/>
                <a:t>29.9</a:t>
              </a:r>
              <a:endParaRPr lang="fr-FR" sz="1400" b="1" dirty="0"/>
            </a:p>
          </p:txBody>
        </p:sp>
        <p:sp>
          <p:nvSpPr>
            <p:cNvPr id="55" name="Line 131"/>
            <p:cNvSpPr>
              <a:spLocks noChangeShapeType="1"/>
            </p:cNvSpPr>
            <p:nvPr/>
          </p:nvSpPr>
          <p:spPr bwMode="auto">
            <a:xfrm>
              <a:off x="6964548" y="1764891"/>
              <a:ext cx="0" cy="314393"/>
            </a:xfrm>
            <a:prstGeom prst="line">
              <a:avLst/>
            </a:prstGeom>
            <a:noFill/>
            <a:ln w="9525">
              <a:solidFill>
                <a:schemeClr val="tx1"/>
              </a:solidFill>
              <a:round/>
              <a:headEnd/>
              <a:tailEnd/>
            </a:ln>
          </p:spPr>
          <p:txBody>
            <a:bodyPr/>
            <a:lstStyle/>
            <a:p>
              <a:endParaRPr lang="en-GB"/>
            </a:p>
          </p:txBody>
        </p:sp>
        <p:sp>
          <p:nvSpPr>
            <p:cNvPr id="56" name="Text Box 132"/>
            <p:cNvSpPr txBox="1">
              <a:spLocks noChangeArrowheads="1"/>
            </p:cNvSpPr>
            <p:nvPr/>
          </p:nvSpPr>
          <p:spPr bwMode="auto">
            <a:xfrm>
              <a:off x="6753397" y="1488606"/>
              <a:ext cx="383451" cy="308222"/>
            </a:xfrm>
            <a:prstGeom prst="rect">
              <a:avLst/>
            </a:prstGeom>
            <a:noFill/>
            <a:ln w="9525">
              <a:noFill/>
              <a:miter lim="800000"/>
              <a:headEnd/>
              <a:tailEnd/>
            </a:ln>
          </p:spPr>
          <p:txBody>
            <a:bodyPr wrap="none">
              <a:spAutoFit/>
            </a:bodyPr>
            <a:lstStyle/>
            <a:p>
              <a:r>
                <a:rPr lang="en-US" sz="1400" b="1" dirty="0"/>
                <a:t>32</a:t>
              </a:r>
              <a:endParaRPr lang="fr-FR" sz="1400" b="1" dirty="0"/>
            </a:p>
          </p:txBody>
        </p:sp>
        <p:sp>
          <p:nvSpPr>
            <p:cNvPr id="57" name="Line 133"/>
            <p:cNvSpPr>
              <a:spLocks noChangeShapeType="1"/>
            </p:cNvSpPr>
            <p:nvPr/>
          </p:nvSpPr>
          <p:spPr bwMode="auto">
            <a:xfrm>
              <a:off x="6458105" y="1763303"/>
              <a:ext cx="0" cy="314393"/>
            </a:xfrm>
            <a:prstGeom prst="line">
              <a:avLst/>
            </a:prstGeom>
            <a:noFill/>
            <a:ln w="9525">
              <a:solidFill>
                <a:schemeClr val="tx1"/>
              </a:solidFill>
              <a:round/>
              <a:headEnd/>
              <a:tailEnd/>
            </a:ln>
          </p:spPr>
          <p:txBody>
            <a:bodyPr/>
            <a:lstStyle/>
            <a:p>
              <a:endParaRPr lang="en-GB"/>
            </a:p>
          </p:txBody>
        </p:sp>
        <p:sp>
          <p:nvSpPr>
            <p:cNvPr id="58" name="Text Box 134"/>
            <p:cNvSpPr txBox="1">
              <a:spLocks noChangeArrowheads="1"/>
            </p:cNvSpPr>
            <p:nvPr/>
          </p:nvSpPr>
          <p:spPr bwMode="auto">
            <a:xfrm>
              <a:off x="6246954" y="1487018"/>
              <a:ext cx="383451" cy="308222"/>
            </a:xfrm>
            <a:prstGeom prst="rect">
              <a:avLst/>
            </a:prstGeom>
            <a:noFill/>
            <a:ln w="9525">
              <a:noFill/>
              <a:miter lim="800000"/>
              <a:headEnd/>
              <a:tailEnd/>
            </a:ln>
          </p:spPr>
          <p:txBody>
            <a:bodyPr wrap="none">
              <a:spAutoFit/>
            </a:bodyPr>
            <a:lstStyle/>
            <a:p>
              <a:r>
                <a:rPr lang="en-US" sz="1400" b="1" dirty="0"/>
                <a:t>36</a:t>
              </a:r>
              <a:endParaRPr lang="fr-FR" sz="1400" b="1" dirty="0"/>
            </a:p>
          </p:txBody>
        </p:sp>
        <p:sp>
          <p:nvSpPr>
            <p:cNvPr id="59" name="Line 110"/>
            <p:cNvSpPr>
              <a:spLocks noChangeShapeType="1"/>
            </p:cNvSpPr>
            <p:nvPr/>
          </p:nvSpPr>
          <p:spPr bwMode="auto">
            <a:xfrm>
              <a:off x="539676" y="1772453"/>
              <a:ext cx="0" cy="314393"/>
            </a:xfrm>
            <a:prstGeom prst="line">
              <a:avLst/>
            </a:prstGeom>
            <a:noFill/>
            <a:ln w="9525">
              <a:solidFill>
                <a:schemeClr val="tx1"/>
              </a:solidFill>
              <a:round/>
              <a:headEnd/>
              <a:tailEnd/>
            </a:ln>
          </p:spPr>
          <p:txBody>
            <a:bodyPr/>
            <a:lstStyle/>
            <a:p>
              <a:endParaRPr lang="en-GB"/>
            </a:p>
          </p:txBody>
        </p:sp>
        <p:sp>
          <p:nvSpPr>
            <p:cNvPr id="60" name="Text Box 123"/>
            <p:cNvSpPr txBox="1">
              <a:spLocks noChangeArrowheads="1"/>
            </p:cNvSpPr>
            <p:nvPr/>
          </p:nvSpPr>
          <p:spPr bwMode="auto">
            <a:xfrm>
              <a:off x="317500" y="1484313"/>
              <a:ext cx="543758" cy="308222"/>
            </a:xfrm>
            <a:prstGeom prst="rect">
              <a:avLst/>
            </a:prstGeom>
            <a:noFill/>
            <a:ln w="9525">
              <a:noFill/>
              <a:miter lim="800000"/>
              <a:headEnd/>
              <a:tailEnd/>
            </a:ln>
          </p:spPr>
          <p:txBody>
            <a:bodyPr wrap="none">
              <a:spAutoFit/>
            </a:bodyPr>
            <a:lstStyle/>
            <a:p>
              <a:r>
                <a:rPr lang="en-US" sz="1400" b="1" dirty="0"/>
                <a:t>70m</a:t>
              </a:r>
              <a:endParaRPr lang="fr-FR" sz="1400" b="1" dirty="0"/>
            </a:p>
          </p:txBody>
        </p:sp>
      </p:grpSp>
      <p:grpSp>
        <p:nvGrpSpPr>
          <p:cNvPr id="3" name="Group 243"/>
          <p:cNvGrpSpPr>
            <a:grpSpLocks/>
          </p:cNvGrpSpPr>
          <p:nvPr/>
        </p:nvGrpSpPr>
        <p:grpSpPr bwMode="auto">
          <a:xfrm>
            <a:off x="652463" y="5349478"/>
            <a:ext cx="7880350" cy="1042987"/>
            <a:chOff x="652096" y="3878263"/>
            <a:chExt cx="7880429" cy="1042988"/>
          </a:xfrm>
        </p:grpSpPr>
        <p:grpSp>
          <p:nvGrpSpPr>
            <p:cNvPr id="4" name="Group 254"/>
            <p:cNvGrpSpPr>
              <a:grpSpLocks/>
            </p:cNvGrpSpPr>
            <p:nvPr/>
          </p:nvGrpSpPr>
          <p:grpSpPr bwMode="auto">
            <a:xfrm>
              <a:off x="3735789" y="4127501"/>
              <a:ext cx="436536" cy="257175"/>
              <a:chOff x="2147" y="1881"/>
              <a:chExt cx="275" cy="162"/>
            </a:xfrm>
          </p:grpSpPr>
          <p:sp>
            <p:nvSpPr>
              <p:cNvPr id="146" name="Freeform 244"/>
              <p:cNvSpPr>
                <a:spLocks/>
              </p:cNvSpPr>
              <p:nvPr/>
            </p:nvSpPr>
            <p:spPr bwMode="auto">
              <a:xfrm>
                <a:off x="2147" y="1881"/>
                <a:ext cx="275" cy="162"/>
              </a:xfrm>
              <a:custGeom>
                <a:avLst/>
                <a:gdLst>
                  <a:gd name="T0" fmla="*/ 0 w 422"/>
                  <a:gd name="T1" fmla="*/ 0 h 270"/>
                  <a:gd name="T2" fmla="*/ 1 w 422"/>
                  <a:gd name="T3" fmla="*/ 1 h 270"/>
                  <a:gd name="T4" fmla="*/ 1 w 422"/>
                  <a:gd name="T5" fmla="*/ 1 h 270"/>
                  <a:gd name="T6" fmla="*/ 1 w 422"/>
                  <a:gd name="T7" fmla="*/ 1 h 270"/>
                  <a:gd name="T8" fmla="*/ 0 w 422"/>
                  <a:gd name="T9" fmla="*/ 0 h 270"/>
                  <a:gd name="T10" fmla="*/ 0 60000 65536"/>
                  <a:gd name="T11" fmla="*/ 0 60000 65536"/>
                  <a:gd name="T12" fmla="*/ 0 60000 65536"/>
                  <a:gd name="T13" fmla="*/ 0 60000 65536"/>
                  <a:gd name="T14" fmla="*/ 0 60000 65536"/>
                  <a:gd name="T15" fmla="*/ 0 w 422"/>
                  <a:gd name="T16" fmla="*/ 0 h 270"/>
                  <a:gd name="T17" fmla="*/ 422 w 422"/>
                  <a:gd name="T18" fmla="*/ 270 h 270"/>
                </a:gdLst>
                <a:ahLst/>
                <a:cxnLst>
                  <a:cxn ang="T10">
                    <a:pos x="T0" y="T1"/>
                  </a:cxn>
                  <a:cxn ang="T11">
                    <a:pos x="T2" y="T3"/>
                  </a:cxn>
                  <a:cxn ang="T12">
                    <a:pos x="T4" y="T5"/>
                  </a:cxn>
                  <a:cxn ang="T13">
                    <a:pos x="T6" y="T7"/>
                  </a:cxn>
                  <a:cxn ang="T14">
                    <a:pos x="T8" y="T9"/>
                  </a:cxn>
                </a:cxnLst>
                <a:rect l="T15" t="T16" r="T17" b="T18"/>
                <a:pathLst>
                  <a:path w="422" h="270">
                    <a:moveTo>
                      <a:pt x="0" y="0"/>
                    </a:moveTo>
                    <a:lnTo>
                      <a:pt x="422" y="3"/>
                    </a:lnTo>
                    <a:lnTo>
                      <a:pt x="420" y="270"/>
                    </a:lnTo>
                    <a:lnTo>
                      <a:pt x="2" y="270"/>
                    </a:lnTo>
                    <a:lnTo>
                      <a:pt x="0" y="0"/>
                    </a:lnTo>
                    <a:close/>
                  </a:path>
                </a:pathLst>
              </a:custGeom>
              <a:solidFill>
                <a:srgbClr val="DDDDDD"/>
              </a:solidFill>
              <a:ln w="12700">
                <a:solidFill>
                  <a:schemeClr val="tx1"/>
                </a:solidFill>
                <a:round/>
                <a:headEnd/>
                <a:tailEnd/>
              </a:ln>
            </p:spPr>
            <p:txBody>
              <a:bodyPr/>
              <a:lstStyle/>
              <a:p>
                <a:endParaRPr lang="en-GB"/>
              </a:p>
            </p:txBody>
          </p:sp>
          <p:grpSp>
            <p:nvGrpSpPr>
              <p:cNvPr id="5" name="Group 245"/>
              <p:cNvGrpSpPr>
                <a:grpSpLocks/>
              </p:cNvGrpSpPr>
              <p:nvPr/>
            </p:nvGrpSpPr>
            <p:grpSpPr bwMode="auto">
              <a:xfrm>
                <a:off x="2230" y="1914"/>
                <a:ext cx="86" cy="86"/>
                <a:chOff x="3124" y="2511"/>
                <a:chExt cx="86" cy="86"/>
              </a:xfrm>
            </p:grpSpPr>
            <p:sp>
              <p:nvSpPr>
                <p:cNvPr id="152" name="Rectangle 246"/>
                <p:cNvSpPr>
                  <a:spLocks noChangeArrowheads="1"/>
                </p:cNvSpPr>
                <p:nvPr/>
              </p:nvSpPr>
              <p:spPr bwMode="auto">
                <a:xfrm>
                  <a:off x="3124" y="2511"/>
                  <a:ext cx="86" cy="86"/>
                </a:xfrm>
                <a:prstGeom prst="rect">
                  <a:avLst/>
                </a:prstGeom>
                <a:solidFill>
                  <a:srgbClr val="FFFF00"/>
                </a:solidFill>
                <a:ln w="9525">
                  <a:solidFill>
                    <a:schemeClr val="tx1"/>
                  </a:solidFill>
                  <a:miter lim="800000"/>
                  <a:headEnd/>
                  <a:tailEnd/>
                </a:ln>
              </p:spPr>
              <p:txBody>
                <a:bodyPr wrap="none" anchor="ctr"/>
                <a:lstStyle/>
                <a:p>
                  <a:endParaRPr lang="en-US"/>
                </a:p>
              </p:txBody>
            </p:sp>
            <p:grpSp>
              <p:nvGrpSpPr>
                <p:cNvPr id="6" name="Group 247"/>
                <p:cNvGrpSpPr>
                  <a:grpSpLocks/>
                </p:cNvGrpSpPr>
                <p:nvPr/>
              </p:nvGrpSpPr>
              <p:grpSpPr bwMode="auto">
                <a:xfrm>
                  <a:off x="3140" y="2530"/>
                  <a:ext cx="55" cy="47"/>
                  <a:chOff x="3191" y="2529"/>
                  <a:chExt cx="55" cy="47"/>
                </a:xfrm>
              </p:grpSpPr>
              <p:sp>
                <p:nvSpPr>
                  <p:cNvPr id="154" name="Line 248"/>
                  <p:cNvSpPr>
                    <a:spLocks noChangeShapeType="1"/>
                  </p:cNvSpPr>
                  <p:nvPr/>
                </p:nvSpPr>
                <p:spPr bwMode="auto">
                  <a:xfrm flipV="1">
                    <a:off x="3192" y="2529"/>
                    <a:ext cx="54" cy="0"/>
                  </a:xfrm>
                  <a:prstGeom prst="line">
                    <a:avLst/>
                  </a:prstGeom>
                  <a:noFill/>
                  <a:ln w="9525">
                    <a:solidFill>
                      <a:schemeClr val="tx1"/>
                    </a:solidFill>
                    <a:round/>
                    <a:headEnd/>
                    <a:tailEnd/>
                  </a:ln>
                </p:spPr>
                <p:txBody>
                  <a:bodyPr/>
                  <a:lstStyle/>
                  <a:p>
                    <a:endParaRPr lang="en-GB"/>
                  </a:p>
                </p:txBody>
              </p:sp>
              <p:sp>
                <p:nvSpPr>
                  <p:cNvPr id="155" name="Line 249"/>
                  <p:cNvSpPr>
                    <a:spLocks noChangeShapeType="1"/>
                  </p:cNvSpPr>
                  <p:nvPr/>
                </p:nvSpPr>
                <p:spPr bwMode="auto">
                  <a:xfrm flipV="1">
                    <a:off x="3191" y="2576"/>
                    <a:ext cx="54" cy="0"/>
                  </a:xfrm>
                  <a:prstGeom prst="line">
                    <a:avLst/>
                  </a:prstGeom>
                  <a:noFill/>
                  <a:ln w="9525">
                    <a:solidFill>
                      <a:schemeClr val="tx1"/>
                    </a:solidFill>
                    <a:round/>
                    <a:headEnd/>
                    <a:tailEnd/>
                  </a:ln>
                </p:spPr>
                <p:txBody>
                  <a:bodyPr/>
                  <a:lstStyle/>
                  <a:p>
                    <a:endParaRPr lang="en-GB"/>
                  </a:p>
                </p:txBody>
              </p:sp>
            </p:grpSp>
          </p:grpSp>
          <p:grpSp>
            <p:nvGrpSpPr>
              <p:cNvPr id="7" name="Group 250"/>
              <p:cNvGrpSpPr>
                <a:grpSpLocks/>
              </p:cNvGrpSpPr>
              <p:nvPr/>
            </p:nvGrpSpPr>
            <p:grpSpPr bwMode="auto">
              <a:xfrm>
                <a:off x="2332" y="1899"/>
                <a:ext cx="75" cy="122"/>
                <a:chOff x="1944" y="3187"/>
                <a:chExt cx="135" cy="174"/>
              </a:xfrm>
            </p:grpSpPr>
            <p:sp>
              <p:nvSpPr>
                <p:cNvPr id="149" name="Oval 251"/>
                <p:cNvSpPr>
                  <a:spLocks noChangeArrowheads="1"/>
                </p:cNvSpPr>
                <p:nvPr/>
              </p:nvSpPr>
              <p:spPr bwMode="auto">
                <a:xfrm>
                  <a:off x="1944" y="3187"/>
                  <a:ext cx="29" cy="173"/>
                </a:xfrm>
                <a:prstGeom prst="ellipse">
                  <a:avLst/>
                </a:prstGeom>
                <a:solidFill>
                  <a:srgbClr val="FFFF00"/>
                </a:solidFill>
                <a:ln w="9525">
                  <a:solidFill>
                    <a:schemeClr val="tx1"/>
                  </a:solidFill>
                  <a:round/>
                  <a:headEnd/>
                  <a:tailEnd/>
                </a:ln>
              </p:spPr>
              <p:txBody>
                <a:bodyPr wrap="none" anchor="ctr"/>
                <a:lstStyle/>
                <a:p>
                  <a:endParaRPr lang="en-US"/>
                </a:p>
              </p:txBody>
            </p:sp>
            <p:sp>
              <p:nvSpPr>
                <p:cNvPr id="150" name="Oval 252"/>
                <p:cNvSpPr>
                  <a:spLocks noChangeArrowheads="1"/>
                </p:cNvSpPr>
                <p:nvPr/>
              </p:nvSpPr>
              <p:spPr bwMode="auto">
                <a:xfrm>
                  <a:off x="1997" y="3187"/>
                  <a:ext cx="29" cy="173"/>
                </a:xfrm>
                <a:prstGeom prst="ellipse">
                  <a:avLst/>
                </a:prstGeom>
                <a:solidFill>
                  <a:srgbClr val="FFFF00"/>
                </a:solidFill>
                <a:ln w="9525">
                  <a:solidFill>
                    <a:schemeClr val="tx1"/>
                  </a:solidFill>
                  <a:round/>
                  <a:headEnd/>
                  <a:tailEnd/>
                </a:ln>
              </p:spPr>
              <p:txBody>
                <a:bodyPr wrap="none" anchor="ctr"/>
                <a:lstStyle/>
                <a:p>
                  <a:endParaRPr lang="en-US"/>
                </a:p>
              </p:txBody>
            </p:sp>
            <p:sp>
              <p:nvSpPr>
                <p:cNvPr id="151" name="Oval 253"/>
                <p:cNvSpPr>
                  <a:spLocks noChangeArrowheads="1"/>
                </p:cNvSpPr>
                <p:nvPr/>
              </p:nvSpPr>
              <p:spPr bwMode="auto">
                <a:xfrm>
                  <a:off x="2050" y="3188"/>
                  <a:ext cx="29" cy="173"/>
                </a:xfrm>
                <a:prstGeom prst="ellipse">
                  <a:avLst/>
                </a:prstGeom>
                <a:solidFill>
                  <a:srgbClr val="FFFF00"/>
                </a:solidFill>
                <a:ln w="9525">
                  <a:solidFill>
                    <a:schemeClr val="tx1"/>
                  </a:solidFill>
                  <a:round/>
                  <a:headEnd/>
                  <a:tailEnd/>
                </a:ln>
              </p:spPr>
              <p:txBody>
                <a:bodyPr wrap="none" anchor="ctr"/>
                <a:lstStyle/>
                <a:p>
                  <a:endParaRPr lang="en-US"/>
                </a:p>
              </p:txBody>
            </p:sp>
          </p:grpSp>
        </p:grpSp>
        <p:sp>
          <p:nvSpPr>
            <p:cNvPr id="64" name="Rectangle 136"/>
            <p:cNvSpPr>
              <a:spLocks noChangeArrowheads="1"/>
            </p:cNvSpPr>
            <p:nvPr/>
          </p:nvSpPr>
          <p:spPr bwMode="auto">
            <a:xfrm>
              <a:off x="4192962" y="4051301"/>
              <a:ext cx="1469936" cy="711200"/>
            </a:xfrm>
            <a:prstGeom prst="rect">
              <a:avLst/>
            </a:prstGeom>
            <a:solidFill>
              <a:srgbClr val="33CC33"/>
            </a:solidFill>
            <a:ln w="12700">
              <a:solidFill>
                <a:schemeClr val="tx1"/>
              </a:solidFill>
              <a:miter lim="800000"/>
              <a:headEnd/>
              <a:tailEnd/>
            </a:ln>
          </p:spPr>
          <p:txBody>
            <a:bodyPr wrap="none" anchor="ctr"/>
            <a:lstStyle/>
            <a:p>
              <a:endParaRPr lang="en-US"/>
            </a:p>
          </p:txBody>
        </p:sp>
        <p:sp>
          <p:nvSpPr>
            <p:cNvPr id="65" name="Freeform 138"/>
            <p:cNvSpPr>
              <a:spLocks/>
            </p:cNvSpPr>
            <p:nvPr/>
          </p:nvSpPr>
          <p:spPr bwMode="auto">
            <a:xfrm>
              <a:off x="3064317" y="4033838"/>
              <a:ext cx="671473" cy="428625"/>
            </a:xfrm>
            <a:custGeom>
              <a:avLst/>
              <a:gdLst>
                <a:gd name="T0" fmla="*/ 0 w 422"/>
                <a:gd name="T1" fmla="*/ 0 h 270"/>
                <a:gd name="T2" fmla="*/ 2147483647 w 422"/>
                <a:gd name="T3" fmla="*/ 2147483647 h 270"/>
                <a:gd name="T4" fmla="*/ 2147483647 w 422"/>
                <a:gd name="T5" fmla="*/ 2147483647 h 270"/>
                <a:gd name="T6" fmla="*/ 2147483647 w 422"/>
                <a:gd name="T7" fmla="*/ 2147483647 h 270"/>
                <a:gd name="T8" fmla="*/ 0 w 422"/>
                <a:gd name="T9" fmla="*/ 0 h 270"/>
                <a:gd name="T10" fmla="*/ 0 60000 65536"/>
                <a:gd name="T11" fmla="*/ 0 60000 65536"/>
                <a:gd name="T12" fmla="*/ 0 60000 65536"/>
                <a:gd name="T13" fmla="*/ 0 60000 65536"/>
                <a:gd name="T14" fmla="*/ 0 60000 65536"/>
                <a:gd name="T15" fmla="*/ 0 w 422"/>
                <a:gd name="T16" fmla="*/ 0 h 270"/>
                <a:gd name="T17" fmla="*/ 422 w 422"/>
                <a:gd name="T18" fmla="*/ 270 h 270"/>
              </a:gdLst>
              <a:ahLst/>
              <a:cxnLst>
                <a:cxn ang="T10">
                  <a:pos x="T0" y="T1"/>
                </a:cxn>
                <a:cxn ang="T11">
                  <a:pos x="T2" y="T3"/>
                </a:cxn>
                <a:cxn ang="T12">
                  <a:pos x="T4" y="T5"/>
                </a:cxn>
                <a:cxn ang="T13">
                  <a:pos x="T6" y="T7"/>
                </a:cxn>
                <a:cxn ang="T14">
                  <a:pos x="T8" y="T9"/>
                </a:cxn>
              </a:cxnLst>
              <a:rect l="T15" t="T16" r="T17" b="T18"/>
              <a:pathLst>
                <a:path w="422" h="270">
                  <a:moveTo>
                    <a:pt x="0" y="0"/>
                  </a:moveTo>
                  <a:lnTo>
                    <a:pt x="422" y="3"/>
                  </a:lnTo>
                  <a:lnTo>
                    <a:pt x="420" y="270"/>
                  </a:lnTo>
                  <a:lnTo>
                    <a:pt x="2" y="270"/>
                  </a:lnTo>
                  <a:lnTo>
                    <a:pt x="0" y="0"/>
                  </a:lnTo>
                  <a:close/>
                </a:path>
              </a:pathLst>
            </a:custGeom>
            <a:solidFill>
              <a:srgbClr val="DDDDDD"/>
            </a:solidFill>
            <a:ln w="12700">
              <a:solidFill>
                <a:schemeClr val="tx1"/>
              </a:solidFill>
              <a:round/>
              <a:headEnd/>
              <a:tailEnd/>
            </a:ln>
          </p:spPr>
          <p:txBody>
            <a:bodyPr/>
            <a:lstStyle/>
            <a:p>
              <a:endParaRPr lang="en-GB"/>
            </a:p>
          </p:txBody>
        </p:sp>
        <p:sp>
          <p:nvSpPr>
            <p:cNvPr id="66" name="Rectangle 139"/>
            <p:cNvSpPr>
              <a:spLocks noChangeArrowheads="1"/>
            </p:cNvSpPr>
            <p:nvPr/>
          </p:nvSpPr>
          <p:spPr bwMode="auto">
            <a:xfrm>
              <a:off x="3453231" y="4175126"/>
              <a:ext cx="238110" cy="13652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7" name="Freeform 146"/>
            <p:cNvSpPr>
              <a:spLocks/>
            </p:cNvSpPr>
            <p:nvPr/>
          </p:nvSpPr>
          <p:spPr bwMode="auto">
            <a:xfrm>
              <a:off x="5708933" y="4105276"/>
              <a:ext cx="466697" cy="815975"/>
            </a:xfrm>
            <a:custGeom>
              <a:avLst/>
              <a:gdLst>
                <a:gd name="T0" fmla="*/ 2147483647 w 294"/>
                <a:gd name="T1" fmla="*/ 0 h 514"/>
                <a:gd name="T2" fmla="*/ 0 w 294"/>
                <a:gd name="T3" fmla="*/ 2147483647 h 514"/>
                <a:gd name="T4" fmla="*/ 2147483647 w 294"/>
                <a:gd name="T5" fmla="*/ 2147483647 h 514"/>
                <a:gd name="T6" fmla="*/ 2147483647 w 294"/>
                <a:gd name="T7" fmla="*/ 2147483647 h 514"/>
                <a:gd name="T8" fmla="*/ 2147483647 w 294"/>
                <a:gd name="T9" fmla="*/ 0 h 514"/>
                <a:gd name="T10" fmla="*/ 0 60000 65536"/>
                <a:gd name="T11" fmla="*/ 0 60000 65536"/>
                <a:gd name="T12" fmla="*/ 0 60000 65536"/>
                <a:gd name="T13" fmla="*/ 0 60000 65536"/>
                <a:gd name="T14" fmla="*/ 0 60000 65536"/>
                <a:gd name="T15" fmla="*/ 0 w 294"/>
                <a:gd name="T16" fmla="*/ 0 h 514"/>
                <a:gd name="T17" fmla="*/ 294 w 294"/>
                <a:gd name="T18" fmla="*/ 514 h 514"/>
              </a:gdLst>
              <a:ahLst/>
              <a:cxnLst>
                <a:cxn ang="T10">
                  <a:pos x="T0" y="T1"/>
                </a:cxn>
                <a:cxn ang="T11">
                  <a:pos x="T2" y="T3"/>
                </a:cxn>
                <a:cxn ang="T12">
                  <a:pos x="T4" y="T5"/>
                </a:cxn>
                <a:cxn ang="T13">
                  <a:pos x="T6" y="T7"/>
                </a:cxn>
                <a:cxn ang="T14">
                  <a:pos x="T8" y="T9"/>
                </a:cxn>
              </a:cxnLst>
              <a:rect l="T15" t="T16" r="T17" b="T18"/>
              <a:pathLst>
                <a:path w="294" h="514">
                  <a:moveTo>
                    <a:pt x="3" y="0"/>
                  </a:moveTo>
                  <a:lnTo>
                    <a:pt x="0" y="513"/>
                  </a:lnTo>
                  <a:lnTo>
                    <a:pt x="293" y="514"/>
                  </a:lnTo>
                  <a:lnTo>
                    <a:pt x="294" y="4"/>
                  </a:lnTo>
                  <a:lnTo>
                    <a:pt x="3" y="0"/>
                  </a:lnTo>
                  <a:close/>
                </a:path>
              </a:pathLst>
            </a:custGeom>
            <a:solidFill>
              <a:srgbClr val="DDDDDD"/>
            </a:solidFill>
            <a:ln w="12700">
              <a:solidFill>
                <a:schemeClr val="tx1"/>
              </a:solidFill>
              <a:round/>
              <a:headEnd/>
              <a:tailEnd/>
            </a:ln>
          </p:spPr>
          <p:txBody>
            <a:bodyPr/>
            <a:lstStyle/>
            <a:p>
              <a:endParaRPr lang="en-GB"/>
            </a:p>
          </p:txBody>
        </p:sp>
        <p:sp>
          <p:nvSpPr>
            <p:cNvPr id="68" name="Freeform 152"/>
            <p:cNvSpPr>
              <a:spLocks/>
            </p:cNvSpPr>
            <p:nvPr/>
          </p:nvSpPr>
          <p:spPr bwMode="auto">
            <a:xfrm>
              <a:off x="6221665" y="3878263"/>
              <a:ext cx="2055688" cy="642938"/>
            </a:xfrm>
            <a:custGeom>
              <a:avLst/>
              <a:gdLst>
                <a:gd name="T0" fmla="*/ 2147483647 w 1482"/>
                <a:gd name="T1" fmla="*/ 2147483647 h 315"/>
                <a:gd name="T2" fmla="*/ 2147483647 w 1482"/>
                <a:gd name="T3" fmla="*/ 2147483647 h 315"/>
                <a:gd name="T4" fmla="*/ 2147483647 w 1482"/>
                <a:gd name="T5" fmla="*/ 2147483647 h 315"/>
                <a:gd name="T6" fmla="*/ 0 w 1482"/>
                <a:gd name="T7" fmla="*/ 0 h 315"/>
                <a:gd name="T8" fmla="*/ 2147483647 w 1482"/>
                <a:gd name="T9" fmla="*/ 2147483647 h 315"/>
                <a:gd name="T10" fmla="*/ 0 60000 65536"/>
                <a:gd name="T11" fmla="*/ 0 60000 65536"/>
                <a:gd name="T12" fmla="*/ 0 60000 65536"/>
                <a:gd name="T13" fmla="*/ 0 60000 65536"/>
                <a:gd name="T14" fmla="*/ 0 60000 65536"/>
                <a:gd name="T15" fmla="*/ 0 w 1482"/>
                <a:gd name="T16" fmla="*/ 0 h 315"/>
                <a:gd name="T17" fmla="*/ 1482 w 1482"/>
                <a:gd name="T18" fmla="*/ 315 h 315"/>
              </a:gdLst>
              <a:ahLst/>
              <a:cxnLst>
                <a:cxn ang="T10">
                  <a:pos x="T0" y="T1"/>
                </a:cxn>
                <a:cxn ang="T11">
                  <a:pos x="T2" y="T3"/>
                </a:cxn>
                <a:cxn ang="T12">
                  <a:pos x="T4" y="T5"/>
                </a:cxn>
                <a:cxn ang="T13">
                  <a:pos x="T6" y="T7"/>
                </a:cxn>
                <a:cxn ang="T14">
                  <a:pos x="T8" y="T9"/>
                </a:cxn>
              </a:cxnLst>
              <a:rect l="T15" t="T16" r="T17" b="T18"/>
              <a:pathLst>
                <a:path w="1482" h="315">
                  <a:moveTo>
                    <a:pt x="2" y="315"/>
                  </a:moveTo>
                  <a:lnTo>
                    <a:pt x="1479" y="254"/>
                  </a:lnTo>
                  <a:lnTo>
                    <a:pt x="1482" y="129"/>
                  </a:lnTo>
                  <a:lnTo>
                    <a:pt x="0" y="0"/>
                  </a:lnTo>
                  <a:lnTo>
                    <a:pt x="2" y="315"/>
                  </a:lnTo>
                  <a:close/>
                </a:path>
              </a:pathLst>
            </a:custGeom>
            <a:solidFill>
              <a:srgbClr val="DDDDDD"/>
            </a:solidFill>
            <a:ln w="12700">
              <a:solidFill>
                <a:schemeClr val="tx1"/>
              </a:solidFill>
              <a:round/>
              <a:headEnd/>
              <a:tailEnd/>
            </a:ln>
          </p:spPr>
          <p:txBody>
            <a:bodyPr/>
            <a:lstStyle/>
            <a:p>
              <a:endParaRPr lang="en-GB"/>
            </a:p>
          </p:txBody>
        </p:sp>
        <p:grpSp>
          <p:nvGrpSpPr>
            <p:cNvPr id="8" name="Group 153"/>
            <p:cNvGrpSpPr>
              <a:grpSpLocks/>
            </p:cNvGrpSpPr>
            <p:nvPr/>
          </p:nvGrpSpPr>
          <p:grpSpPr bwMode="auto">
            <a:xfrm>
              <a:off x="6804242" y="4192588"/>
              <a:ext cx="109531" cy="109538"/>
              <a:chOff x="3124" y="2511"/>
              <a:chExt cx="86" cy="86"/>
            </a:xfrm>
          </p:grpSpPr>
          <p:sp>
            <p:nvSpPr>
              <p:cNvPr id="142" name="Rectangle 154"/>
              <p:cNvSpPr>
                <a:spLocks noChangeArrowheads="1"/>
              </p:cNvSpPr>
              <p:nvPr/>
            </p:nvSpPr>
            <p:spPr bwMode="auto">
              <a:xfrm>
                <a:off x="3124" y="2511"/>
                <a:ext cx="86" cy="86"/>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9" name="Group 155"/>
              <p:cNvGrpSpPr>
                <a:grpSpLocks/>
              </p:cNvGrpSpPr>
              <p:nvPr/>
            </p:nvGrpSpPr>
            <p:grpSpPr bwMode="auto">
              <a:xfrm>
                <a:off x="3140" y="2530"/>
                <a:ext cx="55" cy="47"/>
                <a:chOff x="3191" y="2529"/>
                <a:chExt cx="55" cy="47"/>
              </a:xfrm>
            </p:grpSpPr>
            <p:sp>
              <p:nvSpPr>
                <p:cNvPr id="144" name="Line 156"/>
                <p:cNvSpPr>
                  <a:spLocks noChangeShapeType="1"/>
                </p:cNvSpPr>
                <p:nvPr/>
              </p:nvSpPr>
              <p:spPr bwMode="auto">
                <a:xfrm flipV="1">
                  <a:off x="3192" y="2529"/>
                  <a:ext cx="54" cy="0"/>
                </a:xfrm>
                <a:prstGeom prst="line">
                  <a:avLst/>
                </a:prstGeom>
                <a:noFill/>
                <a:ln w="9525">
                  <a:solidFill>
                    <a:schemeClr val="tx1"/>
                  </a:solidFill>
                  <a:round/>
                  <a:headEnd/>
                  <a:tailEnd/>
                </a:ln>
              </p:spPr>
              <p:txBody>
                <a:bodyPr/>
                <a:lstStyle/>
                <a:p>
                  <a:endParaRPr lang="en-GB"/>
                </a:p>
              </p:txBody>
            </p:sp>
            <p:sp>
              <p:nvSpPr>
                <p:cNvPr id="145" name="Line 157"/>
                <p:cNvSpPr>
                  <a:spLocks noChangeShapeType="1"/>
                </p:cNvSpPr>
                <p:nvPr/>
              </p:nvSpPr>
              <p:spPr bwMode="auto">
                <a:xfrm flipV="1">
                  <a:off x="3191" y="2576"/>
                  <a:ext cx="54" cy="0"/>
                </a:xfrm>
                <a:prstGeom prst="line">
                  <a:avLst/>
                </a:prstGeom>
                <a:noFill/>
                <a:ln w="9525">
                  <a:solidFill>
                    <a:schemeClr val="tx1"/>
                  </a:solidFill>
                  <a:round/>
                  <a:headEnd/>
                  <a:tailEnd/>
                </a:ln>
              </p:spPr>
              <p:txBody>
                <a:bodyPr/>
                <a:lstStyle/>
                <a:p>
                  <a:endParaRPr lang="en-GB"/>
                </a:p>
              </p:txBody>
            </p:sp>
          </p:grpSp>
        </p:grpSp>
        <p:sp>
          <p:nvSpPr>
            <p:cNvPr id="70" name="Rectangle 158"/>
            <p:cNvSpPr>
              <a:spLocks noChangeArrowheads="1"/>
            </p:cNvSpPr>
            <p:nvPr/>
          </p:nvSpPr>
          <p:spPr bwMode="auto">
            <a:xfrm>
              <a:off x="7072514" y="4160838"/>
              <a:ext cx="236522" cy="136525"/>
            </a:xfrm>
            <a:prstGeom prst="rect">
              <a:avLst/>
            </a:prstGeom>
            <a:solidFill>
              <a:srgbClr val="FFFF00"/>
            </a:solidFill>
            <a:ln w="9525">
              <a:solidFill>
                <a:schemeClr val="tx1"/>
              </a:solidFill>
              <a:miter lim="800000"/>
              <a:headEnd/>
              <a:tailEnd/>
            </a:ln>
          </p:spPr>
          <p:txBody>
            <a:bodyPr wrap="none" anchor="ctr"/>
            <a:lstStyle/>
            <a:p>
              <a:endParaRPr lang="en-US"/>
            </a:p>
          </p:txBody>
        </p:sp>
        <p:grpSp>
          <p:nvGrpSpPr>
            <p:cNvPr id="10" name="Group 159"/>
            <p:cNvGrpSpPr>
              <a:grpSpLocks/>
            </p:cNvGrpSpPr>
            <p:nvPr/>
          </p:nvGrpSpPr>
          <p:grpSpPr bwMode="auto">
            <a:xfrm>
              <a:off x="7397931" y="4154488"/>
              <a:ext cx="236523" cy="136525"/>
              <a:chOff x="4288" y="2537"/>
              <a:chExt cx="149" cy="86"/>
            </a:xfrm>
          </p:grpSpPr>
          <p:sp>
            <p:nvSpPr>
              <p:cNvPr id="138" name="Rectangle 160"/>
              <p:cNvSpPr>
                <a:spLocks noChangeArrowheads="1"/>
              </p:cNvSpPr>
              <p:nvPr/>
            </p:nvSpPr>
            <p:spPr bwMode="auto">
              <a:xfrm>
                <a:off x="4288" y="2537"/>
                <a:ext cx="149" cy="86"/>
              </a:xfrm>
              <a:prstGeom prst="rect">
                <a:avLst/>
              </a:prstGeom>
              <a:solidFill>
                <a:srgbClr val="FFFF00">
                  <a:alpha val="70195"/>
                </a:srgbClr>
              </a:solidFill>
              <a:ln w="9525">
                <a:solidFill>
                  <a:schemeClr val="tx1"/>
                </a:solidFill>
                <a:miter lim="800000"/>
                <a:headEnd/>
                <a:tailEnd/>
              </a:ln>
            </p:spPr>
            <p:txBody>
              <a:bodyPr wrap="none" anchor="ctr"/>
              <a:lstStyle/>
              <a:p>
                <a:endParaRPr lang="en-US"/>
              </a:p>
            </p:txBody>
          </p:sp>
          <p:grpSp>
            <p:nvGrpSpPr>
              <p:cNvPr id="11" name="Group 161"/>
              <p:cNvGrpSpPr>
                <a:grpSpLocks/>
              </p:cNvGrpSpPr>
              <p:nvPr/>
            </p:nvGrpSpPr>
            <p:grpSpPr bwMode="auto">
              <a:xfrm>
                <a:off x="4305" y="2549"/>
                <a:ext cx="116" cy="62"/>
                <a:chOff x="4308" y="2551"/>
                <a:chExt cx="116" cy="62"/>
              </a:xfrm>
            </p:grpSpPr>
            <p:sp>
              <p:nvSpPr>
                <p:cNvPr id="140" name="AutoShape 162"/>
                <p:cNvSpPr>
                  <a:spLocks noChangeArrowheads="1"/>
                </p:cNvSpPr>
                <p:nvPr/>
              </p:nvSpPr>
              <p:spPr bwMode="auto">
                <a:xfrm>
                  <a:off x="4308" y="2584"/>
                  <a:ext cx="46" cy="29"/>
                </a:xfrm>
                <a:prstGeom prst="parallelogram">
                  <a:avLst>
                    <a:gd name="adj" fmla="val 39655"/>
                  </a:avLst>
                </a:prstGeom>
                <a:solidFill>
                  <a:srgbClr val="FFFF00"/>
                </a:solidFill>
                <a:ln w="9525">
                  <a:solidFill>
                    <a:schemeClr val="tx1"/>
                  </a:solidFill>
                  <a:miter lim="800000"/>
                  <a:headEnd/>
                  <a:tailEnd/>
                </a:ln>
              </p:spPr>
              <p:txBody>
                <a:bodyPr wrap="none" anchor="ctr"/>
                <a:lstStyle/>
                <a:p>
                  <a:endParaRPr lang="en-US"/>
                </a:p>
              </p:txBody>
            </p:sp>
            <p:sp>
              <p:nvSpPr>
                <p:cNvPr id="141" name="AutoShape 163"/>
                <p:cNvSpPr>
                  <a:spLocks noChangeArrowheads="1"/>
                </p:cNvSpPr>
                <p:nvPr/>
              </p:nvSpPr>
              <p:spPr bwMode="auto">
                <a:xfrm>
                  <a:off x="4378" y="2551"/>
                  <a:ext cx="46" cy="29"/>
                </a:xfrm>
                <a:prstGeom prst="parallelogram">
                  <a:avLst>
                    <a:gd name="adj" fmla="val 39655"/>
                  </a:avLst>
                </a:prstGeom>
                <a:solidFill>
                  <a:srgbClr val="FFFF00"/>
                </a:solidFill>
                <a:ln w="9525">
                  <a:solidFill>
                    <a:schemeClr val="tx1"/>
                  </a:solidFill>
                  <a:miter lim="800000"/>
                  <a:headEnd/>
                  <a:tailEnd/>
                </a:ln>
              </p:spPr>
              <p:txBody>
                <a:bodyPr wrap="none" anchor="ctr"/>
                <a:lstStyle/>
                <a:p>
                  <a:endParaRPr lang="en-US"/>
                </a:p>
              </p:txBody>
            </p:sp>
          </p:grpSp>
        </p:grpSp>
        <p:sp>
          <p:nvSpPr>
            <p:cNvPr id="72" name="Freeform 164"/>
            <p:cNvSpPr>
              <a:spLocks/>
            </p:cNvSpPr>
            <p:nvPr/>
          </p:nvSpPr>
          <p:spPr bwMode="auto">
            <a:xfrm>
              <a:off x="688098" y="4029076"/>
              <a:ext cx="2369870" cy="681037"/>
            </a:xfrm>
            <a:custGeom>
              <a:avLst/>
              <a:gdLst>
                <a:gd name="T0" fmla="*/ 2147483647 w 789"/>
                <a:gd name="T1" fmla="*/ 0 h 429"/>
                <a:gd name="T2" fmla="*/ 0 w 789"/>
                <a:gd name="T3" fmla="*/ 2147483647 h 429"/>
                <a:gd name="T4" fmla="*/ 2147483647 w 789"/>
                <a:gd name="T5" fmla="*/ 2147483647 h 429"/>
                <a:gd name="T6" fmla="*/ 2147483647 w 789"/>
                <a:gd name="T7" fmla="*/ 2147483647 h 429"/>
                <a:gd name="T8" fmla="*/ 2147483647 w 789"/>
                <a:gd name="T9" fmla="*/ 2147483647 h 429"/>
                <a:gd name="T10" fmla="*/ 2147483647 w 789"/>
                <a:gd name="T11" fmla="*/ 0 h 429"/>
                <a:gd name="T12" fmla="*/ 0 60000 65536"/>
                <a:gd name="T13" fmla="*/ 0 60000 65536"/>
                <a:gd name="T14" fmla="*/ 0 60000 65536"/>
                <a:gd name="T15" fmla="*/ 0 60000 65536"/>
                <a:gd name="T16" fmla="*/ 0 60000 65536"/>
                <a:gd name="T17" fmla="*/ 0 60000 65536"/>
                <a:gd name="T18" fmla="*/ 0 w 789"/>
                <a:gd name="T19" fmla="*/ 0 h 429"/>
                <a:gd name="T20" fmla="*/ 789 w 789"/>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789" h="429">
                  <a:moveTo>
                    <a:pt x="2" y="0"/>
                  </a:moveTo>
                  <a:lnTo>
                    <a:pt x="0" y="423"/>
                  </a:lnTo>
                  <a:lnTo>
                    <a:pt x="623" y="429"/>
                  </a:lnTo>
                  <a:lnTo>
                    <a:pt x="789" y="267"/>
                  </a:lnTo>
                  <a:lnTo>
                    <a:pt x="789" y="5"/>
                  </a:lnTo>
                  <a:lnTo>
                    <a:pt x="2" y="0"/>
                  </a:lnTo>
                  <a:close/>
                </a:path>
              </a:pathLst>
            </a:custGeom>
            <a:solidFill>
              <a:srgbClr val="FF6600"/>
            </a:solidFill>
            <a:ln w="12700">
              <a:solidFill>
                <a:schemeClr val="tx1"/>
              </a:solidFill>
              <a:round/>
              <a:headEnd/>
              <a:tailEnd/>
            </a:ln>
          </p:spPr>
          <p:txBody>
            <a:bodyPr/>
            <a:lstStyle/>
            <a:p>
              <a:endParaRPr lang="en-GB"/>
            </a:p>
          </p:txBody>
        </p:sp>
        <p:sp>
          <p:nvSpPr>
            <p:cNvPr id="73" name="Line 165"/>
            <p:cNvSpPr>
              <a:spLocks noChangeShapeType="1"/>
            </p:cNvSpPr>
            <p:nvPr/>
          </p:nvSpPr>
          <p:spPr bwMode="auto">
            <a:xfrm flipH="1">
              <a:off x="760101" y="4246563"/>
              <a:ext cx="6714025" cy="0"/>
            </a:xfrm>
            <a:prstGeom prst="line">
              <a:avLst/>
            </a:prstGeom>
            <a:noFill/>
            <a:ln w="19050">
              <a:solidFill>
                <a:srgbClr val="0000FF"/>
              </a:solidFill>
              <a:round/>
              <a:headEnd/>
              <a:tailEnd/>
            </a:ln>
          </p:spPr>
          <p:txBody>
            <a:bodyPr/>
            <a:lstStyle/>
            <a:p>
              <a:endParaRPr lang="en-GB"/>
            </a:p>
          </p:txBody>
        </p:sp>
        <p:sp>
          <p:nvSpPr>
            <p:cNvPr id="74" name="Rectangle 166"/>
            <p:cNvSpPr>
              <a:spLocks noChangeArrowheads="1"/>
            </p:cNvSpPr>
            <p:nvPr/>
          </p:nvSpPr>
          <p:spPr bwMode="auto">
            <a:xfrm>
              <a:off x="733115" y="4200526"/>
              <a:ext cx="26985" cy="9207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5" name="Rectangle 167"/>
            <p:cNvSpPr>
              <a:spLocks noChangeArrowheads="1"/>
            </p:cNvSpPr>
            <p:nvPr/>
          </p:nvSpPr>
          <p:spPr bwMode="auto">
            <a:xfrm>
              <a:off x="1048116" y="4157588"/>
              <a:ext cx="507969" cy="161925"/>
            </a:xfrm>
            <a:prstGeom prst="rect">
              <a:avLst/>
            </a:prstGeom>
            <a:noFill/>
            <a:ln w="9525">
              <a:solidFill>
                <a:schemeClr val="tx1"/>
              </a:solidFill>
              <a:miter lim="800000"/>
              <a:headEnd/>
              <a:tailEnd/>
            </a:ln>
          </p:spPr>
          <p:txBody>
            <a:bodyPr wrap="none" anchor="ctr"/>
            <a:lstStyle/>
            <a:p>
              <a:endParaRPr lang="en-US"/>
            </a:p>
          </p:txBody>
        </p:sp>
        <p:grpSp>
          <p:nvGrpSpPr>
            <p:cNvPr id="12" name="Group 168"/>
            <p:cNvGrpSpPr>
              <a:grpSpLocks/>
            </p:cNvGrpSpPr>
            <p:nvPr/>
          </p:nvGrpSpPr>
          <p:grpSpPr bwMode="auto">
            <a:xfrm flipH="1">
              <a:off x="1407613" y="4174604"/>
              <a:ext cx="936569" cy="127000"/>
              <a:chOff x="381" y="2270"/>
              <a:chExt cx="424" cy="143"/>
            </a:xfrm>
          </p:grpSpPr>
          <p:sp>
            <p:nvSpPr>
              <p:cNvPr id="135" name="Line 169"/>
              <p:cNvSpPr>
                <a:spLocks noChangeShapeType="1"/>
              </p:cNvSpPr>
              <p:nvPr/>
            </p:nvSpPr>
            <p:spPr bwMode="auto">
              <a:xfrm flipV="1">
                <a:off x="381" y="2270"/>
                <a:ext cx="407" cy="71"/>
              </a:xfrm>
              <a:prstGeom prst="line">
                <a:avLst/>
              </a:prstGeom>
              <a:noFill/>
              <a:ln w="9525">
                <a:solidFill>
                  <a:schemeClr val="tx1"/>
                </a:solidFill>
                <a:round/>
                <a:headEnd/>
                <a:tailEnd/>
              </a:ln>
            </p:spPr>
            <p:txBody>
              <a:bodyPr/>
              <a:lstStyle/>
              <a:p>
                <a:endParaRPr lang="en-GB"/>
              </a:p>
            </p:txBody>
          </p:sp>
          <p:sp>
            <p:nvSpPr>
              <p:cNvPr id="136" name="Line 170"/>
              <p:cNvSpPr>
                <a:spLocks noChangeShapeType="1"/>
              </p:cNvSpPr>
              <p:nvPr/>
            </p:nvSpPr>
            <p:spPr bwMode="auto">
              <a:xfrm>
                <a:off x="381" y="2341"/>
                <a:ext cx="407" cy="71"/>
              </a:xfrm>
              <a:prstGeom prst="line">
                <a:avLst/>
              </a:prstGeom>
              <a:noFill/>
              <a:ln w="9525">
                <a:solidFill>
                  <a:schemeClr val="tx1"/>
                </a:solidFill>
                <a:round/>
                <a:headEnd/>
                <a:tailEnd/>
              </a:ln>
            </p:spPr>
            <p:txBody>
              <a:bodyPr/>
              <a:lstStyle/>
              <a:p>
                <a:endParaRPr lang="en-GB"/>
              </a:p>
            </p:txBody>
          </p:sp>
          <p:sp>
            <p:nvSpPr>
              <p:cNvPr id="137" name="Arc 171"/>
              <p:cNvSpPr>
                <a:spLocks/>
              </p:cNvSpPr>
              <p:nvPr/>
            </p:nvSpPr>
            <p:spPr bwMode="auto">
              <a:xfrm>
                <a:off x="632" y="2270"/>
                <a:ext cx="173" cy="143"/>
              </a:xfrm>
              <a:custGeom>
                <a:avLst/>
                <a:gdLst>
                  <a:gd name="T0" fmla="*/ 0 w 21600"/>
                  <a:gd name="T1" fmla="*/ 0 h 17938"/>
                  <a:gd name="T2" fmla="*/ 0 w 21600"/>
                  <a:gd name="T3" fmla="*/ 0 h 17938"/>
                  <a:gd name="T4" fmla="*/ 0 w 21600"/>
                  <a:gd name="T5" fmla="*/ 0 h 17938"/>
                  <a:gd name="T6" fmla="*/ 0 60000 65536"/>
                  <a:gd name="T7" fmla="*/ 0 60000 65536"/>
                  <a:gd name="T8" fmla="*/ 0 60000 65536"/>
                  <a:gd name="T9" fmla="*/ 0 w 21600"/>
                  <a:gd name="T10" fmla="*/ 0 h 17938"/>
                  <a:gd name="T11" fmla="*/ 21600 w 21600"/>
                  <a:gd name="T12" fmla="*/ 17938 h 17938"/>
                </a:gdLst>
                <a:ahLst/>
                <a:cxnLst>
                  <a:cxn ang="T6">
                    <a:pos x="T0" y="T1"/>
                  </a:cxn>
                  <a:cxn ang="T7">
                    <a:pos x="T2" y="T3"/>
                  </a:cxn>
                  <a:cxn ang="T8">
                    <a:pos x="T4" y="T5"/>
                  </a:cxn>
                </a:cxnLst>
                <a:rect l="T9" t="T10" r="T11" b="T12"/>
                <a:pathLst>
                  <a:path w="21600" h="17938" fill="none" extrusionOk="0">
                    <a:moveTo>
                      <a:pt x="19682" y="0"/>
                    </a:moveTo>
                    <a:cubicBezTo>
                      <a:pt x="20946" y="2795"/>
                      <a:pt x="21600" y="5828"/>
                      <a:pt x="21600" y="8897"/>
                    </a:cubicBezTo>
                    <a:cubicBezTo>
                      <a:pt x="21600" y="12018"/>
                      <a:pt x="20923" y="15102"/>
                      <a:pt x="19616" y="17937"/>
                    </a:cubicBezTo>
                  </a:path>
                  <a:path w="21600" h="17938" stroke="0" extrusionOk="0">
                    <a:moveTo>
                      <a:pt x="19682" y="0"/>
                    </a:moveTo>
                    <a:cubicBezTo>
                      <a:pt x="20946" y="2795"/>
                      <a:pt x="21600" y="5828"/>
                      <a:pt x="21600" y="8897"/>
                    </a:cubicBezTo>
                    <a:cubicBezTo>
                      <a:pt x="21600" y="12018"/>
                      <a:pt x="20923" y="15102"/>
                      <a:pt x="19616" y="17937"/>
                    </a:cubicBezTo>
                    <a:lnTo>
                      <a:pt x="0" y="8897"/>
                    </a:lnTo>
                    <a:close/>
                  </a:path>
                </a:pathLst>
              </a:custGeom>
              <a:noFill/>
              <a:ln w="9525">
                <a:solidFill>
                  <a:schemeClr val="tx1"/>
                </a:solidFill>
                <a:round/>
                <a:headEnd/>
                <a:tailEnd/>
              </a:ln>
            </p:spPr>
            <p:txBody>
              <a:bodyPr wrap="none" anchor="ctr"/>
              <a:lstStyle/>
              <a:p>
                <a:endParaRPr lang="en-GB"/>
              </a:p>
            </p:txBody>
          </p:sp>
        </p:grpSp>
        <p:grpSp>
          <p:nvGrpSpPr>
            <p:cNvPr id="13" name="Group 172"/>
            <p:cNvGrpSpPr>
              <a:grpSpLocks/>
            </p:cNvGrpSpPr>
            <p:nvPr/>
          </p:nvGrpSpPr>
          <p:grpSpPr bwMode="auto">
            <a:xfrm>
              <a:off x="3096066" y="4183063"/>
              <a:ext cx="136516" cy="136525"/>
              <a:chOff x="588" y="2886"/>
              <a:chExt cx="107" cy="109"/>
            </a:xfrm>
          </p:grpSpPr>
          <p:sp>
            <p:nvSpPr>
              <p:cNvPr id="133" name="Rectangle 173"/>
              <p:cNvSpPr>
                <a:spLocks noChangeArrowheads="1"/>
              </p:cNvSpPr>
              <p:nvPr/>
            </p:nvSpPr>
            <p:spPr bwMode="auto">
              <a:xfrm>
                <a:off x="588" y="2886"/>
                <a:ext cx="107" cy="10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4" name="Rectangle 174"/>
              <p:cNvSpPr>
                <a:spLocks noChangeArrowheads="1"/>
              </p:cNvSpPr>
              <p:nvPr/>
            </p:nvSpPr>
            <p:spPr bwMode="auto">
              <a:xfrm>
                <a:off x="604" y="2903"/>
                <a:ext cx="75" cy="75"/>
              </a:xfrm>
              <a:prstGeom prst="rect">
                <a:avLst/>
              </a:prstGeom>
              <a:solidFill>
                <a:schemeClr val="bg1"/>
              </a:solidFill>
              <a:ln w="9525">
                <a:solidFill>
                  <a:schemeClr val="tx1"/>
                </a:solidFill>
                <a:miter lim="800000"/>
                <a:headEnd/>
                <a:tailEnd/>
              </a:ln>
            </p:spPr>
            <p:txBody>
              <a:bodyPr wrap="none" anchor="ctr"/>
              <a:lstStyle/>
              <a:p>
                <a:endParaRPr lang="en-US"/>
              </a:p>
            </p:txBody>
          </p:sp>
        </p:grpSp>
        <p:grpSp>
          <p:nvGrpSpPr>
            <p:cNvPr id="15" name="Group 175"/>
            <p:cNvGrpSpPr>
              <a:grpSpLocks/>
            </p:cNvGrpSpPr>
            <p:nvPr/>
          </p:nvGrpSpPr>
          <p:grpSpPr bwMode="auto">
            <a:xfrm>
              <a:off x="4240585" y="4181476"/>
              <a:ext cx="136516" cy="136525"/>
              <a:chOff x="588" y="2886"/>
              <a:chExt cx="107" cy="109"/>
            </a:xfrm>
          </p:grpSpPr>
          <p:sp>
            <p:nvSpPr>
              <p:cNvPr id="131" name="Rectangle 176"/>
              <p:cNvSpPr>
                <a:spLocks noChangeArrowheads="1"/>
              </p:cNvSpPr>
              <p:nvPr/>
            </p:nvSpPr>
            <p:spPr bwMode="auto">
              <a:xfrm>
                <a:off x="588" y="2886"/>
                <a:ext cx="107" cy="10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2" name="Rectangle 177"/>
              <p:cNvSpPr>
                <a:spLocks noChangeArrowheads="1"/>
              </p:cNvSpPr>
              <p:nvPr/>
            </p:nvSpPr>
            <p:spPr bwMode="auto">
              <a:xfrm>
                <a:off x="604" y="2903"/>
                <a:ext cx="75" cy="75"/>
              </a:xfrm>
              <a:prstGeom prst="rect">
                <a:avLst/>
              </a:prstGeom>
              <a:solidFill>
                <a:schemeClr val="bg1"/>
              </a:solidFill>
              <a:ln w="9525">
                <a:solidFill>
                  <a:schemeClr val="tx1"/>
                </a:solidFill>
                <a:miter lim="800000"/>
                <a:headEnd/>
                <a:tailEnd/>
              </a:ln>
            </p:spPr>
            <p:txBody>
              <a:bodyPr wrap="none" anchor="ctr"/>
              <a:lstStyle/>
              <a:p>
                <a:endParaRPr lang="en-US"/>
              </a:p>
            </p:txBody>
          </p:sp>
        </p:grpSp>
        <p:grpSp>
          <p:nvGrpSpPr>
            <p:cNvPr id="17" name="Group 178"/>
            <p:cNvGrpSpPr>
              <a:grpSpLocks/>
            </p:cNvGrpSpPr>
            <p:nvPr/>
          </p:nvGrpSpPr>
          <p:grpSpPr bwMode="auto">
            <a:xfrm>
              <a:off x="6264524" y="4179888"/>
              <a:ext cx="136516" cy="136525"/>
              <a:chOff x="588" y="2886"/>
              <a:chExt cx="107" cy="109"/>
            </a:xfrm>
          </p:grpSpPr>
          <p:sp>
            <p:nvSpPr>
              <p:cNvPr id="129" name="Rectangle 179"/>
              <p:cNvSpPr>
                <a:spLocks noChangeArrowheads="1"/>
              </p:cNvSpPr>
              <p:nvPr/>
            </p:nvSpPr>
            <p:spPr bwMode="auto">
              <a:xfrm>
                <a:off x="588" y="2886"/>
                <a:ext cx="107" cy="10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0" name="Rectangle 180"/>
              <p:cNvSpPr>
                <a:spLocks noChangeArrowheads="1"/>
              </p:cNvSpPr>
              <p:nvPr/>
            </p:nvSpPr>
            <p:spPr bwMode="auto">
              <a:xfrm>
                <a:off x="604" y="2903"/>
                <a:ext cx="75" cy="75"/>
              </a:xfrm>
              <a:prstGeom prst="rect">
                <a:avLst/>
              </a:prstGeom>
              <a:solidFill>
                <a:schemeClr val="bg1"/>
              </a:solidFill>
              <a:ln w="9525">
                <a:solidFill>
                  <a:schemeClr val="tx1"/>
                </a:solidFill>
                <a:miter lim="800000"/>
                <a:headEnd/>
                <a:tailEnd/>
              </a:ln>
            </p:spPr>
            <p:txBody>
              <a:bodyPr wrap="none" anchor="ctr"/>
              <a:lstStyle/>
              <a:p>
                <a:endParaRPr lang="en-US"/>
              </a:p>
            </p:txBody>
          </p:sp>
        </p:grpSp>
        <p:grpSp>
          <p:nvGrpSpPr>
            <p:cNvPr id="18" name="Group 181"/>
            <p:cNvGrpSpPr>
              <a:grpSpLocks/>
            </p:cNvGrpSpPr>
            <p:nvPr/>
          </p:nvGrpSpPr>
          <p:grpSpPr bwMode="auto">
            <a:xfrm>
              <a:off x="4685057" y="4103924"/>
              <a:ext cx="769891" cy="280987"/>
              <a:chOff x="2631" y="2561"/>
              <a:chExt cx="485" cy="177"/>
            </a:xfrm>
          </p:grpSpPr>
          <p:sp>
            <p:nvSpPr>
              <p:cNvPr id="120" name="Oval 182"/>
              <p:cNvSpPr>
                <a:spLocks noChangeArrowheads="1"/>
              </p:cNvSpPr>
              <p:nvPr/>
            </p:nvSpPr>
            <p:spPr bwMode="auto">
              <a:xfrm>
                <a:off x="2988" y="2607"/>
                <a:ext cx="89" cy="86"/>
              </a:xfrm>
              <a:prstGeom prst="ellipse">
                <a:avLst/>
              </a:prstGeom>
              <a:solidFill>
                <a:schemeClr val="bg1"/>
              </a:solidFill>
              <a:ln w="9525">
                <a:solidFill>
                  <a:schemeClr val="tx1"/>
                </a:solidFill>
                <a:round/>
                <a:headEnd/>
                <a:tailEnd/>
              </a:ln>
            </p:spPr>
            <p:txBody>
              <a:bodyPr wrap="none" anchor="ctr"/>
              <a:lstStyle/>
              <a:p>
                <a:endParaRPr lang="en-US"/>
              </a:p>
            </p:txBody>
          </p:sp>
          <p:grpSp>
            <p:nvGrpSpPr>
              <p:cNvPr id="19" name="Group 183"/>
              <p:cNvGrpSpPr>
                <a:grpSpLocks/>
              </p:cNvGrpSpPr>
              <p:nvPr/>
            </p:nvGrpSpPr>
            <p:grpSpPr bwMode="auto">
              <a:xfrm rot="2034405">
                <a:off x="2631" y="2561"/>
                <a:ext cx="485" cy="177"/>
                <a:chOff x="2664" y="2252"/>
                <a:chExt cx="485" cy="177"/>
              </a:xfrm>
            </p:grpSpPr>
            <p:sp>
              <p:nvSpPr>
                <p:cNvPr id="122" name="Oval 184"/>
                <p:cNvSpPr>
                  <a:spLocks noChangeArrowheads="1"/>
                </p:cNvSpPr>
                <p:nvPr/>
              </p:nvSpPr>
              <p:spPr bwMode="auto">
                <a:xfrm>
                  <a:off x="2832" y="2302"/>
                  <a:ext cx="109" cy="109"/>
                </a:xfrm>
                <a:prstGeom prst="ellipse">
                  <a:avLst/>
                </a:prstGeom>
                <a:solidFill>
                  <a:schemeClr val="bg1"/>
                </a:solidFill>
                <a:ln w="9525">
                  <a:solidFill>
                    <a:schemeClr val="tx1"/>
                  </a:solidFill>
                  <a:round/>
                  <a:headEnd/>
                  <a:tailEnd/>
                </a:ln>
              </p:spPr>
              <p:txBody>
                <a:bodyPr wrap="none" anchor="ctr"/>
                <a:lstStyle/>
                <a:p>
                  <a:endParaRPr lang="en-US"/>
                </a:p>
              </p:txBody>
            </p:sp>
            <p:grpSp>
              <p:nvGrpSpPr>
                <p:cNvPr id="20" name="Group 185"/>
                <p:cNvGrpSpPr>
                  <a:grpSpLocks/>
                </p:cNvGrpSpPr>
                <p:nvPr/>
              </p:nvGrpSpPr>
              <p:grpSpPr bwMode="auto">
                <a:xfrm rot="-2316441">
                  <a:off x="2664" y="2262"/>
                  <a:ext cx="485" cy="167"/>
                  <a:chOff x="2564" y="2240"/>
                  <a:chExt cx="485" cy="167"/>
                </a:xfrm>
              </p:grpSpPr>
              <p:grpSp>
                <p:nvGrpSpPr>
                  <p:cNvPr id="23" name="Group 186"/>
                  <p:cNvGrpSpPr>
                    <a:grpSpLocks/>
                  </p:cNvGrpSpPr>
                  <p:nvPr/>
                </p:nvGrpSpPr>
                <p:grpSpPr bwMode="auto">
                  <a:xfrm>
                    <a:off x="2605" y="2241"/>
                    <a:ext cx="181" cy="166"/>
                    <a:chOff x="2605" y="2244"/>
                    <a:chExt cx="181" cy="166"/>
                  </a:xfrm>
                </p:grpSpPr>
                <p:sp>
                  <p:nvSpPr>
                    <p:cNvPr id="127" name="Line 187"/>
                    <p:cNvSpPr>
                      <a:spLocks noChangeShapeType="1"/>
                    </p:cNvSpPr>
                    <p:nvPr/>
                  </p:nvSpPr>
                  <p:spPr bwMode="auto">
                    <a:xfrm flipH="1" flipV="1">
                      <a:off x="2605" y="2244"/>
                      <a:ext cx="181" cy="83"/>
                    </a:xfrm>
                    <a:prstGeom prst="line">
                      <a:avLst/>
                    </a:prstGeom>
                    <a:noFill/>
                    <a:ln w="9525">
                      <a:solidFill>
                        <a:schemeClr val="tx1"/>
                      </a:solidFill>
                      <a:round/>
                      <a:headEnd/>
                      <a:tailEnd/>
                    </a:ln>
                  </p:spPr>
                  <p:txBody>
                    <a:bodyPr/>
                    <a:lstStyle/>
                    <a:p>
                      <a:endParaRPr lang="en-GB"/>
                    </a:p>
                  </p:txBody>
                </p:sp>
                <p:sp>
                  <p:nvSpPr>
                    <p:cNvPr id="128" name="Line 188"/>
                    <p:cNvSpPr>
                      <a:spLocks noChangeShapeType="1"/>
                    </p:cNvSpPr>
                    <p:nvPr/>
                  </p:nvSpPr>
                  <p:spPr bwMode="auto">
                    <a:xfrm flipH="1">
                      <a:off x="2605" y="2327"/>
                      <a:ext cx="181" cy="83"/>
                    </a:xfrm>
                    <a:prstGeom prst="line">
                      <a:avLst/>
                    </a:prstGeom>
                    <a:noFill/>
                    <a:ln w="9525">
                      <a:solidFill>
                        <a:schemeClr val="tx1"/>
                      </a:solidFill>
                      <a:round/>
                      <a:headEnd/>
                      <a:tailEnd/>
                    </a:ln>
                  </p:spPr>
                  <p:txBody>
                    <a:bodyPr/>
                    <a:lstStyle/>
                    <a:p>
                      <a:endParaRPr lang="en-GB"/>
                    </a:p>
                  </p:txBody>
                </p:sp>
              </p:grpSp>
              <p:sp>
                <p:nvSpPr>
                  <p:cNvPr id="126" name="Arc 189"/>
                  <p:cNvSpPr>
                    <a:spLocks/>
                  </p:cNvSpPr>
                  <p:nvPr/>
                </p:nvSpPr>
                <p:spPr bwMode="auto">
                  <a:xfrm flipH="1">
                    <a:off x="2564" y="2240"/>
                    <a:ext cx="485" cy="167"/>
                  </a:xfrm>
                  <a:custGeom>
                    <a:avLst/>
                    <a:gdLst>
                      <a:gd name="T0" fmla="*/ 0 w 21600"/>
                      <a:gd name="T1" fmla="*/ 0 h 17938"/>
                      <a:gd name="T2" fmla="*/ 0 w 21600"/>
                      <a:gd name="T3" fmla="*/ 0 h 17938"/>
                      <a:gd name="T4" fmla="*/ 0 w 21600"/>
                      <a:gd name="T5" fmla="*/ 0 h 17938"/>
                      <a:gd name="T6" fmla="*/ 0 60000 65536"/>
                      <a:gd name="T7" fmla="*/ 0 60000 65536"/>
                      <a:gd name="T8" fmla="*/ 0 60000 65536"/>
                      <a:gd name="T9" fmla="*/ 0 w 21600"/>
                      <a:gd name="T10" fmla="*/ 0 h 17938"/>
                      <a:gd name="T11" fmla="*/ 21600 w 21600"/>
                      <a:gd name="T12" fmla="*/ 17938 h 17938"/>
                    </a:gdLst>
                    <a:ahLst/>
                    <a:cxnLst>
                      <a:cxn ang="T6">
                        <a:pos x="T0" y="T1"/>
                      </a:cxn>
                      <a:cxn ang="T7">
                        <a:pos x="T2" y="T3"/>
                      </a:cxn>
                      <a:cxn ang="T8">
                        <a:pos x="T4" y="T5"/>
                      </a:cxn>
                    </a:cxnLst>
                    <a:rect l="T9" t="T10" r="T11" b="T12"/>
                    <a:pathLst>
                      <a:path w="21600" h="17938" fill="none" extrusionOk="0">
                        <a:moveTo>
                          <a:pt x="19682" y="0"/>
                        </a:moveTo>
                        <a:cubicBezTo>
                          <a:pt x="20946" y="2795"/>
                          <a:pt x="21600" y="5828"/>
                          <a:pt x="21600" y="8897"/>
                        </a:cubicBezTo>
                        <a:cubicBezTo>
                          <a:pt x="21600" y="12018"/>
                          <a:pt x="20923" y="15102"/>
                          <a:pt x="19616" y="17937"/>
                        </a:cubicBezTo>
                      </a:path>
                      <a:path w="21600" h="17938" stroke="0" extrusionOk="0">
                        <a:moveTo>
                          <a:pt x="19682" y="0"/>
                        </a:moveTo>
                        <a:cubicBezTo>
                          <a:pt x="20946" y="2795"/>
                          <a:pt x="21600" y="5828"/>
                          <a:pt x="21600" y="8897"/>
                        </a:cubicBezTo>
                        <a:cubicBezTo>
                          <a:pt x="21600" y="12018"/>
                          <a:pt x="20923" y="15102"/>
                          <a:pt x="19616" y="17937"/>
                        </a:cubicBezTo>
                        <a:lnTo>
                          <a:pt x="0" y="8897"/>
                        </a:lnTo>
                        <a:close/>
                      </a:path>
                    </a:pathLst>
                  </a:custGeom>
                  <a:noFill/>
                  <a:ln w="9525">
                    <a:solidFill>
                      <a:schemeClr val="tx1"/>
                    </a:solidFill>
                    <a:round/>
                    <a:headEnd/>
                    <a:tailEnd/>
                  </a:ln>
                </p:spPr>
                <p:txBody>
                  <a:bodyPr wrap="none" anchor="ctr"/>
                  <a:lstStyle/>
                  <a:p>
                    <a:endParaRPr lang="en-GB"/>
                  </a:p>
                </p:txBody>
              </p:sp>
            </p:grpSp>
            <p:sp>
              <p:nvSpPr>
                <p:cNvPr id="124" name="Line 190"/>
                <p:cNvSpPr>
                  <a:spLocks noChangeShapeType="1"/>
                </p:cNvSpPr>
                <p:nvPr/>
              </p:nvSpPr>
              <p:spPr bwMode="auto">
                <a:xfrm flipH="1">
                  <a:off x="2890" y="2252"/>
                  <a:ext cx="147" cy="104"/>
                </a:xfrm>
                <a:prstGeom prst="line">
                  <a:avLst/>
                </a:prstGeom>
                <a:noFill/>
                <a:ln w="9525">
                  <a:solidFill>
                    <a:schemeClr val="tx1"/>
                  </a:solidFill>
                  <a:round/>
                  <a:headEnd/>
                  <a:tailEnd/>
                </a:ln>
              </p:spPr>
              <p:txBody>
                <a:bodyPr/>
                <a:lstStyle/>
                <a:p>
                  <a:endParaRPr lang="en-GB"/>
                </a:p>
              </p:txBody>
            </p:sp>
          </p:grpSp>
        </p:grpSp>
        <p:grpSp>
          <p:nvGrpSpPr>
            <p:cNvPr id="24" name="Group 191"/>
            <p:cNvGrpSpPr>
              <a:grpSpLocks/>
            </p:cNvGrpSpPr>
            <p:nvPr/>
          </p:nvGrpSpPr>
          <p:grpSpPr bwMode="auto">
            <a:xfrm>
              <a:off x="7907488" y="4146551"/>
              <a:ext cx="109530" cy="109537"/>
              <a:chOff x="3124" y="2511"/>
              <a:chExt cx="86" cy="86"/>
            </a:xfrm>
          </p:grpSpPr>
          <p:sp>
            <p:nvSpPr>
              <p:cNvPr id="116" name="Rectangle 192"/>
              <p:cNvSpPr>
                <a:spLocks noChangeArrowheads="1"/>
              </p:cNvSpPr>
              <p:nvPr/>
            </p:nvSpPr>
            <p:spPr bwMode="auto">
              <a:xfrm>
                <a:off x="3124" y="2511"/>
                <a:ext cx="86" cy="86"/>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25" name="Group 193"/>
              <p:cNvGrpSpPr>
                <a:grpSpLocks/>
              </p:cNvGrpSpPr>
              <p:nvPr/>
            </p:nvGrpSpPr>
            <p:grpSpPr bwMode="auto">
              <a:xfrm>
                <a:off x="3140" y="2530"/>
                <a:ext cx="55" cy="47"/>
                <a:chOff x="3191" y="2529"/>
                <a:chExt cx="55" cy="47"/>
              </a:xfrm>
            </p:grpSpPr>
            <p:sp>
              <p:nvSpPr>
                <p:cNvPr id="118" name="Line 194"/>
                <p:cNvSpPr>
                  <a:spLocks noChangeShapeType="1"/>
                </p:cNvSpPr>
                <p:nvPr/>
              </p:nvSpPr>
              <p:spPr bwMode="auto">
                <a:xfrm flipV="1">
                  <a:off x="3192" y="2529"/>
                  <a:ext cx="54" cy="0"/>
                </a:xfrm>
                <a:prstGeom prst="line">
                  <a:avLst/>
                </a:prstGeom>
                <a:noFill/>
                <a:ln w="9525">
                  <a:solidFill>
                    <a:schemeClr val="tx1"/>
                  </a:solidFill>
                  <a:round/>
                  <a:headEnd/>
                  <a:tailEnd/>
                </a:ln>
              </p:spPr>
              <p:txBody>
                <a:bodyPr/>
                <a:lstStyle/>
                <a:p>
                  <a:endParaRPr lang="en-GB"/>
                </a:p>
              </p:txBody>
            </p:sp>
            <p:sp>
              <p:nvSpPr>
                <p:cNvPr id="119" name="Line 195"/>
                <p:cNvSpPr>
                  <a:spLocks noChangeShapeType="1"/>
                </p:cNvSpPr>
                <p:nvPr/>
              </p:nvSpPr>
              <p:spPr bwMode="auto">
                <a:xfrm flipV="1">
                  <a:off x="3191" y="2576"/>
                  <a:ext cx="54" cy="0"/>
                </a:xfrm>
                <a:prstGeom prst="line">
                  <a:avLst/>
                </a:prstGeom>
                <a:noFill/>
                <a:ln w="9525">
                  <a:solidFill>
                    <a:schemeClr val="tx1"/>
                  </a:solidFill>
                  <a:round/>
                  <a:headEnd/>
                  <a:tailEnd/>
                </a:ln>
              </p:spPr>
              <p:txBody>
                <a:bodyPr/>
                <a:lstStyle/>
                <a:p>
                  <a:endParaRPr lang="en-GB"/>
                </a:p>
              </p:txBody>
            </p:sp>
          </p:grpSp>
        </p:grpSp>
        <p:grpSp>
          <p:nvGrpSpPr>
            <p:cNvPr id="26" name="Group 205"/>
            <p:cNvGrpSpPr>
              <a:grpSpLocks/>
            </p:cNvGrpSpPr>
            <p:nvPr/>
          </p:nvGrpSpPr>
          <p:grpSpPr bwMode="auto">
            <a:xfrm>
              <a:off x="6501048" y="4110038"/>
              <a:ext cx="214299" cy="276225"/>
              <a:chOff x="1944" y="3187"/>
              <a:chExt cx="135" cy="174"/>
            </a:xfrm>
          </p:grpSpPr>
          <p:sp>
            <p:nvSpPr>
              <p:cNvPr id="113" name="Oval 206"/>
              <p:cNvSpPr>
                <a:spLocks noChangeArrowheads="1"/>
              </p:cNvSpPr>
              <p:nvPr/>
            </p:nvSpPr>
            <p:spPr bwMode="auto">
              <a:xfrm>
                <a:off x="1944" y="3187"/>
                <a:ext cx="29" cy="173"/>
              </a:xfrm>
              <a:prstGeom prst="ellipse">
                <a:avLst/>
              </a:prstGeom>
              <a:solidFill>
                <a:srgbClr val="FFFF00"/>
              </a:solidFill>
              <a:ln w="9525">
                <a:solidFill>
                  <a:schemeClr val="tx1"/>
                </a:solidFill>
                <a:round/>
                <a:headEnd/>
                <a:tailEnd/>
              </a:ln>
            </p:spPr>
            <p:txBody>
              <a:bodyPr wrap="none" anchor="ctr"/>
              <a:lstStyle/>
              <a:p>
                <a:endParaRPr lang="en-US"/>
              </a:p>
            </p:txBody>
          </p:sp>
          <p:sp>
            <p:nvSpPr>
              <p:cNvPr id="114" name="Oval 207"/>
              <p:cNvSpPr>
                <a:spLocks noChangeArrowheads="1"/>
              </p:cNvSpPr>
              <p:nvPr/>
            </p:nvSpPr>
            <p:spPr bwMode="auto">
              <a:xfrm>
                <a:off x="1997" y="3187"/>
                <a:ext cx="29" cy="173"/>
              </a:xfrm>
              <a:prstGeom prst="ellipse">
                <a:avLst/>
              </a:prstGeom>
              <a:solidFill>
                <a:srgbClr val="FFFF00"/>
              </a:solidFill>
              <a:ln w="9525">
                <a:solidFill>
                  <a:schemeClr val="tx1"/>
                </a:solidFill>
                <a:round/>
                <a:headEnd/>
                <a:tailEnd/>
              </a:ln>
            </p:spPr>
            <p:txBody>
              <a:bodyPr wrap="none" anchor="ctr"/>
              <a:lstStyle/>
              <a:p>
                <a:endParaRPr lang="en-US"/>
              </a:p>
            </p:txBody>
          </p:sp>
          <p:sp>
            <p:nvSpPr>
              <p:cNvPr id="115" name="Oval 208"/>
              <p:cNvSpPr>
                <a:spLocks noChangeArrowheads="1"/>
              </p:cNvSpPr>
              <p:nvPr/>
            </p:nvSpPr>
            <p:spPr bwMode="auto">
              <a:xfrm>
                <a:off x="2050" y="3188"/>
                <a:ext cx="29" cy="173"/>
              </a:xfrm>
              <a:prstGeom prst="ellipse">
                <a:avLst/>
              </a:prstGeom>
              <a:solidFill>
                <a:srgbClr val="FFFF00"/>
              </a:solidFill>
              <a:ln w="9525">
                <a:solidFill>
                  <a:schemeClr val="tx1"/>
                </a:solidFill>
                <a:round/>
                <a:headEnd/>
                <a:tailEnd/>
              </a:ln>
            </p:spPr>
            <p:txBody>
              <a:bodyPr wrap="none" anchor="ctr"/>
              <a:lstStyle/>
              <a:p>
                <a:endParaRPr lang="en-US"/>
              </a:p>
            </p:txBody>
          </p:sp>
        </p:grpSp>
        <p:sp>
          <p:nvSpPr>
            <p:cNvPr id="83" name="Oval 209"/>
            <p:cNvSpPr>
              <a:spLocks noChangeArrowheads="1"/>
            </p:cNvSpPr>
            <p:nvPr/>
          </p:nvSpPr>
          <p:spPr bwMode="auto">
            <a:xfrm>
              <a:off x="2356335" y="4178301"/>
              <a:ext cx="141279" cy="136525"/>
            </a:xfrm>
            <a:prstGeom prst="ellipse">
              <a:avLst/>
            </a:prstGeom>
            <a:solidFill>
              <a:schemeClr val="bg1"/>
            </a:solidFill>
            <a:ln w="9525">
              <a:solidFill>
                <a:schemeClr val="tx1"/>
              </a:solidFill>
              <a:round/>
              <a:headEnd/>
              <a:tailEnd/>
            </a:ln>
          </p:spPr>
          <p:txBody>
            <a:bodyPr wrap="none" anchor="ctr"/>
            <a:lstStyle/>
            <a:p>
              <a:endParaRPr lang="en-US"/>
            </a:p>
          </p:txBody>
        </p:sp>
        <p:sp>
          <p:nvSpPr>
            <p:cNvPr id="84" name="Line 210"/>
            <p:cNvSpPr>
              <a:spLocks noChangeShapeType="1"/>
            </p:cNvSpPr>
            <p:nvPr/>
          </p:nvSpPr>
          <p:spPr bwMode="auto">
            <a:xfrm flipH="1">
              <a:off x="7569371" y="4193591"/>
              <a:ext cx="963154" cy="6935"/>
            </a:xfrm>
            <a:prstGeom prst="line">
              <a:avLst/>
            </a:prstGeom>
            <a:noFill/>
            <a:ln w="19050">
              <a:solidFill>
                <a:srgbClr val="0000FF"/>
              </a:solidFill>
              <a:round/>
              <a:headEnd type="oval" w="med" len="med"/>
              <a:tailEnd/>
            </a:ln>
          </p:spPr>
          <p:txBody>
            <a:bodyPr/>
            <a:lstStyle/>
            <a:p>
              <a:endParaRPr lang="en-GB"/>
            </a:p>
          </p:txBody>
        </p:sp>
        <p:sp>
          <p:nvSpPr>
            <p:cNvPr id="85" name="Line 211"/>
            <p:cNvSpPr>
              <a:spLocks noChangeShapeType="1"/>
            </p:cNvSpPr>
            <p:nvPr/>
          </p:nvSpPr>
          <p:spPr bwMode="auto">
            <a:xfrm flipH="1">
              <a:off x="7470952" y="4198938"/>
              <a:ext cx="101594" cy="47625"/>
            </a:xfrm>
            <a:prstGeom prst="line">
              <a:avLst/>
            </a:prstGeom>
            <a:noFill/>
            <a:ln w="19050">
              <a:solidFill>
                <a:srgbClr val="0000FF"/>
              </a:solidFill>
              <a:round/>
              <a:headEnd/>
              <a:tailEnd/>
            </a:ln>
          </p:spPr>
          <p:txBody>
            <a:bodyPr/>
            <a:lstStyle/>
            <a:p>
              <a:endParaRPr lang="en-GB"/>
            </a:p>
          </p:txBody>
        </p:sp>
        <p:grpSp>
          <p:nvGrpSpPr>
            <p:cNvPr id="27" name="Group 212"/>
            <p:cNvGrpSpPr>
              <a:grpSpLocks/>
            </p:cNvGrpSpPr>
            <p:nvPr/>
          </p:nvGrpSpPr>
          <p:grpSpPr bwMode="auto">
            <a:xfrm>
              <a:off x="8299576" y="4137026"/>
              <a:ext cx="136516" cy="136525"/>
              <a:chOff x="588" y="2886"/>
              <a:chExt cx="107" cy="109"/>
            </a:xfrm>
          </p:grpSpPr>
          <p:sp>
            <p:nvSpPr>
              <p:cNvPr id="111" name="Rectangle 213"/>
              <p:cNvSpPr>
                <a:spLocks noChangeArrowheads="1"/>
              </p:cNvSpPr>
              <p:nvPr/>
            </p:nvSpPr>
            <p:spPr bwMode="auto">
              <a:xfrm>
                <a:off x="588" y="2886"/>
                <a:ext cx="107" cy="10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12" name="Rectangle 214"/>
              <p:cNvSpPr>
                <a:spLocks noChangeArrowheads="1"/>
              </p:cNvSpPr>
              <p:nvPr/>
            </p:nvSpPr>
            <p:spPr bwMode="auto">
              <a:xfrm>
                <a:off x="604" y="2903"/>
                <a:ext cx="75" cy="75"/>
              </a:xfrm>
              <a:prstGeom prst="rect">
                <a:avLst/>
              </a:prstGeom>
              <a:solidFill>
                <a:schemeClr val="bg1"/>
              </a:solidFill>
              <a:ln w="9525">
                <a:solidFill>
                  <a:schemeClr val="tx1"/>
                </a:solidFill>
                <a:miter lim="800000"/>
                <a:headEnd/>
                <a:tailEnd/>
              </a:ln>
            </p:spPr>
            <p:txBody>
              <a:bodyPr wrap="none" anchor="ctr"/>
              <a:lstStyle/>
              <a:p>
                <a:endParaRPr lang="en-US"/>
              </a:p>
            </p:txBody>
          </p:sp>
        </p:grpSp>
        <p:sp>
          <p:nvSpPr>
            <p:cNvPr id="87" name="Oval 215"/>
            <p:cNvSpPr>
              <a:spLocks noChangeArrowheads="1"/>
            </p:cNvSpPr>
            <p:nvPr/>
          </p:nvSpPr>
          <p:spPr bwMode="auto">
            <a:xfrm>
              <a:off x="7713825" y="4143376"/>
              <a:ext cx="109530" cy="109537"/>
            </a:xfrm>
            <a:prstGeom prst="ellipse">
              <a:avLst/>
            </a:prstGeom>
            <a:gradFill rotWithShape="1">
              <a:gsLst>
                <a:gs pos="0">
                  <a:srgbClr val="475E76"/>
                </a:gs>
                <a:gs pos="100000">
                  <a:srgbClr val="99CCFF"/>
                </a:gs>
              </a:gsLst>
              <a:lin ang="5400000" scaled="1"/>
            </a:gradFill>
            <a:ln w="9525">
              <a:solidFill>
                <a:schemeClr val="tx1"/>
              </a:solidFill>
              <a:round/>
              <a:headEnd/>
              <a:tailEnd/>
            </a:ln>
          </p:spPr>
          <p:txBody>
            <a:bodyPr wrap="none" anchor="ctr"/>
            <a:lstStyle/>
            <a:p>
              <a:endParaRPr lang="en-US"/>
            </a:p>
          </p:txBody>
        </p:sp>
        <p:sp>
          <p:nvSpPr>
            <p:cNvPr id="88" name="Rectangle 216"/>
            <p:cNvSpPr>
              <a:spLocks noChangeArrowheads="1"/>
            </p:cNvSpPr>
            <p:nvPr/>
          </p:nvSpPr>
          <p:spPr bwMode="auto">
            <a:xfrm>
              <a:off x="7001080" y="4197351"/>
              <a:ext cx="236523" cy="136525"/>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89" name="Rectangle 217"/>
            <p:cNvSpPr>
              <a:spLocks noChangeArrowheads="1"/>
            </p:cNvSpPr>
            <p:nvPr/>
          </p:nvSpPr>
          <p:spPr bwMode="auto">
            <a:xfrm>
              <a:off x="3394498" y="4205288"/>
              <a:ext cx="238110" cy="13652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 name="Rectangle 222"/>
            <p:cNvSpPr>
              <a:spLocks noChangeArrowheads="1"/>
            </p:cNvSpPr>
            <p:nvPr/>
          </p:nvSpPr>
          <p:spPr bwMode="auto">
            <a:xfrm>
              <a:off x="2634131" y="4216401"/>
              <a:ext cx="153978" cy="73025"/>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33" name="Group 258"/>
            <p:cNvGrpSpPr>
              <a:grpSpLocks/>
            </p:cNvGrpSpPr>
            <p:nvPr/>
          </p:nvGrpSpPr>
          <p:grpSpPr bwMode="auto">
            <a:xfrm>
              <a:off x="652096" y="4337608"/>
              <a:ext cx="439712" cy="403225"/>
              <a:chOff x="249" y="2106"/>
              <a:chExt cx="277" cy="254"/>
            </a:xfrm>
          </p:grpSpPr>
          <p:sp>
            <p:nvSpPr>
              <p:cNvPr id="109" name="AutoShape 259"/>
              <p:cNvSpPr>
                <a:spLocks noChangeArrowheads="1"/>
              </p:cNvSpPr>
              <p:nvPr/>
            </p:nvSpPr>
            <p:spPr bwMode="auto">
              <a:xfrm>
                <a:off x="249" y="2106"/>
                <a:ext cx="277" cy="254"/>
              </a:xfrm>
              <a:prstGeom prst="rtTriangle">
                <a:avLst/>
              </a:prstGeom>
              <a:solidFill>
                <a:schemeClr val="bg1"/>
              </a:solidFill>
              <a:ln w="9525">
                <a:noFill/>
                <a:miter lim="800000"/>
                <a:headEnd/>
                <a:tailEnd/>
              </a:ln>
            </p:spPr>
            <p:txBody>
              <a:bodyPr wrap="none" anchor="ctr"/>
              <a:lstStyle/>
              <a:p>
                <a:endParaRPr lang="en-US"/>
              </a:p>
            </p:txBody>
          </p:sp>
          <p:sp>
            <p:nvSpPr>
              <p:cNvPr id="110" name="Line 260"/>
              <p:cNvSpPr>
                <a:spLocks noChangeShapeType="1"/>
              </p:cNvSpPr>
              <p:nvPr/>
            </p:nvSpPr>
            <p:spPr bwMode="auto">
              <a:xfrm>
                <a:off x="304" y="2156"/>
                <a:ext cx="175" cy="159"/>
              </a:xfrm>
              <a:prstGeom prst="line">
                <a:avLst/>
              </a:prstGeom>
              <a:noFill/>
              <a:ln w="9525">
                <a:solidFill>
                  <a:schemeClr val="tx1"/>
                </a:solidFill>
                <a:round/>
                <a:headEnd/>
                <a:tailEnd/>
              </a:ln>
            </p:spPr>
            <p:txBody>
              <a:bodyPr/>
              <a:lstStyle/>
              <a:p>
                <a:endParaRPr lang="en-GB"/>
              </a:p>
            </p:txBody>
          </p:sp>
        </p:grpSp>
        <p:grpSp>
          <p:nvGrpSpPr>
            <p:cNvPr id="34" name="Group 266"/>
            <p:cNvGrpSpPr>
              <a:grpSpLocks/>
            </p:cNvGrpSpPr>
            <p:nvPr/>
          </p:nvGrpSpPr>
          <p:grpSpPr bwMode="auto">
            <a:xfrm>
              <a:off x="5799416" y="4192588"/>
              <a:ext cx="109530" cy="109538"/>
              <a:chOff x="3124" y="2511"/>
              <a:chExt cx="86" cy="86"/>
            </a:xfrm>
          </p:grpSpPr>
          <p:sp>
            <p:nvSpPr>
              <p:cNvPr id="105" name="Rectangle 267"/>
              <p:cNvSpPr>
                <a:spLocks noChangeArrowheads="1"/>
              </p:cNvSpPr>
              <p:nvPr/>
            </p:nvSpPr>
            <p:spPr bwMode="auto">
              <a:xfrm>
                <a:off x="3124" y="2511"/>
                <a:ext cx="86" cy="86"/>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36" name="Group 268"/>
              <p:cNvGrpSpPr>
                <a:grpSpLocks/>
              </p:cNvGrpSpPr>
              <p:nvPr/>
            </p:nvGrpSpPr>
            <p:grpSpPr bwMode="auto">
              <a:xfrm>
                <a:off x="3140" y="2530"/>
                <a:ext cx="55" cy="47"/>
                <a:chOff x="3191" y="2529"/>
                <a:chExt cx="55" cy="47"/>
              </a:xfrm>
            </p:grpSpPr>
            <p:sp>
              <p:nvSpPr>
                <p:cNvPr id="107" name="Line 269"/>
                <p:cNvSpPr>
                  <a:spLocks noChangeShapeType="1"/>
                </p:cNvSpPr>
                <p:nvPr/>
              </p:nvSpPr>
              <p:spPr bwMode="auto">
                <a:xfrm flipV="1">
                  <a:off x="3192" y="2529"/>
                  <a:ext cx="54" cy="0"/>
                </a:xfrm>
                <a:prstGeom prst="line">
                  <a:avLst/>
                </a:prstGeom>
                <a:noFill/>
                <a:ln w="9525">
                  <a:solidFill>
                    <a:schemeClr val="tx1"/>
                  </a:solidFill>
                  <a:round/>
                  <a:headEnd/>
                  <a:tailEnd/>
                </a:ln>
              </p:spPr>
              <p:txBody>
                <a:bodyPr/>
                <a:lstStyle/>
                <a:p>
                  <a:endParaRPr lang="en-GB"/>
                </a:p>
              </p:txBody>
            </p:sp>
            <p:sp>
              <p:nvSpPr>
                <p:cNvPr id="108" name="Line 270"/>
                <p:cNvSpPr>
                  <a:spLocks noChangeShapeType="1"/>
                </p:cNvSpPr>
                <p:nvPr/>
              </p:nvSpPr>
              <p:spPr bwMode="auto">
                <a:xfrm flipV="1">
                  <a:off x="3191" y="2576"/>
                  <a:ext cx="54" cy="0"/>
                </a:xfrm>
                <a:prstGeom prst="line">
                  <a:avLst/>
                </a:prstGeom>
                <a:noFill/>
                <a:ln w="9525">
                  <a:solidFill>
                    <a:schemeClr val="tx1"/>
                  </a:solidFill>
                  <a:round/>
                  <a:headEnd/>
                  <a:tailEnd/>
                </a:ln>
              </p:spPr>
              <p:txBody>
                <a:bodyPr/>
                <a:lstStyle/>
                <a:p>
                  <a:endParaRPr lang="en-GB"/>
                </a:p>
              </p:txBody>
            </p:sp>
          </p:grpSp>
        </p:grpSp>
        <p:grpSp>
          <p:nvGrpSpPr>
            <p:cNvPr id="37" name="Group 271"/>
            <p:cNvGrpSpPr>
              <a:grpSpLocks/>
            </p:cNvGrpSpPr>
            <p:nvPr/>
          </p:nvGrpSpPr>
          <p:grpSpPr bwMode="auto">
            <a:xfrm>
              <a:off x="5923233" y="4179888"/>
              <a:ext cx="236522" cy="136525"/>
              <a:chOff x="3714" y="2317"/>
              <a:chExt cx="149" cy="86"/>
            </a:xfrm>
          </p:grpSpPr>
          <p:sp>
            <p:nvSpPr>
              <p:cNvPr id="101" name="Rectangle 272"/>
              <p:cNvSpPr>
                <a:spLocks noChangeArrowheads="1"/>
              </p:cNvSpPr>
              <p:nvPr/>
            </p:nvSpPr>
            <p:spPr bwMode="auto">
              <a:xfrm>
                <a:off x="3714" y="2317"/>
                <a:ext cx="149" cy="86"/>
              </a:xfrm>
              <a:prstGeom prst="rect">
                <a:avLst/>
              </a:prstGeom>
              <a:solidFill>
                <a:schemeClr val="bg1">
                  <a:alpha val="70195"/>
                </a:schemeClr>
              </a:solidFill>
              <a:ln w="9525">
                <a:solidFill>
                  <a:schemeClr val="tx1"/>
                </a:solidFill>
                <a:miter lim="800000"/>
                <a:headEnd/>
                <a:tailEnd/>
              </a:ln>
            </p:spPr>
            <p:txBody>
              <a:bodyPr wrap="none" anchor="ctr"/>
              <a:lstStyle/>
              <a:p>
                <a:endParaRPr lang="en-US"/>
              </a:p>
            </p:txBody>
          </p:sp>
          <p:grpSp>
            <p:nvGrpSpPr>
              <p:cNvPr id="39" name="Group 273"/>
              <p:cNvGrpSpPr>
                <a:grpSpLocks/>
              </p:cNvGrpSpPr>
              <p:nvPr/>
            </p:nvGrpSpPr>
            <p:grpSpPr bwMode="auto">
              <a:xfrm>
                <a:off x="3734" y="2346"/>
                <a:ext cx="110" cy="28"/>
                <a:chOff x="3734" y="2346"/>
                <a:chExt cx="110" cy="28"/>
              </a:xfrm>
            </p:grpSpPr>
            <p:sp>
              <p:nvSpPr>
                <p:cNvPr id="103" name="Rectangle 274"/>
                <p:cNvSpPr>
                  <a:spLocks noChangeArrowheads="1"/>
                </p:cNvSpPr>
                <p:nvPr/>
              </p:nvSpPr>
              <p:spPr bwMode="auto">
                <a:xfrm>
                  <a:off x="3798" y="2346"/>
                  <a:ext cx="46" cy="27"/>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 name="Rectangle 275"/>
                <p:cNvSpPr>
                  <a:spLocks noChangeArrowheads="1"/>
                </p:cNvSpPr>
                <p:nvPr/>
              </p:nvSpPr>
              <p:spPr bwMode="auto">
                <a:xfrm>
                  <a:off x="3734" y="2347"/>
                  <a:ext cx="46" cy="27"/>
                </a:xfrm>
                <a:prstGeom prst="rect">
                  <a:avLst/>
                </a:prstGeom>
                <a:solidFill>
                  <a:schemeClr val="bg1"/>
                </a:solidFill>
                <a:ln w="9525">
                  <a:solidFill>
                    <a:schemeClr val="tx1"/>
                  </a:solidFill>
                  <a:miter lim="800000"/>
                  <a:headEnd/>
                  <a:tailEnd/>
                </a:ln>
              </p:spPr>
              <p:txBody>
                <a:bodyPr wrap="none" anchor="ctr"/>
                <a:lstStyle/>
                <a:p>
                  <a:endParaRPr lang="en-US"/>
                </a:p>
              </p:txBody>
            </p:sp>
          </p:grpSp>
        </p:grpSp>
        <p:sp>
          <p:nvSpPr>
            <p:cNvPr id="94" name="Oval 280"/>
            <p:cNvSpPr>
              <a:spLocks noChangeArrowheads="1"/>
            </p:cNvSpPr>
            <p:nvPr/>
          </p:nvSpPr>
          <p:spPr bwMode="auto">
            <a:xfrm>
              <a:off x="5732745" y="4178301"/>
              <a:ext cx="42859" cy="139700"/>
            </a:xfrm>
            <a:prstGeom prst="ellipse">
              <a:avLst/>
            </a:prstGeom>
            <a:solidFill>
              <a:srgbClr val="FFFF00"/>
            </a:solidFill>
            <a:ln w="6350">
              <a:solidFill>
                <a:schemeClr val="tx1"/>
              </a:solidFill>
              <a:round/>
              <a:headEnd/>
              <a:tailEnd/>
            </a:ln>
          </p:spPr>
          <p:txBody>
            <a:bodyPr wrap="none" anchor="ctr"/>
            <a:lstStyle/>
            <a:p>
              <a:endParaRPr lang="en-US"/>
            </a:p>
          </p:txBody>
        </p:sp>
        <p:cxnSp>
          <p:nvCxnSpPr>
            <p:cNvPr id="95" name="Straight Connector 247"/>
            <p:cNvCxnSpPr>
              <a:cxnSpLocks noChangeShapeType="1"/>
            </p:cNvCxnSpPr>
            <p:nvPr/>
          </p:nvCxnSpPr>
          <p:spPr bwMode="auto">
            <a:xfrm>
              <a:off x="1981707" y="4033838"/>
              <a:ext cx="0" cy="666750"/>
            </a:xfrm>
            <a:prstGeom prst="line">
              <a:avLst/>
            </a:prstGeom>
            <a:noFill/>
            <a:ln w="9525" algn="ctr">
              <a:solidFill>
                <a:srgbClr val="FF0000"/>
              </a:solidFill>
              <a:round/>
              <a:headEnd/>
              <a:tailEnd/>
            </a:ln>
          </p:spPr>
        </p:cxnSp>
        <p:grpSp>
          <p:nvGrpSpPr>
            <p:cNvPr id="40" name="Group 263"/>
            <p:cNvGrpSpPr>
              <a:grpSpLocks/>
            </p:cNvGrpSpPr>
            <p:nvPr/>
          </p:nvGrpSpPr>
          <p:grpSpPr bwMode="auto">
            <a:xfrm>
              <a:off x="4906774" y="3945635"/>
              <a:ext cx="232864" cy="107950"/>
              <a:chOff x="4371975" y="2623327"/>
              <a:chExt cx="286863" cy="107950"/>
            </a:xfrm>
          </p:grpSpPr>
          <p:sp>
            <p:nvSpPr>
              <p:cNvPr id="99" name="Rectangle 35"/>
              <p:cNvSpPr>
                <a:spLocks noChangeArrowheads="1"/>
              </p:cNvSpPr>
              <p:nvPr/>
            </p:nvSpPr>
            <p:spPr bwMode="auto">
              <a:xfrm>
                <a:off x="4371975" y="2623327"/>
                <a:ext cx="286863" cy="107950"/>
              </a:xfrm>
              <a:prstGeom prst="rect">
                <a:avLst/>
              </a:prstGeom>
              <a:solidFill>
                <a:srgbClr val="33CC33"/>
              </a:solidFill>
              <a:ln w="12700">
                <a:solidFill>
                  <a:schemeClr val="tx1"/>
                </a:solidFill>
                <a:miter lim="800000"/>
                <a:headEnd/>
                <a:tailEnd/>
              </a:ln>
            </p:spPr>
            <p:txBody>
              <a:bodyPr wrap="none" anchor="ctr"/>
              <a:lstStyle/>
              <a:p>
                <a:endParaRPr lang="en-US"/>
              </a:p>
            </p:txBody>
          </p:sp>
          <p:cxnSp>
            <p:nvCxnSpPr>
              <p:cNvPr id="100" name="Straight Connector 265"/>
              <p:cNvCxnSpPr>
                <a:cxnSpLocks noChangeShapeType="1"/>
              </p:cNvCxnSpPr>
              <p:nvPr/>
            </p:nvCxnSpPr>
            <p:spPr bwMode="auto">
              <a:xfrm>
                <a:off x="4375619" y="2731260"/>
                <a:ext cx="282106" cy="0"/>
              </a:xfrm>
              <a:prstGeom prst="line">
                <a:avLst/>
              </a:prstGeom>
              <a:noFill/>
              <a:ln w="12700" algn="ctr">
                <a:solidFill>
                  <a:srgbClr val="33CC33"/>
                </a:solidFill>
                <a:round/>
                <a:headEnd/>
                <a:tailEnd/>
              </a:ln>
            </p:spPr>
          </p:cxnSp>
        </p:grpSp>
        <p:sp>
          <p:nvSpPr>
            <p:cNvPr id="97" name="Freeform 239"/>
            <p:cNvSpPr>
              <a:spLocks/>
            </p:cNvSpPr>
            <p:nvPr/>
          </p:nvSpPr>
          <p:spPr bwMode="auto">
            <a:xfrm>
              <a:off x="4175996" y="4456812"/>
              <a:ext cx="491324" cy="313899"/>
            </a:xfrm>
            <a:custGeom>
              <a:avLst/>
              <a:gdLst>
                <a:gd name="T0" fmla="*/ 0 w 491319"/>
                <a:gd name="T1" fmla="*/ 0 h 313899"/>
                <a:gd name="T2" fmla="*/ 491359 w 491319"/>
                <a:gd name="T3" fmla="*/ 313899 h 313899"/>
                <a:gd name="T4" fmla="*/ 6824 w 491319"/>
                <a:gd name="T5" fmla="*/ 313899 h 313899"/>
                <a:gd name="T6" fmla="*/ 0 w 491319"/>
                <a:gd name="T7" fmla="*/ 0 h 313899"/>
                <a:gd name="T8" fmla="*/ 0 60000 65536"/>
                <a:gd name="T9" fmla="*/ 0 60000 65536"/>
                <a:gd name="T10" fmla="*/ 0 60000 65536"/>
                <a:gd name="T11" fmla="*/ 0 60000 65536"/>
                <a:gd name="T12" fmla="*/ 0 w 491319"/>
                <a:gd name="T13" fmla="*/ 0 h 313899"/>
                <a:gd name="T14" fmla="*/ 491319 w 491319"/>
                <a:gd name="T15" fmla="*/ 313899 h 313899"/>
              </a:gdLst>
              <a:ahLst/>
              <a:cxnLst>
                <a:cxn ang="T8">
                  <a:pos x="T0" y="T1"/>
                </a:cxn>
                <a:cxn ang="T9">
                  <a:pos x="T2" y="T3"/>
                </a:cxn>
                <a:cxn ang="T10">
                  <a:pos x="T4" y="T5"/>
                </a:cxn>
                <a:cxn ang="T11">
                  <a:pos x="T6" y="T7"/>
                </a:cxn>
              </a:cxnLst>
              <a:rect l="T12" t="T13" r="T14" b="T15"/>
              <a:pathLst>
                <a:path w="491319" h="313899">
                  <a:moveTo>
                    <a:pt x="0" y="0"/>
                  </a:moveTo>
                  <a:lnTo>
                    <a:pt x="491319" y="313899"/>
                  </a:lnTo>
                  <a:lnTo>
                    <a:pt x="6824" y="313899"/>
                  </a:lnTo>
                  <a:lnTo>
                    <a:pt x="0" y="0"/>
                  </a:lnTo>
                  <a:close/>
                </a:path>
              </a:pathLst>
            </a:custGeom>
            <a:solidFill>
              <a:schemeClr val="bg1"/>
            </a:solidFill>
            <a:ln w="9525" cap="flat" cmpd="sng" algn="ctr">
              <a:solidFill>
                <a:schemeClr val="bg1"/>
              </a:solidFill>
              <a:prstDash val="solid"/>
              <a:round/>
              <a:headEnd type="none" w="med" len="med"/>
              <a:tailEnd type="none" w="med" len="med"/>
            </a:ln>
          </p:spPr>
          <p:txBody>
            <a:bodyPr/>
            <a:lstStyle/>
            <a:p>
              <a:endParaRPr lang="en-GB"/>
            </a:p>
          </p:txBody>
        </p:sp>
        <p:cxnSp>
          <p:nvCxnSpPr>
            <p:cNvPr id="98" name="Straight Connector 241"/>
            <p:cNvCxnSpPr>
              <a:cxnSpLocks noChangeShapeType="1"/>
              <a:stCxn id="97" idx="1"/>
              <a:endCxn id="97" idx="0"/>
            </p:cNvCxnSpPr>
            <p:nvPr/>
          </p:nvCxnSpPr>
          <p:spPr bwMode="auto">
            <a:xfrm flipH="1" flipV="1">
              <a:off x="4175996" y="4456812"/>
              <a:ext cx="491324" cy="313899"/>
            </a:xfrm>
            <a:prstGeom prst="line">
              <a:avLst/>
            </a:prstGeom>
            <a:noFill/>
            <a:ln w="12700" algn="ctr">
              <a:solidFill>
                <a:schemeClr val="tx1"/>
              </a:solidFill>
              <a:round/>
              <a:headEnd/>
              <a:tailEnd/>
            </a:ln>
          </p:spPr>
        </p:cxnSp>
      </p:grpSp>
      <p:sp>
        <p:nvSpPr>
          <p:cNvPr id="16" name="Rectangle 2"/>
          <p:cNvSpPr txBox="1">
            <a:spLocks noChangeArrowheads="1"/>
          </p:cNvSpPr>
          <p:nvPr/>
        </p:nvSpPr>
        <p:spPr>
          <a:xfrm>
            <a:off x="859058" y="29028"/>
            <a:ext cx="8284942" cy="566057"/>
          </a:xfrm>
          <a:prstGeom prst="rect">
            <a:avLst/>
          </a:prstGeom>
          <a:noFill/>
        </p:spPr>
        <p:txBody>
          <a:bodyPr anchor="ctr" anchorCtr="0"/>
          <a:lstStyle/>
          <a:p>
            <a:r>
              <a:rPr lang="en-GB" sz="2400" b="1" dirty="0" smtClean="0">
                <a:solidFill>
                  <a:srgbClr val="000000"/>
                </a:solidFill>
                <a:latin typeface="Arial"/>
              </a:rPr>
              <a:t>The X Ray-Imaging group</a:t>
            </a:r>
            <a:endParaRPr lang="en-GB" sz="2400" b="1" dirty="0">
              <a:solidFill>
                <a:srgbClr val="000000"/>
              </a:solidFill>
              <a:latin typeface="Arial"/>
            </a:endParaRPr>
          </a:p>
        </p:txBody>
      </p:sp>
      <p:sp>
        <p:nvSpPr>
          <p:cNvPr id="14" name="Title 13"/>
          <p:cNvSpPr>
            <a:spLocks noGrp="1"/>
          </p:cNvSpPr>
          <p:nvPr>
            <p:ph type="title"/>
          </p:nvPr>
        </p:nvSpPr>
        <p:spPr/>
        <p:txBody>
          <a:bodyPr/>
          <a:lstStyle/>
          <a:p>
            <a:r>
              <a:rPr lang="en-GB" dirty="0" smtClean="0"/>
              <a:t>ID10: The Soft Interfaces and Coherent Scattering Beamline</a:t>
            </a:r>
            <a:endParaRPr lang="en-GB" dirty="0"/>
          </a:p>
        </p:txBody>
      </p:sp>
      <p:sp>
        <p:nvSpPr>
          <p:cNvPr id="21" name="Slide Number Placeholder 20"/>
          <p:cNvSpPr>
            <a:spLocks noGrp="1"/>
          </p:cNvSpPr>
          <p:nvPr>
            <p:ph type="sldNum" sz="quarter" idx="11"/>
          </p:nvPr>
        </p:nvSpPr>
        <p:spPr/>
        <p:txBody>
          <a:bodyPr/>
          <a:lstStyle/>
          <a:p>
            <a:r>
              <a:rPr lang="fr-FR" smtClean="0"/>
              <a:t>Page </a:t>
            </a:r>
            <a:fld id="{733122C9-A0B9-462F-8757-0847AD287B63}" type="slidenum">
              <a:rPr lang="fr-FR" smtClean="0"/>
              <a:pPr/>
              <a:t>5</a:t>
            </a:fld>
            <a:endParaRPr lang="fr-FR" dirty="0"/>
          </a:p>
        </p:txBody>
      </p:sp>
      <p:sp>
        <p:nvSpPr>
          <p:cNvPr id="22" name="Footer Placeholder 21"/>
          <p:cNvSpPr>
            <a:spLocks noGrp="1"/>
          </p:cNvSpPr>
          <p:nvPr>
            <p:ph type="ftr" sz="quarter" idx="10"/>
          </p:nvPr>
        </p:nvSpPr>
        <p:spPr/>
        <p:txBody>
          <a:bodyPr/>
          <a:lstStyle/>
          <a:p>
            <a:r>
              <a:rPr lang="it-IT" smtClean="0"/>
              <a:t>4/12/2017,  SYNOHF, Annecy,  O. Konovalov</a:t>
            </a:r>
            <a:endParaRPr lang="fr-FR" dirty="0"/>
          </a:p>
        </p:txBody>
      </p:sp>
      <p:sp>
        <p:nvSpPr>
          <p:cNvPr id="156" name="Text Box 224"/>
          <p:cNvSpPr txBox="1">
            <a:spLocks noChangeArrowheads="1"/>
          </p:cNvSpPr>
          <p:nvPr/>
        </p:nvSpPr>
        <p:spPr bwMode="auto">
          <a:xfrm>
            <a:off x="4137025" y="5095478"/>
            <a:ext cx="4319588" cy="307975"/>
          </a:xfrm>
          <a:prstGeom prst="rect">
            <a:avLst/>
          </a:prstGeom>
          <a:noFill/>
          <a:ln w="9525">
            <a:noFill/>
            <a:miter lim="800000"/>
            <a:headEnd/>
            <a:tailEnd/>
          </a:ln>
        </p:spPr>
        <p:txBody>
          <a:bodyPr wrap="none">
            <a:spAutoFit/>
          </a:bodyPr>
          <a:lstStyle/>
          <a:p>
            <a:r>
              <a:rPr lang="en-US" sz="1400">
                <a:solidFill>
                  <a:srgbClr val="00CC00"/>
                </a:solidFill>
              </a:rPr>
              <a:t>EH1 (Liquid Surfaces and Interfaces Scattering)</a:t>
            </a:r>
            <a:endParaRPr lang="fr-FR" sz="1400">
              <a:solidFill>
                <a:srgbClr val="00CC00"/>
              </a:solidFill>
            </a:endParaRPr>
          </a:p>
        </p:txBody>
      </p:sp>
      <p:pic>
        <p:nvPicPr>
          <p:cNvPr id="159" name="Picture 158" descr="ESRF BEAMLINE ID10 + PIERRE JAYET-5.jpg"/>
          <p:cNvPicPr>
            <a:picLocks noChangeAspect="1"/>
          </p:cNvPicPr>
          <p:nvPr/>
        </p:nvPicPr>
        <p:blipFill>
          <a:blip r:embed="rId3" cstate="print"/>
          <a:stretch>
            <a:fillRect/>
          </a:stretch>
        </p:blipFill>
        <p:spPr>
          <a:xfrm>
            <a:off x="4355976" y="908720"/>
            <a:ext cx="4644008" cy="3096005"/>
          </a:xfrm>
          <a:prstGeom prst="rect">
            <a:avLst/>
          </a:prstGeom>
        </p:spPr>
      </p:pic>
      <p:sp>
        <p:nvSpPr>
          <p:cNvPr id="161" name="Striped Right Arrow 160"/>
          <p:cNvSpPr/>
          <p:nvPr/>
        </p:nvSpPr>
        <p:spPr>
          <a:xfrm rot="17065622">
            <a:off x="5037309" y="4490040"/>
            <a:ext cx="1131426" cy="202356"/>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TextBox 142"/>
          <p:cNvSpPr txBox="1"/>
          <p:nvPr/>
        </p:nvSpPr>
        <p:spPr>
          <a:xfrm>
            <a:off x="7279284" y="3645024"/>
            <a:ext cx="1757212" cy="276999"/>
          </a:xfrm>
          <a:prstGeom prst="rect">
            <a:avLst/>
          </a:prstGeom>
          <a:noFill/>
        </p:spPr>
        <p:txBody>
          <a:bodyPr wrap="none" rtlCol="0">
            <a:spAutoFit/>
          </a:bodyPr>
          <a:lstStyle/>
          <a:p>
            <a:r>
              <a:rPr lang="en-GB" sz="1200" b="1" i="1" dirty="0" smtClean="0">
                <a:solidFill>
                  <a:schemeClr val="bg1"/>
                </a:solidFill>
              </a:rPr>
              <a:t>Photo by Pierre </a:t>
            </a:r>
            <a:r>
              <a:rPr lang="en-GB" sz="1200" b="1" i="1" dirty="0" err="1" smtClean="0">
                <a:solidFill>
                  <a:schemeClr val="bg1"/>
                </a:solidFill>
              </a:rPr>
              <a:t>Jayet</a:t>
            </a:r>
            <a:endParaRPr lang="en-GB" sz="1200" b="1" i="1" dirty="0">
              <a:solidFill>
                <a:schemeClr val="bg1"/>
              </a:solidFill>
            </a:endParaRPr>
          </a:p>
        </p:txBody>
      </p:sp>
      <p:grpSp>
        <p:nvGrpSpPr>
          <p:cNvPr id="62" name="Группа 161"/>
          <p:cNvGrpSpPr/>
          <p:nvPr/>
        </p:nvGrpSpPr>
        <p:grpSpPr>
          <a:xfrm>
            <a:off x="467544" y="4149080"/>
            <a:ext cx="3321893" cy="2376264"/>
            <a:chOff x="428596" y="3929066"/>
            <a:chExt cx="3714776" cy="2570162"/>
          </a:xfrm>
        </p:grpSpPr>
        <p:sp>
          <p:nvSpPr>
            <p:cNvPr id="160" name="Прямоугольник 159"/>
            <p:cNvSpPr/>
            <p:nvPr/>
          </p:nvSpPr>
          <p:spPr>
            <a:xfrm>
              <a:off x="2571736" y="4357694"/>
              <a:ext cx="1571636" cy="1857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7" name="Picture 131" descr="surfaces2.jpg"/>
            <p:cNvPicPr>
              <a:picLocks noChangeAspect="1"/>
            </p:cNvPicPr>
            <p:nvPr/>
          </p:nvPicPr>
          <p:blipFill>
            <a:blip r:embed="rId4" cstate="print"/>
            <a:srcRect/>
            <a:stretch>
              <a:fillRect/>
            </a:stretch>
          </p:blipFill>
          <p:spPr bwMode="auto">
            <a:xfrm>
              <a:off x="428596" y="3929066"/>
              <a:ext cx="2201862" cy="2570162"/>
            </a:xfrm>
            <a:prstGeom prst="rect">
              <a:avLst/>
            </a:prstGeom>
            <a:noFill/>
            <a:ln w="9525">
              <a:noFill/>
              <a:miter lim="800000"/>
              <a:headEnd/>
              <a:tailEnd/>
            </a:ln>
          </p:spPr>
        </p:pic>
        <p:grpSp>
          <p:nvGrpSpPr>
            <p:cNvPr id="63" name="Group 5"/>
            <p:cNvGrpSpPr>
              <a:grpSpLocks/>
            </p:cNvGrpSpPr>
            <p:nvPr/>
          </p:nvGrpSpPr>
          <p:grpSpPr bwMode="auto">
            <a:xfrm>
              <a:off x="2786050" y="4572008"/>
              <a:ext cx="1190625" cy="1436687"/>
              <a:chOff x="3055" y="1294"/>
              <a:chExt cx="750" cy="905"/>
            </a:xfrm>
          </p:grpSpPr>
          <p:sp>
            <p:nvSpPr>
              <p:cNvPr id="153" name="AutoShape 6"/>
              <p:cNvSpPr>
                <a:spLocks noChangeArrowheads="1"/>
              </p:cNvSpPr>
              <p:nvPr/>
            </p:nvSpPr>
            <p:spPr bwMode="auto">
              <a:xfrm>
                <a:off x="3056" y="1294"/>
                <a:ext cx="749" cy="270"/>
              </a:xfrm>
              <a:prstGeom prst="leftArrow">
                <a:avLst>
                  <a:gd name="adj1" fmla="val 62694"/>
                  <a:gd name="adj2" fmla="val 40648"/>
                </a:avLst>
              </a:prstGeom>
              <a:gradFill rotWithShape="1">
                <a:gsLst>
                  <a:gs pos="0">
                    <a:srgbClr val="B4CCEA"/>
                  </a:gs>
                  <a:gs pos="100000">
                    <a:schemeClr val="bg1">
                      <a:alpha val="0"/>
                    </a:schemeClr>
                  </a:gs>
                </a:gsLst>
                <a:lin ang="0" scaled="1"/>
              </a:gradFill>
              <a:ln w="9525">
                <a:noFill/>
                <a:miter lim="800000"/>
                <a:headEnd/>
                <a:tailEnd/>
              </a:ln>
            </p:spPr>
            <p:txBody>
              <a:bodyPr wrap="none" anchor="ctr"/>
              <a:lstStyle/>
              <a:p>
                <a:pPr algn="ctr"/>
                <a:r>
                  <a:rPr lang="en-US" sz="1400" dirty="0">
                    <a:solidFill>
                      <a:schemeClr val="accent2"/>
                    </a:solidFill>
                  </a:rPr>
                  <a:t>gas-liquid</a:t>
                </a:r>
                <a:endParaRPr lang="fr-FR" sz="1400" dirty="0">
                  <a:solidFill>
                    <a:schemeClr val="accent2"/>
                  </a:solidFill>
                </a:endParaRPr>
              </a:p>
            </p:txBody>
          </p:sp>
          <p:sp>
            <p:nvSpPr>
              <p:cNvPr id="157" name="AutoShape 7"/>
              <p:cNvSpPr>
                <a:spLocks noChangeArrowheads="1"/>
              </p:cNvSpPr>
              <p:nvPr/>
            </p:nvSpPr>
            <p:spPr bwMode="auto">
              <a:xfrm>
                <a:off x="3055" y="1611"/>
                <a:ext cx="749" cy="270"/>
              </a:xfrm>
              <a:prstGeom prst="leftArrow">
                <a:avLst>
                  <a:gd name="adj1" fmla="val 62694"/>
                  <a:gd name="adj2" fmla="val 40648"/>
                </a:avLst>
              </a:prstGeom>
              <a:gradFill rotWithShape="1">
                <a:gsLst>
                  <a:gs pos="0">
                    <a:srgbClr val="B4CCEA"/>
                  </a:gs>
                  <a:gs pos="100000">
                    <a:schemeClr val="bg1">
                      <a:alpha val="0"/>
                    </a:schemeClr>
                  </a:gs>
                </a:gsLst>
                <a:lin ang="0" scaled="1"/>
              </a:gradFill>
              <a:ln w="9525">
                <a:noFill/>
                <a:miter lim="800000"/>
                <a:headEnd/>
                <a:tailEnd/>
              </a:ln>
            </p:spPr>
            <p:txBody>
              <a:bodyPr wrap="none" anchor="ctr"/>
              <a:lstStyle/>
              <a:p>
                <a:pPr algn="ctr"/>
                <a:r>
                  <a:rPr lang="en-US" sz="1400">
                    <a:solidFill>
                      <a:schemeClr val="accent2"/>
                    </a:solidFill>
                  </a:rPr>
                  <a:t>liquid-liquid</a:t>
                </a:r>
                <a:endParaRPr lang="fr-FR" sz="1400">
                  <a:solidFill>
                    <a:schemeClr val="accent2"/>
                  </a:solidFill>
                </a:endParaRPr>
              </a:p>
            </p:txBody>
          </p:sp>
          <p:sp>
            <p:nvSpPr>
              <p:cNvPr id="158" name="AutoShape 8"/>
              <p:cNvSpPr>
                <a:spLocks noChangeArrowheads="1"/>
              </p:cNvSpPr>
              <p:nvPr/>
            </p:nvSpPr>
            <p:spPr bwMode="auto">
              <a:xfrm>
                <a:off x="3055" y="1929"/>
                <a:ext cx="749" cy="270"/>
              </a:xfrm>
              <a:prstGeom prst="leftArrow">
                <a:avLst>
                  <a:gd name="adj1" fmla="val 62694"/>
                  <a:gd name="adj2" fmla="val 40648"/>
                </a:avLst>
              </a:prstGeom>
              <a:gradFill rotWithShape="1">
                <a:gsLst>
                  <a:gs pos="0">
                    <a:srgbClr val="B4CCEA"/>
                  </a:gs>
                  <a:gs pos="100000">
                    <a:schemeClr val="bg1">
                      <a:alpha val="0"/>
                    </a:schemeClr>
                  </a:gs>
                </a:gsLst>
                <a:lin ang="0" scaled="1"/>
              </a:gradFill>
              <a:ln w="9525">
                <a:noFill/>
                <a:miter lim="800000"/>
                <a:headEnd/>
                <a:tailEnd/>
              </a:ln>
            </p:spPr>
            <p:txBody>
              <a:bodyPr wrap="none" anchor="ctr"/>
              <a:lstStyle/>
              <a:p>
                <a:pPr algn="ctr"/>
                <a:r>
                  <a:rPr lang="en-US" sz="1400">
                    <a:solidFill>
                      <a:schemeClr val="accent2"/>
                    </a:solidFill>
                  </a:rPr>
                  <a:t>liquid-solid</a:t>
                </a:r>
                <a:endParaRPr lang="fr-FR" sz="1400">
                  <a:solidFill>
                    <a:schemeClr val="accent2"/>
                  </a:solidFill>
                </a:endParaRPr>
              </a:p>
            </p:txBody>
          </p:sp>
        </p:grpSp>
      </p:grpSp>
      <p:pic>
        <p:nvPicPr>
          <p:cNvPr id="148" name="Picture 147" descr="esrf_ring.png"/>
          <p:cNvPicPr>
            <a:picLocks noChangeAspect="1"/>
          </p:cNvPicPr>
          <p:nvPr/>
        </p:nvPicPr>
        <p:blipFill>
          <a:blip r:embed="rId5" cstate="print"/>
          <a:stretch>
            <a:fillRect/>
          </a:stretch>
        </p:blipFill>
        <p:spPr>
          <a:xfrm>
            <a:off x="35496" y="908720"/>
            <a:ext cx="4320480" cy="3363412"/>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D_vs_NaCl_paper.PNG"/>
          <p:cNvPicPr>
            <a:picLocks noChangeAspect="1"/>
          </p:cNvPicPr>
          <p:nvPr/>
        </p:nvPicPr>
        <p:blipFill>
          <a:blip r:embed="rId3" cstate="print"/>
          <a:stretch>
            <a:fillRect/>
          </a:stretch>
        </p:blipFill>
        <p:spPr>
          <a:xfrm>
            <a:off x="12568" y="908720"/>
            <a:ext cx="4881372" cy="3408507"/>
          </a:xfrm>
          <a:prstGeom prst="rect">
            <a:avLst/>
          </a:prstGeom>
        </p:spPr>
      </p:pic>
      <p:sp>
        <p:nvSpPr>
          <p:cNvPr id="33794" name="CasellaDiTesto 7"/>
          <p:cNvSpPr txBox="1">
            <a:spLocks noChangeArrowheads="1"/>
          </p:cNvSpPr>
          <p:nvPr/>
        </p:nvSpPr>
        <p:spPr bwMode="auto">
          <a:xfrm>
            <a:off x="4548188" y="2997200"/>
            <a:ext cx="4287837" cy="1200150"/>
          </a:xfrm>
          <a:prstGeom prst="rect">
            <a:avLst/>
          </a:prstGeom>
          <a:noFill/>
          <a:ln w="9525">
            <a:noFill/>
            <a:miter lim="800000"/>
            <a:headEnd/>
            <a:tailEnd/>
          </a:ln>
        </p:spPr>
        <p:txBody>
          <a:bodyPr>
            <a:spAutoFit/>
          </a:bodyPr>
          <a:lstStyle/>
          <a:p>
            <a:pPr algn="ctr"/>
            <a:r>
              <a:rPr lang="it-IT" altLang="it-IT" b="1">
                <a:solidFill>
                  <a:srgbClr val="FF0000"/>
                </a:solidFill>
              </a:rPr>
              <a:t>AT LOW SURFACTANT CONCENTRATIONS THE SALT AMOUNT STRONGLY AFFECTS THE CTAB ADSORPTION</a:t>
            </a:r>
          </a:p>
        </p:txBody>
      </p:sp>
      <p:sp>
        <p:nvSpPr>
          <p:cNvPr id="33796" name="CasellaDiTesto 5"/>
          <p:cNvSpPr txBox="1">
            <a:spLocks noChangeArrowheads="1"/>
          </p:cNvSpPr>
          <p:nvPr/>
        </p:nvSpPr>
        <p:spPr bwMode="auto">
          <a:xfrm>
            <a:off x="4441825" y="1409700"/>
            <a:ext cx="4530725" cy="1200150"/>
          </a:xfrm>
          <a:prstGeom prst="rect">
            <a:avLst/>
          </a:prstGeom>
          <a:noFill/>
          <a:ln w="9525">
            <a:noFill/>
            <a:miter lim="800000"/>
            <a:headEnd/>
            <a:tailEnd/>
          </a:ln>
        </p:spPr>
        <p:txBody>
          <a:bodyPr>
            <a:spAutoFit/>
          </a:bodyPr>
          <a:lstStyle/>
          <a:p>
            <a:pPr algn="ctr"/>
            <a:r>
              <a:rPr lang="it-IT" altLang="it-IT" b="1">
                <a:solidFill>
                  <a:srgbClr val="002060"/>
                </a:solidFill>
              </a:rPr>
              <a:t>The role of NaCl is to promote the adsorption of CTAB onto the nanoparticles surface and to screen electrostatic repulsions</a:t>
            </a:r>
          </a:p>
        </p:txBody>
      </p:sp>
      <p:sp>
        <p:nvSpPr>
          <p:cNvPr id="7" name="Title 6"/>
          <p:cNvSpPr>
            <a:spLocks noGrp="1"/>
          </p:cNvSpPr>
          <p:nvPr>
            <p:ph type="title"/>
          </p:nvPr>
        </p:nvSpPr>
        <p:spPr/>
        <p:txBody>
          <a:bodyPr/>
          <a:lstStyle/>
          <a:p>
            <a:pPr>
              <a:defRPr/>
            </a:pPr>
            <a:r>
              <a:rPr lang="en-GB" dirty="0" smtClean="0">
                <a:effectLst>
                  <a:outerShdw blurRad="38100" dist="38100" dir="2700000" algn="tl">
                    <a:srgbClr val="000000">
                      <a:alpha val="43137"/>
                    </a:srgbClr>
                  </a:outerShdw>
                </a:effectLst>
              </a:rPr>
              <a:t>EFFECT OF salt CONCENTRATION</a:t>
            </a:r>
            <a:br>
              <a:rPr lang="en-GB"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TUNING THE NP SPACING VIA THE IONIC STRENGTH</a:t>
            </a:r>
            <a:endParaRPr lang="en-GB" dirty="0">
              <a:effectLst>
                <a:outerShdw blurRad="38100" dist="38100" dir="2700000" algn="tl">
                  <a:srgbClr val="000000">
                    <a:alpha val="43137"/>
                  </a:srgbClr>
                </a:outerShdw>
              </a:effectLst>
            </a:endParaRPr>
          </a:p>
        </p:txBody>
      </p:sp>
      <p:sp>
        <p:nvSpPr>
          <p:cNvPr id="33798" name="CasellaDiTesto 2"/>
          <p:cNvSpPr txBox="1">
            <a:spLocks noChangeArrowheads="1"/>
          </p:cNvSpPr>
          <p:nvPr/>
        </p:nvSpPr>
        <p:spPr bwMode="auto">
          <a:xfrm>
            <a:off x="120650" y="4652963"/>
            <a:ext cx="8743950" cy="1477328"/>
          </a:xfrm>
          <a:prstGeom prst="rect">
            <a:avLst/>
          </a:prstGeom>
          <a:noFill/>
          <a:ln w="9525">
            <a:noFill/>
            <a:miter lim="800000"/>
            <a:headEnd/>
            <a:tailEnd/>
          </a:ln>
        </p:spPr>
        <p:txBody>
          <a:bodyPr>
            <a:spAutoFit/>
          </a:bodyPr>
          <a:lstStyle/>
          <a:p>
            <a:r>
              <a:rPr lang="en-GB" b="1" dirty="0" smtClean="0">
                <a:solidFill>
                  <a:srgbClr val="002060"/>
                </a:solidFill>
              </a:rPr>
              <a:t>At Low CTAB Concentrations the </a:t>
            </a:r>
            <a:r>
              <a:rPr lang="en-GB" b="1" dirty="0" err="1" smtClean="0">
                <a:solidFill>
                  <a:srgbClr val="002060"/>
                </a:solidFill>
              </a:rPr>
              <a:t>NaCl</a:t>
            </a:r>
            <a:r>
              <a:rPr lang="en-GB" b="1" dirty="0" smtClean="0">
                <a:solidFill>
                  <a:srgbClr val="002060"/>
                </a:solidFill>
              </a:rPr>
              <a:t> Concentration Drastically Alters the Electrostatic Repulsions and the </a:t>
            </a:r>
            <a:r>
              <a:rPr lang="en-GB" b="1" dirty="0" err="1" smtClean="0">
                <a:solidFill>
                  <a:srgbClr val="002060"/>
                </a:solidFill>
              </a:rPr>
              <a:t>Interparticle</a:t>
            </a:r>
            <a:r>
              <a:rPr lang="en-GB" b="1" dirty="0" smtClean="0">
                <a:solidFill>
                  <a:srgbClr val="002060"/>
                </a:solidFill>
              </a:rPr>
              <a:t> Distance</a:t>
            </a:r>
            <a:endParaRPr lang="it-IT" b="1" dirty="0" smtClean="0">
              <a:solidFill>
                <a:srgbClr val="002060"/>
              </a:solidFill>
            </a:endParaRPr>
          </a:p>
          <a:p>
            <a:endParaRPr lang="it-IT" b="1" dirty="0">
              <a:solidFill>
                <a:srgbClr val="002060"/>
              </a:solidFill>
            </a:endParaRPr>
          </a:p>
          <a:p>
            <a:r>
              <a:rPr lang="it-IT" b="1" dirty="0" smtClean="0">
                <a:solidFill>
                  <a:srgbClr val="002060"/>
                </a:solidFill>
              </a:rPr>
              <a:t>At High CTAB Concentration the Surfactant Itself Screens the Electrostatic Repulsions and the Salt Effect Is Less Marked</a:t>
            </a:r>
            <a:endParaRPr lang="it-IT" b="1" dirty="0">
              <a:solidFill>
                <a:srgbClr val="002060"/>
              </a:solidFill>
            </a:endParaRPr>
          </a:p>
        </p:txBody>
      </p:sp>
      <p:sp>
        <p:nvSpPr>
          <p:cNvPr id="8" name="Slide Number Placeholder 7"/>
          <p:cNvSpPr>
            <a:spLocks noGrp="1"/>
          </p:cNvSpPr>
          <p:nvPr>
            <p:ph type="sldNum" sz="quarter" idx="11"/>
          </p:nvPr>
        </p:nvSpPr>
        <p:spPr/>
        <p:txBody>
          <a:bodyPr/>
          <a:lstStyle/>
          <a:p>
            <a:r>
              <a:rPr lang="fr-FR" smtClean="0"/>
              <a:t>Page </a:t>
            </a:r>
            <a:fld id="{733122C9-A0B9-462F-8757-0847AD287B63}" type="slidenum">
              <a:rPr lang="fr-FR" smtClean="0"/>
              <a:pPr/>
              <a:t>50</a:t>
            </a:fld>
            <a:endParaRPr lang="fr-FR" dirty="0"/>
          </a:p>
        </p:txBody>
      </p:sp>
      <p:sp>
        <p:nvSpPr>
          <p:cNvPr id="9" name="Footer Placeholder 8"/>
          <p:cNvSpPr>
            <a:spLocks noGrp="1"/>
          </p:cNvSpPr>
          <p:nvPr>
            <p:ph type="ftr" sz="quarter" idx="10"/>
          </p:nvPr>
        </p:nvSpPr>
        <p:spPr/>
        <p:txBody>
          <a:bodyPr/>
          <a:lstStyle/>
          <a:p>
            <a:r>
              <a:rPr lang="it-IT" smtClean="0"/>
              <a:t>4/12/2017,  SYNOHF, Annecy,  O. Konovalov</a:t>
            </a:r>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sz="2000" dirty="0" smtClean="0">
                <a:effectLst>
                  <a:outerShdw blurRad="38100" dist="38100" dir="2700000" algn="tl">
                    <a:srgbClr val="000000">
                      <a:alpha val="43137"/>
                    </a:srgbClr>
                  </a:outerShdw>
                </a:effectLst>
                <a:latin typeface="Century Gothic" panose="020B0502020202020204" pitchFamily="34" charset="0"/>
              </a:rPr>
              <a:t>CONCLUSIONS</a:t>
            </a:r>
            <a:endParaRPr lang="it-IT" sz="2000" dirty="0">
              <a:effectLst>
                <a:outerShdw blurRad="38100" dist="38100" dir="2700000" algn="tl">
                  <a:srgbClr val="000000">
                    <a:alpha val="43137"/>
                  </a:srgbClr>
                </a:outerShdw>
              </a:effectLst>
              <a:latin typeface="Century Gothic" panose="020B0502020202020204" pitchFamily="34" charset="0"/>
            </a:endParaRPr>
          </a:p>
        </p:txBody>
      </p:sp>
      <p:sp>
        <p:nvSpPr>
          <p:cNvPr id="35843" name="CasellaDiTesto 2"/>
          <p:cNvSpPr txBox="1">
            <a:spLocks noChangeArrowheads="1"/>
          </p:cNvSpPr>
          <p:nvPr/>
        </p:nvSpPr>
        <p:spPr bwMode="auto">
          <a:xfrm>
            <a:off x="0" y="1142984"/>
            <a:ext cx="9144000" cy="4801314"/>
          </a:xfrm>
          <a:prstGeom prst="rect">
            <a:avLst/>
          </a:prstGeom>
          <a:noFill/>
          <a:ln w="9525">
            <a:noFill/>
            <a:miter lim="800000"/>
            <a:headEnd/>
            <a:tailEnd/>
          </a:ln>
        </p:spPr>
        <p:txBody>
          <a:bodyPr>
            <a:spAutoFit/>
          </a:bodyPr>
          <a:lstStyle/>
          <a:p>
            <a:r>
              <a:rPr lang="it-IT" b="1" dirty="0" smtClean="0">
                <a:solidFill>
                  <a:srgbClr val="132577"/>
                </a:solidFill>
                <a:latin typeface="Arial Narrow" pitchFamily="34" charset="0"/>
              </a:rPr>
              <a:t>GISAXS and XRR allows a full structural characterization of nanoparticles at buried interfaces</a:t>
            </a:r>
          </a:p>
          <a:p>
            <a:endParaRPr lang="it-IT" b="1" dirty="0" smtClean="0">
              <a:solidFill>
                <a:srgbClr val="132577"/>
              </a:solidFill>
              <a:latin typeface="Arial Narrow" pitchFamily="34" charset="0"/>
            </a:endParaRPr>
          </a:p>
          <a:p>
            <a:r>
              <a:rPr lang="en-US" b="1" dirty="0" smtClean="0">
                <a:solidFill>
                  <a:srgbClr val="132577"/>
                </a:solidFill>
                <a:latin typeface="Arial Narrow" pitchFamily="34" charset="0"/>
              </a:rPr>
              <a:t>XRR confirms the formation of </a:t>
            </a:r>
            <a:r>
              <a:rPr lang="en-US" b="1" dirty="0" err="1" smtClean="0">
                <a:solidFill>
                  <a:srgbClr val="132577"/>
                </a:solidFill>
                <a:latin typeface="Arial Narrow" pitchFamily="34" charset="0"/>
              </a:rPr>
              <a:t>monolayers</a:t>
            </a:r>
            <a:r>
              <a:rPr lang="en-US" b="1" dirty="0" smtClean="0">
                <a:solidFill>
                  <a:srgbClr val="132577"/>
                </a:solidFill>
                <a:latin typeface="Arial Narrow" pitchFamily="34" charset="0"/>
              </a:rPr>
              <a:t>, however differences in the curves suggest different positioning of the particles at the interfaces</a:t>
            </a:r>
            <a:endParaRPr lang="it-IT" b="1" dirty="0" smtClean="0">
              <a:solidFill>
                <a:srgbClr val="132577"/>
              </a:solidFill>
              <a:latin typeface="Arial Narrow" pitchFamily="34" charset="0"/>
            </a:endParaRPr>
          </a:p>
          <a:p>
            <a:endParaRPr lang="it-IT" b="1" dirty="0" smtClean="0">
              <a:solidFill>
                <a:schemeClr val="accent1"/>
              </a:solidFill>
              <a:latin typeface="Arial Narrow" pitchFamily="34" charset="0"/>
            </a:endParaRPr>
          </a:p>
          <a:p>
            <a:r>
              <a:rPr lang="en-US" b="1" dirty="0" smtClean="0">
                <a:solidFill>
                  <a:schemeClr val="accent1"/>
                </a:solidFill>
                <a:latin typeface="Arial Narrow" pitchFamily="34" charset="0"/>
              </a:rPr>
              <a:t>The </a:t>
            </a:r>
            <a:r>
              <a:rPr lang="en-US" b="1" dirty="0" err="1" smtClean="0">
                <a:solidFill>
                  <a:schemeClr val="accent1"/>
                </a:solidFill>
                <a:latin typeface="Arial Narrow" pitchFamily="34" charset="0"/>
              </a:rPr>
              <a:t>interparticle</a:t>
            </a:r>
            <a:r>
              <a:rPr lang="en-US" b="1" dirty="0" smtClean="0">
                <a:solidFill>
                  <a:schemeClr val="accent1"/>
                </a:solidFill>
                <a:latin typeface="Arial Narrow" pitchFamily="34" charset="0"/>
              </a:rPr>
              <a:t> distance can be tuned with </a:t>
            </a:r>
            <a:r>
              <a:rPr lang="en-US" b="1" dirty="0" err="1" smtClean="0">
                <a:solidFill>
                  <a:schemeClr val="accent1"/>
                </a:solidFill>
                <a:latin typeface="Arial Narrow" pitchFamily="34" charset="0"/>
              </a:rPr>
              <a:t>nanometre</a:t>
            </a:r>
            <a:r>
              <a:rPr lang="en-US" b="1" dirty="0" smtClean="0">
                <a:solidFill>
                  <a:schemeClr val="accent1"/>
                </a:solidFill>
                <a:latin typeface="Arial Narrow" pitchFamily="34" charset="0"/>
              </a:rPr>
              <a:t> precision by controlling the adsorption of the surfactant</a:t>
            </a:r>
            <a:endParaRPr lang="it-IT" b="1" dirty="0">
              <a:solidFill>
                <a:schemeClr val="accent1"/>
              </a:solidFill>
              <a:latin typeface="Arial Narrow" pitchFamily="34" charset="0"/>
            </a:endParaRPr>
          </a:p>
          <a:p>
            <a:endParaRPr lang="it-IT" b="1" dirty="0">
              <a:solidFill>
                <a:schemeClr val="accent1"/>
              </a:solidFill>
              <a:latin typeface="Arial Narrow" pitchFamily="34" charset="0"/>
            </a:endParaRPr>
          </a:p>
          <a:p>
            <a:r>
              <a:rPr lang="it-IT" b="1" dirty="0">
                <a:solidFill>
                  <a:schemeClr val="accent1"/>
                </a:solidFill>
                <a:latin typeface="Arial Narrow" pitchFamily="34" charset="0"/>
              </a:rPr>
              <a:t>Different interactions are </a:t>
            </a:r>
            <a:r>
              <a:rPr lang="it-IT" b="1" dirty="0" smtClean="0">
                <a:solidFill>
                  <a:schemeClr val="accent1"/>
                </a:solidFill>
                <a:latin typeface="Arial Narrow" pitchFamily="34" charset="0"/>
              </a:rPr>
              <a:t>involved</a:t>
            </a:r>
          </a:p>
          <a:p>
            <a:endParaRPr lang="it-IT" b="1" dirty="0" smtClean="0">
              <a:solidFill>
                <a:schemeClr val="accent1"/>
              </a:solidFill>
              <a:latin typeface="Arial Narrow" pitchFamily="34" charset="0"/>
            </a:endParaRPr>
          </a:p>
          <a:p>
            <a:r>
              <a:rPr lang="en-US" b="1" dirty="0" smtClean="0">
                <a:solidFill>
                  <a:schemeClr val="accent1"/>
                </a:solidFill>
                <a:latin typeface="Arial Narrow" pitchFamily="34" charset="0"/>
              </a:rPr>
              <a:t>The </a:t>
            </a:r>
            <a:r>
              <a:rPr lang="en-US" b="1" dirty="0" err="1" smtClean="0">
                <a:solidFill>
                  <a:schemeClr val="accent1"/>
                </a:solidFill>
                <a:latin typeface="Arial Narrow" pitchFamily="34" charset="0"/>
              </a:rPr>
              <a:t>interparticle</a:t>
            </a:r>
            <a:r>
              <a:rPr lang="en-US" b="1" dirty="0" smtClean="0">
                <a:solidFill>
                  <a:schemeClr val="accent1"/>
                </a:solidFill>
                <a:latin typeface="Arial Narrow" pitchFamily="34" charset="0"/>
              </a:rPr>
              <a:t> interactions are mediated by the surfactant</a:t>
            </a:r>
            <a:endParaRPr lang="it-IT" b="1" dirty="0">
              <a:solidFill>
                <a:schemeClr val="accent1"/>
              </a:solidFill>
              <a:latin typeface="Arial Narrow" pitchFamily="34" charset="0"/>
            </a:endParaRPr>
          </a:p>
          <a:p>
            <a:endParaRPr lang="it-IT" b="1" dirty="0">
              <a:solidFill>
                <a:schemeClr val="accent1"/>
              </a:solidFill>
              <a:latin typeface="Arial Narrow" pitchFamily="34" charset="0"/>
            </a:endParaRPr>
          </a:p>
          <a:p>
            <a:r>
              <a:rPr lang="it-IT" b="1" dirty="0">
                <a:solidFill>
                  <a:schemeClr val="accent1"/>
                </a:solidFill>
                <a:latin typeface="Arial Narrow" pitchFamily="34" charset="0"/>
              </a:rPr>
              <a:t>At low CTAB concentration electro</a:t>
            </a:r>
            <a:r>
              <a:rPr lang="it-IT" b="1" dirty="0">
                <a:solidFill>
                  <a:srgbClr val="132577"/>
                </a:solidFill>
                <a:latin typeface="Arial Narrow" pitchFamily="34" charset="0"/>
              </a:rPr>
              <a:t>static</a:t>
            </a:r>
            <a:r>
              <a:rPr lang="it-IT" b="1" dirty="0">
                <a:solidFill>
                  <a:schemeClr val="accent1"/>
                </a:solidFill>
                <a:latin typeface="Arial Narrow" pitchFamily="34" charset="0"/>
              </a:rPr>
              <a:t> interactions are predominant and tunable</a:t>
            </a:r>
          </a:p>
          <a:p>
            <a:endParaRPr lang="it-IT" b="1" dirty="0">
              <a:solidFill>
                <a:schemeClr val="accent1"/>
              </a:solidFill>
              <a:latin typeface="Arial Narrow" pitchFamily="34" charset="0"/>
            </a:endParaRPr>
          </a:p>
          <a:p>
            <a:r>
              <a:rPr lang="it-IT" b="1" dirty="0">
                <a:solidFill>
                  <a:schemeClr val="accent1"/>
                </a:solidFill>
                <a:latin typeface="Arial Narrow" pitchFamily="34" charset="0"/>
              </a:rPr>
              <a:t>The lower interparticle distance limit is determined by the surfactant interdigitation</a:t>
            </a:r>
          </a:p>
          <a:p>
            <a:endParaRPr lang="it-IT" b="1" dirty="0">
              <a:solidFill>
                <a:schemeClr val="accent1"/>
              </a:solidFill>
              <a:latin typeface="Arial Narrow" pitchFamily="34" charset="0"/>
            </a:endParaRPr>
          </a:p>
          <a:p>
            <a:r>
              <a:rPr lang="en-US" b="1" dirty="0" smtClean="0">
                <a:solidFill>
                  <a:schemeClr val="accent1"/>
                </a:solidFill>
                <a:latin typeface="Arial Narrow" pitchFamily="34" charset="0"/>
              </a:rPr>
              <a:t>The </a:t>
            </a:r>
            <a:r>
              <a:rPr lang="en-US" b="1" dirty="0" err="1" smtClean="0">
                <a:solidFill>
                  <a:schemeClr val="accent1"/>
                </a:solidFill>
                <a:latin typeface="Arial Narrow" pitchFamily="34" charset="0"/>
              </a:rPr>
              <a:t>nanoparticles</a:t>
            </a:r>
            <a:r>
              <a:rPr lang="en-US" b="1" dirty="0" smtClean="0">
                <a:solidFill>
                  <a:schemeClr val="accent1"/>
                </a:solidFill>
                <a:latin typeface="Arial Narrow" pitchFamily="34" charset="0"/>
              </a:rPr>
              <a:t> never go into close contact before collapsing from 2D monolayer to 3D powder </a:t>
            </a:r>
            <a:r>
              <a:rPr lang="it-IT" b="1" dirty="0" smtClean="0">
                <a:solidFill>
                  <a:schemeClr val="accent1"/>
                </a:solidFill>
                <a:latin typeface="Arial Narrow" pitchFamily="34" charset="0"/>
              </a:rPr>
              <a:t> </a:t>
            </a:r>
            <a:endParaRPr lang="it-IT" b="1" dirty="0">
              <a:solidFill>
                <a:schemeClr val="accent1"/>
              </a:solidFill>
              <a:latin typeface="Arial Narrow" pitchFamily="34" charset="0"/>
            </a:endParaRPr>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51</a:t>
            </a:fld>
            <a:endParaRPr lang="fr-FR" dirty="0"/>
          </a:p>
        </p:txBody>
      </p:sp>
      <p:sp>
        <p:nvSpPr>
          <p:cNvPr id="5" name="Footer Placeholder 4"/>
          <p:cNvSpPr>
            <a:spLocks noGrp="1"/>
          </p:cNvSpPr>
          <p:nvPr>
            <p:ph type="ftr" sz="quarter" idx="10"/>
          </p:nvPr>
        </p:nvSpPr>
        <p:spPr/>
        <p:txBody>
          <a:bodyPr/>
          <a:lstStyle/>
          <a:p>
            <a:r>
              <a:rPr lang="it-IT" smtClean="0"/>
              <a:t>4/12/2017,  SYNOHF, Annecy,  O. Konovalov</a:t>
            </a:r>
            <a:endParaRPr lang="fr-F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52</a:t>
            </a:fld>
            <a:endParaRPr lang="fr-FR" dirty="0"/>
          </a:p>
        </p:txBody>
      </p:sp>
      <p:sp>
        <p:nvSpPr>
          <p:cNvPr id="9" name="Subtitle 2"/>
          <p:cNvSpPr txBox="1">
            <a:spLocks/>
          </p:cNvSpPr>
          <p:nvPr/>
        </p:nvSpPr>
        <p:spPr>
          <a:xfrm>
            <a:off x="539552" y="908720"/>
            <a:ext cx="8064896" cy="1512168"/>
          </a:xfrm>
          <a:prstGeom prst="rect">
            <a:avLst/>
          </a:prstGeom>
        </p:spPr>
        <p:txBody>
          <a:bodyPr/>
          <a:lstStyle/>
          <a:p>
            <a:pPr marL="0" marR="0" lvl="0" indent="0" algn="ctr" defTabSz="914400" rtl="0" eaLnBrk="1" fontAlgn="auto" latinLnBrk="0" hangingPunct="1">
              <a:lnSpc>
                <a:spcPct val="100000"/>
              </a:lnSpc>
              <a:spcBef>
                <a:spcPts val="0"/>
              </a:spcBef>
              <a:spcAft>
                <a:spcPts val="1000"/>
              </a:spcAft>
              <a:buClrTx/>
              <a:buSzTx/>
              <a:buFont typeface="Arial" pitchFamily="34" charset="0"/>
              <a:buNone/>
              <a:tabLst/>
              <a:defRPr/>
            </a:pPr>
            <a:r>
              <a:rPr kumimoji="0" lang="en-US" sz="2800" b="1" i="1" u="none" strike="noStrike" kern="1200" cap="none" spc="0" normalizeH="0" baseline="0" noProof="0" dirty="0" smtClean="0">
                <a:ln>
                  <a:noFill/>
                </a:ln>
                <a:solidFill>
                  <a:schemeClr val="accent6"/>
                </a:solidFill>
                <a:effectLst/>
                <a:uLnTx/>
                <a:uFillTx/>
                <a:latin typeface="+mj-lt"/>
                <a:ea typeface="+mn-ea"/>
                <a:cs typeface="+mn-cs"/>
              </a:rPr>
              <a:t>In-situ</a:t>
            </a:r>
            <a:r>
              <a:rPr kumimoji="0" lang="en-US" sz="2800" b="1" i="0" u="none" strike="noStrike" kern="1200" cap="none" spc="0" normalizeH="0" baseline="0" noProof="0" dirty="0" smtClean="0">
                <a:ln>
                  <a:noFill/>
                </a:ln>
                <a:solidFill>
                  <a:schemeClr val="accent6"/>
                </a:solidFill>
                <a:effectLst/>
                <a:uLnTx/>
                <a:uFillTx/>
                <a:latin typeface="+mj-lt"/>
                <a:ea typeface="+mn-ea"/>
                <a:cs typeface="+mn-cs"/>
              </a:rPr>
              <a:t> study of the formation mechanism of  two-dimensional </a:t>
            </a:r>
            <a:r>
              <a:rPr kumimoji="0" lang="en-US" sz="2800" b="1" i="0" u="none" strike="noStrike" kern="1200" cap="none" spc="0" normalizeH="0" baseline="0" noProof="0" dirty="0" err="1" smtClean="0">
                <a:ln>
                  <a:noFill/>
                </a:ln>
                <a:solidFill>
                  <a:schemeClr val="accent6"/>
                </a:solidFill>
                <a:effectLst/>
                <a:uLnTx/>
                <a:uFillTx/>
                <a:latin typeface="+mj-lt"/>
                <a:ea typeface="+mn-ea"/>
                <a:cs typeface="+mn-cs"/>
              </a:rPr>
              <a:t>superlattices</a:t>
            </a:r>
            <a:r>
              <a:rPr kumimoji="0" lang="en-US" sz="2800" b="1" i="0" u="none" strike="noStrike" kern="1200" cap="none" spc="0" normalizeH="0" baseline="0" noProof="0" dirty="0" smtClean="0">
                <a:ln>
                  <a:noFill/>
                </a:ln>
                <a:solidFill>
                  <a:schemeClr val="accent6"/>
                </a:solidFill>
                <a:effectLst/>
                <a:uLnTx/>
                <a:uFillTx/>
                <a:latin typeface="+mj-lt"/>
                <a:ea typeface="+mn-ea"/>
                <a:cs typeface="+mn-cs"/>
              </a:rPr>
              <a:t> from </a:t>
            </a:r>
            <a:r>
              <a:rPr kumimoji="0" lang="en-US" sz="2800" b="1" i="0" u="none" strike="noStrike" kern="1200" cap="none" spc="0" normalizeH="0" baseline="0" noProof="0" dirty="0" err="1" smtClean="0">
                <a:ln>
                  <a:noFill/>
                </a:ln>
                <a:solidFill>
                  <a:schemeClr val="accent6"/>
                </a:solidFill>
                <a:effectLst/>
                <a:uLnTx/>
                <a:uFillTx/>
                <a:latin typeface="+mj-lt"/>
                <a:ea typeface="+mn-ea"/>
                <a:cs typeface="+mn-cs"/>
              </a:rPr>
              <a:t>PbSe</a:t>
            </a:r>
            <a:r>
              <a:rPr kumimoji="0" lang="en-US" sz="2800" b="1" i="0" u="none" strike="noStrike" kern="1200" cap="none" spc="0" normalizeH="0" baseline="0" noProof="0" dirty="0" smtClean="0">
                <a:ln>
                  <a:noFill/>
                </a:ln>
                <a:solidFill>
                  <a:schemeClr val="accent6"/>
                </a:solidFill>
                <a:effectLst/>
                <a:uLnTx/>
                <a:uFillTx/>
                <a:latin typeface="+mj-lt"/>
                <a:ea typeface="+mn-ea"/>
                <a:cs typeface="+mn-cs"/>
              </a:rPr>
              <a:t> </a:t>
            </a:r>
            <a:r>
              <a:rPr kumimoji="0" lang="en-US" sz="2800" b="1" i="0" u="none" strike="noStrike" kern="1200" cap="none" spc="0" normalizeH="0" baseline="0" noProof="0" dirty="0" err="1" smtClean="0">
                <a:ln>
                  <a:noFill/>
                </a:ln>
                <a:solidFill>
                  <a:schemeClr val="accent6"/>
                </a:solidFill>
                <a:effectLst/>
                <a:uLnTx/>
                <a:uFillTx/>
                <a:latin typeface="+mj-lt"/>
                <a:ea typeface="+mn-ea"/>
                <a:cs typeface="+mn-cs"/>
              </a:rPr>
              <a:t>nanocrystals</a:t>
            </a:r>
            <a:endParaRPr kumimoji="0" lang="nl-NL" sz="2800" b="1" i="0" u="none" strike="noStrike" kern="1200" cap="none" spc="0" normalizeH="0" baseline="0" noProof="0" dirty="0">
              <a:ln>
                <a:noFill/>
              </a:ln>
              <a:solidFill>
                <a:schemeClr val="accent6"/>
              </a:solidFill>
              <a:effectLst/>
              <a:uLnTx/>
              <a:uFillTx/>
              <a:latin typeface="+mj-lt"/>
              <a:ea typeface="+mn-ea"/>
              <a:cs typeface="+mn-cs"/>
            </a:endParaRPr>
          </a:p>
        </p:txBody>
      </p:sp>
      <p:sp>
        <p:nvSpPr>
          <p:cNvPr id="11" name="Rectangle 10"/>
          <p:cNvSpPr/>
          <p:nvPr/>
        </p:nvSpPr>
        <p:spPr>
          <a:xfrm>
            <a:off x="2339752" y="5733256"/>
            <a:ext cx="6192688" cy="369332"/>
          </a:xfrm>
          <a:prstGeom prst="rect">
            <a:avLst/>
          </a:prstGeom>
        </p:spPr>
        <p:txBody>
          <a:bodyPr wrap="square">
            <a:spAutoFit/>
          </a:bodyPr>
          <a:lstStyle/>
          <a:p>
            <a:r>
              <a:rPr lang="en-US" i="1" dirty="0" err="1" smtClean="0"/>
              <a:t>Jaco</a:t>
            </a:r>
            <a:r>
              <a:rPr lang="en-US" i="1" dirty="0" smtClean="0"/>
              <a:t> J. </a:t>
            </a:r>
            <a:r>
              <a:rPr lang="en-US" i="1" dirty="0" err="1" smtClean="0"/>
              <a:t>Geuchies</a:t>
            </a:r>
            <a:r>
              <a:rPr lang="en-US" i="1" dirty="0" smtClean="0"/>
              <a:t> et al., Nat. Mater. </a:t>
            </a:r>
            <a:r>
              <a:rPr lang="en-US" b="1" i="1" dirty="0" smtClean="0"/>
              <a:t>15,</a:t>
            </a:r>
            <a:r>
              <a:rPr lang="en-US" i="1" dirty="0" smtClean="0"/>
              <a:t> 1248–1254 (2016)</a:t>
            </a:r>
            <a:endParaRPr lang="nl-NL" i="1" dirty="0"/>
          </a:p>
        </p:txBody>
      </p:sp>
      <p:grpSp>
        <p:nvGrpSpPr>
          <p:cNvPr id="5" name="Group 29"/>
          <p:cNvGrpSpPr/>
          <p:nvPr/>
        </p:nvGrpSpPr>
        <p:grpSpPr>
          <a:xfrm>
            <a:off x="304654" y="2804112"/>
            <a:ext cx="3179396" cy="2203488"/>
            <a:chOff x="234754" y="2455308"/>
            <a:chExt cx="4239195" cy="2937984"/>
          </a:xfrm>
        </p:grpSpPr>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4754" y="3610013"/>
              <a:ext cx="689888" cy="51741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2318" y="3758460"/>
              <a:ext cx="689888" cy="51741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89647" y="4017168"/>
              <a:ext cx="689888" cy="51741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575119" y="4626567"/>
              <a:ext cx="689888" cy="51741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13583" y="4317879"/>
              <a:ext cx="689888" cy="517416"/>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85231" y="4875876"/>
              <a:ext cx="689888" cy="517416"/>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92768" y="4180773"/>
              <a:ext cx="689888" cy="517416"/>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1739608" y="2740866"/>
              <a:ext cx="689888" cy="517416"/>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5400000">
              <a:off x="3316159" y="3045428"/>
              <a:ext cx="689888" cy="517416"/>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2397675" y="2541544"/>
              <a:ext cx="689888" cy="51741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400000">
              <a:off x="2915091" y="2613865"/>
              <a:ext cx="689888" cy="51741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5400000">
              <a:off x="1827209" y="3276056"/>
              <a:ext cx="689888" cy="517416"/>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5400000">
              <a:off x="1025406" y="3118696"/>
              <a:ext cx="689888" cy="517416"/>
            </a:xfrm>
            <a:prstGeom prst="rect">
              <a:avLst/>
            </a:prstGeom>
          </p:spPr>
        </p:pic>
        <p:pic>
          <p:nvPicPr>
            <p:cNvPr id="26" name="Picture 4" descr="http://www.einrichten-design.de/media/catalog/product/cache/2/image/1200x1200/9df78eab33525d08d6e5fb8d27136e95/l/e/lego_storage_brick_4_yellow_2_.jpg"/>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513119" y="3504451"/>
              <a:ext cx="491715" cy="49171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26"/>
            <p:cNvGrpSpPr/>
            <p:nvPr/>
          </p:nvGrpSpPr>
          <p:grpSpPr>
            <a:xfrm rot="5657826">
              <a:off x="3769595" y="2389224"/>
              <a:ext cx="554278" cy="854430"/>
              <a:chOff x="4276913" y="3201580"/>
              <a:chExt cx="554278" cy="854430"/>
            </a:xfrm>
          </p:grpSpPr>
          <p:pic>
            <p:nvPicPr>
              <p:cNvPr id="31" name="Picture 8" descr="http://img.gawkerassets.com/img/17dbclu9b7h72jpg/original.jpg"/>
              <p:cNvPicPr>
                <a:picLocks noChangeAspect="1" noChangeArrowheads="1"/>
              </p:cNvPicPr>
              <p:nvPr/>
            </p:nvPicPr>
            <p:blipFill>
              <a:blip r:embed="rId13" cstate="print">
                <a:extLst>
                  <a:ext uri="{BEBA8EAE-BF5A-486C-A8C5-ECC9F3942E4B}">
                    <a14:imgProps xmlns:a14="http://schemas.microsoft.com/office/drawing/2010/main" xmlns="">
                      <a14:imgLayer r:embed="rId14">
                        <a14:imgEffect>
                          <a14:backgroundRemoval t="364" b="100000" l="0" r="97750"/>
                        </a14:imgEffect>
                      </a14:imgLayer>
                    </a14:imgProps>
                  </a:ext>
                  <a:ext uri="{28A0092B-C50C-407E-A947-70E740481C1C}">
                    <a14:useLocalDpi xmlns:a14="http://schemas.microsoft.com/office/drawing/2010/main" xmlns="" val="0"/>
                  </a:ext>
                </a:extLst>
              </a:blip>
              <a:srcRect/>
              <a:stretch>
                <a:fillRect/>
              </a:stretch>
            </p:blipFill>
            <p:spPr bwMode="auto">
              <a:xfrm rot="17621455">
                <a:off x="4150941" y="3327552"/>
                <a:ext cx="806222" cy="554278"/>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Rectangle 31"/>
              <p:cNvSpPr/>
              <p:nvPr/>
            </p:nvSpPr>
            <p:spPr>
              <a:xfrm>
                <a:off x="4427984" y="3959999"/>
                <a:ext cx="288032" cy="96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7" name="Group 26"/>
            <p:cNvGrpSpPr/>
            <p:nvPr/>
          </p:nvGrpSpPr>
          <p:grpSpPr>
            <a:xfrm rot="18955798">
              <a:off x="2056011" y="2978570"/>
              <a:ext cx="1557627" cy="874281"/>
              <a:chOff x="2443324" y="3635936"/>
              <a:chExt cx="1557627" cy="874281"/>
            </a:xfrm>
          </p:grpSpPr>
          <p:pic>
            <p:nvPicPr>
              <p:cNvPr id="29" name="Picture 10" descr="http://tf3dm.com/imgd/l47649-lego-brick-8x2-60034.png"/>
              <p:cNvPicPr>
                <a:picLocks noChangeAspect="1" noChangeArrowheads="1"/>
              </p:cNvPicPr>
              <p:nvPr/>
            </p:nvPicPr>
            <p:blipFill>
              <a:blip r:embed="rId15" cstate="print">
                <a:extLst>
                  <a:ext uri="{BEBA8EAE-BF5A-486C-A8C5-ECC9F3942E4B}">
                    <a14:imgProps xmlns:a14="http://schemas.microsoft.com/office/drawing/2010/main" xmlns="">
                      <a14:imgLayer r:embed="rId16">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2443324" y="3635936"/>
                <a:ext cx="1557627" cy="874281"/>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Rectangle 29"/>
              <p:cNvSpPr/>
              <p:nvPr/>
            </p:nvSpPr>
            <p:spPr>
              <a:xfrm rot="1629078">
                <a:off x="2770598" y="4275914"/>
                <a:ext cx="306610" cy="113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pic>
        <p:nvPicPr>
          <p:cNvPr id="33" name="Picture 2" descr="https://encrypted-tbn0.gstatic.com/images?q=tbn:ANd9GcQh1hXznF1a0I4puCmVBM1ZsYYJidRAay09EJjNe17FxLcHGBgn"/>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6856278" y="3883253"/>
            <a:ext cx="1906270" cy="1427864"/>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33"/>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5092347" y="2681607"/>
            <a:ext cx="2859606" cy="1682121"/>
          </a:xfrm>
          <a:prstGeom prst="rect">
            <a:avLst/>
          </a:prstGeom>
        </p:spPr>
      </p:pic>
      <p:sp>
        <p:nvSpPr>
          <p:cNvPr id="35" name="Right Arrow 34"/>
          <p:cNvSpPr/>
          <p:nvPr/>
        </p:nvSpPr>
        <p:spPr>
          <a:xfrm>
            <a:off x="3829479" y="3330236"/>
            <a:ext cx="1507331" cy="484507"/>
          </a:xfrm>
          <a:prstGeom prst="rightArrow">
            <a:avLst>
              <a:gd name="adj1" fmla="val 29356"/>
              <a:gd name="adj2" fmla="val 93315"/>
            </a:avLst>
          </a:prstGeom>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6" name="TextBox 35"/>
          <p:cNvSpPr txBox="1"/>
          <p:nvPr/>
        </p:nvSpPr>
        <p:spPr>
          <a:xfrm>
            <a:off x="4194339" y="2492896"/>
            <a:ext cx="604653" cy="1200329"/>
          </a:xfrm>
          <a:prstGeom prst="rect">
            <a:avLst/>
          </a:prstGeom>
          <a:noFill/>
        </p:spPr>
        <p:txBody>
          <a:bodyPr wrap="none" rtlCol="0">
            <a:spAutoFit/>
          </a:bodyPr>
          <a:lstStyle/>
          <a:p>
            <a:r>
              <a:rPr lang="en-US" sz="7200" b="1" dirty="0">
                <a:latin typeface="+mj-lt"/>
              </a:rPr>
              <a:t>?</a:t>
            </a:r>
            <a:endParaRPr lang="en-GB" sz="7200" b="1" dirty="0">
              <a:latin typeface="+mj-lt"/>
            </a:endParaRPr>
          </a:p>
        </p:txBody>
      </p:sp>
      <p:sp>
        <p:nvSpPr>
          <p:cNvPr id="37" name="TextBox 36"/>
          <p:cNvSpPr txBox="1"/>
          <p:nvPr/>
        </p:nvSpPr>
        <p:spPr>
          <a:xfrm>
            <a:off x="3539160" y="3884165"/>
            <a:ext cx="1876860" cy="923330"/>
          </a:xfrm>
          <a:prstGeom prst="rect">
            <a:avLst/>
          </a:prstGeom>
          <a:noFill/>
        </p:spPr>
        <p:txBody>
          <a:bodyPr wrap="none" rtlCol="0">
            <a:spAutoFit/>
          </a:bodyPr>
          <a:lstStyle/>
          <a:p>
            <a:pPr algn="ctr"/>
            <a:r>
              <a:rPr lang="en-US" sz="1350" dirty="0">
                <a:latin typeface="+mj-lt"/>
                <a:sym typeface="Wingdings" panose="05000000000000000000" pitchFamily="2" charset="2"/>
              </a:rPr>
              <a:t></a:t>
            </a:r>
            <a:endParaRPr lang="en-US" sz="1350" dirty="0">
              <a:latin typeface="+mj-lt"/>
            </a:endParaRPr>
          </a:p>
          <a:p>
            <a:pPr algn="ctr"/>
            <a:r>
              <a:rPr lang="en-US" sz="1350" i="1" dirty="0">
                <a:latin typeface="+mj-lt"/>
              </a:rPr>
              <a:t>Ex-situ TEM</a:t>
            </a:r>
          </a:p>
          <a:p>
            <a:pPr algn="ctr"/>
            <a:r>
              <a:rPr lang="en-US" sz="1350" i="1" dirty="0">
                <a:latin typeface="+mj-lt"/>
              </a:rPr>
              <a:t>In-situ GISAXS/WAXS</a:t>
            </a:r>
          </a:p>
          <a:p>
            <a:pPr algn="ctr"/>
            <a:r>
              <a:rPr lang="en-US" sz="1350" i="1" dirty="0">
                <a:latin typeface="+mj-lt"/>
              </a:rPr>
              <a:t>Monte Carlo simulations</a:t>
            </a:r>
            <a:endParaRPr lang="en-GB" sz="1350" i="1" dirty="0">
              <a:latin typeface="+mj-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preparation </a:t>
            </a:r>
            <a:r>
              <a:rPr lang="en-US" dirty="0" err="1" smtClean="0"/>
              <a:t>precedure</a:t>
            </a:r>
            <a:endParaRPr lang="en-GB" dirty="0"/>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53</a:t>
            </a:fld>
            <a:endParaRPr lang="fr-FR" dirty="0"/>
          </a:p>
        </p:txBody>
      </p:sp>
      <p:pic>
        <p:nvPicPr>
          <p:cNvPr id="5" name="Picture 4" descr="OA.png"/>
          <p:cNvPicPr>
            <a:picLocks noChangeAspect="1"/>
          </p:cNvPicPr>
          <p:nvPr/>
        </p:nvPicPr>
        <p:blipFill rotWithShape="1">
          <a:blip r:embed="rId3" cstate="print"/>
          <a:srcRect t="7283"/>
          <a:stretch/>
        </p:blipFill>
        <p:spPr>
          <a:xfrm>
            <a:off x="764188" y="2060848"/>
            <a:ext cx="7139374" cy="3725085"/>
          </a:xfrm>
          <a:prstGeom prst="rect">
            <a:avLst/>
          </a:prstGeom>
        </p:spPr>
      </p:pic>
      <p:sp>
        <p:nvSpPr>
          <p:cNvPr id="6" name="Rectangle 5"/>
          <p:cNvSpPr/>
          <p:nvPr/>
        </p:nvSpPr>
        <p:spPr>
          <a:xfrm>
            <a:off x="3203848" y="2060848"/>
            <a:ext cx="2304256" cy="3816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7" name="Rectangle 6"/>
          <p:cNvSpPr/>
          <p:nvPr/>
        </p:nvSpPr>
        <p:spPr>
          <a:xfrm>
            <a:off x="5508104" y="2060848"/>
            <a:ext cx="2395458" cy="3816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8" name="TextBox 7"/>
          <p:cNvSpPr txBox="1"/>
          <p:nvPr/>
        </p:nvSpPr>
        <p:spPr>
          <a:xfrm>
            <a:off x="2627784" y="908720"/>
            <a:ext cx="3672408" cy="738664"/>
          </a:xfrm>
          <a:prstGeom prst="rect">
            <a:avLst/>
          </a:prstGeom>
          <a:noFill/>
        </p:spPr>
        <p:txBody>
          <a:bodyPr wrap="square" rtlCol="0">
            <a:spAutoFit/>
          </a:bodyPr>
          <a:lstStyle/>
          <a:p>
            <a:pPr>
              <a:buFont typeface="Arial" pitchFamily="34" charset="0"/>
              <a:buChar char="•"/>
            </a:pPr>
            <a:r>
              <a:rPr lang="en-GB" sz="1400" dirty="0" smtClean="0"/>
              <a:t> </a:t>
            </a:r>
            <a:r>
              <a:rPr lang="en-GB" sz="1400" dirty="0" err="1" smtClean="0"/>
              <a:t>PbSe</a:t>
            </a:r>
            <a:r>
              <a:rPr lang="en-GB" sz="1400" dirty="0" smtClean="0"/>
              <a:t> </a:t>
            </a:r>
            <a:r>
              <a:rPr lang="en-GB" sz="1400" dirty="0" err="1" smtClean="0"/>
              <a:t>nanocrystals</a:t>
            </a:r>
            <a:r>
              <a:rPr lang="en-GB" sz="1400" dirty="0" smtClean="0"/>
              <a:t> with low </a:t>
            </a:r>
            <a:r>
              <a:rPr lang="en-GB" sz="1400" dirty="0" err="1" smtClean="0"/>
              <a:t>polydispersity</a:t>
            </a:r>
            <a:endParaRPr lang="en-GB" sz="1400" dirty="0" smtClean="0"/>
          </a:p>
          <a:p>
            <a:pPr>
              <a:buFont typeface="Arial" pitchFamily="34" charset="0"/>
              <a:buChar char="•"/>
            </a:pPr>
            <a:r>
              <a:rPr lang="en-GB" sz="1400" dirty="0" smtClean="0"/>
              <a:t> 4-7 nm in diameter / Truncate cubes</a:t>
            </a:r>
          </a:p>
          <a:p>
            <a:pPr>
              <a:buFont typeface="Arial" pitchFamily="34" charset="0"/>
              <a:buChar char="•"/>
            </a:pPr>
            <a:r>
              <a:rPr lang="en-GB" sz="1400" dirty="0" smtClean="0"/>
              <a:t> Stabilized by oleic acid surfactants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setup at ID10: online Simultaneous GISAXS &amp; GIWAXS</a:t>
            </a:r>
            <a:endParaRPr lang="en-GB" dirty="0"/>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54</a:t>
            </a:fld>
            <a:endParaRPr lang="fr-FR"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98096" y="1314450"/>
            <a:ext cx="2986088" cy="3981450"/>
          </a:xfrm>
          <a:prstGeom prst="rect">
            <a:avLst/>
          </a:prstGeom>
        </p:spPr>
      </p:pic>
      <p:sp>
        <p:nvSpPr>
          <p:cNvPr id="6" name="TextBox 5"/>
          <p:cNvSpPr txBox="1"/>
          <p:nvPr/>
        </p:nvSpPr>
        <p:spPr>
          <a:xfrm>
            <a:off x="971600" y="4365104"/>
            <a:ext cx="3522118" cy="300082"/>
          </a:xfrm>
          <a:prstGeom prst="rect">
            <a:avLst/>
          </a:prstGeom>
          <a:noFill/>
        </p:spPr>
        <p:txBody>
          <a:bodyPr wrap="none" rtlCol="0">
            <a:spAutoFit/>
          </a:bodyPr>
          <a:lstStyle/>
          <a:p>
            <a:pPr marL="214313" indent="-214313"/>
            <a:r>
              <a:rPr lang="en-US" sz="1350" dirty="0">
                <a:latin typeface="+mj-lt"/>
              </a:rPr>
              <a:t>Particles are unstable in ambient </a:t>
            </a:r>
            <a:r>
              <a:rPr lang="en-US" sz="1350" dirty="0" smtClean="0">
                <a:latin typeface="+mj-lt"/>
              </a:rPr>
              <a:t>conditions</a:t>
            </a:r>
            <a:endParaRPr lang="en-US" sz="1350" dirty="0">
              <a:latin typeface="+mj-lt"/>
            </a:endParaRPr>
          </a:p>
        </p:txBody>
      </p:sp>
      <p:sp>
        <p:nvSpPr>
          <p:cNvPr id="7" name="TextBox 6"/>
          <p:cNvSpPr txBox="1"/>
          <p:nvPr/>
        </p:nvSpPr>
        <p:spPr>
          <a:xfrm>
            <a:off x="420914" y="5176532"/>
            <a:ext cx="3731471" cy="646331"/>
          </a:xfrm>
          <a:prstGeom prst="rect">
            <a:avLst/>
          </a:prstGeom>
          <a:noFill/>
        </p:spPr>
        <p:txBody>
          <a:bodyPr wrap="none" rtlCol="0">
            <a:spAutoFit/>
          </a:bodyPr>
          <a:lstStyle/>
          <a:p>
            <a:r>
              <a:rPr lang="en-US" i="1" dirty="0" smtClean="0">
                <a:latin typeface="+mj-lt"/>
              </a:rPr>
              <a:t>10 keV (&lt; Pb and Se absorption edges)</a:t>
            </a:r>
          </a:p>
          <a:p>
            <a:r>
              <a:rPr lang="el-GR" i="1" dirty="0" smtClean="0">
                <a:latin typeface="+mj-lt"/>
              </a:rPr>
              <a:t>α</a:t>
            </a:r>
            <a:r>
              <a:rPr lang="en-GB" i="1" baseline="-25000" dirty="0" err="1" smtClean="0">
                <a:latin typeface="+mj-lt"/>
              </a:rPr>
              <a:t>i</a:t>
            </a:r>
            <a:r>
              <a:rPr lang="en-US" i="1" dirty="0" smtClean="0">
                <a:latin typeface="+mj-lt"/>
              </a:rPr>
              <a:t> = 0.3</a:t>
            </a:r>
            <a:r>
              <a:rPr lang="en-US" i="1" baseline="30000" dirty="0" smtClean="0">
                <a:latin typeface="+mj-lt"/>
              </a:rPr>
              <a:t>o</a:t>
            </a:r>
            <a:r>
              <a:rPr lang="en-US" i="1" dirty="0" smtClean="0">
                <a:latin typeface="+mj-lt"/>
              </a:rPr>
              <a:t> (critical angle PbSe)</a:t>
            </a:r>
            <a:endParaRPr lang="en-GB" i="1" baseline="30000" dirty="0">
              <a:latin typeface="+mj-lt"/>
            </a:endParaRPr>
          </a:p>
        </p:txBody>
      </p:sp>
      <p:sp>
        <p:nvSpPr>
          <p:cNvPr id="8" name="TextBox 7"/>
          <p:cNvSpPr txBox="1"/>
          <p:nvPr/>
        </p:nvSpPr>
        <p:spPr>
          <a:xfrm>
            <a:off x="4352428" y="945072"/>
            <a:ext cx="645626" cy="369332"/>
          </a:xfrm>
          <a:prstGeom prst="rect">
            <a:avLst/>
          </a:prstGeom>
          <a:noFill/>
        </p:spPr>
        <p:txBody>
          <a:bodyPr wrap="none" rtlCol="0">
            <a:spAutoFit/>
          </a:bodyPr>
          <a:lstStyle/>
          <a:p>
            <a:r>
              <a:rPr lang="en-US" dirty="0" smtClean="0"/>
              <a:t>SAXS</a:t>
            </a:r>
            <a:endParaRPr lang="en-GB" dirty="0"/>
          </a:p>
        </p:txBody>
      </p:sp>
      <p:sp>
        <p:nvSpPr>
          <p:cNvPr id="9" name="TextBox 8"/>
          <p:cNvSpPr txBox="1"/>
          <p:nvPr/>
        </p:nvSpPr>
        <p:spPr>
          <a:xfrm>
            <a:off x="4307127" y="1836720"/>
            <a:ext cx="736227" cy="369332"/>
          </a:xfrm>
          <a:prstGeom prst="rect">
            <a:avLst/>
          </a:prstGeom>
          <a:noFill/>
        </p:spPr>
        <p:txBody>
          <a:bodyPr wrap="none" rtlCol="0">
            <a:spAutoFit/>
          </a:bodyPr>
          <a:lstStyle/>
          <a:p>
            <a:r>
              <a:rPr lang="en-US" dirty="0" smtClean="0"/>
              <a:t>WAXS</a:t>
            </a:r>
            <a:endParaRPr lang="en-GB" dirty="0"/>
          </a:p>
        </p:txBody>
      </p:sp>
      <p:cxnSp>
        <p:nvCxnSpPr>
          <p:cNvPr id="10" name="Straight Arrow Connector 9"/>
          <p:cNvCxnSpPr/>
          <p:nvPr/>
        </p:nvCxnSpPr>
        <p:spPr>
          <a:xfrm>
            <a:off x="4954693" y="1259904"/>
            <a:ext cx="905087" cy="49563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998054" y="2100534"/>
            <a:ext cx="861726" cy="30738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cstate="print">
            <a:extLst>
              <a:ext uri="{28A0092B-C50C-407E-A947-70E740481C1C}">
                <a14:useLocalDpi xmlns:a14="http://schemas.microsoft.com/office/drawing/2010/main" xmlns="" val="0"/>
              </a:ext>
            </a:extLst>
          </a:blip>
          <a:srcRect l="31629"/>
          <a:stretch/>
        </p:blipFill>
        <p:spPr>
          <a:xfrm>
            <a:off x="-8405" y="1616460"/>
            <a:ext cx="4683645" cy="268403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stages of the self-assembly process:</a:t>
            </a:r>
            <a:br>
              <a:rPr lang="en-GB" dirty="0" smtClean="0"/>
            </a:br>
            <a:r>
              <a:rPr lang="en-GB" dirty="0" smtClean="0"/>
              <a:t>                                 towards an oriented attached </a:t>
            </a:r>
            <a:r>
              <a:rPr lang="en-GB" dirty="0" err="1" smtClean="0"/>
              <a:t>P</a:t>
            </a:r>
            <a:r>
              <a:rPr lang="en-GB" cap="none" dirty="0" err="1" smtClean="0"/>
              <a:t>b</a:t>
            </a:r>
            <a:r>
              <a:rPr lang="en-GB" dirty="0" err="1" smtClean="0"/>
              <a:t>S</a:t>
            </a:r>
            <a:r>
              <a:rPr lang="en-GB" cap="none" dirty="0" err="1" smtClean="0"/>
              <a:t>e</a:t>
            </a:r>
            <a:r>
              <a:rPr lang="en-GB" dirty="0" smtClean="0"/>
              <a:t> NC </a:t>
            </a:r>
            <a:r>
              <a:rPr lang="en-GB" dirty="0" err="1" smtClean="0"/>
              <a:t>superlattice</a:t>
            </a:r>
            <a:endParaRPr lang="en-GB" dirty="0"/>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55</a:t>
            </a:fld>
            <a:endParaRPr lang="fr-FR"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82049" y="4522808"/>
            <a:ext cx="1686121" cy="1350921"/>
          </a:xfrm>
          <a:prstGeom prst="rect">
            <a:avLst/>
          </a:prstGeom>
        </p:spPr>
      </p:pic>
      <p:sp>
        <p:nvSpPr>
          <p:cNvPr id="6" name="TextBox 5"/>
          <p:cNvSpPr txBox="1"/>
          <p:nvPr/>
        </p:nvSpPr>
        <p:spPr>
          <a:xfrm>
            <a:off x="5314486" y="5627381"/>
            <a:ext cx="1849802" cy="300082"/>
          </a:xfrm>
          <a:prstGeom prst="rect">
            <a:avLst/>
          </a:prstGeom>
          <a:noFill/>
        </p:spPr>
        <p:txBody>
          <a:bodyPr wrap="none" rtlCol="0">
            <a:spAutoFit/>
          </a:bodyPr>
          <a:lstStyle/>
          <a:p>
            <a:r>
              <a:rPr lang="en-US" sz="1350" dirty="0">
                <a:latin typeface="+mj-lt"/>
              </a:rPr>
              <a:t>Scoop after experiment:</a:t>
            </a:r>
            <a:endParaRPr lang="en-GB" sz="1350" dirty="0">
              <a:latin typeface="+mj-lt"/>
            </a:endParaRPr>
          </a:p>
        </p:txBody>
      </p:sp>
      <p:sp>
        <p:nvSpPr>
          <p:cNvPr id="7" name="TextBox 6"/>
          <p:cNvSpPr txBox="1">
            <a:spLocks noRot="1" noChangeAspect="1" noMove="1" noResize="1" noEditPoints="1" noAdjustHandles="1" noChangeArrowheads="1" noChangeShapeType="1" noTextEdit="1"/>
          </p:cNvSpPr>
          <p:nvPr/>
        </p:nvSpPr>
        <p:spPr>
          <a:xfrm>
            <a:off x="3255838" y="4379238"/>
            <a:ext cx="3102131" cy="672428"/>
          </a:xfrm>
          <a:prstGeom prst="rect">
            <a:avLst/>
          </a:prstGeom>
          <a:blipFill rotWithShape="0">
            <a:blip r:embed="rId4" cstate="print"/>
            <a:stretch>
              <a:fillRect l="-1179" t="-4505" b="-13514"/>
            </a:stretch>
          </a:blipFill>
        </p:spPr>
        <p:txBody>
          <a:bodyPr/>
          <a:lstStyle/>
          <a:p>
            <a:r>
              <a:rPr lang="en-GB">
                <a:noFill/>
              </a:rPr>
              <a:t> </a:t>
            </a:r>
          </a:p>
        </p:txBody>
      </p:sp>
      <p:sp>
        <p:nvSpPr>
          <p:cNvPr id="8" name="TextBox 7"/>
          <p:cNvSpPr txBox="1"/>
          <p:nvPr/>
        </p:nvSpPr>
        <p:spPr>
          <a:xfrm>
            <a:off x="194916" y="3467407"/>
            <a:ext cx="590226" cy="276999"/>
          </a:xfrm>
          <a:prstGeom prst="rect">
            <a:avLst/>
          </a:prstGeom>
          <a:noFill/>
        </p:spPr>
        <p:txBody>
          <a:bodyPr wrap="none" rtlCol="0">
            <a:spAutoFit/>
          </a:bodyPr>
          <a:lstStyle/>
          <a:p>
            <a:r>
              <a:rPr lang="en-US" sz="1200" b="1" dirty="0" smtClean="0">
                <a:solidFill>
                  <a:schemeClr val="bg1"/>
                </a:solidFill>
              </a:rPr>
              <a:t>1 nm</a:t>
            </a:r>
            <a:r>
              <a:rPr lang="en-US" sz="1200" b="1" baseline="30000" dirty="0" smtClean="0">
                <a:solidFill>
                  <a:schemeClr val="bg1"/>
                </a:solidFill>
              </a:rPr>
              <a:t>-1</a:t>
            </a:r>
            <a:endParaRPr lang="en-GB" sz="1200" b="1" baseline="30000" dirty="0">
              <a:solidFill>
                <a:schemeClr val="bg1"/>
              </a:solidFill>
            </a:endParaRPr>
          </a:p>
        </p:txBody>
      </p:sp>
      <p:sp>
        <p:nvSpPr>
          <p:cNvPr id="9" name="TextBox 8"/>
          <p:cNvSpPr txBox="1"/>
          <p:nvPr/>
        </p:nvSpPr>
        <p:spPr>
          <a:xfrm>
            <a:off x="4511791" y="3460746"/>
            <a:ext cx="590226" cy="276999"/>
          </a:xfrm>
          <a:prstGeom prst="rect">
            <a:avLst/>
          </a:prstGeom>
          <a:noFill/>
        </p:spPr>
        <p:txBody>
          <a:bodyPr wrap="none" rtlCol="0">
            <a:spAutoFit/>
          </a:bodyPr>
          <a:lstStyle/>
          <a:p>
            <a:r>
              <a:rPr lang="en-US" sz="1200" b="1" dirty="0" smtClean="0">
                <a:solidFill>
                  <a:schemeClr val="bg1"/>
                </a:solidFill>
              </a:rPr>
              <a:t>1 nm</a:t>
            </a:r>
            <a:r>
              <a:rPr lang="en-US" sz="1200" b="1" baseline="30000" dirty="0" smtClean="0">
                <a:solidFill>
                  <a:schemeClr val="bg1"/>
                </a:solidFill>
              </a:rPr>
              <a:t>-1</a:t>
            </a:r>
            <a:endParaRPr lang="en-GB" sz="1200" b="1" baseline="30000" dirty="0">
              <a:solidFill>
                <a:schemeClr val="bg1"/>
              </a:solidFill>
            </a:endParaRPr>
          </a:p>
        </p:txBody>
      </p:sp>
      <p:sp>
        <p:nvSpPr>
          <p:cNvPr id="10" name="TextBox 9"/>
          <p:cNvSpPr txBox="1"/>
          <p:nvPr/>
        </p:nvSpPr>
        <p:spPr>
          <a:xfrm>
            <a:off x="4579738" y="3460746"/>
            <a:ext cx="590226" cy="276999"/>
          </a:xfrm>
          <a:prstGeom prst="rect">
            <a:avLst/>
          </a:prstGeom>
          <a:noFill/>
        </p:spPr>
        <p:txBody>
          <a:bodyPr wrap="none" rtlCol="0">
            <a:spAutoFit/>
          </a:bodyPr>
          <a:lstStyle/>
          <a:p>
            <a:r>
              <a:rPr lang="en-US" sz="1200" b="1" dirty="0" smtClean="0">
                <a:solidFill>
                  <a:schemeClr val="bg1"/>
                </a:solidFill>
              </a:rPr>
              <a:t>1 nm</a:t>
            </a:r>
            <a:r>
              <a:rPr lang="en-US" sz="1200" b="1" baseline="30000" dirty="0" smtClean="0">
                <a:solidFill>
                  <a:schemeClr val="bg1"/>
                </a:solidFill>
              </a:rPr>
              <a:t>-1</a:t>
            </a:r>
            <a:endParaRPr lang="en-GB" sz="1200" b="1" baseline="30000" dirty="0">
              <a:solidFill>
                <a:schemeClr val="bg1"/>
              </a:solidFill>
            </a:endParaRPr>
          </a:p>
        </p:txBody>
      </p:sp>
      <p:sp>
        <p:nvSpPr>
          <p:cNvPr id="11" name="TextBox 10"/>
          <p:cNvSpPr txBox="1"/>
          <p:nvPr/>
        </p:nvSpPr>
        <p:spPr>
          <a:xfrm>
            <a:off x="4520319" y="3457316"/>
            <a:ext cx="590226" cy="276999"/>
          </a:xfrm>
          <a:prstGeom prst="rect">
            <a:avLst/>
          </a:prstGeom>
          <a:noFill/>
        </p:spPr>
        <p:txBody>
          <a:bodyPr wrap="none" rtlCol="0">
            <a:spAutoFit/>
          </a:bodyPr>
          <a:lstStyle/>
          <a:p>
            <a:r>
              <a:rPr lang="en-US" sz="1200" b="1" dirty="0" smtClean="0">
                <a:solidFill>
                  <a:schemeClr val="bg1"/>
                </a:solidFill>
              </a:rPr>
              <a:t>1 nm</a:t>
            </a:r>
            <a:r>
              <a:rPr lang="en-US" sz="1200" b="1" baseline="30000" dirty="0" smtClean="0">
                <a:solidFill>
                  <a:schemeClr val="bg1"/>
                </a:solidFill>
              </a:rPr>
              <a:t>-1</a:t>
            </a:r>
            <a:endParaRPr lang="en-GB" sz="1200" b="1" baseline="30000" dirty="0">
              <a:solidFill>
                <a:schemeClr val="bg1"/>
              </a:solidFill>
            </a:endParaRPr>
          </a:p>
        </p:txBody>
      </p:sp>
      <p:sp>
        <p:nvSpPr>
          <p:cNvPr id="12" name="TextBox 11"/>
          <p:cNvSpPr txBox="1"/>
          <p:nvPr/>
        </p:nvSpPr>
        <p:spPr>
          <a:xfrm>
            <a:off x="1977211" y="4028399"/>
            <a:ext cx="830677" cy="369332"/>
          </a:xfrm>
          <a:prstGeom prst="rect">
            <a:avLst/>
          </a:prstGeom>
          <a:noFill/>
        </p:spPr>
        <p:txBody>
          <a:bodyPr wrap="none" rtlCol="0">
            <a:spAutoFit/>
          </a:bodyPr>
          <a:lstStyle/>
          <a:p>
            <a:r>
              <a:rPr lang="en-US" dirty="0" smtClean="0"/>
              <a:t>16 min</a:t>
            </a:r>
            <a:endParaRPr lang="en-GB" dirty="0"/>
          </a:p>
        </p:txBody>
      </p:sp>
      <p:sp>
        <p:nvSpPr>
          <p:cNvPr id="13" name="TextBox 12"/>
          <p:cNvSpPr txBox="1"/>
          <p:nvPr/>
        </p:nvSpPr>
        <p:spPr>
          <a:xfrm>
            <a:off x="4581811" y="4035859"/>
            <a:ext cx="830677" cy="369332"/>
          </a:xfrm>
          <a:prstGeom prst="rect">
            <a:avLst/>
          </a:prstGeom>
          <a:noFill/>
        </p:spPr>
        <p:txBody>
          <a:bodyPr wrap="none" rtlCol="0">
            <a:spAutoFit/>
          </a:bodyPr>
          <a:lstStyle/>
          <a:p>
            <a:r>
              <a:rPr lang="en-US" dirty="0" smtClean="0"/>
              <a:t>27 min</a:t>
            </a:r>
            <a:endParaRPr lang="en-GB" dirty="0"/>
          </a:p>
        </p:txBody>
      </p:sp>
      <p:sp>
        <p:nvSpPr>
          <p:cNvPr id="14" name="TextBox 13"/>
          <p:cNvSpPr txBox="1"/>
          <p:nvPr/>
        </p:nvSpPr>
        <p:spPr>
          <a:xfrm>
            <a:off x="5140936" y="4028627"/>
            <a:ext cx="830677" cy="369332"/>
          </a:xfrm>
          <a:prstGeom prst="rect">
            <a:avLst/>
          </a:prstGeom>
          <a:noFill/>
        </p:spPr>
        <p:txBody>
          <a:bodyPr wrap="none" rtlCol="0">
            <a:spAutoFit/>
          </a:bodyPr>
          <a:lstStyle/>
          <a:p>
            <a:r>
              <a:rPr lang="en-US" dirty="0" smtClean="0"/>
              <a:t>30 min</a:t>
            </a:r>
            <a:endParaRPr lang="en-GB" dirty="0"/>
          </a:p>
        </p:txBody>
      </p:sp>
      <p:sp>
        <p:nvSpPr>
          <p:cNvPr id="15" name="TextBox 14"/>
          <p:cNvSpPr txBox="1"/>
          <p:nvPr/>
        </p:nvSpPr>
        <p:spPr>
          <a:xfrm>
            <a:off x="5775517" y="4025434"/>
            <a:ext cx="830677" cy="369332"/>
          </a:xfrm>
          <a:prstGeom prst="rect">
            <a:avLst/>
          </a:prstGeom>
          <a:noFill/>
        </p:spPr>
        <p:txBody>
          <a:bodyPr wrap="none" rtlCol="0">
            <a:spAutoFit/>
          </a:bodyPr>
          <a:lstStyle/>
          <a:p>
            <a:r>
              <a:rPr lang="en-US" dirty="0" smtClean="0"/>
              <a:t>43 min</a:t>
            </a:r>
            <a:endParaRPr lang="en-GB" dirty="0"/>
          </a:p>
        </p:txBody>
      </p:sp>
      <p:sp>
        <p:nvSpPr>
          <p:cNvPr id="16" name="TextBox 15"/>
          <p:cNvSpPr txBox="1"/>
          <p:nvPr/>
        </p:nvSpPr>
        <p:spPr>
          <a:xfrm>
            <a:off x="104882" y="3506695"/>
            <a:ext cx="655949" cy="307777"/>
          </a:xfrm>
          <a:prstGeom prst="rect">
            <a:avLst/>
          </a:prstGeom>
          <a:noFill/>
        </p:spPr>
        <p:txBody>
          <a:bodyPr wrap="none" rtlCol="0">
            <a:spAutoFit/>
          </a:bodyPr>
          <a:lstStyle/>
          <a:p>
            <a:r>
              <a:rPr lang="en-US" sz="1400" b="1" dirty="0" smtClean="0">
                <a:solidFill>
                  <a:schemeClr val="bg1"/>
                </a:solidFill>
              </a:rPr>
              <a:t>1 nm</a:t>
            </a:r>
            <a:r>
              <a:rPr lang="en-US" sz="1400" b="1" baseline="30000" dirty="0" smtClean="0">
                <a:solidFill>
                  <a:schemeClr val="bg1"/>
                </a:solidFill>
              </a:rPr>
              <a:t>-1</a:t>
            </a:r>
            <a:endParaRPr lang="en-GB" sz="1400" b="1" baseline="30000" dirty="0">
              <a:solidFill>
                <a:schemeClr val="bg1"/>
              </a:solidFill>
            </a:endParaRPr>
          </a:p>
        </p:txBody>
      </p:sp>
      <p:sp>
        <p:nvSpPr>
          <p:cNvPr id="17" name="TextBox 16"/>
          <p:cNvSpPr txBox="1"/>
          <p:nvPr/>
        </p:nvSpPr>
        <p:spPr>
          <a:xfrm>
            <a:off x="4631980" y="3497838"/>
            <a:ext cx="655949" cy="307777"/>
          </a:xfrm>
          <a:prstGeom prst="rect">
            <a:avLst/>
          </a:prstGeom>
          <a:noFill/>
        </p:spPr>
        <p:txBody>
          <a:bodyPr wrap="none" rtlCol="0">
            <a:spAutoFit/>
          </a:bodyPr>
          <a:lstStyle/>
          <a:p>
            <a:r>
              <a:rPr lang="en-US" sz="1400" b="1" dirty="0" smtClean="0">
                <a:solidFill>
                  <a:schemeClr val="bg1"/>
                </a:solidFill>
              </a:rPr>
              <a:t>1 nm</a:t>
            </a:r>
            <a:r>
              <a:rPr lang="en-US" sz="1400" b="1" baseline="30000" dirty="0" smtClean="0">
                <a:solidFill>
                  <a:schemeClr val="bg1"/>
                </a:solidFill>
              </a:rPr>
              <a:t>-1</a:t>
            </a:r>
            <a:endParaRPr lang="en-GB" sz="1400" b="1" baseline="30000" dirty="0">
              <a:solidFill>
                <a:schemeClr val="bg1"/>
              </a:solidFill>
            </a:endParaRPr>
          </a:p>
        </p:txBody>
      </p:sp>
      <p:sp>
        <p:nvSpPr>
          <p:cNvPr id="18" name="TextBox 17"/>
          <p:cNvSpPr txBox="1"/>
          <p:nvPr/>
        </p:nvSpPr>
        <p:spPr>
          <a:xfrm>
            <a:off x="4642104" y="3474733"/>
            <a:ext cx="655949" cy="307777"/>
          </a:xfrm>
          <a:prstGeom prst="rect">
            <a:avLst/>
          </a:prstGeom>
          <a:noFill/>
        </p:spPr>
        <p:txBody>
          <a:bodyPr wrap="none" rtlCol="0">
            <a:spAutoFit/>
          </a:bodyPr>
          <a:lstStyle/>
          <a:p>
            <a:r>
              <a:rPr lang="en-US" sz="1400" b="1" dirty="0" smtClean="0">
                <a:solidFill>
                  <a:schemeClr val="bg1"/>
                </a:solidFill>
              </a:rPr>
              <a:t>1 nm</a:t>
            </a:r>
            <a:r>
              <a:rPr lang="en-US" sz="1400" b="1" baseline="30000" dirty="0" smtClean="0">
                <a:solidFill>
                  <a:schemeClr val="bg1"/>
                </a:solidFill>
              </a:rPr>
              <a:t>-1</a:t>
            </a:r>
            <a:endParaRPr lang="en-GB" sz="1400" b="1" baseline="30000" dirty="0">
              <a:solidFill>
                <a:schemeClr val="bg1"/>
              </a:solidFill>
            </a:endParaRPr>
          </a:p>
        </p:txBody>
      </p:sp>
      <p:sp>
        <p:nvSpPr>
          <p:cNvPr id="19" name="TextBox 18"/>
          <p:cNvSpPr txBox="1"/>
          <p:nvPr/>
        </p:nvSpPr>
        <p:spPr>
          <a:xfrm>
            <a:off x="4649189" y="3464638"/>
            <a:ext cx="655949" cy="307777"/>
          </a:xfrm>
          <a:prstGeom prst="rect">
            <a:avLst/>
          </a:prstGeom>
          <a:noFill/>
        </p:spPr>
        <p:txBody>
          <a:bodyPr wrap="none" rtlCol="0">
            <a:spAutoFit/>
          </a:bodyPr>
          <a:lstStyle/>
          <a:p>
            <a:r>
              <a:rPr lang="en-US" sz="1400" b="1" dirty="0" smtClean="0">
                <a:solidFill>
                  <a:schemeClr val="bg1"/>
                </a:solidFill>
              </a:rPr>
              <a:t>1 nm</a:t>
            </a:r>
            <a:r>
              <a:rPr lang="en-US" sz="1400" b="1" baseline="30000" dirty="0" smtClean="0">
                <a:solidFill>
                  <a:schemeClr val="bg1"/>
                </a:solidFill>
              </a:rPr>
              <a:t>-1</a:t>
            </a:r>
            <a:endParaRPr lang="en-GB" sz="1400" b="1" baseline="30000" dirty="0">
              <a:solidFill>
                <a:schemeClr val="bg1"/>
              </a:solidFill>
            </a:endParaRPr>
          </a:p>
        </p:txBody>
      </p:sp>
      <p:grpSp>
        <p:nvGrpSpPr>
          <p:cNvPr id="20" name="Group 13"/>
          <p:cNvGrpSpPr/>
          <p:nvPr/>
        </p:nvGrpSpPr>
        <p:grpSpPr>
          <a:xfrm>
            <a:off x="71232" y="1007094"/>
            <a:ext cx="4556811" cy="3015595"/>
            <a:chOff x="71232" y="1007094"/>
            <a:chExt cx="4556811" cy="3015595"/>
          </a:xfrm>
        </p:grpSpPr>
        <p:grpSp>
          <p:nvGrpSpPr>
            <p:cNvPr id="21" name="Group 1"/>
            <p:cNvGrpSpPr/>
            <p:nvPr/>
          </p:nvGrpSpPr>
          <p:grpSpPr>
            <a:xfrm>
              <a:off x="91960" y="1050435"/>
              <a:ext cx="4473081" cy="2949301"/>
              <a:chOff x="-91867" y="-2977196"/>
              <a:chExt cx="4473081" cy="2949301"/>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xmlns="" val="0"/>
                  </a:ext>
                </a:extLst>
              </a:blip>
              <a:srcRect l="47672"/>
              <a:stretch/>
            </p:blipFill>
            <p:spPr>
              <a:xfrm>
                <a:off x="-91867" y="-2973494"/>
                <a:ext cx="2352918" cy="2945599"/>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xmlns="" val="0"/>
                  </a:ext>
                </a:extLst>
              </a:blip>
              <a:srcRect r="52556"/>
              <a:stretch/>
            </p:blipFill>
            <p:spPr>
              <a:xfrm>
                <a:off x="2247900" y="-2977196"/>
                <a:ext cx="2133314" cy="2945599"/>
              </a:xfrm>
              <a:prstGeom prst="rect">
                <a:avLst/>
              </a:prstGeom>
            </p:spPr>
          </p:pic>
        </p:grpSp>
        <p:sp>
          <p:nvSpPr>
            <p:cNvPr id="22" name="Rectangle 21"/>
            <p:cNvSpPr/>
            <p:nvPr/>
          </p:nvSpPr>
          <p:spPr>
            <a:xfrm>
              <a:off x="71232" y="1007094"/>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16"/>
          <p:cNvGrpSpPr/>
          <p:nvPr/>
        </p:nvGrpSpPr>
        <p:grpSpPr>
          <a:xfrm>
            <a:off x="14381871" y="1012804"/>
            <a:ext cx="4556811" cy="3015595"/>
            <a:chOff x="9246270" y="4442618"/>
            <a:chExt cx="4556811" cy="3015595"/>
          </a:xfrm>
        </p:grpSpPr>
        <p:grpSp>
          <p:nvGrpSpPr>
            <p:cNvPr id="26" name="Group 11"/>
            <p:cNvGrpSpPr/>
            <p:nvPr/>
          </p:nvGrpSpPr>
          <p:grpSpPr>
            <a:xfrm>
              <a:off x="9308897" y="4490074"/>
              <a:ext cx="4412547" cy="2920682"/>
              <a:chOff x="11323368" y="-2596723"/>
              <a:chExt cx="4412547" cy="2920682"/>
            </a:xfrm>
          </p:grpSpPr>
          <p:pic>
            <p:nvPicPr>
              <p:cNvPr id="28" name="Picture 27"/>
              <p:cNvPicPr>
                <a:picLocks noChangeAspect="1"/>
              </p:cNvPicPr>
              <p:nvPr/>
            </p:nvPicPr>
            <p:blipFill rotWithShape="1">
              <a:blip r:embed="rId6" cstate="print">
                <a:extLst>
                  <a:ext uri="{28A0092B-C50C-407E-A947-70E740481C1C}">
                    <a14:useLocalDpi xmlns:a14="http://schemas.microsoft.com/office/drawing/2010/main" xmlns="" val="0"/>
                  </a:ext>
                </a:extLst>
              </a:blip>
              <a:srcRect l="48013"/>
              <a:stretch/>
            </p:blipFill>
            <p:spPr>
              <a:xfrm>
                <a:off x="11323368" y="-2596722"/>
                <a:ext cx="2317836" cy="2920681"/>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xmlns="" val="0"/>
                  </a:ext>
                </a:extLst>
              </a:blip>
              <a:srcRect r="52605"/>
              <a:stretch/>
            </p:blipFill>
            <p:spPr>
              <a:xfrm>
                <a:off x="13622828" y="-2596723"/>
                <a:ext cx="2113087" cy="2920681"/>
              </a:xfrm>
              <a:prstGeom prst="rect">
                <a:avLst/>
              </a:prstGeom>
            </p:spPr>
          </p:pic>
        </p:grpSp>
        <p:sp>
          <p:nvSpPr>
            <p:cNvPr id="27" name="Rectangle 26"/>
            <p:cNvSpPr/>
            <p:nvPr/>
          </p:nvSpPr>
          <p:spPr>
            <a:xfrm>
              <a:off x="9246270" y="444261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15"/>
          <p:cNvGrpSpPr/>
          <p:nvPr/>
        </p:nvGrpSpPr>
        <p:grpSpPr>
          <a:xfrm>
            <a:off x="9624855" y="1003578"/>
            <a:ext cx="4556811" cy="3015595"/>
            <a:chOff x="9624855" y="1003578"/>
            <a:chExt cx="4556811" cy="3015595"/>
          </a:xfrm>
        </p:grpSpPr>
        <p:grpSp>
          <p:nvGrpSpPr>
            <p:cNvPr id="31" name="Group 10"/>
            <p:cNvGrpSpPr/>
            <p:nvPr/>
          </p:nvGrpSpPr>
          <p:grpSpPr>
            <a:xfrm>
              <a:off x="9688062" y="1059224"/>
              <a:ext cx="4438198" cy="2942807"/>
              <a:chOff x="9207502" y="1027211"/>
              <a:chExt cx="4438198" cy="2942807"/>
            </a:xfrm>
          </p:grpSpPr>
          <p:pic>
            <p:nvPicPr>
              <p:cNvPr id="33" name="Picture 32"/>
              <p:cNvPicPr>
                <a:picLocks noChangeAspect="1"/>
              </p:cNvPicPr>
              <p:nvPr/>
            </p:nvPicPr>
            <p:blipFill rotWithShape="1">
              <a:blip r:embed="rId7" cstate="print">
                <a:extLst>
                  <a:ext uri="{28A0092B-C50C-407E-A947-70E740481C1C}">
                    <a14:useLocalDpi xmlns:a14="http://schemas.microsoft.com/office/drawing/2010/main" xmlns="" val="0"/>
                  </a:ext>
                </a:extLst>
              </a:blip>
              <a:srcRect l="47888"/>
              <a:stretch/>
            </p:blipFill>
            <p:spPr>
              <a:xfrm>
                <a:off x="9207502" y="1027211"/>
                <a:ext cx="2323394" cy="2931744"/>
              </a:xfrm>
              <a:prstGeom prst="rect">
                <a:avLst/>
              </a:prstGeom>
            </p:spPr>
          </p:pic>
          <p:pic>
            <p:nvPicPr>
              <p:cNvPr id="34" name="Picture 33"/>
              <p:cNvPicPr>
                <a:picLocks noChangeAspect="1"/>
              </p:cNvPicPr>
              <p:nvPr/>
            </p:nvPicPr>
            <p:blipFill rotWithShape="1">
              <a:blip r:embed="rId7" cstate="print">
                <a:extLst>
                  <a:ext uri="{28A0092B-C50C-407E-A947-70E740481C1C}">
                    <a14:useLocalDpi xmlns:a14="http://schemas.microsoft.com/office/drawing/2010/main" xmlns="" val="0"/>
                  </a:ext>
                </a:extLst>
              </a:blip>
              <a:srcRect r="52203"/>
              <a:stretch/>
            </p:blipFill>
            <p:spPr>
              <a:xfrm>
                <a:off x="11514710" y="1038274"/>
                <a:ext cx="2130990" cy="2931744"/>
              </a:xfrm>
              <a:prstGeom prst="rect">
                <a:avLst/>
              </a:prstGeom>
            </p:spPr>
          </p:pic>
        </p:grpSp>
        <p:sp>
          <p:nvSpPr>
            <p:cNvPr id="32" name="Rectangle 31"/>
            <p:cNvSpPr/>
            <p:nvPr/>
          </p:nvSpPr>
          <p:spPr>
            <a:xfrm>
              <a:off x="9624855" y="100357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p:cNvGrpSpPr/>
          <p:nvPr/>
        </p:nvGrpSpPr>
        <p:grpSpPr>
          <a:xfrm>
            <a:off x="4848043" y="1003578"/>
            <a:ext cx="4556811" cy="3015595"/>
            <a:chOff x="4762085" y="954218"/>
            <a:chExt cx="4556811" cy="3015595"/>
          </a:xfrm>
        </p:grpSpPr>
        <p:grpSp>
          <p:nvGrpSpPr>
            <p:cNvPr id="36" name="Group 9"/>
            <p:cNvGrpSpPr/>
            <p:nvPr/>
          </p:nvGrpSpPr>
          <p:grpSpPr>
            <a:xfrm>
              <a:off x="4821994" y="987905"/>
              <a:ext cx="4434675" cy="2950776"/>
              <a:chOff x="4631980" y="-2977196"/>
              <a:chExt cx="4434675" cy="2950776"/>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xmlns="" val="0"/>
                  </a:ext>
                </a:extLst>
              </a:blip>
              <a:srcRect r="52115"/>
              <a:stretch/>
            </p:blipFill>
            <p:spPr>
              <a:xfrm>
                <a:off x="6931701" y="-2977196"/>
                <a:ext cx="2134954" cy="2948337"/>
              </a:xfrm>
              <a:prstGeom prst="rect">
                <a:avLst/>
              </a:prstGeom>
            </p:spPr>
          </p:pic>
          <p:pic>
            <p:nvPicPr>
              <p:cNvPr id="39" name="Picture 38"/>
              <p:cNvPicPr>
                <a:picLocks noChangeAspect="1"/>
              </p:cNvPicPr>
              <p:nvPr/>
            </p:nvPicPr>
            <p:blipFill rotWithShape="1">
              <a:blip r:embed="rId8" cstate="print">
                <a:extLst>
                  <a:ext uri="{28A0092B-C50C-407E-A947-70E740481C1C}">
                    <a14:useLocalDpi xmlns:a14="http://schemas.microsoft.com/office/drawing/2010/main" xmlns="" val="0"/>
                  </a:ext>
                </a:extLst>
              </a:blip>
              <a:srcRect l="47833"/>
              <a:stretch/>
            </p:blipFill>
            <p:spPr>
              <a:xfrm>
                <a:off x="4631980" y="-2974757"/>
                <a:ext cx="2325852" cy="2948337"/>
              </a:xfrm>
              <a:prstGeom prst="rect">
                <a:avLst/>
              </a:prstGeom>
            </p:spPr>
          </p:pic>
        </p:grpSp>
        <p:sp>
          <p:nvSpPr>
            <p:cNvPr id="37" name="Rectangle 36"/>
            <p:cNvSpPr/>
            <p:nvPr/>
          </p:nvSpPr>
          <p:spPr>
            <a:xfrm>
              <a:off x="4762085" y="95421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17"/>
          <p:cNvGrpSpPr/>
          <p:nvPr/>
        </p:nvGrpSpPr>
        <p:grpSpPr>
          <a:xfrm>
            <a:off x="91960" y="1000062"/>
            <a:ext cx="18867450" cy="3024821"/>
            <a:chOff x="71232" y="-2963392"/>
            <a:chExt cx="18867450" cy="3024821"/>
          </a:xfrm>
        </p:grpSpPr>
        <p:grpSp>
          <p:nvGrpSpPr>
            <p:cNvPr id="41" name="Group 80"/>
            <p:cNvGrpSpPr/>
            <p:nvPr/>
          </p:nvGrpSpPr>
          <p:grpSpPr>
            <a:xfrm>
              <a:off x="71232" y="-2959876"/>
              <a:ext cx="4556811" cy="3015595"/>
              <a:chOff x="71232" y="1007094"/>
              <a:chExt cx="4556811" cy="3015595"/>
            </a:xfrm>
          </p:grpSpPr>
          <p:grpSp>
            <p:nvGrpSpPr>
              <p:cNvPr id="42" name="Group 81"/>
              <p:cNvGrpSpPr/>
              <p:nvPr/>
            </p:nvGrpSpPr>
            <p:grpSpPr>
              <a:xfrm>
                <a:off x="91960" y="1050435"/>
                <a:ext cx="4473081" cy="2949301"/>
                <a:chOff x="-91867" y="-2977196"/>
                <a:chExt cx="4473081" cy="2949301"/>
              </a:xfrm>
            </p:grpSpPr>
            <p:pic>
              <p:nvPicPr>
                <p:cNvPr id="59" name="Picture 58"/>
                <p:cNvPicPr>
                  <a:picLocks noChangeAspect="1"/>
                </p:cNvPicPr>
                <p:nvPr/>
              </p:nvPicPr>
              <p:blipFill rotWithShape="1">
                <a:blip r:embed="rId5" cstate="print">
                  <a:extLst>
                    <a:ext uri="{28A0092B-C50C-407E-A947-70E740481C1C}">
                      <a14:useLocalDpi xmlns:a14="http://schemas.microsoft.com/office/drawing/2010/main" xmlns="" val="0"/>
                    </a:ext>
                  </a:extLst>
                </a:blip>
                <a:srcRect l="47672"/>
                <a:stretch/>
              </p:blipFill>
              <p:spPr>
                <a:xfrm>
                  <a:off x="-91867" y="-2973494"/>
                  <a:ext cx="2352918" cy="2945599"/>
                </a:xfrm>
                <a:prstGeom prst="rect">
                  <a:avLst/>
                </a:prstGeom>
              </p:spPr>
            </p:pic>
            <p:pic>
              <p:nvPicPr>
                <p:cNvPr id="60" name="Picture 59"/>
                <p:cNvPicPr>
                  <a:picLocks noChangeAspect="1"/>
                </p:cNvPicPr>
                <p:nvPr/>
              </p:nvPicPr>
              <p:blipFill rotWithShape="1">
                <a:blip r:embed="rId5" cstate="print">
                  <a:extLst>
                    <a:ext uri="{28A0092B-C50C-407E-A947-70E740481C1C}">
                      <a14:useLocalDpi xmlns:a14="http://schemas.microsoft.com/office/drawing/2010/main" xmlns="" val="0"/>
                    </a:ext>
                  </a:extLst>
                </a:blip>
                <a:srcRect r="52556"/>
                <a:stretch/>
              </p:blipFill>
              <p:spPr>
                <a:xfrm>
                  <a:off x="2247900" y="-2977196"/>
                  <a:ext cx="2133314" cy="2945599"/>
                </a:xfrm>
                <a:prstGeom prst="rect">
                  <a:avLst/>
                </a:prstGeom>
              </p:spPr>
            </p:pic>
          </p:grpSp>
          <p:sp>
            <p:nvSpPr>
              <p:cNvPr id="58" name="Rectangle 57"/>
              <p:cNvSpPr/>
              <p:nvPr/>
            </p:nvSpPr>
            <p:spPr>
              <a:xfrm>
                <a:off x="71232" y="1007094"/>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85"/>
            <p:cNvGrpSpPr/>
            <p:nvPr/>
          </p:nvGrpSpPr>
          <p:grpSpPr>
            <a:xfrm>
              <a:off x="14381871" y="-2954166"/>
              <a:ext cx="4556811" cy="3015595"/>
              <a:chOff x="9246270" y="4442618"/>
              <a:chExt cx="4556811" cy="3015595"/>
            </a:xfrm>
          </p:grpSpPr>
          <p:grpSp>
            <p:nvGrpSpPr>
              <p:cNvPr id="44" name="Group 86"/>
              <p:cNvGrpSpPr/>
              <p:nvPr/>
            </p:nvGrpSpPr>
            <p:grpSpPr>
              <a:xfrm>
                <a:off x="9308897" y="4490074"/>
                <a:ext cx="4412547" cy="2920682"/>
                <a:chOff x="11323368" y="-2596723"/>
                <a:chExt cx="4412547" cy="2920682"/>
              </a:xfrm>
            </p:grpSpPr>
            <p:pic>
              <p:nvPicPr>
                <p:cNvPr id="55" name="Picture 54"/>
                <p:cNvPicPr>
                  <a:picLocks noChangeAspect="1"/>
                </p:cNvPicPr>
                <p:nvPr/>
              </p:nvPicPr>
              <p:blipFill rotWithShape="1">
                <a:blip r:embed="rId6" cstate="print">
                  <a:extLst>
                    <a:ext uri="{28A0092B-C50C-407E-A947-70E740481C1C}">
                      <a14:useLocalDpi xmlns:a14="http://schemas.microsoft.com/office/drawing/2010/main" xmlns="" val="0"/>
                    </a:ext>
                  </a:extLst>
                </a:blip>
                <a:srcRect l="48013"/>
                <a:stretch/>
              </p:blipFill>
              <p:spPr>
                <a:xfrm>
                  <a:off x="11323368" y="-2596722"/>
                  <a:ext cx="2317836" cy="2920681"/>
                </a:xfrm>
                <a:prstGeom prst="rect">
                  <a:avLst/>
                </a:prstGeom>
              </p:spPr>
            </p:pic>
            <p:pic>
              <p:nvPicPr>
                <p:cNvPr id="56" name="Picture 55"/>
                <p:cNvPicPr>
                  <a:picLocks noChangeAspect="1"/>
                </p:cNvPicPr>
                <p:nvPr/>
              </p:nvPicPr>
              <p:blipFill rotWithShape="1">
                <a:blip r:embed="rId6" cstate="print">
                  <a:extLst>
                    <a:ext uri="{28A0092B-C50C-407E-A947-70E740481C1C}">
                      <a14:useLocalDpi xmlns:a14="http://schemas.microsoft.com/office/drawing/2010/main" xmlns="" val="0"/>
                    </a:ext>
                  </a:extLst>
                </a:blip>
                <a:srcRect r="52605"/>
                <a:stretch/>
              </p:blipFill>
              <p:spPr>
                <a:xfrm>
                  <a:off x="13622828" y="-2596723"/>
                  <a:ext cx="2113087" cy="2920681"/>
                </a:xfrm>
                <a:prstGeom prst="rect">
                  <a:avLst/>
                </a:prstGeom>
              </p:spPr>
            </p:pic>
          </p:grpSp>
          <p:sp>
            <p:nvSpPr>
              <p:cNvPr id="54" name="Rectangle 53"/>
              <p:cNvSpPr/>
              <p:nvPr/>
            </p:nvSpPr>
            <p:spPr>
              <a:xfrm>
                <a:off x="9246270" y="444261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90"/>
            <p:cNvGrpSpPr/>
            <p:nvPr/>
          </p:nvGrpSpPr>
          <p:grpSpPr>
            <a:xfrm>
              <a:off x="9624855" y="-2963392"/>
              <a:ext cx="4556811" cy="3015595"/>
              <a:chOff x="9624855" y="1003578"/>
              <a:chExt cx="4556811" cy="3015595"/>
            </a:xfrm>
          </p:grpSpPr>
          <p:grpSp>
            <p:nvGrpSpPr>
              <p:cNvPr id="49" name="Group 91"/>
              <p:cNvGrpSpPr/>
              <p:nvPr/>
            </p:nvGrpSpPr>
            <p:grpSpPr>
              <a:xfrm>
                <a:off x="9688062" y="1059224"/>
                <a:ext cx="4438198" cy="2942807"/>
                <a:chOff x="9207502" y="1027211"/>
                <a:chExt cx="4438198" cy="2942807"/>
              </a:xfrm>
            </p:grpSpPr>
            <p:pic>
              <p:nvPicPr>
                <p:cNvPr id="51" name="Picture 50"/>
                <p:cNvPicPr>
                  <a:picLocks noChangeAspect="1"/>
                </p:cNvPicPr>
                <p:nvPr/>
              </p:nvPicPr>
              <p:blipFill rotWithShape="1">
                <a:blip r:embed="rId7" cstate="print">
                  <a:extLst>
                    <a:ext uri="{28A0092B-C50C-407E-A947-70E740481C1C}">
                      <a14:useLocalDpi xmlns:a14="http://schemas.microsoft.com/office/drawing/2010/main" xmlns="" val="0"/>
                    </a:ext>
                  </a:extLst>
                </a:blip>
                <a:srcRect l="47888"/>
                <a:stretch/>
              </p:blipFill>
              <p:spPr>
                <a:xfrm>
                  <a:off x="9207502" y="1027211"/>
                  <a:ext cx="2323394" cy="2931744"/>
                </a:xfrm>
                <a:prstGeom prst="rect">
                  <a:avLst/>
                </a:prstGeom>
              </p:spPr>
            </p:pic>
            <p:pic>
              <p:nvPicPr>
                <p:cNvPr id="52" name="Picture 51"/>
                <p:cNvPicPr>
                  <a:picLocks noChangeAspect="1"/>
                </p:cNvPicPr>
                <p:nvPr/>
              </p:nvPicPr>
              <p:blipFill rotWithShape="1">
                <a:blip r:embed="rId7" cstate="print">
                  <a:extLst>
                    <a:ext uri="{28A0092B-C50C-407E-A947-70E740481C1C}">
                      <a14:useLocalDpi xmlns:a14="http://schemas.microsoft.com/office/drawing/2010/main" xmlns="" val="0"/>
                    </a:ext>
                  </a:extLst>
                </a:blip>
                <a:srcRect r="52203"/>
                <a:stretch/>
              </p:blipFill>
              <p:spPr>
                <a:xfrm>
                  <a:off x="11514710" y="1038274"/>
                  <a:ext cx="2130990" cy="2931744"/>
                </a:xfrm>
                <a:prstGeom prst="rect">
                  <a:avLst/>
                </a:prstGeom>
              </p:spPr>
            </p:pic>
          </p:grpSp>
          <p:sp>
            <p:nvSpPr>
              <p:cNvPr id="50" name="Rectangle 49"/>
              <p:cNvSpPr/>
              <p:nvPr/>
            </p:nvSpPr>
            <p:spPr>
              <a:xfrm>
                <a:off x="9624855" y="100357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95"/>
            <p:cNvGrpSpPr/>
            <p:nvPr/>
          </p:nvGrpSpPr>
          <p:grpSpPr>
            <a:xfrm>
              <a:off x="4848043" y="-2963392"/>
              <a:ext cx="4556811" cy="3015595"/>
              <a:chOff x="4762085" y="954218"/>
              <a:chExt cx="4556811" cy="3015595"/>
            </a:xfrm>
          </p:grpSpPr>
          <p:grpSp>
            <p:nvGrpSpPr>
              <p:cNvPr id="57" name="Group 96"/>
              <p:cNvGrpSpPr/>
              <p:nvPr/>
            </p:nvGrpSpPr>
            <p:grpSpPr>
              <a:xfrm>
                <a:off x="4821994" y="987905"/>
                <a:ext cx="4434675" cy="2950776"/>
                <a:chOff x="4631980" y="-2977196"/>
                <a:chExt cx="4434675" cy="2950776"/>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xmlns="" val="0"/>
                    </a:ext>
                  </a:extLst>
                </a:blip>
                <a:srcRect r="52115"/>
                <a:stretch/>
              </p:blipFill>
              <p:spPr>
                <a:xfrm>
                  <a:off x="6931701" y="-2977196"/>
                  <a:ext cx="2134954" cy="2948337"/>
                </a:xfrm>
                <a:prstGeom prst="rect">
                  <a:avLst/>
                </a:prstGeom>
              </p:spPr>
            </p:pic>
            <p:pic>
              <p:nvPicPr>
                <p:cNvPr id="48" name="Picture 47"/>
                <p:cNvPicPr>
                  <a:picLocks noChangeAspect="1"/>
                </p:cNvPicPr>
                <p:nvPr/>
              </p:nvPicPr>
              <p:blipFill rotWithShape="1">
                <a:blip r:embed="rId8" cstate="print">
                  <a:extLst>
                    <a:ext uri="{28A0092B-C50C-407E-A947-70E740481C1C}">
                      <a14:useLocalDpi xmlns:a14="http://schemas.microsoft.com/office/drawing/2010/main" xmlns="" val="0"/>
                    </a:ext>
                  </a:extLst>
                </a:blip>
                <a:srcRect l="47833"/>
                <a:stretch/>
              </p:blipFill>
              <p:spPr>
                <a:xfrm>
                  <a:off x="4631980" y="-2974757"/>
                  <a:ext cx="2325852" cy="2948337"/>
                </a:xfrm>
                <a:prstGeom prst="rect">
                  <a:avLst/>
                </a:prstGeom>
              </p:spPr>
            </p:pic>
          </p:grpSp>
          <p:sp>
            <p:nvSpPr>
              <p:cNvPr id="46" name="Rectangle 45"/>
              <p:cNvSpPr/>
              <p:nvPr/>
            </p:nvSpPr>
            <p:spPr>
              <a:xfrm>
                <a:off x="4762085" y="95421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1" name="Group 100"/>
          <p:cNvGrpSpPr/>
          <p:nvPr/>
        </p:nvGrpSpPr>
        <p:grpSpPr>
          <a:xfrm>
            <a:off x="-2191165" y="1001816"/>
            <a:ext cx="18867450" cy="3024821"/>
            <a:chOff x="71232" y="-2963392"/>
            <a:chExt cx="18867450" cy="3024821"/>
          </a:xfrm>
        </p:grpSpPr>
        <p:grpSp>
          <p:nvGrpSpPr>
            <p:cNvPr id="62" name="Group 101"/>
            <p:cNvGrpSpPr/>
            <p:nvPr/>
          </p:nvGrpSpPr>
          <p:grpSpPr>
            <a:xfrm>
              <a:off x="71232" y="-2959876"/>
              <a:ext cx="4556811" cy="3015595"/>
              <a:chOff x="71232" y="1007094"/>
              <a:chExt cx="4556811" cy="3015595"/>
            </a:xfrm>
          </p:grpSpPr>
          <p:grpSp>
            <p:nvGrpSpPr>
              <p:cNvPr id="63" name="Group 117"/>
              <p:cNvGrpSpPr/>
              <p:nvPr/>
            </p:nvGrpSpPr>
            <p:grpSpPr>
              <a:xfrm>
                <a:off x="91960" y="1050435"/>
                <a:ext cx="4473081" cy="2949301"/>
                <a:chOff x="-91867" y="-2977196"/>
                <a:chExt cx="4473081" cy="2949301"/>
              </a:xfrm>
            </p:grpSpPr>
            <p:pic>
              <p:nvPicPr>
                <p:cNvPr id="80" name="Picture 79"/>
                <p:cNvPicPr>
                  <a:picLocks noChangeAspect="1"/>
                </p:cNvPicPr>
                <p:nvPr/>
              </p:nvPicPr>
              <p:blipFill rotWithShape="1">
                <a:blip r:embed="rId5" cstate="print">
                  <a:extLst>
                    <a:ext uri="{28A0092B-C50C-407E-A947-70E740481C1C}">
                      <a14:useLocalDpi xmlns:a14="http://schemas.microsoft.com/office/drawing/2010/main" xmlns="" val="0"/>
                    </a:ext>
                  </a:extLst>
                </a:blip>
                <a:srcRect l="47672"/>
                <a:stretch/>
              </p:blipFill>
              <p:spPr>
                <a:xfrm>
                  <a:off x="-91867" y="-2973494"/>
                  <a:ext cx="2352918" cy="2945599"/>
                </a:xfrm>
                <a:prstGeom prst="rect">
                  <a:avLst/>
                </a:prstGeom>
              </p:spPr>
            </p:pic>
            <p:pic>
              <p:nvPicPr>
                <p:cNvPr id="81" name="Picture 80"/>
                <p:cNvPicPr>
                  <a:picLocks noChangeAspect="1"/>
                </p:cNvPicPr>
                <p:nvPr/>
              </p:nvPicPr>
              <p:blipFill rotWithShape="1">
                <a:blip r:embed="rId5" cstate="print">
                  <a:extLst>
                    <a:ext uri="{28A0092B-C50C-407E-A947-70E740481C1C}">
                      <a14:useLocalDpi xmlns:a14="http://schemas.microsoft.com/office/drawing/2010/main" xmlns="" val="0"/>
                    </a:ext>
                  </a:extLst>
                </a:blip>
                <a:srcRect r="52556"/>
                <a:stretch/>
              </p:blipFill>
              <p:spPr>
                <a:xfrm>
                  <a:off x="2247900" y="-2977196"/>
                  <a:ext cx="2133314" cy="2945599"/>
                </a:xfrm>
                <a:prstGeom prst="rect">
                  <a:avLst/>
                </a:prstGeom>
              </p:spPr>
            </p:pic>
          </p:grpSp>
          <p:sp>
            <p:nvSpPr>
              <p:cNvPr id="79" name="Rectangle 78"/>
              <p:cNvSpPr/>
              <p:nvPr/>
            </p:nvSpPr>
            <p:spPr>
              <a:xfrm>
                <a:off x="71232" y="1007094"/>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102"/>
            <p:cNvGrpSpPr/>
            <p:nvPr/>
          </p:nvGrpSpPr>
          <p:grpSpPr>
            <a:xfrm>
              <a:off x="14381871" y="-2954166"/>
              <a:ext cx="4556811" cy="3015595"/>
              <a:chOff x="9246270" y="4442618"/>
              <a:chExt cx="4556811" cy="3015595"/>
            </a:xfrm>
          </p:grpSpPr>
          <p:grpSp>
            <p:nvGrpSpPr>
              <p:cNvPr id="65" name="Group 113"/>
              <p:cNvGrpSpPr/>
              <p:nvPr/>
            </p:nvGrpSpPr>
            <p:grpSpPr>
              <a:xfrm>
                <a:off x="9308897" y="4490074"/>
                <a:ext cx="4412547" cy="2920682"/>
                <a:chOff x="11323368" y="-2596723"/>
                <a:chExt cx="4412547" cy="2920682"/>
              </a:xfrm>
            </p:grpSpPr>
            <p:pic>
              <p:nvPicPr>
                <p:cNvPr id="76" name="Picture 75"/>
                <p:cNvPicPr>
                  <a:picLocks noChangeAspect="1"/>
                </p:cNvPicPr>
                <p:nvPr/>
              </p:nvPicPr>
              <p:blipFill rotWithShape="1">
                <a:blip r:embed="rId6" cstate="print">
                  <a:extLst>
                    <a:ext uri="{28A0092B-C50C-407E-A947-70E740481C1C}">
                      <a14:useLocalDpi xmlns:a14="http://schemas.microsoft.com/office/drawing/2010/main" xmlns="" val="0"/>
                    </a:ext>
                  </a:extLst>
                </a:blip>
                <a:srcRect l="48013"/>
                <a:stretch/>
              </p:blipFill>
              <p:spPr>
                <a:xfrm>
                  <a:off x="11323368" y="-2596722"/>
                  <a:ext cx="2317836" cy="2920681"/>
                </a:xfrm>
                <a:prstGeom prst="rect">
                  <a:avLst/>
                </a:prstGeom>
              </p:spPr>
            </p:pic>
            <p:pic>
              <p:nvPicPr>
                <p:cNvPr id="77" name="Picture 76"/>
                <p:cNvPicPr>
                  <a:picLocks noChangeAspect="1"/>
                </p:cNvPicPr>
                <p:nvPr/>
              </p:nvPicPr>
              <p:blipFill rotWithShape="1">
                <a:blip r:embed="rId6" cstate="print">
                  <a:extLst>
                    <a:ext uri="{28A0092B-C50C-407E-A947-70E740481C1C}">
                      <a14:useLocalDpi xmlns:a14="http://schemas.microsoft.com/office/drawing/2010/main" xmlns="" val="0"/>
                    </a:ext>
                  </a:extLst>
                </a:blip>
                <a:srcRect r="52605"/>
                <a:stretch/>
              </p:blipFill>
              <p:spPr>
                <a:xfrm>
                  <a:off x="13622828" y="-2596723"/>
                  <a:ext cx="2113087" cy="2920681"/>
                </a:xfrm>
                <a:prstGeom prst="rect">
                  <a:avLst/>
                </a:prstGeom>
              </p:spPr>
            </p:pic>
          </p:grpSp>
          <p:sp>
            <p:nvSpPr>
              <p:cNvPr id="75" name="Rectangle 74"/>
              <p:cNvSpPr/>
              <p:nvPr/>
            </p:nvSpPr>
            <p:spPr>
              <a:xfrm>
                <a:off x="9246270" y="444261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103"/>
            <p:cNvGrpSpPr/>
            <p:nvPr/>
          </p:nvGrpSpPr>
          <p:grpSpPr>
            <a:xfrm>
              <a:off x="9624855" y="-2963392"/>
              <a:ext cx="4556811" cy="3015595"/>
              <a:chOff x="9624855" y="1003578"/>
              <a:chExt cx="4556811" cy="3015595"/>
            </a:xfrm>
          </p:grpSpPr>
          <p:grpSp>
            <p:nvGrpSpPr>
              <p:cNvPr id="70" name="Group 109"/>
              <p:cNvGrpSpPr/>
              <p:nvPr/>
            </p:nvGrpSpPr>
            <p:grpSpPr>
              <a:xfrm>
                <a:off x="9688062" y="1059224"/>
                <a:ext cx="4438198" cy="2942807"/>
                <a:chOff x="9207502" y="1027211"/>
                <a:chExt cx="4438198" cy="2942807"/>
              </a:xfrm>
            </p:grpSpPr>
            <p:pic>
              <p:nvPicPr>
                <p:cNvPr id="72" name="Picture 71"/>
                <p:cNvPicPr>
                  <a:picLocks noChangeAspect="1"/>
                </p:cNvPicPr>
                <p:nvPr/>
              </p:nvPicPr>
              <p:blipFill rotWithShape="1">
                <a:blip r:embed="rId7" cstate="print">
                  <a:extLst>
                    <a:ext uri="{28A0092B-C50C-407E-A947-70E740481C1C}">
                      <a14:useLocalDpi xmlns:a14="http://schemas.microsoft.com/office/drawing/2010/main" xmlns="" val="0"/>
                    </a:ext>
                  </a:extLst>
                </a:blip>
                <a:srcRect l="47888"/>
                <a:stretch/>
              </p:blipFill>
              <p:spPr>
                <a:xfrm>
                  <a:off x="9207502" y="1027211"/>
                  <a:ext cx="2323394" cy="2931744"/>
                </a:xfrm>
                <a:prstGeom prst="rect">
                  <a:avLst/>
                </a:prstGeom>
              </p:spPr>
            </p:pic>
            <p:pic>
              <p:nvPicPr>
                <p:cNvPr id="73" name="Picture 72"/>
                <p:cNvPicPr>
                  <a:picLocks noChangeAspect="1"/>
                </p:cNvPicPr>
                <p:nvPr/>
              </p:nvPicPr>
              <p:blipFill rotWithShape="1">
                <a:blip r:embed="rId7" cstate="print">
                  <a:extLst>
                    <a:ext uri="{28A0092B-C50C-407E-A947-70E740481C1C}">
                      <a14:useLocalDpi xmlns:a14="http://schemas.microsoft.com/office/drawing/2010/main" xmlns="" val="0"/>
                    </a:ext>
                  </a:extLst>
                </a:blip>
                <a:srcRect r="52203"/>
                <a:stretch/>
              </p:blipFill>
              <p:spPr>
                <a:xfrm>
                  <a:off x="11514710" y="1038274"/>
                  <a:ext cx="2130990" cy="2931744"/>
                </a:xfrm>
                <a:prstGeom prst="rect">
                  <a:avLst/>
                </a:prstGeom>
              </p:spPr>
            </p:pic>
          </p:grpSp>
          <p:sp>
            <p:nvSpPr>
              <p:cNvPr id="71" name="Rectangle 70"/>
              <p:cNvSpPr/>
              <p:nvPr/>
            </p:nvSpPr>
            <p:spPr>
              <a:xfrm>
                <a:off x="9624855" y="100357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4" name="Group 104"/>
            <p:cNvGrpSpPr/>
            <p:nvPr/>
          </p:nvGrpSpPr>
          <p:grpSpPr>
            <a:xfrm>
              <a:off x="4848043" y="-2963392"/>
              <a:ext cx="4556811" cy="3015595"/>
              <a:chOff x="4762085" y="954218"/>
              <a:chExt cx="4556811" cy="3015595"/>
            </a:xfrm>
          </p:grpSpPr>
          <p:grpSp>
            <p:nvGrpSpPr>
              <p:cNvPr id="78" name="Group 105"/>
              <p:cNvGrpSpPr/>
              <p:nvPr/>
            </p:nvGrpSpPr>
            <p:grpSpPr>
              <a:xfrm>
                <a:off x="4821994" y="987905"/>
                <a:ext cx="4434675" cy="2950776"/>
                <a:chOff x="4631980" y="-2977196"/>
                <a:chExt cx="4434675" cy="2950776"/>
              </a:xfrm>
            </p:grpSpPr>
            <p:pic>
              <p:nvPicPr>
                <p:cNvPr id="68" name="Picture 67"/>
                <p:cNvPicPr>
                  <a:picLocks noChangeAspect="1"/>
                </p:cNvPicPr>
                <p:nvPr/>
              </p:nvPicPr>
              <p:blipFill rotWithShape="1">
                <a:blip r:embed="rId8" cstate="print">
                  <a:extLst>
                    <a:ext uri="{28A0092B-C50C-407E-A947-70E740481C1C}">
                      <a14:useLocalDpi xmlns:a14="http://schemas.microsoft.com/office/drawing/2010/main" xmlns="" val="0"/>
                    </a:ext>
                  </a:extLst>
                </a:blip>
                <a:srcRect r="52115"/>
                <a:stretch/>
              </p:blipFill>
              <p:spPr>
                <a:xfrm>
                  <a:off x="6931701" y="-2977196"/>
                  <a:ext cx="2134954" cy="2948337"/>
                </a:xfrm>
                <a:prstGeom prst="rect">
                  <a:avLst/>
                </a:prstGeom>
              </p:spPr>
            </p:pic>
            <p:pic>
              <p:nvPicPr>
                <p:cNvPr id="69" name="Picture 68"/>
                <p:cNvPicPr>
                  <a:picLocks noChangeAspect="1"/>
                </p:cNvPicPr>
                <p:nvPr/>
              </p:nvPicPr>
              <p:blipFill rotWithShape="1">
                <a:blip r:embed="rId8" cstate="print">
                  <a:extLst>
                    <a:ext uri="{28A0092B-C50C-407E-A947-70E740481C1C}">
                      <a14:useLocalDpi xmlns:a14="http://schemas.microsoft.com/office/drawing/2010/main" xmlns="" val="0"/>
                    </a:ext>
                  </a:extLst>
                </a:blip>
                <a:srcRect l="47833"/>
                <a:stretch/>
              </p:blipFill>
              <p:spPr>
                <a:xfrm>
                  <a:off x="4631980" y="-2974757"/>
                  <a:ext cx="2325852" cy="2948337"/>
                </a:xfrm>
                <a:prstGeom prst="rect">
                  <a:avLst/>
                </a:prstGeom>
              </p:spPr>
            </p:pic>
          </p:grpSp>
          <p:sp>
            <p:nvSpPr>
              <p:cNvPr id="67" name="Rectangle 66"/>
              <p:cNvSpPr/>
              <p:nvPr/>
            </p:nvSpPr>
            <p:spPr>
              <a:xfrm>
                <a:off x="4762085" y="95421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2" name="Group 121"/>
          <p:cNvGrpSpPr/>
          <p:nvPr/>
        </p:nvGrpSpPr>
        <p:grpSpPr>
          <a:xfrm>
            <a:off x="-6421024" y="1009280"/>
            <a:ext cx="18867450" cy="3024821"/>
            <a:chOff x="71232" y="-2963392"/>
            <a:chExt cx="18867450" cy="3024821"/>
          </a:xfrm>
        </p:grpSpPr>
        <p:grpSp>
          <p:nvGrpSpPr>
            <p:cNvPr id="83" name="Group 122"/>
            <p:cNvGrpSpPr/>
            <p:nvPr/>
          </p:nvGrpSpPr>
          <p:grpSpPr>
            <a:xfrm>
              <a:off x="71232" y="-2959876"/>
              <a:ext cx="4556811" cy="3015595"/>
              <a:chOff x="71232" y="1007094"/>
              <a:chExt cx="4556811" cy="3015595"/>
            </a:xfrm>
          </p:grpSpPr>
          <p:grpSp>
            <p:nvGrpSpPr>
              <p:cNvPr id="84" name="Group 138"/>
              <p:cNvGrpSpPr/>
              <p:nvPr/>
            </p:nvGrpSpPr>
            <p:grpSpPr>
              <a:xfrm>
                <a:off x="91960" y="1050435"/>
                <a:ext cx="4473081" cy="2949301"/>
                <a:chOff x="-91867" y="-2977196"/>
                <a:chExt cx="4473081" cy="2949301"/>
              </a:xfrm>
            </p:grpSpPr>
            <p:pic>
              <p:nvPicPr>
                <p:cNvPr id="101" name="Picture 100"/>
                <p:cNvPicPr>
                  <a:picLocks noChangeAspect="1"/>
                </p:cNvPicPr>
                <p:nvPr/>
              </p:nvPicPr>
              <p:blipFill rotWithShape="1">
                <a:blip r:embed="rId5" cstate="print">
                  <a:extLst>
                    <a:ext uri="{28A0092B-C50C-407E-A947-70E740481C1C}">
                      <a14:useLocalDpi xmlns:a14="http://schemas.microsoft.com/office/drawing/2010/main" xmlns="" val="0"/>
                    </a:ext>
                  </a:extLst>
                </a:blip>
                <a:srcRect l="47672"/>
                <a:stretch/>
              </p:blipFill>
              <p:spPr>
                <a:xfrm>
                  <a:off x="-91867" y="-2973494"/>
                  <a:ext cx="2352918" cy="2945599"/>
                </a:xfrm>
                <a:prstGeom prst="rect">
                  <a:avLst/>
                </a:prstGeom>
              </p:spPr>
            </p:pic>
            <p:pic>
              <p:nvPicPr>
                <p:cNvPr id="102" name="Picture 101"/>
                <p:cNvPicPr>
                  <a:picLocks noChangeAspect="1"/>
                </p:cNvPicPr>
                <p:nvPr/>
              </p:nvPicPr>
              <p:blipFill rotWithShape="1">
                <a:blip r:embed="rId5" cstate="print">
                  <a:extLst>
                    <a:ext uri="{28A0092B-C50C-407E-A947-70E740481C1C}">
                      <a14:useLocalDpi xmlns:a14="http://schemas.microsoft.com/office/drawing/2010/main" xmlns="" val="0"/>
                    </a:ext>
                  </a:extLst>
                </a:blip>
                <a:srcRect r="52556"/>
                <a:stretch/>
              </p:blipFill>
              <p:spPr>
                <a:xfrm>
                  <a:off x="2247900" y="-2977196"/>
                  <a:ext cx="2133314" cy="2945599"/>
                </a:xfrm>
                <a:prstGeom prst="rect">
                  <a:avLst/>
                </a:prstGeom>
              </p:spPr>
            </p:pic>
          </p:grpSp>
          <p:sp>
            <p:nvSpPr>
              <p:cNvPr id="100" name="Rectangle 99"/>
              <p:cNvSpPr/>
              <p:nvPr/>
            </p:nvSpPr>
            <p:spPr>
              <a:xfrm>
                <a:off x="71232" y="1007094"/>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up 123"/>
            <p:cNvGrpSpPr/>
            <p:nvPr/>
          </p:nvGrpSpPr>
          <p:grpSpPr>
            <a:xfrm>
              <a:off x="14381871" y="-2954166"/>
              <a:ext cx="4556811" cy="3015595"/>
              <a:chOff x="9246270" y="4442618"/>
              <a:chExt cx="4556811" cy="3015595"/>
            </a:xfrm>
          </p:grpSpPr>
          <p:grpSp>
            <p:nvGrpSpPr>
              <p:cNvPr id="86" name="Group 134"/>
              <p:cNvGrpSpPr/>
              <p:nvPr/>
            </p:nvGrpSpPr>
            <p:grpSpPr>
              <a:xfrm>
                <a:off x="9308897" y="4490074"/>
                <a:ext cx="4412547" cy="2920682"/>
                <a:chOff x="11323368" y="-2596723"/>
                <a:chExt cx="4412547" cy="2920682"/>
              </a:xfrm>
            </p:grpSpPr>
            <p:pic>
              <p:nvPicPr>
                <p:cNvPr id="97" name="Picture 96"/>
                <p:cNvPicPr>
                  <a:picLocks noChangeAspect="1"/>
                </p:cNvPicPr>
                <p:nvPr/>
              </p:nvPicPr>
              <p:blipFill rotWithShape="1">
                <a:blip r:embed="rId6" cstate="print">
                  <a:extLst>
                    <a:ext uri="{28A0092B-C50C-407E-A947-70E740481C1C}">
                      <a14:useLocalDpi xmlns:a14="http://schemas.microsoft.com/office/drawing/2010/main" xmlns="" val="0"/>
                    </a:ext>
                  </a:extLst>
                </a:blip>
                <a:srcRect l="48013"/>
                <a:stretch/>
              </p:blipFill>
              <p:spPr>
                <a:xfrm>
                  <a:off x="11323368" y="-2596722"/>
                  <a:ext cx="2317836" cy="2920681"/>
                </a:xfrm>
                <a:prstGeom prst="rect">
                  <a:avLst/>
                </a:prstGeom>
              </p:spPr>
            </p:pic>
            <p:pic>
              <p:nvPicPr>
                <p:cNvPr id="98" name="Picture 97"/>
                <p:cNvPicPr>
                  <a:picLocks noChangeAspect="1"/>
                </p:cNvPicPr>
                <p:nvPr/>
              </p:nvPicPr>
              <p:blipFill rotWithShape="1">
                <a:blip r:embed="rId6" cstate="print">
                  <a:extLst>
                    <a:ext uri="{28A0092B-C50C-407E-A947-70E740481C1C}">
                      <a14:useLocalDpi xmlns:a14="http://schemas.microsoft.com/office/drawing/2010/main" xmlns="" val="0"/>
                    </a:ext>
                  </a:extLst>
                </a:blip>
                <a:srcRect r="52605"/>
                <a:stretch/>
              </p:blipFill>
              <p:spPr>
                <a:xfrm>
                  <a:off x="13622828" y="-2596723"/>
                  <a:ext cx="2113087" cy="2920681"/>
                </a:xfrm>
                <a:prstGeom prst="rect">
                  <a:avLst/>
                </a:prstGeom>
              </p:spPr>
            </p:pic>
          </p:grpSp>
          <p:sp>
            <p:nvSpPr>
              <p:cNvPr id="96" name="Rectangle 95"/>
              <p:cNvSpPr/>
              <p:nvPr/>
            </p:nvSpPr>
            <p:spPr>
              <a:xfrm>
                <a:off x="9246270" y="444261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Group 124"/>
            <p:cNvGrpSpPr/>
            <p:nvPr/>
          </p:nvGrpSpPr>
          <p:grpSpPr>
            <a:xfrm>
              <a:off x="9624855" y="-2963392"/>
              <a:ext cx="4556811" cy="3015595"/>
              <a:chOff x="9624855" y="1003578"/>
              <a:chExt cx="4556811" cy="3015595"/>
            </a:xfrm>
          </p:grpSpPr>
          <p:grpSp>
            <p:nvGrpSpPr>
              <p:cNvPr id="91" name="Group 130"/>
              <p:cNvGrpSpPr/>
              <p:nvPr/>
            </p:nvGrpSpPr>
            <p:grpSpPr>
              <a:xfrm>
                <a:off x="9688062" y="1059224"/>
                <a:ext cx="4438198" cy="2942807"/>
                <a:chOff x="9207502" y="1027211"/>
                <a:chExt cx="4438198" cy="2942807"/>
              </a:xfrm>
            </p:grpSpPr>
            <p:pic>
              <p:nvPicPr>
                <p:cNvPr id="93" name="Picture 92"/>
                <p:cNvPicPr>
                  <a:picLocks noChangeAspect="1"/>
                </p:cNvPicPr>
                <p:nvPr/>
              </p:nvPicPr>
              <p:blipFill rotWithShape="1">
                <a:blip r:embed="rId7" cstate="print">
                  <a:extLst>
                    <a:ext uri="{28A0092B-C50C-407E-A947-70E740481C1C}">
                      <a14:useLocalDpi xmlns:a14="http://schemas.microsoft.com/office/drawing/2010/main" xmlns="" val="0"/>
                    </a:ext>
                  </a:extLst>
                </a:blip>
                <a:srcRect l="47888"/>
                <a:stretch/>
              </p:blipFill>
              <p:spPr>
                <a:xfrm>
                  <a:off x="9207502" y="1027211"/>
                  <a:ext cx="2323394" cy="2931744"/>
                </a:xfrm>
                <a:prstGeom prst="rect">
                  <a:avLst/>
                </a:prstGeom>
              </p:spPr>
            </p:pic>
            <p:pic>
              <p:nvPicPr>
                <p:cNvPr id="94" name="Picture 93"/>
                <p:cNvPicPr>
                  <a:picLocks noChangeAspect="1"/>
                </p:cNvPicPr>
                <p:nvPr/>
              </p:nvPicPr>
              <p:blipFill rotWithShape="1">
                <a:blip r:embed="rId7" cstate="print">
                  <a:extLst>
                    <a:ext uri="{28A0092B-C50C-407E-A947-70E740481C1C}">
                      <a14:useLocalDpi xmlns:a14="http://schemas.microsoft.com/office/drawing/2010/main" xmlns="" val="0"/>
                    </a:ext>
                  </a:extLst>
                </a:blip>
                <a:srcRect r="52203"/>
                <a:stretch/>
              </p:blipFill>
              <p:spPr>
                <a:xfrm>
                  <a:off x="11514710" y="1038274"/>
                  <a:ext cx="2130990" cy="2931744"/>
                </a:xfrm>
                <a:prstGeom prst="rect">
                  <a:avLst/>
                </a:prstGeom>
              </p:spPr>
            </p:pic>
          </p:grpSp>
          <p:sp>
            <p:nvSpPr>
              <p:cNvPr id="92" name="Rectangle 91"/>
              <p:cNvSpPr/>
              <p:nvPr/>
            </p:nvSpPr>
            <p:spPr>
              <a:xfrm>
                <a:off x="9624855" y="100357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125"/>
            <p:cNvGrpSpPr/>
            <p:nvPr/>
          </p:nvGrpSpPr>
          <p:grpSpPr>
            <a:xfrm>
              <a:off x="4848043" y="-2963392"/>
              <a:ext cx="4556811" cy="3015595"/>
              <a:chOff x="4762085" y="954218"/>
              <a:chExt cx="4556811" cy="3015595"/>
            </a:xfrm>
          </p:grpSpPr>
          <p:grpSp>
            <p:nvGrpSpPr>
              <p:cNvPr id="99" name="Group 126"/>
              <p:cNvGrpSpPr/>
              <p:nvPr/>
            </p:nvGrpSpPr>
            <p:grpSpPr>
              <a:xfrm>
                <a:off x="4821994" y="987905"/>
                <a:ext cx="4434675" cy="2950776"/>
                <a:chOff x="4631980" y="-2977196"/>
                <a:chExt cx="4434675" cy="2950776"/>
              </a:xfrm>
            </p:grpSpPr>
            <p:pic>
              <p:nvPicPr>
                <p:cNvPr id="89" name="Picture 88"/>
                <p:cNvPicPr>
                  <a:picLocks noChangeAspect="1"/>
                </p:cNvPicPr>
                <p:nvPr/>
              </p:nvPicPr>
              <p:blipFill rotWithShape="1">
                <a:blip r:embed="rId8" cstate="print">
                  <a:extLst>
                    <a:ext uri="{28A0092B-C50C-407E-A947-70E740481C1C}">
                      <a14:useLocalDpi xmlns:a14="http://schemas.microsoft.com/office/drawing/2010/main" xmlns="" val="0"/>
                    </a:ext>
                  </a:extLst>
                </a:blip>
                <a:srcRect r="52115"/>
                <a:stretch/>
              </p:blipFill>
              <p:spPr>
                <a:xfrm>
                  <a:off x="6931701" y="-2977196"/>
                  <a:ext cx="2134954" cy="2948337"/>
                </a:xfrm>
                <a:prstGeom prst="rect">
                  <a:avLst/>
                </a:prstGeom>
              </p:spPr>
            </p:pic>
            <p:pic>
              <p:nvPicPr>
                <p:cNvPr id="90" name="Picture 89"/>
                <p:cNvPicPr>
                  <a:picLocks noChangeAspect="1"/>
                </p:cNvPicPr>
                <p:nvPr/>
              </p:nvPicPr>
              <p:blipFill rotWithShape="1">
                <a:blip r:embed="rId8" cstate="print">
                  <a:extLst>
                    <a:ext uri="{28A0092B-C50C-407E-A947-70E740481C1C}">
                      <a14:useLocalDpi xmlns:a14="http://schemas.microsoft.com/office/drawing/2010/main" xmlns="" val="0"/>
                    </a:ext>
                  </a:extLst>
                </a:blip>
                <a:srcRect l="47833"/>
                <a:stretch/>
              </p:blipFill>
              <p:spPr>
                <a:xfrm>
                  <a:off x="4631980" y="-2974757"/>
                  <a:ext cx="2325852" cy="2948337"/>
                </a:xfrm>
                <a:prstGeom prst="rect">
                  <a:avLst/>
                </a:prstGeom>
              </p:spPr>
            </p:pic>
          </p:grpSp>
          <p:sp>
            <p:nvSpPr>
              <p:cNvPr id="88" name="Rectangle 87"/>
              <p:cNvSpPr/>
              <p:nvPr/>
            </p:nvSpPr>
            <p:spPr>
              <a:xfrm>
                <a:off x="4762085" y="954218"/>
                <a:ext cx="4556811" cy="30155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6" name="Group 105"/>
          <p:cNvGrpSpPr/>
          <p:nvPr/>
        </p:nvGrpSpPr>
        <p:grpSpPr>
          <a:xfrm>
            <a:off x="179512" y="5661248"/>
            <a:ext cx="2160240" cy="648072"/>
            <a:chOff x="179512" y="5661248"/>
            <a:chExt cx="2160240" cy="648072"/>
          </a:xfrm>
        </p:grpSpPr>
        <p:sp>
          <p:nvSpPr>
            <p:cNvPr id="104" name="Rectangle 103"/>
            <p:cNvSpPr/>
            <p:nvPr/>
          </p:nvSpPr>
          <p:spPr>
            <a:xfrm>
              <a:off x="179512" y="5661248"/>
              <a:ext cx="1080120" cy="6480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p:cNvSpPr/>
            <p:nvPr/>
          </p:nvSpPr>
          <p:spPr>
            <a:xfrm>
              <a:off x="1259632" y="5661248"/>
              <a:ext cx="1080120" cy="648072"/>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p:cNvSpPr txBox="1"/>
            <p:nvPr/>
          </p:nvSpPr>
          <p:spPr>
            <a:xfrm>
              <a:off x="188779" y="5662119"/>
              <a:ext cx="2150973" cy="646331"/>
            </a:xfrm>
            <a:prstGeom prst="rect">
              <a:avLst/>
            </a:prstGeom>
            <a:noFill/>
          </p:spPr>
          <p:txBody>
            <a:bodyPr wrap="none" rtlCol="0">
              <a:spAutoFit/>
            </a:bodyPr>
            <a:lstStyle/>
            <a:p>
              <a:r>
                <a:rPr lang="en-US" dirty="0" smtClean="0"/>
                <a:t>Left:          Right:</a:t>
              </a:r>
            </a:p>
            <a:p>
              <a:r>
                <a:rPr lang="en-US" dirty="0" smtClean="0"/>
                <a:t>GIWAXS   GISAXS</a:t>
              </a:r>
              <a:endParaRPr lang="en-GB" dirty="0"/>
            </a:p>
          </p:txBody>
        </p:sp>
      </p:grpSp>
      <p:sp>
        <p:nvSpPr>
          <p:cNvPr id="107" name="TextBox 106"/>
          <p:cNvSpPr txBox="1"/>
          <p:nvPr/>
        </p:nvSpPr>
        <p:spPr>
          <a:xfrm>
            <a:off x="2555776" y="5939988"/>
            <a:ext cx="3096344" cy="369332"/>
          </a:xfrm>
          <a:prstGeom prst="rect">
            <a:avLst/>
          </a:prstGeom>
          <a:noFill/>
        </p:spPr>
        <p:txBody>
          <a:bodyPr wrap="square" rtlCol="0">
            <a:spAutoFit/>
          </a:bodyPr>
          <a:lstStyle/>
          <a:p>
            <a:r>
              <a:rPr lang="en-GB" dirty="0" smtClean="0"/>
              <a:t>GISAXS scale bar = 1nm</a:t>
            </a:r>
            <a:r>
              <a:rPr lang="en-GB" baseline="30000" dirty="0" smtClean="0"/>
              <a:t>-1</a:t>
            </a:r>
            <a:endParaRPr lang="en-GB" baseline="3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1000"/>
                            </p:stCondLst>
                            <p:childTnLst>
                              <p:par>
                                <p:cTn id="30" presetID="35" presetClass="path" presetSubtype="0" accel="50000" decel="50000" fill="hold" nodeType="afterEffect">
                                  <p:stCondLst>
                                    <p:cond delay="0"/>
                                  </p:stCondLst>
                                  <p:childTnLst>
                                    <p:animMotion origin="layout" path="M 0 0 L -0.25 0 E" pathEditMode="relative" ptsTypes="">
                                      <p:cBhvr>
                                        <p:cTn id="31" dur="2000" fill="hold"/>
                                        <p:tgtEl>
                                          <p:spTgt spid="40"/>
                                        </p:tgtEl>
                                        <p:attrNameLst>
                                          <p:attrName>ppt_x</p:attrName>
                                          <p:attrName>ppt_y</p:attrName>
                                        </p:attrNameLst>
                                      </p:cBhvr>
                                    </p:animMotion>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40"/>
                                        </p:tgtEl>
                                      </p:cBhvr>
                                    </p:animEffect>
                                    <p:set>
                                      <p:cBhvr>
                                        <p:cTn id="45" dur="1" fill="hold">
                                          <p:stCondLst>
                                            <p:cond delay="499"/>
                                          </p:stCondLst>
                                        </p:cTn>
                                        <p:tgtEl>
                                          <p:spTgt spid="4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3.88889E-6 4.81481E-6 L -0.46336 0.00138 " pathEditMode="relative" rAng="0" ptsTypes="AA">
                                      <p:cBhvr>
                                        <p:cTn id="57" dur="2000" fill="hold"/>
                                        <p:tgtEl>
                                          <p:spTgt spid="61"/>
                                        </p:tgtEl>
                                        <p:attrNameLst>
                                          <p:attrName>ppt_x</p:attrName>
                                          <p:attrName>ppt_y</p:attrName>
                                        </p:attrNameLst>
                                      </p:cBhvr>
                                      <p:rCtr x="-23177" y="69"/>
                                    </p:animMotion>
                                  </p:childTnLst>
                                </p:cTn>
                              </p:par>
                            </p:childTnLst>
                          </p:cTn>
                        </p:par>
                        <p:par>
                          <p:cTn id="58" fill="hold">
                            <p:stCondLst>
                              <p:cond delay="2500"/>
                            </p:stCondLst>
                            <p:childTnLst>
                              <p:par>
                                <p:cTn id="59" presetID="10"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fade">
                                      <p:cBhvr>
                                        <p:cTn id="72" dur="500"/>
                                        <p:tgtEl>
                                          <p:spTgt spid="82"/>
                                        </p:tgtEl>
                                      </p:cBhvr>
                                    </p:animEffect>
                                  </p:childTnLst>
                                </p:cTn>
                              </p:par>
                            </p:childTnLst>
                          </p:cTn>
                        </p:par>
                        <p:par>
                          <p:cTn id="73" fill="hold">
                            <p:stCondLst>
                              <p:cond delay="500"/>
                            </p:stCondLst>
                            <p:childTnLst>
                              <p:par>
                                <p:cTn id="74" presetID="35" presetClass="path" presetSubtype="0" accel="50000" decel="50000" fill="hold" nodeType="afterEffect">
                                  <p:stCondLst>
                                    <p:cond delay="0"/>
                                  </p:stCondLst>
                                  <p:childTnLst>
                                    <p:animMotion origin="layout" path="M -2.77778E-7 -2.59259E-6 L -0.43941 -0.00648 " pathEditMode="relative" rAng="0" ptsTypes="AA">
                                      <p:cBhvr>
                                        <p:cTn id="75" dur="2000" fill="hold"/>
                                        <p:tgtEl>
                                          <p:spTgt spid="82"/>
                                        </p:tgtEl>
                                        <p:attrNameLst>
                                          <p:attrName>ppt_x</p:attrName>
                                          <p:attrName>ppt_y</p:attrName>
                                        </p:attrNameLst>
                                      </p:cBhvr>
                                      <p:rCtr x="-21979" y="-324"/>
                                    </p:animMotion>
                                  </p:childTnLst>
                                </p:cTn>
                              </p:par>
                            </p:childTnLst>
                          </p:cTn>
                        </p:par>
                        <p:par>
                          <p:cTn id="76" fill="hold">
                            <p:stCondLst>
                              <p:cond delay="2500"/>
                            </p:stCondLst>
                            <p:childTnLst>
                              <p:par>
                                <p:cTn id="77" presetID="10" presetClass="entr" presetSubtype="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500"/>
                                        <p:tgtEl>
                                          <p:spTgt spid="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12" grpId="0"/>
      <p:bldP spid="12" grpId="1"/>
      <p:bldP spid="13" grpId="0"/>
      <p:bldP spid="13" grpId="1"/>
      <p:bldP spid="14" grpId="0"/>
      <p:bldP spid="14" grpId="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Quantitative analysis of the GISAXS and GIWAXS data</a:t>
            </a:r>
            <a:endParaRPr lang="en-GB" dirty="0"/>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56</a:t>
            </a:fld>
            <a:endParaRPr lang="fr-FR" dirty="0"/>
          </a:p>
        </p:txBody>
      </p:sp>
      <p:sp>
        <p:nvSpPr>
          <p:cNvPr id="5" name="Rectangle 4"/>
          <p:cNvSpPr/>
          <p:nvPr/>
        </p:nvSpPr>
        <p:spPr>
          <a:xfrm>
            <a:off x="1514457" y="4013157"/>
            <a:ext cx="1481496" cy="923330"/>
          </a:xfrm>
          <a:prstGeom prst="rect">
            <a:avLst/>
          </a:prstGeom>
        </p:spPr>
        <p:txBody>
          <a:bodyPr wrap="none">
            <a:spAutoFit/>
          </a:bodyPr>
          <a:lstStyle/>
          <a:p>
            <a:pPr algn="r"/>
            <a:r>
              <a:rPr lang="en-US" sz="1350" b="1" i="1" dirty="0">
                <a:latin typeface="Calibri Light" panose="020F0302020204030204" pitchFamily="34" charset="0"/>
                <a:ea typeface="Calibri" panose="020F0502020204030204" pitchFamily="34" charset="0"/>
                <a:cs typeface="Times New Roman" panose="02020603050405020304" pitchFamily="18" charset="0"/>
              </a:rPr>
              <a:t>Hexagonal phase</a:t>
            </a:r>
          </a:p>
          <a:p>
            <a:pPr algn="r"/>
            <a:r>
              <a:rPr lang="en-US" sz="1350" b="1" i="1" dirty="0">
                <a:latin typeface="Calibri Light" panose="020F0302020204030204" pitchFamily="34" charset="0"/>
                <a:ea typeface="Calibri" panose="020F0502020204030204" pitchFamily="34" charset="0"/>
                <a:cs typeface="Times New Roman" panose="02020603050405020304" pitchFamily="18" charset="0"/>
              </a:rPr>
              <a:t>q </a:t>
            </a:r>
            <a:r>
              <a:rPr lang="en-US" sz="1350" dirty="0">
                <a:latin typeface="Calibri Light" panose="020F0302020204030204" pitchFamily="34" charset="0"/>
                <a:ea typeface="Calibri" panose="020F0502020204030204" pitchFamily="34" charset="0"/>
                <a:cs typeface="Times New Roman" panose="02020603050405020304" pitchFamily="18" charset="0"/>
              </a:rPr>
              <a:t>= 0.74 nm</a:t>
            </a:r>
            <a:r>
              <a:rPr lang="en-US" sz="1350" baseline="30000" dirty="0">
                <a:latin typeface="Calibri Light" panose="020F0302020204030204" pitchFamily="34" charset="0"/>
                <a:ea typeface="Calibri" panose="020F0502020204030204" pitchFamily="34" charset="0"/>
                <a:cs typeface="Times New Roman" panose="02020603050405020304" pitchFamily="18" charset="0"/>
              </a:rPr>
              <a:t>-1</a:t>
            </a:r>
          </a:p>
          <a:p>
            <a:pPr algn="r"/>
            <a:r>
              <a:rPr lang="en-US" sz="1350" b="1" i="1" dirty="0">
                <a:latin typeface="Calibri Light" panose="020F0302020204030204" pitchFamily="34" charset="0"/>
                <a:ea typeface="Calibri" panose="020F0502020204030204" pitchFamily="34" charset="0"/>
                <a:cs typeface="Times New Roman" panose="02020603050405020304" pitchFamily="18" charset="0"/>
              </a:rPr>
              <a:t>NC-NC =  </a:t>
            </a:r>
            <a:r>
              <a:rPr lang="en-US" sz="1350" dirty="0">
                <a:latin typeface="Calibri Light" panose="020F0302020204030204" pitchFamily="34" charset="0"/>
                <a:ea typeface="Calibri" panose="020F0502020204030204" pitchFamily="34" charset="0"/>
                <a:cs typeface="Times New Roman" panose="02020603050405020304" pitchFamily="18" charset="0"/>
              </a:rPr>
              <a:t>9.07 nm  </a:t>
            </a:r>
            <a:endParaRPr lang="en-GB" sz="1350" dirty="0"/>
          </a:p>
          <a:p>
            <a:pPr algn="r"/>
            <a:r>
              <a:rPr lang="en-US" sz="1350" dirty="0">
                <a:latin typeface="Calibri Light" panose="020F0302020204030204" pitchFamily="34" charset="0"/>
                <a:ea typeface="Calibri" panose="020F0502020204030204" pitchFamily="34" charset="0"/>
                <a:cs typeface="Times New Roman" panose="02020603050405020304" pitchFamily="18" charset="0"/>
              </a:rPr>
              <a:t> </a:t>
            </a:r>
            <a:endParaRPr lang="en-GB" sz="1350" dirty="0"/>
          </a:p>
        </p:txBody>
      </p:sp>
      <p:sp>
        <p:nvSpPr>
          <p:cNvPr id="6" name="Rectangle 5"/>
          <p:cNvSpPr/>
          <p:nvPr/>
        </p:nvSpPr>
        <p:spPr>
          <a:xfrm>
            <a:off x="3179539" y="4013157"/>
            <a:ext cx="1444691" cy="923330"/>
          </a:xfrm>
          <a:prstGeom prst="rect">
            <a:avLst/>
          </a:prstGeom>
        </p:spPr>
        <p:txBody>
          <a:bodyPr wrap="none">
            <a:spAutoFit/>
          </a:bodyPr>
          <a:lstStyle/>
          <a:p>
            <a:pPr algn="r"/>
            <a:r>
              <a:rPr lang="en-US" sz="1350" b="1" i="1" dirty="0">
                <a:latin typeface="Calibri Light" panose="020F0302020204030204" pitchFamily="34" charset="0"/>
                <a:ea typeface="Calibri" panose="020F0502020204030204" pitchFamily="34" charset="0"/>
                <a:cs typeface="Times New Roman" panose="02020603050405020304" pitchFamily="18" charset="0"/>
              </a:rPr>
              <a:t>Square phase</a:t>
            </a:r>
          </a:p>
          <a:p>
            <a:pPr algn="r"/>
            <a:r>
              <a:rPr lang="en-US" sz="1350" b="1" i="1" dirty="0">
                <a:latin typeface="Calibri Light" panose="020F0302020204030204" pitchFamily="34" charset="0"/>
                <a:ea typeface="Calibri" panose="020F0502020204030204" pitchFamily="34" charset="0"/>
                <a:cs typeface="Times New Roman" panose="02020603050405020304" pitchFamily="18" charset="0"/>
              </a:rPr>
              <a:t>q = </a:t>
            </a:r>
            <a:r>
              <a:rPr lang="en-US" sz="1350" dirty="0">
                <a:latin typeface="Calibri Light" panose="020F0302020204030204" pitchFamily="34" charset="0"/>
                <a:ea typeface="Calibri" panose="020F0502020204030204" pitchFamily="34" charset="0"/>
                <a:cs typeface="Times New Roman" panose="02020603050405020304" pitchFamily="18" charset="0"/>
              </a:rPr>
              <a:t>0.83 nm</a:t>
            </a:r>
            <a:r>
              <a:rPr lang="en-US" sz="1350" baseline="30000" dirty="0">
                <a:latin typeface="Calibri Light" panose="020F0302020204030204" pitchFamily="34" charset="0"/>
                <a:ea typeface="Calibri" panose="020F0502020204030204" pitchFamily="34" charset="0"/>
                <a:cs typeface="Times New Roman" panose="02020603050405020304" pitchFamily="18" charset="0"/>
              </a:rPr>
              <a:t>-1</a:t>
            </a:r>
          </a:p>
          <a:p>
            <a:pPr algn="r"/>
            <a:r>
              <a:rPr lang="en-US" sz="1350" b="1" i="1" dirty="0">
                <a:latin typeface="Calibri Light" panose="020F0302020204030204" pitchFamily="34" charset="0"/>
                <a:ea typeface="Calibri" panose="020F0502020204030204" pitchFamily="34" charset="0"/>
                <a:cs typeface="Times New Roman" panose="02020603050405020304" pitchFamily="18" charset="0"/>
              </a:rPr>
              <a:t>NC-NC</a:t>
            </a:r>
            <a:r>
              <a:rPr lang="en-US" sz="1350" dirty="0">
                <a:latin typeface="Calibri Light" panose="020F0302020204030204" pitchFamily="34" charset="0"/>
                <a:ea typeface="Calibri" panose="020F0502020204030204" pitchFamily="34" charset="0"/>
                <a:cs typeface="Times New Roman" panose="02020603050405020304" pitchFamily="18" charset="0"/>
              </a:rPr>
              <a:t> = 7.57 nm  </a:t>
            </a:r>
            <a:endParaRPr lang="en-GB" sz="1350" dirty="0"/>
          </a:p>
          <a:p>
            <a:pPr algn="r"/>
            <a:endParaRPr lang="en-GB" sz="1350" dirty="0"/>
          </a:p>
        </p:txBody>
      </p:sp>
      <p:sp>
        <p:nvSpPr>
          <p:cNvPr id="7" name="TextBox 6"/>
          <p:cNvSpPr txBox="1"/>
          <p:nvPr/>
        </p:nvSpPr>
        <p:spPr>
          <a:xfrm>
            <a:off x="2085121" y="4790174"/>
            <a:ext cx="2586029" cy="300082"/>
          </a:xfrm>
          <a:prstGeom prst="rect">
            <a:avLst/>
          </a:prstGeom>
          <a:noFill/>
        </p:spPr>
        <p:txBody>
          <a:bodyPr wrap="none" rtlCol="0">
            <a:spAutoFit/>
          </a:bodyPr>
          <a:lstStyle/>
          <a:p>
            <a:r>
              <a:rPr lang="en-US" sz="1350" u="sng" dirty="0"/>
              <a:t>16.6% decrease in NC-NC distance</a:t>
            </a:r>
            <a:endParaRPr lang="en-GB" sz="1350" u="sng" dirty="0"/>
          </a:p>
        </p:txBody>
      </p:sp>
      <p:sp>
        <p:nvSpPr>
          <p:cNvPr id="8" name="Rectangle 7"/>
          <p:cNvSpPr/>
          <p:nvPr/>
        </p:nvSpPr>
        <p:spPr>
          <a:xfrm>
            <a:off x="2816551" y="1892419"/>
            <a:ext cx="2331023" cy="1131079"/>
          </a:xfrm>
          <a:prstGeom prst="rect">
            <a:avLst/>
          </a:prstGeom>
        </p:spPr>
        <p:txBody>
          <a:bodyPr wrap="none">
            <a:spAutoFit/>
          </a:bodyPr>
          <a:lstStyle/>
          <a:p>
            <a:pPr algn="r"/>
            <a:r>
              <a:rPr lang="en-US" sz="1350" b="1" i="1" dirty="0">
                <a:latin typeface="Calibri Light" panose="020F0302020204030204" pitchFamily="34" charset="0"/>
                <a:ea typeface="Calibri" panose="020F0502020204030204" pitchFamily="34" charset="0"/>
                <a:cs typeface="Times New Roman" panose="02020603050405020304" pitchFamily="18" charset="0"/>
              </a:rPr>
              <a:t>FWHM in-plane {200} reflection</a:t>
            </a:r>
          </a:p>
          <a:p>
            <a:pPr algn="r"/>
            <a:r>
              <a:rPr lang="en-US" sz="1350" b="1" dirty="0"/>
              <a:t>Individual NCs</a:t>
            </a:r>
          </a:p>
          <a:p>
            <a:pPr algn="r"/>
            <a:r>
              <a:rPr lang="en-US" sz="1350" dirty="0"/>
              <a:t>FWHM = 1.2</a:t>
            </a:r>
            <a:r>
              <a:rPr lang="en-US" sz="1350" baseline="30000" dirty="0"/>
              <a:t>o</a:t>
            </a:r>
            <a:r>
              <a:rPr lang="en-GB" sz="1350" dirty="0"/>
              <a:t> </a:t>
            </a:r>
            <a:r>
              <a:rPr lang="en-GB" sz="1350" dirty="0" smtClean="0"/>
              <a:t>(5.3 </a:t>
            </a:r>
            <a:r>
              <a:rPr lang="en-GB" sz="1350" dirty="0"/>
              <a:t>nm)</a:t>
            </a:r>
          </a:p>
          <a:p>
            <a:pPr algn="r"/>
            <a:r>
              <a:rPr lang="en-US" sz="1350" b="1" dirty="0"/>
              <a:t>In-situ measurements</a:t>
            </a:r>
          </a:p>
          <a:p>
            <a:pPr algn="r"/>
            <a:r>
              <a:rPr lang="en-US" sz="1350" dirty="0" smtClean="0"/>
              <a:t>0.8-0.5</a:t>
            </a:r>
            <a:r>
              <a:rPr lang="en-US" sz="1350" baseline="30000" dirty="0" smtClean="0"/>
              <a:t>o</a:t>
            </a:r>
            <a:r>
              <a:rPr lang="en-US" sz="1350" dirty="0" smtClean="0"/>
              <a:t> (9-12 </a:t>
            </a:r>
            <a:r>
              <a:rPr lang="en-US" sz="1350" dirty="0"/>
              <a:t>nm)</a:t>
            </a:r>
          </a:p>
        </p:txBody>
      </p:sp>
      <p:sp>
        <p:nvSpPr>
          <p:cNvPr id="9" name="Rectangle 8"/>
          <p:cNvSpPr/>
          <p:nvPr/>
        </p:nvSpPr>
        <p:spPr>
          <a:xfrm>
            <a:off x="3087598" y="3203067"/>
            <a:ext cx="2133340" cy="577081"/>
          </a:xfrm>
          <a:prstGeom prst="rect">
            <a:avLst/>
          </a:prstGeom>
        </p:spPr>
        <p:txBody>
          <a:bodyPr wrap="none">
            <a:spAutoFit/>
          </a:bodyPr>
          <a:lstStyle/>
          <a:p>
            <a:pPr algn="r"/>
            <a:r>
              <a:rPr lang="en-US" sz="1350" b="1" u="sng" dirty="0">
                <a:latin typeface="Calibri Light" panose="020F0302020204030204" pitchFamily="34" charset="0"/>
                <a:ea typeface="Calibri" panose="020F0502020204030204" pitchFamily="34" charset="0"/>
                <a:cs typeface="Times New Roman" panose="02020603050405020304" pitchFamily="18" charset="0"/>
              </a:rPr>
              <a:t>Clicking together of </a:t>
            </a:r>
            <a:r>
              <a:rPr lang="en-US" sz="1350" b="1" u="sng" dirty="0" smtClean="0">
                <a:latin typeface="Calibri Light" panose="020F0302020204030204" pitchFamily="34" charset="0"/>
                <a:ea typeface="Calibri" panose="020F0502020204030204" pitchFamily="34" charset="0"/>
                <a:cs typeface="Times New Roman" panose="02020603050405020304" pitchFamily="18" charset="0"/>
              </a:rPr>
              <a:t>2-3 </a:t>
            </a:r>
            <a:r>
              <a:rPr lang="en-US" sz="1350" b="1" u="sng" dirty="0">
                <a:latin typeface="Calibri Light" panose="020F0302020204030204" pitchFamily="34" charset="0"/>
                <a:ea typeface="Calibri" panose="020F0502020204030204" pitchFamily="34" charset="0"/>
                <a:cs typeface="Times New Roman" panose="02020603050405020304" pitchFamily="18" charset="0"/>
              </a:rPr>
              <a:t>NCs</a:t>
            </a:r>
            <a:r>
              <a:rPr lang="en-US" sz="1350" b="1" u="sng" dirty="0" smtClean="0">
                <a:latin typeface="Calibri Light" panose="020F0302020204030204" pitchFamily="34" charset="0"/>
                <a:ea typeface="Calibri" panose="020F0502020204030204" pitchFamily="34" charset="0"/>
                <a:cs typeface="Times New Roman" panose="02020603050405020304" pitchFamily="18" charset="0"/>
              </a:rPr>
              <a:t>!</a:t>
            </a:r>
          </a:p>
          <a:p>
            <a:pPr algn="r"/>
            <a:r>
              <a:rPr lang="en-US" b="1" u="sng" dirty="0" smtClean="0">
                <a:latin typeface="Arial Rounded MT Bold" panose="020F0704030504030204" pitchFamily="34" charset="0"/>
                <a:cs typeface="Times New Roman" panose="02020603050405020304" pitchFamily="18" charset="0"/>
              </a:rPr>
              <a:t>(lower limit)</a:t>
            </a:r>
            <a:endParaRPr lang="en-US" b="1" u="sng" dirty="0">
              <a:latin typeface="Arial Rounded MT Bold" panose="020F0704030504030204" pitchFamily="34" charset="0"/>
            </a:endParaRPr>
          </a:p>
        </p:txBody>
      </p:sp>
      <p:pic>
        <p:nvPicPr>
          <p:cNvPr id="10" name="Picture 9"/>
          <p:cNvPicPr>
            <a:picLocks noChangeAspect="1"/>
          </p:cNvPicPr>
          <p:nvPr/>
        </p:nvPicPr>
        <p:blipFill>
          <a:blip r:embed="rId3" cstate="print"/>
          <a:stretch>
            <a:fillRect/>
          </a:stretch>
        </p:blipFill>
        <p:spPr>
          <a:xfrm>
            <a:off x="858792" y="1934632"/>
            <a:ext cx="1728788" cy="219313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61453" y="3720411"/>
            <a:ext cx="1686121" cy="1350921"/>
          </a:xfrm>
          <a:prstGeom prst="rect">
            <a:avLst/>
          </a:prstGeom>
        </p:spPr>
      </p:pic>
      <p:pic>
        <p:nvPicPr>
          <p:cNvPr id="12" name="Picture 2" descr="C:\Users\jaco\Desktop\Onderzoek\Papers\Square formation\Figures\Figure 2\figure2_final.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 r="48254"/>
          <a:stretch/>
        </p:blipFill>
        <p:spPr bwMode="auto">
          <a:xfrm>
            <a:off x="450715" y="1420008"/>
            <a:ext cx="4374377" cy="259314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C:\Users\jaco\Desktop\Onderzoek\Papers\Square formation\Figures\Figure 2\figure2_final.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8595"/>
          <a:stretch/>
        </p:blipFill>
        <p:spPr bwMode="auto">
          <a:xfrm>
            <a:off x="5298619" y="1420007"/>
            <a:ext cx="3500187" cy="259314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4" name="Straight Connector 13"/>
          <p:cNvCxnSpPr/>
          <p:nvPr/>
        </p:nvCxnSpPr>
        <p:spPr>
          <a:xfrm flipH="1">
            <a:off x="2085121" y="3849687"/>
            <a:ext cx="214483" cy="0"/>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fade">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fade">
                                      <p:cBhvr>
                                        <p:cTn id="57" dur="500"/>
                                        <p:tgtEl>
                                          <p:spTgt spid="8">
                                            <p:txEl>
                                              <p:pRg st="1" end="1"/>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txEl>
                                              <p:pRg st="2" end="2"/>
                                            </p:txEl>
                                          </p:spTgt>
                                        </p:tgtEl>
                                        <p:attrNameLst>
                                          <p:attrName>style.visibility</p:attrName>
                                        </p:attrNameLst>
                                      </p:cBhvr>
                                      <p:to>
                                        <p:strVal val="visible"/>
                                      </p:to>
                                    </p:set>
                                    <p:animEffect transition="in" filter="fade">
                                      <p:cBhvr>
                                        <p:cTn id="60" dur="500"/>
                                        <p:tgtEl>
                                          <p:spTgt spid="8">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txEl>
                                              <p:pRg st="3" end="3"/>
                                            </p:txEl>
                                          </p:spTgt>
                                        </p:tgtEl>
                                        <p:attrNameLst>
                                          <p:attrName>style.visibility</p:attrName>
                                        </p:attrNameLst>
                                      </p:cBhvr>
                                      <p:to>
                                        <p:strVal val="visible"/>
                                      </p:to>
                                    </p:set>
                                    <p:animEffect transition="in" filter="fade">
                                      <p:cBhvr>
                                        <p:cTn id="65" dur="500"/>
                                        <p:tgtEl>
                                          <p:spTgt spid="8">
                                            <p:txEl>
                                              <p:pRg st="3" end="3"/>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fade">
                                      <p:cBhvr>
                                        <p:cTn id="68" dur="500"/>
                                        <p:tgtEl>
                                          <p:spTgt spid="8">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
                                            <p:txEl>
                                              <p:pRg st="0" end="0"/>
                                            </p:txEl>
                                          </p:spTgt>
                                        </p:tgtEl>
                                        <p:attrNameLst>
                                          <p:attrName>style.visibility</p:attrName>
                                        </p:attrNameLst>
                                      </p:cBhvr>
                                      <p:to>
                                        <p:strVal val="visible"/>
                                      </p:to>
                                    </p:set>
                                    <p:animEffect transition="in" filter="fade">
                                      <p:cBhvr>
                                        <p:cTn id="73" dur="500"/>
                                        <p:tgtEl>
                                          <p:spTgt spid="9">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
                                            <p:txEl>
                                              <p:pRg st="1" end="1"/>
                                            </p:txEl>
                                          </p:spTgt>
                                        </p:tgtEl>
                                        <p:attrNameLst>
                                          <p:attrName>style.visibility</p:attrName>
                                        </p:attrNameLst>
                                      </p:cBhvr>
                                      <p:to>
                                        <p:strVal val="visible"/>
                                      </p:to>
                                    </p:set>
                                    <p:animEffect transition="in" filter="fade">
                                      <p:cBhvr>
                                        <p:cTn id="78" dur="500"/>
                                        <p:tgtEl>
                                          <p:spTgt spid="9">
                                            <p:txEl>
                                              <p:pRg st="1" end="1"/>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build="p" bldLvl="2"/>
      <p:bldP spid="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Schematic mechanism of the consecutive phase transitions during the reactive self-assembly of the </a:t>
            </a:r>
            <a:r>
              <a:rPr lang="en-GB" dirty="0" err="1" smtClean="0"/>
              <a:t>PbSe</a:t>
            </a:r>
            <a:r>
              <a:rPr lang="en-GB" dirty="0" smtClean="0"/>
              <a:t> NCs</a:t>
            </a:r>
            <a:endParaRPr lang="en-GB" dirty="0"/>
          </a:p>
        </p:txBody>
      </p:sp>
      <p:sp>
        <p:nvSpPr>
          <p:cNvPr id="3" name="Footer Placeholder 2"/>
          <p:cNvSpPr>
            <a:spLocks noGrp="1"/>
          </p:cNvSpPr>
          <p:nvPr>
            <p:ph type="ftr" sz="quarter" idx="10"/>
          </p:nvPr>
        </p:nvSpPr>
        <p:spPr/>
        <p:txBody>
          <a:bodyPr/>
          <a:lstStyle/>
          <a:p>
            <a:r>
              <a:rPr lang="it-IT"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57</a:t>
            </a:fld>
            <a:endParaRPr lang="fr-FR" dirty="0"/>
          </a:p>
        </p:txBody>
      </p:sp>
      <p:grpSp>
        <p:nvGrpSpPr>
          <p:cNvPr id="5" name="Group 27"/>
          <p:cNvGrpSpPr/>
          <p:nvPr/>
        </p:nvGrpSpPr>
        <p:grpSpPr>
          <a:xfrm>
            <a:off x="130630" y="1970882"/>
            <a:ext cx="2667000" cy="2880980"/>
            <a:chOff x="-2763745" y="1738317"/>
            <a:chExt cx="2763745" cy="2985487"/>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r="50191" b="80889"/>
            <a:stretch/>
          </p:blipFill>
          <p:spPr>
            <a:xfrm>
              <a:off x="-2724949" y="1738317"/>
              <a:ext cx="2724949" cy="148477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50400" b="80457"/>
            <a:stretch/>
          </p:blipFill>
          <p:spPr>
            <a:xfrm>
              <a:off x="-2763745" y="3205514"/>
              <a:ext cx="2713512" cy="1518290"/>
            </a:xfrm>
            <a:prstGeom prst="rect">
              <a:avLst/>
            </a:prstGeom>
          </p:spPr>
        </p:pic>
      </p:grpSp>
      <p:grpSp>
        <p:nvGrpSpPr>
          <p:cNvPr id="8" name="Group 26"/>
          <p:cNvGrpSpPr/>
          <p:nvPr/>
        </p:nvGrpSpPr>
        <p:grpSpPr>
          <a:xfrm>
            <a:off x="3002647" y="1970882"/>
            <a:ext cx="2675873" cy="2902749"/>
            <a:chOff x="180879" y="1726205"/>
            <a:chExt cx="2772940" cy="3008046"/>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t="20241" r="50378" b="60540"/>
            <a:stretch/>
          </p:blipFill>
          <p:spPr>
            <a:xfrm>
              <a:off x="239096" y="1726205"/>
              <a:ext cx="2714723" cy="1493125"/>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xmlns="" val="0"/>
                </a:ext>
              </a:extLst>
            </a:blip>
            <a:srcRect l="49936" t="20241" b="60540"/>
            <a:stretch/>
          </p:blipFill>
          <p:spPr>
            <a:xfrm>
              <a:off x="180879" y="3241126"/>
              <a:ext cx="2738896" cy="1493125"/>
            </a:xfrm>
            <a:prstGeom prst="rect">
              <a:avLst/>
            </a:prstGeom>
          </p:spPr>
        </p:pic>
      </p:grpSp>
      <p:grpSp>
        <p:nvGrpSpPr>
          <p:cNvPr id="11" name="Group 25"/>
          <p:cNvGrpSpPr/>
          <p:nvPr/>
        </p:nvGrpSpPr>
        <p:grpSpPr>
          <a:xfrm>
            <a:off x="5955337" y="1970882"/>
            <a:ext cx="2683514" cy="2914163"/>
            <a:chOff x="3135821" y="1720290"/>
            <a:chExt cx="2780858" cy="3019874"/>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xmlns="" val="0"/>
                </a:ext>
              </a:extLst>
            </a:blip>
            <a:srcRect t="40204" r="50044" b="40220"/>
            <a:stretch/>
          </p:blipFill>
          <p:spPr>
            <a:xfrm>
              <a:off x="3183720" y="1720290"/>
              <a:ext cx="2732959" cy="1520834"/>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xmlns="" val="0"/>
                </a:ext>
              </a:extLst>
            </a:blip>
            <a:srcRect l="50413" t="40204" b="40220"/>
            <a:stretch/>
          </p:blipFill>
          <p:spPr>
            <a:xfrm>
              <a:off x="3135821" y="3219330"/>
              <a:ext cx="2712796" cy="1520834"/>
            </a:xfrm>
            <a:prstGeom prst="rect">
              <a:avLst/>
            </a:prstGeom>
          </p:spPr>
        </p:pic>
      </p:grpSp>
      <p:grpSp>
        <p:nvGrpSpPr>
          <p:cNvPr id="14" name="Group 37"/>
          <p:cNvGrpSpPr/>
          <p:nvPr/>
        </p:nvGrpSpPr>
        <p:grpSpPr>
          <a:xfrm>
            <a:off x="130630" y="1965175"/>
            <a:ext cx="14221635" cy="2914163"/>
            <a:chOff x="624535" y="-2642900"/>
            <a:chExt cx="18962180" cy="3885551"/>
          </a:xfrm>
        </p:grpSpPr>
        <p:grpSp>
          <p:nvGrpSpPr>
            <p:cNvPr id="15" name="Group 24"/>
            <p:cNvGrpSpPr/>
            <p:nvPr/>
          </p:nvGrpSpPr>
          <p:grpSpPr>
            <a:xfrm>
              <a:off x="12172952" y="-2639788"/>
              <a:ext cx="3574708" cy="3842293"/>
              <a:chOff x="5988002" y="1737550"/>
              <a:chExt cx="2778285" cy="2986254"/>
            </a:xfrm>
          </p:grpSpPr>
          <p:pic>
            <p:nvPicPr>
              <p:cNvPr id="28" name="Picture 20"/>
              <p:cNvPicPr>
                <a:picLocks noChangeAspect="1"/>
              </p:cNvPicPr>
              <p:nvPr/>
            </p:nvPicPr>
            <p:blipFill rotWithShape="1">
              <a:blip r:embed="rId3" cstate="print">
                <a:extLst>
                  <a:ext uri="{28A0092B-C50C-407E-A947-70E740481C1C}">
                    <a14:useLocalDpi xmlns:a14="http://schemas.microsoft.com/office/drawing/2010/main" xmlns="" val="0"/>
                  </a:ext>
                </a:extLst>
              </a:blip>
              <a:srcRect l="50221" t="60608" b="20173"/>
              <a:stretch/>
            </p:blipFill>
            <p:spPr>
              <a:xfrm>
                <a:off x="5988002" y="3230677"/>
                <a:ext cx="2723308" cy="1493127"/>
              </a:xfrm>
              <a:prstGeom prst="rect">
                <a:avLst/>
              </a:prstGeom>
            </p:spPr>
          </p:pic>
          <p:pic>
            <p:nvPicPr>
              <p:cNvPr id="29" name="Picture 21"/>
              <p:cNvPicPr>
                <a:picLocks noChangeAspect="1"/>
              </p:cNvPicPr>
              <p:nvPr/>
            </p:nvPicPr>
            <p:blipFill rotWithShape="1">
              <a:blip r:embed="rId3" cstate="print">
                <a:extLst>
                  <a:ext uri="{28A0092B-C50C-407E-A947-70E740481C1C}">
                    <a14:useLocalDpi xmlns:a14="http://schemas.microsoft.com/office/drawing/2010/main" xmlns="" val="0"/>
                  </a:ext>
                </a:extLst>
              </a:blip>
              <a:srcRect t="60608" r="50520" b="20173"/>
              <a:stretch/>
            </p:blipFill>
            <p:spPr>
              <a:xfrm>
                <a:off x="6059325" y="1737550"/>
                <a:ext cx="2706962" cy="1493127"/>
              </a:xfrm>
              <a:prstGeom prst="rect">
                <a:avLst/>
              </a:prstGeom>
            </p:spPr>
          </p:pic>
        </p:grpSp>
        <p:grpSp>
          <p:nvGrpSpPr>
            <p:cNvPr id="16" name="Group 23"/>
            <p:cNvGrpSpPr/>
            <p:nvPr/>
          </p:nvGrpSpPr>
          <p:grpSpPr>
            <a:xfrm>
              <a:off x="15968618" y="-2613084"/>
              <a:ext cx="3618097" cy="3855735"/>
              <a:chOff x="8837610" y="1737550"/>
              <a:chExt cx="2812007" cy="2996701"/>
            </a:xfrm>
          </p:grpSpPr>
          <p:pic>
            <p:nvPicPr>
              <p:cNvPr id="26" name="Picture 15"/>
              <p:cNvPicPr>
                <a:picLocks noChangeAspect="1"/>
              </p:cNvPicPr>
              <p:nvPr/>
            </p:nvPicPr>
            <p:blipFill rotWithShape="1">
              <a:blip r:embed="rId3" cstate="print">
                <a:extLst>
                  <a:ext uri="{28A0092B-C50C-407E-A947-70E740481C1C}">
                    <a14:useLocalDpi xmlns:a14="http://schemas.microsoft.com/office/drawing/2010/main" xmlns="" val="0"/>
                  </a:ext>
                </a:extLst>
              </a:blip>
              <a:srcRect t="80647" r="50097"/>
              <a:stretch/>
            </p:blipFill>
            <p:spPr>
              <a:xfrm>
                <a:off x="8919520" y="1737550"/>
                <a:ext cx="2730097" cy="150357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xmlns="" val="0"/>
                  </a:ext>
                </a:extLst>
              </a:blip>
              <a:srcRect l="49903" t="80647"/>
              <a:stretch/>
            </p:blipFill>
            <p:spPr>
              <a:xfrm>
                <a:off x="8837610" y="3230677"/>
                <a:ext cx="2740684" cy="1503574"/>
              </a:xfrm>
              <a:prstGeom prst="rect">
                <a:avLst/>
              </a:prstGeom>
            </p:spPr>
          </p:pic>
        </p:grpSp>
        <p:grpSp>
          <p:nvGrpSpPr>
            <p:cNvPr id="17" name="Group 28"/>
            <p:cNvGrpSpPr/>
            <p:nvPr/>
          </p:nvGrpSpPr>
          <p:grpSpPr>
            <a:xfrm>
              <a:off x="624535" y="-2642900"/>
              <a:ext cx="3556000" cy="3841307"/>
              <a:chOff x="-2763745" y="1738317"/>
              <a:chExt cx="2763745" cy="2985487"/>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xmlns="" val="0"/>
                  </a:ext>
                </a:extLst>
              </a:blip>
              <a:srcRect r="50191" b="80889"/>
              <a:stretch/>
            </p:blipFill>
            <p:spPr>
              <a:xfrm>
                <a:off x="-2724949" y="1738317"/>
                <a:ext cx="2724949" cy="1484779"/>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xmlns="" val="0"/>
                  </a:ext>
                </a:extLst>
              </a:blip>
              <a:srcRect l="50400" b="80457"/>
              <a:stretch/>
            </p:blipFill>
            <p:spPr>
              <a:xfrm>
                <a:off x="-2763745" y="3205514"/>
                <a:ext cx="2713512" cy="1518290"/>
              </a:xfrm>
              <a:prstGeom prst="rect">
                <a:avLst/>
              </a:prstGeom>
            </p:spPr>
          </p:pic>
        </p:grpSp>
        <p:grpSp>
          <p:nvGrpSpPr>
            <p:cNvPr id="18" name="Group 31"/>
            <p:cNvGrpSpPr/>
            <p:nvPr/>
          </p:nvGrpSpPr>
          <p:grpSpPr>
            <a:xfrm>
              <a:off x="4453890" y="-2642900"/>
              <a:ext cx="3567831" cy="3870332"/>
              <a:chOff x="180879" y="1726205"/>
              <a:chExt cx="2772940" cy="3008046"/>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xmlns="" val="0"/>
                  </a:ext>
                </a:extLst>
              </a:blip>
              <a:srcRect t="20241" r="50378" b="60540"/>
              <a:stretch/>
            </p:blipFill>
            <p:spPr>
              <a:xfrm>
                <a:off x="239096" y="1726205"/>
                <a:ext cx="2714723" cy="1493125"/>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xmlns="" val="0"/>
                  </a:ext>
                </a:extLst>
              </a:blip>
              <a:srcRect l="49936" t="20241" b="60540"/>
              <a:stretch/>
            </p:blipFill>
            <p:spPr>
              <a:xfrm>
                <a:off x="180879" y="3241126"/>
                <a:ext cx="2738896" cy="1493125"/>
              </a:xfrm>
              <a:prstGeom prst="rect">
                <a:avLst/>
              </a:prstGeom>
            </p:spPr>
          </p:pic>
        </p:grpSp>
        <p:grpSp>
          <p:nvGrpSpPr>
            <p:cNvPr id="19" name="Group 34"/>
            <p:cNvGrpSpPr/>
            <p:nvPr/>
          </p:nvGrpSpPr>
          <p:grpSpPr>
            <a:xfrm>
              <a:off x="8390811" y="-2642900"/>
              <a:ext cx="3578019" cy="3885551"/>
              <a:chOff x="3135821" y="1720290"/>
              <a:chExt cx="2780858" cy="3019874"/>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xmlns="" val="0"/>
                  </a:ext>
                </a:extLst>
              </a:blip>
              <a:srcRect t="40204" r="50044" b="40220"/>
              <a:stretch/>
            </p:blipFill>
            <p:spPr>
              <a:xfrm>
                <a:off x="3183720" y="1720290"/>
                <a:ext cx="2732959" cy="1520834"/>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xmlns="" val="0"/>
                  </a:ext>
                </a:extLst>
              </a:blip>
              <a:srcRect l="50413" t="40204" b="40220"/>
              <a:stretch/>
            </p:blipFill>
            <p:spPr>
              <a:xfrm>
                <a:off x="3135821" y="3219330"/>
                <a:ext cx="2712796" cy="1520834"/>
              </a:xfrm>
              <a:prstGeom prst="rect">
                <a:avLst/>
              </a:prstGeom>
            </p:spPr>
          </p:pic>
        </p:grpSp>
      </p:grpSp>
      <p:grpSp>
        <p:nvGrpSpPr>
          <p:cNvPr id="30" name="Group 56"/>
          <p:cNvGrpSpPr/>
          <p:nvPr/>
        </p:nvGrpSpPr>
        <p:grpSpPr>
          <a:xfrm>
            <a:off x="-2735039" y="1957606"/>
            <a:ext cx="14221635" cy="2914163"/>
            <a:chOff x="624535" y="-2642900"/>
            <a:chExt cx="18962180" cy="3885551"/>
          </a:xfrm>
        </p:grpSpPr>
        <p:grpSp>
          <p:nvGrpSpPr>
            <p:cNvPr id="31" name="Group 57"/>
            <p:cNvGrpSpPr/>
            <p:nvPr/>
          </p:nvGrpSpPr>
          <p:grpSpPr>
            <a:xfrm>
              <a:off x="12172952" y="-2639788"/>
              <a:ext cx="3574708" cy="3842293"/>
              <a:chOff x="5988002" y="1737550"/>
              <a:chExt cx="2778285" cy="2986254"/>
            </a:xfrm>
          </p:grpSpPr>
          <p:pic>
            <p:nvPicPr>
              <p:cNvPr id="44" name="Picture 43"/>
              <p:cNvPicPr>
                <a:picLocks noChangeAspect="1"/>
              </p:cNvPicPr>
              <p:nvPr/>
            </p:nvPicPr>
            <p:blipFill rotWithShape="1">
              <a:blip r:embed="rId3" cstate="print">
                <a:extLst>
                  <a:ext uri="{28A0092B-C50C-407E-A947-70E740481C1C}">
                    <a14:useLocalDpi xmlns:a14="http://schemas.microsoft.com/office/drawing/2010/main" xmlns="" val="0"/>
                  </a:ext>
                </a:extLst>
              </a:blip>
              <a:srcRect l="50221" t="60608" b="20173"/>
              <a:stretch/>
            </p:blipFill>
            <p:spPr>
              <a:xfrm>
                <a:off x="5988002" y="3230677"/>
                <a:ext cx="2723308" cy="1493127"/>
              </a:xfrm>
              <a:prstGeom prst="rect">
                <a:avLst/>
              </a:prstGeom>
            </p:spPr>
          </p:pic>
          <p:pic>
            <p:nvPicPr>
              <p:cNvPr id="45" name="Picture 44"/>
              <p:cNvPicPr>
                <a:picLocks noChangeAspect="1"/>
              </p:cNvPicPr>
              <p:nvPr/>
            </p:nvPicPr>
            <p:blipFill rotWithShape="1">
              <a:blip r:embed="rId3" cstate="print">
                <a:extLst>
                  <a:ext uri="{28A0092B-C50C-407E-A947-70E740481C1C}">
                    <a14:useLocalDpi xmlns:a14="http://schemas.microsoft.com/office/drawing/2010/main" xmlns="" val="0"/>
                  </a:ext>
                </a:extLst>
              </a:blip>
              <a:srcRect t="60608" r="50520" b="20173"/>
              <a:stretch/>
            </p:blipFill>
            <p:spPr>
              <a:xfrm>
                <a:off x="6059325" y="1737550"/>
                <a:ext cx="2706962" cy="1493127"/>
              </a:xfrm>
              <a:prstGeom prst="rect">
                <a:avLst/>
              </a:prstGeom>
            </p:spPr>
          </p:pic>
        </p:grpSp>
        <p:grpSp>
          <p:nvGrpSpPr>
            <p:cNvPr id="32" name="Group 58"/>
            <p:cNvGrpSpPr/>
            <p:nvPr/>
          </p:nvGrpSpPr>
          <p:grpSpPr>
            <a:xfrm>
              <a:off x="15968618" y="-2613084"/>
              <a:ext cx="3618097" cy="3855735"/>
              <a:chOff x="8837610" y="1737550"/>
              <a:chExt cx="2812007" cy="2996701"/>
            </a:xfrm>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xmlns="" val="0"/>
                  </a:ext>
                </a:extLst>
              </a:blip>
              <a:srcRect t="80647" r="50097"/>
              <a:stretch/>
            </p:blipFill>
            <p:spPr>
              <a:xfrm>
                <a:off x="8919520" y="1737550"/>
                <a:ext cx="2730097" cy="1503574"/>
              </a:xfrm>
              <a:prstGeom prst="rect">
                <a:avLst/>
              </a:prstGeom>
            </p:spPr>
          </p:pic>
          <p:pic>
            <p:nvPicPr>
              <p:cNvPr id="43" name="Picture 42"/>
              <p:cNvPicPr>
                <a:picLocks noChangeAspect="1"/>
              </p:cNvPicPr>
              <p:nvPr/>
            </p:nvPicPr>
            <p:blipFill rotWithShape="1">
              <a:blip r:embed="rId3" cstate="print">
                <a:extLst>
                  <a:ext uri="{28A0092B-C50C-407E-A947-70E740481C1C}">
                    <a14:useLocalDpi xmlns:a14="http://schemas.microsoft.com/office/drawing/2010/main" xmlns="" val="0"/>
                  </a:ext>
                </a:extLst>
              </a:blip>
              <a:srcRect l="49903" t="80647"/>
              <a:stretch/>
            </p:blipFill>
            <p:spPr>
              <a:xfrm>
                <a:off x="8837610" y="3230677"/>
                <a:ext cx="2740684" cy="1503574"/>
              </a:xfrm>
              <a:prstGeom prst="rect">
                <a:avLst/>
              </a:prstGeom>
            </p:spPr>
          </p:pic>
        </p:grpSp>
        <p:grpSp>
          <p:nvGrpSpPr>
            <p:cNvPr id="33" name="Group 59"/>
            <p:cNvGrpSpPr/>
            <p:nvPr/>
          </p:nvGrpSpPr>
          <p:grpSpPr>
            <a:xfrm>
              <a:off x="624535" y="-2642900"/>
              <a:ext cx="3556000" cy="3841307"/>
              <a:chOff x="-2763745" y="1738317"/>
              <a:chExt cx="2763745" cy="2985487"/>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xmlns="" val="0"/>
                  </a:ext>
                </a:extLst>
              </a:blip>
              <a:srcRect r="50191" b="80889"/>
              <a:stretch/>
            </p:blipFill>
            <p:spPr>
              <a:xfrm>
                <a:off x="-2724949" y="1738317"/>
                <a:ext cx="2724949" cy="1484779"/>
              </a:xfrm>
              <a:prstGeom prst="rect">
                <a:avLst/>
              </a:prstGeom>
            </p:spPr>
          </p:pic>
          <p:pic>
            <p:nvPicPr>
              <p:cNvPr id="41" name="Picture 40"/>
              <p:cNvPicPr>
                <a:picLocks noChangeAspect="1"/>
              </p:cNvPicPr>
              <p:nvPr/>
            </p:nvPicPr>
            <p:blipFill rotWithShape="1">
              <a:blip r:embed="rId3" cstate="print">
                <a:extLst>
                  <a:ext uri="{28A0092B-C50C-407E-A947-70E740481C1C}">
                    <a14:useLocalDpi xmlns:a14="http://schemas.microsoft.com/office/drawing/2010/main" xmlns="" val="0"/>
                  </a:ext>
                </a:extLst>
              </a:blip>
              <a:srcRect l="50400" b="80457"/>
              <a:stretch/>
            </p:blipFill>
            <p:spPr>
              <a:xfrm>
                <a:off x="-2763745" y="3205514"/>
                <a:ext cx="2713512" cy="1518290"/>
              </a:xfrm>
              <a:prstGeom prst="rect">
                <a:avLst/>
              </a:prstGeom>
            </p:spPr>
          </p:pic>
        </p:grpSp>
        <p:grpSp>
          <p:nvGrpSpPr>
            <p:cNvPr id="34" name="Group 60"/>
            <p:cNvGrpSpPr/>
            <p:nvPr/>
          </p:nvGrpSpPr>
          <p:grpSpPr>
            <a:xfrm>
              <a:off x="4453890" y="-2642900"/>
              <a:ext cx="3567831" cy="3870332"/>
              <a:chOff x="180879" y="1726205"/>
              <a:chExt cx="2772940" cy="3008046"/>
            </a:xfrm>
          </p:grpSpPr>
          <p:pic>
            <p:nvPicPr>
              <p:cNvPr id="38" name="Picture 37"/>
              <p:cNvPicPr>
                <a:picLocks noChangeAspect="1"/>
              </p:cNvPicPr>
              <p:nvPr/>
            </p:nvPicPr>
            <p:blipFill rotWithShape="1">
              <a:blip r:embed="rId3" cstate="print">
                <a:extLst>
                  <a:ext uri="{28A0092B-C50C-407E-A947-70E740481C1C}">
                    <a14:useLocalDpi xmlns:a14="http://schemas.microsoft.com/office/drawing/2010/main" xmlns="" val="0"/>
                  </a:ext>
                </a:extLst>
              </a:blip>
              <a:srcRect t="20241" r="50378" b="60540"/>
              <a:stretch/>
            </p:blipFill>
            <p:spPr>
              <a:xfrm>
                <a:off x="239096" y="1726205"/>
                <a:ext cx="2714723" cy="1493125"/>
              </a:xfrm>
              <a:prstGeom prst="rect">
                <a:avLst/>
              </a:prstGeom>
            </p:spPr>
          </p:pic>
          <p:pic>
            <p:nvPicPr>
              <p:cNvPr id="39" name="Picture 38"/>
              <p:cNvPicPr>
                <a:picLocks noChangeAspect="1"/>
              </p:cNvPicPr>
              <p:nvPr/>
            </p:nvPicPr>
            <p:blipFill rotWithShape="1">
              <a:blip r:embed="rId3" cstate="print">
                <a:extLst>
                  <a:ext uri="{28A0092B-C50C-407E-A947-70E740481C1C}">
                    <a14:useLocalDpi xmlns:a14="http://schemas.microsoft.com/office/drawing/2010/main" xmlns="" val="0"/>
                  </a:ext>
                </a:extLst>
              </a:blip>
              <a:srcRect l="49936" t="20241" b="60540"/>
              <a:stretch/>
            </p:blipFill>
            <p:spPr>
              <a:xfrm>
                <a:off x="180879" y="3241126"/>
                <a:ext cx="2738896" cy="1493125"/>
              </a:xfrm>
              <a:prstGeom prst="rect">
                <a:avLst/>
              </a:prstGeom>
            </p:spPr>
          </p:pic>
        </p:grpSp>
        <p:grpSp>
          <p:nvGrpSpPr>
            <p:cNvPr id="35" name="Group 61"/>
            <p:cNvGrpSpPr/>
            <p:nvPr/>
          </p:nvGrpSpPr>
          <p:grpSpPr>
            <a:xfrm>
              <a:off x="8390811" y="-2642900"/>
              <a:ext cx="3578019" cy="3885551"/>
              <a:chOff x="3135821" y="1720290"/>
              <a:chExt cx="2780858" cy="3019874"/>
            </a:xfrm>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xmlns="" val="0"/>
                  </a:ext>
                </a:extLst>
              </a:blip>
              <a:srcRect t="40204" r="50044" b="40220"/>
              <a:stretch/>
            </p:blipFill>
            <p:spPr>
              <a:xfrm>
                <a:off x="3183720" y="1720290"/>
                <a:ext cx="2732959" cy="1520834"/>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xmlns="" val="0"/>
                  </a:ext>
                </a:extLst>
              </a:blip>
              <a:srcRect l="50413" t="40204" b="40220"/>
              <a:stretch/>
            </p:blipFill>
            <p:spPr>
              <a:xfrm>
                <a:off x="3135821" y="3219330"/>
                <a:ext cx="2712796" cy="1520834"/>
              </a:xfrm>
              <a:prstGeom prst="rect">
                <a:avLst/>
              </a:prstGeom>
            </p:spPr>
          </p:pic>
        </p:grpSp>
      </p:grpSp>
      <p:sp>
        <p:nvSpPr>
          <p:cNvPr id="46" name="TextBox 1"/>
          <p:cNvSpPr txBox="1"/>
          <p:nvPr/>
        </p:nvSpPr>
        <p:spPr>
          <a:xfrm>
            <a:off x="377505" y="1566940"/>
            <a:ext cx="955326" cy="369332"/>
          </a:xfrm>
          <a:prstGeom prst="rect">
            <a:avLst/>
          </a:prstGeom>
          <a:noFill/>
        </p:spPr>
        <p:txBody>
          <a:bodyPr wrap="none" rtlCol="0">
            <a:spAutoFit/>
          </a:bodyPr>
          <a:lstStyle/>
          <a:p>
            <a:r>
              <a:rPr lang="en-US" dirty="0" err="1" smtClean="0"/>
              <a:t>Topview</a:t>
            </a:r>
            <a:endParaRPr lang="en-GB" dirty="0"/>
          </a:p>
        </p:txBody>
      </p:sp>
      <p:sp>
        <p:nvSpPr>
          <p:cNvPr id="47" name="TextBox 46"/>
          <p:cNvSpPr txBox="1"/>
          <p:nvPr/>
        </p:nvSpPr>
        <p:spPr>
          <a:xfrm>
            <a:off x="377505" y="4956684"/>
            <a:ext cx="1015919" cy="369332"/>
          </a:xfrm>
          <a:prstGeom prst="rect">
            <a:avLst/>
          </a:prstGeom>
          <a:noFill/>
        </p:spPr>
        <p:txBody>
          <a:bodyPr wrap="none" rtlCol="0">
            <a:spAutoFit/>
          </a:bodyPr>
          <a:lstStyle/>
          <a:p>
            <a:r>
              <a:rPr lang="en-US" dirty="0" err="1" smtClean="0"/>
              <a:t>Sideview</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35" presetClass="path" presetSubtype="0" accel="50000" decel="50000" fill="hold" nodeType="afterEffect">
                                  <p:stCondLst>
                                    <p:cond delay="0"/>
                                  </p:stCondLst>
                                  <p:childTnLst>
                                    <p:animMotion origin="layout" path="M 2.91667E-6 -1.11111E-6 L -0.3138 -0.00092 " pathEditMode="relative" rAng="0" ptsTypes="AA">
                                      <p:cBhvr>
                                        <p:cTn id="30" dur="2000" fill="hold"/>
                                        <p:tgtEl>
                                          <p:spTgt spid="14"/>
                                        </p:tgtEl>
                                        <p:attrNameLst>
                                          <p:attrName>ppt_x</p:attrName>
                                          <p:attrName>ppt_y</p:attrName>
                                        </p:attrNameLst>
                                      </p:cBhvr>
                                      <p:rCtr x="-15690" y="-46"/>
                                    </p:animMotion>
                                  </p:childTnLst>
                                </p:cTn>
                              </p:par>
                            </p:childTnLst>
                          </p:cTn>
                        </p:par>
                        <p:par>
                          <p:cTn id="31" fill="hold">
                            <p:stCondLst>
                              <p:cond delay="2000"/>
                            </p:stCondLst>
                            <p:childTnLst>
                              <p:par>
                                <p:cTn id="32" presetID="1" presetClass="exit" presetSubtype="0" fill="hold" nodeType="afterEffect">
                                  <p:stCondLst>
                                    <p:cond delay="0"/>
                                  </p:stCondLst>
                                  <p:childTnLst>
                                    <p:set>
                                      <p:cBhvr>
                                        <p:cTn id="33" dur="1" fill="hold">
                                          <p:stCondLst>
                                            <p:cond delay="0"/>
                                          </p:stCondLst>
                                        </p:cTn>
                                        <p:tgtEl>
                                          <p:spTgt spid="14"/>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0 0 L -0.25 0 E" pathEditMode="relative" ptsTypes="">
                                      <p:cBhvr>
                                        <p:cTn id="39" dur="2000" fill="hold"/>
                                        <p:tgtEl>
                                          <p:spTgt spid="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p:txBody>
          <a:bodyPr/>
          <a:lstStyle/>
          <a:p>
            <a:r>
              <a:rPr lang="en-GB" dirty="0" smtClean="0"/>
              <a:t>Grazing Incidence Diffraction</a:t>
            </a:r>
            <a:endParaRPr lang="en-GB" dirty="0"/>
          </a:p>
        </p:txBody>
      </p:sp>
      <p:sp>
        <p:nvSpPr>
          <p:cNvPr id="63490" name="Slide Number Placeholder 3"/>
          <p:cNvSpPr>
            <a:spLocks noGrp="1"/>
          </p:cNvSpPr>
          <p:nvPr>
            <p:ph type="sldNum" sz="quarter" idx="11"/>
          </p:nvPr>
        </p:nvSpPr>
        <p:spPr>
          <a:noFill/>
        </p:spPr>
        <p:txBody>
          <a:bodyPr/>
          <a:lstStyle/>
          <a:p>
            <a:fld id="{6C8C2011-FC65-4765-99FF-E3AD672C901A}" type="slidenum">
              <a:rPr lang="en-GB" smtClean="0">
                <a:latin typeface="Arial" pitchFamily="34" charset="0"/>
              </a:rPr>
              <a:pPr/>
              <a:t>58</a:t>
            </a:fld>
            <a:endParaRPr lang="en-GB" smtClean="0">
              <a:latin typeface="Arial" pitchFamily="34" charset="0"/>
            </a:endParaRPr>
          </a:p>
        </p:txBody>
      </p:sp>
      <p:grpSp>
        <p:nvGrpSpPr>
          <p:cNvPr id="2" name="Group 2"/>
          <p:cNvGrpSpPr>
            <a:grpSpLocks/>
          </p:cNvGrpSpPr>
          <p:nvPr/>
        </p:nvGrpSpPr>
        <p:grpSpPr bwMode="auto">
          <a:xfrm>
            <a:off x="2589213" y="2195513"/>
            <a:ext cx="4818062" cy="3073400"/>
            <a:chOff x="1631" y="1383"/>
            <a:chExt cx="3035" cy="1936"/>
          </a:xfrm>
        </p:grpSpPr>
        <p:sp>
          <p:nvSpPr>
            <p:cNvPr id="63496" name="Text Box 3"/>
            <p:cNvSpPr txBox="1">
              <a:spLocks noChangeAspect="1" noChangeArrowheads="1"/>
            </p:cNvSpPr>
            <p:nvPr/>
          </p:nvSpPr>
          <p:spPr bwMode="auto">
            <a:xfrm>
              <a:off x="2838" y="1402"/>
              <a:ext cx="377" cy="185"/>
            </a:xfrm>
            <a:prstGeom prst="rect">
              <a:avLst/>
            </a:prstGeom>
            <a:noFill/>
            <a:ln w="9525">
              <a:noFill/>
              <a:miter lim="800000"/>
              <a:headEnd/>
              <a:tailEnd/>
            </a:ln>
          </p:spPr>
          <p:txBody>
            <a:bodyPr lIns="19147" tIns="9574" rIns="19147" bIns="9574">
              <a:spAutoFit/>
            </a:bodyPr>
            <a:lstStyle/>
            <a:p>
              <a:pPr algn="ctr" defTabSz="846138"/>
              <a:r>
                <a:rPr lang="en-US">
                  <a:latin typeface="Times New Roman" pitchFamily="18" charset="0"/>
                </a:rPr>
                <a:t>Z</a:t>
              </a:r>
            </a:p>
          </p:txBody>
        </p:sp>
        <p:sp>
          <p:nvSpPr>
            <p:cNvPr id="63497" name="Text Box 4"/>
            <p:cNvSpPr txBox="1">
              <a:spLocks noChangeAspect="1" noChangeArrowheads="1"/>
            </p:cNvSpPr>
            <p:nvPr/>
          </p:nvSpPr>
          <p:spPr bwMode="auto">
            <a:xfrm>
              <a:off x="3611" y="1535"/>
              <a:ext cx="379" cy="502"/>
            </a:xfrm>
            <a:prstGeom prst="rect">
              <a:avLst/>
            </a:prstGeom>
            <a:noFill/>
            <a:ln w="9525">
              <a:noFill/>
              <a:miter lim="800000"/>
              <a:headEnd/>
              <a:tailEnd/>
            </a:ln>
          </p:spPr>
          <p:txBody>
            <a:bodyPr lIns="19147" tIns="9574" rIns="19147" bIns="9574"/>
            <a:lstStyle/>
            <a:p>
              <a:pPr defTabSz="846138"/>
              <a:r>
                <a:rPr lang="en-US">
                  <a:latin typeface="Times New Roman" pitchFamily="18" charset="0"/>
                </a:rPr>
                <a:t>Q</a:t>
              </a:r>
            </a:p>
          </p:txBody>
        </p:sp>
        <p:sp>
          <p:nvSpPr>
            <p:cNvPr id="63498" name="Text Box 5"/>
            <p:cNvSpPr txBox="1">
              <a:spLocks noChangeAspect="1" noChangeArrowheads="1"/>
            </p:cNvSpPr>
            <p:nvPr/>
          </p:nvSpPr>
          <p:spPr bwMode="auto">
            <a:xfrm>
              <a:off x="2205" y="1383"/>
              <a:ext cx="438" cy="185"/>
            </a:xfrm>
            <a:prstGeom prst="rect">
              <a:avLst/>
            </a:prstGeom>
            <a:noFill/>
            <a:ln w="9525">
              <a:noFill/>
              <a:miter lim="800000"/>
              <a:headEnd/>
              <a:tailEnd/>
            </a:ln>
          </p:spPr>
          <p:txBody>
            <a:bodyPr lIns="19147" tIns="9574" rIns="19147" bIns="9574">
              <a:spAutoFit/>
            </a:bodyPr>
            <a:lstStyle/>
            <a:p>
              <a:pPr algn="ctr" defTabSz="846138"/>
              <a:r>
                <a:rPr lang="en-US">
                  <a:latin typeface="Times New Roman" pitchFamily="18" charset="0"/>
                </a:rPr>
                <a:t>k</a:t>
              </a:r>
              <a:r>
                <a:rPr lang="en-US" baseline="-25000">
                  <a:latin typeface="Times New Roman" pitchFamily="18" charset="0"/>
                </a:rPr>
                <a:t>i</a:t>
              </a:r>
              <a:endParaRPr lang="en-US">
                <a:latin typeface="Times New Roman" pitchFamily="18" charset="0"/>
              </a:endParaRPr>
            </a:p>
          </p:txBody>
        </p:sp>
        <p:sp>
          <p:nvSpPr>
            <p:cNvPr id="63499" name="Text Box 6"/>
            <p:cNvSpPr txBox="1">
              <a:spLocks noChangeAspect="1" noChangeArrowheads="1"/>
            </p:cNvSpPr>
            <p:nvPr/>
          </p:nvSpPr>
          <p:spPr bwMode="auto">
            <a:xfrm>
              <a:off x="4225" y="2383"/>
              <a:ext cx="441" cy="185"/>
            </a:xfrm>
            <a:prstGeom prst="rect">
              <a:avLst/>
            </a:prstGeom>
            <a:noFill/>
            <a:ln w="9525">
              <a:noFill/>
              <a:miter lim="800000"/>
              <a:headEnd/>
              <a:tailEnd/>
            </a:ln>
          </p:spPr>
          <p:txBody>
            <a:bodyPr lIns="19147" tIns="9574" rIns="19147" bIns="9574">
              <a:spAutoFit/>
            </a:bodyPr>
            <a:lstStyle/>
            <a:p>
              <a:pPr algn="ctr" defTabSz="846138"/>
              <a:r>
                <a:rPr lang="en-US">
                  <a:latin typeface="Times New Roman" pitchFamily="18" charset="0"/>
                </a:rPr>
                <a:t>k</a:t>
              </a:r>
              <a:r>
                <a:rPr lang="en-US" baseline="-25000">
                  <a:latin typeface="Times New Roman" pitchFamily="18" charset="0"/>
                </a:rPr>
                <a:t>f</a:t>
              </a:r>
              <a:endParaRPr lang="en-US">
                <a:latin typeface="Times New Roman" pitchFamily="18" charset="0"/>
              </a:endParaRPr>
            </a:p>
          </p:txBody>
        </p:sp>
        <p:sp>
          <p:nvSpPr>
            <p:cNvPr id="63500" name="Text Box 7"/>
            <p:cNvSpPr txBox="1">
              <a:spLocks noChangeAspect="1" noChangeArrowheads="1"/>
            </p:cNvSpPr>
            <p:nvPr/>
          </p:nvSpPr>
          <p:spPr bwMode="auto">
            <a:xfrm>
              <a:off x="3985" y="2160"/>
              <a:ext cx="504" cy="441"/>
            </a:xfrm>
            <a:prstGeom prst="rect">
              <a:avLst/>
            </a:prstGeom>
            <a:noFill/>
            <a:ln w="9525">
              <a:noFill/>
              <a:miter lim="800000"/>
              <a:headEnd/>
              <a:tailEnd/>
            </a:ln>
          </p:spPr>
          <p:txBody>
            <a:bodyPr lIns="19147" tIns="9574" rIns="19147" bIns="9574"/>
            <a:lstStyle/>
            <a:p>
              <a:pPr defTabSz="846138"/>
              <a:r>
                <a:rPr lang="en-US">
                  <a:latin typeface="Times New Roman" pitchFamily="18" charset="0"/>
                </a:rPr>
                <a:t>Q</a:t>
              </a:r>
              <a:r>
                <a:rPr lang="en-US" baseline="-25000">
                  <a:latin typeface="Times New Roman" pitchFamily="18" charset="0"/>
                </a:rPr>
                <a:t>||</a:t>
              </a:r>
              <a:endParaRPr lang="en-US">
                <a:latin typeface="Times New Roman" pitchFamily="18" charset="0"/>
              </a:endParaRPr>
            </a:p>
          </p:txBody>
        </p:sp>
        <p:sp>
          <p:nvSpPr>
            <p:cNvPr id="63501" name="Text Box 8"/>
            <p:cNvSpPr txBox="1">
              <a:spLocks noChangeAspect="1" noChangeArrowheads="1"/>
            </p:cNvSpPr>
            <p:nvPr/>
          </p:nvSpPr>
          <p:spPr bwMode="auto">
            <a:xfrm>
              <a:off x="4013" y="1719"/>
              <a:ext cx="378" cy="441"/>
            </a:xfrm>
            <a:prstGeom prst="rect">
              <a:avLst/>
            </a:prstGeom>
            <a:noFill/>
            <a:ln w="9525">
              <a:noFill/>
              <a:miter lim="800000"/>
              <a:headEnd/>
              <a:tailEnd/>
            </a:ln>
          </p:spPr>
          <p:txBody>
            <a:bodyPr lIns="19147" tIns="9574" rIns="19147" bIns="9574"/>
            <a:lstStyle/>
            <a:p>
              <a:pPr defTabSz="846138"/>
              <a:r>
                <a:rPr lang="en-US">
                  <a:latin typeface="Times New Roman" pitchFamily="18" charset="0"/>
                </a:rPr>
                <a:t>Q</a:t>
              </a:r>
              <a:r>
                <a:rPr lang="en-US" baseline="-25000">
                  <a:latin typeface="Times New Roman" pitchFamily="18" charset="0"/>
                </a:rPr>
                <a:t>z</a:t>
              </a:r>
              <a:endParaRPr lang="en-US">
                <a:latin typeface="Times New Roman" pitchFamily="18" charset="0"/>
              </a:endParaRPr>
            </a:p>
          </p:txBody>
        </p:sp>
        <p:sp>
          <p:nvSpPr>
            <p:cNvPr id="63502" name="Freeform 9"/>
            <p:cNvSpPr>
              <a:spLocks noChangeAspect="1"/>
            </p:cNvSpPr>
            <p:nvPr/>
          </p:nvSpPr>
          <p:spPr bwMode="auto">
            <a:xfrm>
              <a:off x="1634" y="2215"/>
              <a:ext cx="2498" cy="852"/>
            </a:xfrm>
            <a:custGeom>
              <a:avLst/>
              <a:gdLst>
                <a:gd name="T0" fmla="*/ 0 w 2899"/>
                <a:gd name="T1" fmla="*/ 0 h 986"/>
                <a:gd name="T2" fmla="*/ 118 w 2899"/>
                <a:gd name="T3" fmla="*/ 147 h 986"/>
                <a:gd name="T4" fmla="*/ 419 w 2899"/>
                <a:gd name="T5" fmla="*/ 147 h 986"/>
                <a:gd name="T6" fmla="*/ 302 w 2899"/>
                <a:gd name="T7" fmla="*/ 0 h 986"/>
                <a:gd name="T8" fmla="*/ 0 w 2899"/>
                <a:gd name="T9" fmla="*/ 0 h 986"/>
                <a:gd name="T10" fmla="*/ 0 60000 65536"/>
                <a:gd name="T11" fmla="*/ 0 60000 65536"/>
                <a:gd name="T12" fmla="*/ 0 60000 65536"/>
                <a:gd name="T13" fmla="*/ 0 60000 65536"/>
                <a:gd name="T14" fmla="*/ 0 60000 65536"/>
                <a:gd name="T15" fmla="*/ 0 w 2899"/>
                <a:gd name="T16" fmla="*/ 0 h 986"/>
                <a:gd name="T17" fmla="*/ 2899 w 2899"/>
                <a:gd name="T18" fmla="*/ 986 h 986"/>
              </a:gdLst>
              <a:ahLst/>
              <a:cxnLst>
                <a:cxn ang="T10">
                  <a:pos x="T0" y="T1"/>
                </a:cxn>
                <a:cxn ang="T11">
                  <a:pos x="T2" y="T3"/>
                </a:cxn>
                <a:cxn ang="T12">
                  <a:pos x="T4" y="T5"/>
                </a:cxn>
                <a:cxn ang="T13">
                  <a:pos x="T6" y="T7"/>
                </a:cxn>
                <a:cxn ang="T14">
                  <a:pos x="T8" y="T9"/>
                </a:cxn>
              </a:cxnLst>
              <a:rect l="T15" t="T16" r="T17" b="T18"/>
              <a:pathLst>
                <a:path w="2899" h="986">
                  <a:moveTo>
                    <a:pt x="0" y="0"/>
                  </a:moveTo>
                  <a:lnTo>
                    <a:pt x="813" y="986"/>
                  </a:lnTo>
                  <a:lnTo>
                    <a:pt x="2899" y="986"/>
                  </a:lnTo>
                  <a:lnTo>
                    <a:pt x="2089" y="0"/>
                  </a:lnTo>
                  <a:lnTo>
                    <a:pt x="0" y="0"/>
                  </a:lnTo>
                  <a:close/>
                </a:path>
              </a:pathLst>
            </a:custGeom>
            <a:solidFill>
              <a:srgbClr val="66CCFF"/>
            </a:solidFill>
            <a:ln w="9525">
              <a:solidFill>
                <a:schemeClr val="tx1"/>
              </a:solidFill>
              <a:round/>
              <a:headEnd/>
              <a:tailEnd/>
            </a:ln>
          </p:spPr>
          <p:txBody>
            <a:bodyPr/>
            <a:lstStyle/>
            <a:p>
              <a:endParaRPr lang="en-GB"/>
            </a:p>
          </p:txBody>
        </p:sp>
        <p:sp>
          <p:nvSpPr>
            <p:cNvPr id="63503" name="Freeform 10" descr="5%"/>
            <p:cNvSpPr>
              <a:spLocks noChangeAspect="1"/>
            </p:cNvSpPr>
            <p:nvPr/>
          </p:nvSpPr>
          <p:spPr bwMode="auto">
            <a:xfrm>
              <a:off x="2890" y="2562"/>
              <a:ext cx="1445" cy="352"/>
            </a:xfrm>
            <a:custGeom>
              <a:avLst/>
              <a:gdLst>
                <a:gd name="T0" fmla="*/ 0 w 4500"/>
                <a:gd name="T1" fmla="*/ 0 h 1110"/>
                <a:gd name="T2" fmla="*/ 0 w 4500"/>
                <a:gd name="T3" fmla="*/ 0 h 1110"/>
                <a:gd name="T4" fmla="*/ 0 w 4500"/>
                <a:gd name="T5" fmla="*/ 0 h 1110"/>
                <a:gd name="T6" fmla="*/ 0 w 4500"/>
                <a:gd name="T7" fmla="*/ 0 h 1110"/>
                <a:gd name="T8" fmla="*/ 0 60000 65536"/>
                <a:gd name="T9" fmla="*/ 0 60000 65536"/>
                <a:gd name="T10" fmla="*/ 0 60000 65536"/>
                <a:gd name="T11" fmla="*/ 0 60000 65536"/>
                <a:gd name="T12" fmla="*/ 0 w 4500"/>
                <a:gd name="T13" fmla="*/ 0 h 1110"/>
                <a:gd name="T14" fmla="*/ 4500 w 4500"/>
                <a:gd name="T15" fmla="*/ 1110 h 1110"/>
              </a:gdLst>
              <a:ahLst/>
              <a:cxnLst>
                <a:cxn ang="T8">
                  <a:pos x="T0" y="T1"/>
                </a:cxn>
                <a:cxn ang="T9">
                  <a:pos x="T2" y="T3"/>
                </a:cxn>
                <a:cxn ang="T10">
                  <a:pos x="T4" y="T5"/>
                </a:cxn>
                <a:cxn ang="T11">
                  <a:pos x="T6" y="T7"/>
                </a:cxn>
              </a:cxnLst>
              <a:rect l="T12" t="T13" r="T14" b="T15"/>
              <a:pathLst>
                <a:path w="4500" h="1110">
                  <a:moveTo>
                    <a:pt x="0" y="255"/>
                  </a:moveTo>
                  <a:lnTo>
                    <a:pt x="4500" y="1110"/>
                  </a:lnTo>
                  <a:lnTo>
                    <a:pt x="4500" y="0"/>
                  </a:lnTo>
                  <a:lnTo>
                    <a:pt x="0" y="255"/>
                  </a:lnTo>
                  <a:close/>
                </a:path>
              </a:pathLst>
            </a:custGeom>
            <a:pattFill prst="pct5">
              <a:fgClr>
                <a:srgbClr val="000000"/>
              </a:fgClr>
              <a:bgClr>
                <a:srgbClr val="FFFFFF"/>
              </a:bgClr>
            </a:pattFill>
            <a:ln w="9525">
              <a:noFill/>
              <a:round/>
              <a:headEnd/>
              <a:tailEnd/>
            </a:ln>
          </p:spPr>
          <p:txBody>
            <a:bodyPr lIns="19147" tIns="9574" rIns="19147" bIns="9574"/>
            <a:lstStyle/>
            <a:p>
              <a:endParaRPr lang="en-GB"/>
            </a:p>
          </p:txBody>
        </p:sp>
        <p:sp>
          <p:nvSpPr>
            <p:cNvPr id="63504" name="Freeform 11" descr="5%"/>
            <p:cNvSpPr>
              <a:spLocks noChangeAspect="1"/>
            </p:cNvSpPr>
            <p:nvPr/>
          </p:nvSpPr>
          <p:spPr bwMode="auto">
            <a:xfrm>
              <a:off x="2285" y="1505"/>
              <a:ext cx="599" cy="1143"/>
            </a:xfrm>
            <a:custGeom>
              <a:avLst/>
              <a:gdLst>
                <a:gd name="T0" fmla="*/ 0 w 1867"/>
                <a:gd name="T1" fmla="*/ 0 h 3593"/>
                <a:gd name="T2" fmla="*/ 0 w 1867"/>
                <a:gd name="T3" fmla="*/ 0 h 3593"/>
                <a:gd name="T4" fmla="*/ 0 w 1867"/>
                <a:gd name="T5" fmla="*/ 0 h 3593"/>
                <a:gd name="T6" fmla="*/ 0 w 1867"/>
                <a:gd name="T7" fmla="*/ 0 h 3593"/>
                <a:gd name="T8" fmla="*/ 0 60000 65536"/>
                <a:gd name="T9" fmla="*/ 0 60000 65536"/>
                <a:gd name="T10" fmla="*/ 0 60000 65536"/>
                <a:gd name="T11" fmla="*/ 0 60000 65536"/>
                <a:gd name="T12" fmla="*/ 0 w 1867"/>
                <a:gd name="T13" fmla="*/ 0 h 3593"/>
                <a:gd name="T14" fmla="*/ 1867 w 1867"/>
                <a:gd name="T15" fmla="*/ 3593 h 3593"/>
              </a:gdLst>
              <a:ahLst/>
              <a:cxnLst>
                <a:cxn ang="T8">
                  <a:pos x="T0" y="T1"/>
                </a:cxn>
                <a:cxn ang="T9">
                  <a:pos x="T2" y="T3"/>
                </a:cxn>
                <a:cxn ang="T10">
                  <a:pos x="T4" y="T5"/>
                </a:cxn>
                <a:cxn ang="T11">
                  <a:pos x="T6" y="T7"/>
                </a:cxn>
              </a:cxnLst>
              <a:rect l="T12" t="T13" r="T14" b="T15"/>
              <a:pathLst>
                <a:path w="1867" h="3593">
                  <a:moveTo>
                    <a:pt x="0" y="0"/>
                  </a:moveTo>
                  <a:lnTo>
                    <a:pt x="1867" y="3593"/>
                  </a:lnTo>
                  <a:lnTo>
                    <a:pt x="30" y="1275"/>
                  </a:lnTo>
                  <a:lnTo>
                    <a:pt x="0" y="0"/>
                  </a:lnTo>
                  <a:close/>
                </a:path>
              </a:pathLst>
            </a:custGeom>
            <a:pattFill prst="pct5">
              <a:fgClr>
                <a:srgbClr val="000000"/>
              </a:fgClr>
              <a:bgClr>
                <a:srgbClr val="FFFFFF"/>
              </a:bgClr>
            </a:pattFill>
            <a:ln w="9525">
              <a:noFill/>
              <a:round/>
              <a:headEnd/>
              <a:tailEnd/>
            </a:ln>
          </p:spPr>
          <p:txBody>
            <a:bodyPr lIns="19147" tIns="9574" rIns="19147" bIns="9574"/>
            <a:lstStyle/>
            <a:p>
              <a:endParaRPr lang="en-GB"/>
            </a:p>
          </p:txBody>
        </p:sp>
        <p:sp>
          <p:nvSpPr>
            <p:cNvPr id="63505" name="Line 12"/>
            <p:cNvSpPr>
              <a:spLocks noChangeAspect="1" noChangeShapeType="1"/>
            </p:cNvSpPr>
            <p:nvPr/>
          </p:nvSpPr>
          <p:spPr bwMode="auto">
            <a:xfrm flipV="1">
              <a:off x="2884" y="2565"/>
              <a:ext cx="1470" cy="77"/>
            </a:xfrm>
            <a:prstGeom prst="line">
              <a:avLst/>
            </a:prstGeom>
            <a:noFill/>
            <a:ln w="28575">
              <a:solidFill>
                <a:srgbClr val="000000"/>
              </a:solidFill>
              <a:round/>
              <a:headEnd/>
              <a:tailEnd type="triangle" w="med" len="med"/>
            </a:ln>
          </p:spPr>
          <p:txBody>
            <a:bodyPr lIns="19147" tIns="9574" rIns="19147" bIns="9574"/>
            <a:lstStyle/>
            <a:p>
              <a:endParaRPr lang="en-GB"/>
            </a:p>
          </p:txBody>
        </p:sp>
        <p:sp>
          <p:nvSpPr>
            <p:cNvPr id="63506" name="Line 13"/>
            <p:cNvSpPr>
              <a:spLocks noChangeAspect="1" noChangeShapeType="1"/>
            </p:cNvSpPr>
            <p:nvPr/>
          </p:nvSpPr>
          <p:spPr bwMode="auto">
            <a:xfrm>
              <a:off x="2884" y="1483"/>
              <a:ext cx="0" cy="1154"/>
            </a:xfrm>
            <a:prstGeom prst="line">
              <a:avLst/>
            </a:prstGeom>
            <a:noFill/>
            <a:ln w="28575">
              <a:solidFill>
                <a:srgbClr val="000000"/>
              </a:solidFill>
              <a:round/>
              <a:headEnd type="stealth" w="lg" len="med"/>
              <a:tailEnd/>
            </a:ln>
          </p:spPr>
          <p:txBody>
            <a:bodyPr lIns="19147" tIns="9574" rIns="19147" bIns="9574"/>
            <a:lstStyle/>
            <a:p>
              <a:endParaRPr lang="en-GB"/>
            </a:p>
          </p:txBody>
        </p:sp>
        <p:sp>
          <p:nvSpPr>
            <p:cNvPr id="63507" name="Line 14"/>
            <p:cNvSpPr>
              <a:spLocks noChangeAspect="1" noChangeShapeType="1"/>
            </p:cNvSpPr>
            <p:nvPr/>
          </p:nvSpPr>
          <p:spPr bwMode="auto">
            <a:xfrm flipH="1" flipV="1">
              <a:off x="2288" y="1510"/>
              <a:ext cx="596" cy="1127"/>
            </a:xfrm>
            <a:prstGeom prst="line">
              <a:avLst/>
            </a:prstGeom>
            <a:noFill/>
            <a:ln w="28575">
              <a:solidFill>
                <a:srgbClr val="000000"/>
              </a:solidFill>
              <a:round/>
              <a:headEnd type="triangle" w="sm" len="med"/>
              <a:tailEnd/>
            </a:ln>
          </p:spPr>
          <p:txBody>
            <a:bodyPr lIns="19147" tIns="9574" rIns="19147" bIns="9574"/>
            <a:lstStyle/>
            <a:p>
              <a:endParaRPr lang="en-GB"/>
            </a:p>
          </p:txBody>
        </p:sp>
        <p:sp>
          <p:nvSpPr>
            <p:cNvPr id="63508" name="Line 15"/>
            <p:cNvSpPr>
              <a:spLocks noChangeAspect="1" noChangeShapeType="1"/>
            </p:cNvSpPr>
            <p:nvPr/>
          </p:nvSpPr>
          <p:spPr bwMode="auto">
            <a:xfrm flipH="1" flipV="1">
              <a:off x="2294" y="1913"/>
              <a:ext cx="244" cy="305"/>
            </a:xfrm>
            <a:prstGeom prst="line">
              <a:avLst/>
            </a:prstGeom>
            <a:noFill/>
            <a:ln w="9525">
              <a:solidFill>
                <a:srgbClr val="000000"/>
              </a:solidFill>
              <a:round/>
              <a:headEnd/>
              <a:tailEnd/>
            </a:ln>
          </p:spPr>
          <p:txBody>
            <a:bodyPr lIns="19147" tIns="9574" rIns="19147" bIns="9574"/>
            <a:lstStyle/>
            <a:p>
              <a:endParaRPr lang="en-GB"/>
            </a:p>
          </p:txBody>
        </p:sp>
        <p:sp>
          <p:nvSpPr>
            <p:cNvPr id="63509" name="Arc 16"/>
            <p:cNvSpPr>
              <a:spLocks noChangeAspect="1"/>
            </p:cNvSpPr>
            <p:nvPr/>
          </p:nvSpPr>
          <p:spPr bwMode="auto">
            <a:xfrm flipH="1">
              <a:off x="2344" y="1768"/>
              <a:ext cx="69" cy="19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sm" len="sm"/>
              <a:tailEnd type="triangle" w="sm" len="sm"/>
            </a:ln>
          </p:spPr>
          <p:txBody>
            <a:bodyPr lIns="19147" tIns="9574" rIns="19147" bIns="9574"/>
            <a:lstStyle/>
            <a:p>
              <a:endParaRPr lang="en-GB"/>
            </a:p>
          </p:txBody>
        </p:sp>
        <p:sp>
          <p:nvSpPr>
            <p:cNvPr id="63510" name="Line 17"/>
            <p:cNvSpPr>
              <a:spLocks noChangeAspect="1" noChangeShapeType="1"/>
            </p:cNvSpPr>
            <p:nvPr/>
          </p:nvSpPr>
          <p:spPr bwMode="auto">
            <a:xfrm>
              <a:off x="1634" y="2218"/>
              <a:ext cx="696" cy="849"/>
            </a:xfrm>
            <a:prstGeom prst="line">
              <a:avLst/>
            </a:prstGeom>
            <a:noFill/>
            <a:ln w="9525">
              <a:solidFill>
                <a:srgbClr val="000000"/>
              </a:solidFill>
              <a:round/>
              <a:headEnd/>
              <a:tailEnd/>
            </a:ln>
          </p:spPr>
          <p:txBody>
            <a:bodyPr lIns="19147" tIns="9574" rIns="19147" bIns="9574"/>
            <a:lstStyle/>
            <a:p>
              <a:endParaRPr lang="en-GB"/>
            </a:p>
          </p:txBody>
        </p:sp>
        <p:sp>
          <p:nvSpPr>
            <p:cNvPr id="63511" name="Line 18"/>
            <p:cNvSpPr>
              <a:spLocks noChangeAspect="1" noChangeShapeType="1"/>
            </p:cNvSpPr>
            <p:nvPr/>
          </p:nvSpPr>
          <p:spPr bwMode="auto">
            <a:xfrm>
              <a:off x="2532" y="2218"/>
              <a:ext cx="696" cy="849"/>
            </a:xfrm>
            <a:prstGeom prst="line">
              <a:avLst/>
            </a:prstGeom>
            <a:noFill/>
            <a:ln w="9525">
              <a:solidFill>
                <a:srgbClr val="000000"/>
              </a:solidFill>
              <a:prstDash val="sysDot"/>
              <a:round/>
              <a:headEnd/>
              <a:tailEnd/>
            </a:ln>
          </p:spPr>
          <p:txBody>
            <a:bodyPr lIns="19147" tIns="9574" rIns="19147" bIns="9574"/>
            <a:lstStyle/>
            <a:p>
              <a:endParaRPr lang="en-GB"/>
            </a:p>
          </p:txBody>
        </p:sp>
        <p:sp>
          <p:nvSpPr>
            <p:cNvPr id="63512" name="Line 19"/>
            <p:cNvSpPr>
              <a:spLocks noChangeAspect="1" noChangeShapeType="1"/>
            </p:cNvSpPr>
            <p:nvPr/>
          </p:nvSpPr>
          <p:spPr bwMode="auto">
            <a:xfrm flipV="1">
              <a:off x="2884" y="2345"/>
              <a:ext cx="647" cy="292"/>
            </a:xfrm>
            <a:prstGeom prst="line">
              <a:avLst/>
            </a:prstGeom>
            <a:noFill/>
            <a:ln w="9525">
              <a:solidFill>
                <a:srgbClr val="000000"/>
              </a:solidFill>
              <a:prstDash val="dash"/>
              <a:round/>
              <a:headEnd/>
              <a:tailEnd/>
            </a:ln>
          </p:spPr>
          <p:txBody>
            <a:bodyPr lIns="19147" tIns="9574" rIns="19147" bIns="9574"/>
            <a:lstStyle/>
            <a:p>
              <a:endParaRPr lang="en-GB"/>
            </a:p>
          </p:txBody>
        </p:sp>
        <p:sp>
          <p:nvSpPr>
            <p:cNvPr id="63513" name="Line 20"/>
            <p:cNvSpPr>
              <a:spLocks noChangeAspect="1" noChangeShapeType="1"/>
            </p:cNvSpPr>
            <p:nvPr/>
          </p:nvSpPr>
          <p:spPr bwMode="auto">
            <a:xfrm flipV="1">
              <a:off x="3539" y="2132"/>
              <a:ext cx="452" cy="208"/>
            </a:xfrm>
            <a:prstGeom prst="line">
              <a:avLst/>
            </a:prstGeom>
            <a:noFill/>
            <a:ln w="28575">
              <a:solidFill>
                <a:srgbClr val="000000"/>
              </a:solidFill>
              <a:round/>
              <a:headEnd/>
              <a:tailEnd type="triangle" w="sm" len="med"/>
            </a:ln>
          </p:spPr>
          <p:txBody>
            <a:bodyPr lIns="19147" tIns="9574" rIns="19147" bIns="9574"/>
            <a:lstStyle/>
            <a:p>
              <a:endParaRPr lang="en-GB"/>
            </a:p>
          </p:txBody>
        </p:sp>
        <p:sp>
          <p:nvSpPr>
            <p:cNvPr id="63514" name="Line 21"/>
            <p:cNvSpPr>
              <a:spLocks noChangeAspect="1" noChangeShapeType="1"/>
            </p:cNvSpPr>
            <p:nvPr/>
          </p:nvSpPr>
          <p:spPr bwMode="auto">
            <a:xfrm>
              <a:off x="3991" y="1621"/>
              <a:ext cx="0" cy="511"/>
            </a:xfrm>
            <a:prstGeom prst="line">
              <a:avLst/>
            </a:prstGeom>
            <a:noFill/>
            <a:ln w="28575">
              <a:solidFill>
                <a:srgbClr val="000000"/>
              </a:solidFill>
              <a:round/>
              <a:headEnd type="triangle" w="sm" len="med"/>
              <a:tailEnd/>
            </a:ln>
          </p:spPr>
          <p:txBody>
            <a:bodyPr lIns="19147" tIns="9574" rIns="19147" bIns="9574"/>
            <a:lstStyle/>
            <a:p>
              <a:endParaRPr lang="en-GB"/>
            </a:p>
          </p:txBody>
        </p:sp>
        <p:sp>
          <p:nvSpPr>
            <p:cNvPr id="63515" name="Line 22"/>
            <p:cNvSpPr>
              <a:spLocks noChangeAspect="1" noChangeShapeType="1"/>
            </p:cNvSpPr>
            <p:nvPr/>
          </p:nvSpPr>
          <p:spPr bwMode="auto">
            <a:xfrm flipV="1">
              <a:off x="2884" y="1608"/>
              <a:ext cx="1107" cy="1034"/>
            </a:xfrm>
            <a:prstGeom prst="line">
              <a:avLst/>
            </a:prstGeom>
            <a:noFill/>
            <a:ln w="28575">
              <a:solidFill>
                <a:srgbClr val="000000"/>
              </a:solidFill>
              <a:round/>
              <a:headEnd/>
              <a:tailEnd type="triangle" w="sm" len="med"/>
            </a:ln>
          </p:spPr>
          <p:txBody>
            <a:bodyPr lIns="19147" tIns="9574" rIns="19147" bIns="9574"/>
            <a:lstStyle/>
            <a:p>
              <a:endParaRPr lang="en-GB"/>
            </a:p>
          </p:txBody>
        </p:sp>
        <p:sp>
          <p:nvSpPr>
            <p:cNvPr id="63516" name="Line 23"/>
            <p:cNvSpPr>
              <a:spLocks noChangeAspect="1" noChangeShapeType="1"/>
            </p:cNvSpPr>
            <p:nvPr/>
          </p:nvSpPr>
          <p:spPr bwMode="auto">
            <a:xfrm>
              <a:off x="2879" y="2642"/>
              <a:ext cx="1059" cy="194"/>
            </a:xfrm>
            <a:prstGeom prst="line">
              <a:avLst/>
            </a:prstGeom>
            <a:noFill/>
            <a:ln w="9525">
              <a:solidFill>
                <a:srgbClr val="000000"/>
              </a:solidFill>
              <a:prstDash val="dash"/>
              <a:round/>
              <a:headEnd/>
              <a:tailEnd/>
            </a:ln>
          </p:spPr>
          <p:txBody>
            <a:bodyPr lIns="19147" tIns="9574" rIns="19147" bIns="9574"/>
            <a:lstStyle/>
            <a:p>
              <a:endParaRPr lang="en-GB"/>
            </a:p>
          </p:txBody>
        </p:sp>
        <p:sp>
          <p:nvSpPr>
            <p:cNvPr id="63517" name="Line 24"/>
            <p:cNvSpPr>
              <a:spLocks noChangeAspect="1" noChangeShapeType="1"/>
            </p:cNvSpPr>
            <p:nvPr/>
          </p:nvSpPr>
          <p:spPr bwMode="auto">
            <a:xfrm>
              <a:off x="3949" y="2842"/>
              <a:ext cx="413" cy="80"/>
            </a:xfrm>
            <a:prstGeom prst="line">
              <a:avLst/>
            </a:prstGeom>
            <a:noFill/>
            <a:ln w="9525">
              <a:solidFill>
                <a:srgbClr val="000000"/>
              </a:solidFill>
              <a:round/>
              <a:headEnd/>
              <a:tailEnd/>
            </a:ln>
          </p:spPr>
          <p:txBody>
            <a:bodyPr lIns="19147" tIns="9574" rIns="19147" bIns="9574"/>
            <a:lstStyle/>
            <a:p>
              <a:endParaRPr lang="en-GB"/>
            </a:p>
          </p:txBody>
        </p:sp>
        <p:grpSp>
          <p:nvGrpSpPr>
            <p:cNvPr id="3" name="Group 25"/>
            <p:cNvGrpSpPr>
              <a:grpSpLocks noChangeAspect="1"/>
            </p:cNvGrpSpPr>
            <p:nvPr/>
          </p:nvGrpSpPr>
          <p:grpSpPr bwMode="auto">
            <a:xfrm>
              <a:off x="1634" y="2218"/>
              <a:ext cx="2493" cy="849"/>
              <a:chOff x="2085" y="5010"/>
              <a:chExt cx="7770" cy="2670"/>
            </a:xfrm>
          </p:grpSpPr>
          <p:sp>
            <p:nvSpPr>
              <p:cNvPr id="63528" name="Line 26"/>
              <p:cNvSpPr>
                <a:spLocks noChangeAspect="1" noChangeShapeType="1"/>
              </p:cNvSpPr>
              <p:nvPr/>
            </p:nvSpPr>
            <p:spPr bwMode="auto">
              <a:xfrm>
                <a:off x="2100" y="5010"/>
                <a:ext cx="5580" cy="0"/>
              </a:xfrm>
              <a:prstGeom prst="line">
                <a:avLst/>
              </a:prstGeom>
              <a:noFill/>
              <a:ln w="9525">
                <a:solidFill>
                  <a:srgbClr val="000000"/>
                </a:solidFill>
                <a:round/>
                <a:headEnd/>
                <a:tailEnd/>
              </a:ln>
            </p:spPr>
            <p:txBody>
              <a:bodyPr lIns="19147" tIns="9574" rIns="19147" bIns="9574"/>
              <a:lstStyle/>
              <a:p>
                <a:endParaRPr lang="en-GB"/>
              </a:p>
            </p:txBody>
          </p:sp>
          <p:sp>
            <p:nvSpPr>
              <p:cNvPr id="63529" name="Line 27"/>
              <p:cNvSpPr>
                <a:spLocks noChangeAspect="1" noChangeShapeType="1"/>
              </p:cNvSpPr>
              <p:nvPr/>
            </p:nvSpPr>
            <p:spPr bwMode="auto">
              <a:xfrm>
                <a:off x="4268" y="7680"/>
                <a:ext cx="5580" cy="0"/>
              </a:xfrm>
              <a:prstGeom prst="line">
                <a:avLst/>
              </a:prstGeom>
              <a:noFill/>
              <a:ln w="9525">
                <a:solidFill>
                  <a:srgbClr val="000000"/>
                </a:solidFill>
                <a:round/>
                <a:headEnd/>
                <a:tailEnd/>
              </a:ln>
            </p:spPr>
            <p:txBody>
              <a:bodyPr lIns="19147" tIns="9574" rIns="19147" bIns="9574"/>
              <a:lstStyle/>
              <a:p>
                <a:endParaRPr lang="en-GB"/>
              </a:p>
            </p:txBody>
          </p:sp>
          <p:sp>
            <p:nvSpPr>
              <p:cNvPr id="63530" name="Line 28"/>
              <p:cNvSpPr>
                <a:spLocks noChangeAspect="1" noChangeShapeType="1"/>
              </p:cNvSpPr>
              <p:nvPr/>
            </p:nvSpPr>
            <p:spPr bwMode="auto">
              <a:xfrm>
                <a:off x="2085" y="5010"/>
                <a:ext cx="2175" cy="2670"/>
              </a:xfrm>
              <a:prstGeom prst="line">
                <a:avLst/>
              </a:prstGeom>
              <a:noFill/>
              <a:ln w="9525">
                <a:solidFill>
                  <a:srgbClr val="000000"/>
                </a:solidFill>
                <a:round/>
                <a:headEnd/>
                <a:tailEnd/>
              </a:ln>
            </p:spPr>
            <p:txBody>
              <a:bodyPr lIns="19147" tIns="9574" rIns="19147" bIns="9574"/>
              <a:lstStyle/>
              <a:p>
                <a:endParaRPr lang="en-GB"/>
              </a:p>
            </p:txBody>
          </p:sp>
          <p:sp>
            <p:nvSpPr>
              <p:cNvPr id="63531" name="Line 29"/>
              <p:cNvSpPr>
                <a:spLocks noChangeAspect="1" noChangeShapeType="1"/>
              </p:cNvSpPr>
              <p:nvPr/>
            </p:nvSpPr>
            <p:spPr bwMode="auto">
              <a:xfrm>
                <a:off x="7680" y="5010"/>
                <a:ext cx="2175" cy="2670"/>
              </a:xfrm>
              <a:prstGeom prst="line">
                <a:avLst/>
              </a:prstGeom>
              <a:noFill/>
              <a:ln w="9525">
                <a:solidFill>
                  <a:srgbClr val="000000"/>
                </a:solidFill>
                <a:round/>
                <a:headEnd/>
                <a:tailEnd/>
              </a:ln>
            </p:spPr>
            <p:txBody>
              <a:bodyPr lIns="19147" tIns="9574" rIns="19147" bIns="9574"/>
              <a:lstStyle/>
              <a:p>
                <a:endParaRPr lang="en-GB"/>
              </a:p>
            </p:txBody>
          </p:sp>
        </p:grpSp>
        <p:sp>
          <p:nvSpPr>
            <p:cNvPr id="63519" name="Arc 30"/>
            <p:cNvSpPr>
              <a:spLocks noChangeAspect="1"/>
            </p:cNvSpPr>
            <p:nvPr/>
          </p:nvSpPr>
          <p:spPr bwMode="auto">
            <a:xfrm flipV="1">
              <a:off x="3073" y="2714"/>
              <a:ext cx="169" cy="1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sm" len="sm"/>
              <a:tailEnd type="triangle" w="sm" len="sm"/>
            </a:ln>
          </p:spPr>
          <p:txBody>
            <a:bodyPr lIns="19147" tIns="9574" rIns="19147" bIns="9574"/>
            <a:lstStyle/>
            <a:p>
              <a:endParaRPr lang="en-GB"/>
            </a:p>
          </p:txBody>
        </p:sp>
        <p:sp>
          <p:nvSpPr>
            <p:cNvPr id="63520" name="Freeform 31"/>
            <p:cNvSpPr>
              <a:spLocks noChangeAspect="1"/>
            </p:cNvSpPr>
            <p:nvPr/>
          </p:nvSpPr>
          <p:spPr bwMode="auto">
            <a:xfrm>
              <a:off x="4002" y="2589"/>
              <a:ext cx="67" cy="264"/>
            </a:xfrm>
            <a:custGeom>
              <a:avLst/>
              <a:gdLst>
                <a:gd name="T0" fmla="*/ 0 w 212"/>
                <a:gd name="T1" fmla="*/ 0 h 825"/>
                <a:gd name="T2" fmla="*/ 0 w 212"/>
                <a:gd name="T3" fmla="*/ 0 h 825"/>
                <a:gd name="T4" fmla="*/ 0 w 212"/>
                <a:gd name="T5" fmla="*/ 0 h 825"/>
                <a:gd name="T6" fmla="*/ 0 60000 65536"/>
                <a:gd name="T7" fmla="*/ 0 60000 65536"/>
                <a:gd name="T8" fmla="*/ 0 60000 65536"/>
                <a:gd name="T9" fmla="*/ 0 w 212"/>
                <a:gd name="T10" fmla="*/ 0 h 825"/>
                <a:gd name="T11" fmla="*/ 212 w 212"/>
                <a:gd name="T12" fmla="*/ 825 h 825"/>
              </a:gdLst>
              <a:ahLst/>
              <a:cxnLst>
                <a:cxn ang="T6">
                  <a:pos x="T0" y="T1"/>
                </a:cxn>
                <a:cxn ang="T7">
                  <a:pos x="T2" y="T3"/>
                </a:cxn>
                <a:cxn ang="T8">
                  <a:pos x="T4" y="T5"/>
                </a:cxn>
              </a:cxnLst>
              <a:rect l="T9" t="T10" r="T11" b="T12"/>
              <a:pathLst>
                <a:path w="212" h="825">
                  <a:moveTo>
                    <a:pt x="15" y="0"/>
                  </a:moveTo>
                  <a:cubicBezTo>
                    <a:pt x="113" y="156"/>
                    <a:pt x="212" y="313"/>
                    <a:pt x="210" y="450"/>
                  </a:cubicBezTo>
                  <a:cubicBezTo>
                    <a:pt x="208" y="587"/>
                    <a:pt x="40" y="760"/>
                    <a:pt x="0" y="825"/>
                  </a:cubicBezTo>
                </a:path>
              </a:pathLst>
            </a:custGeom>
            <a:noFill/>
            <a:ln w="9525">
              <a:solidFill>
                <a:srgbClr val="000000"/>
              </a:solidFill>
              <a:round/>
              <a:headEnd type="triangle" w="sm" len="sm"/>
              <a:tailEnd type="triangle" w="sm" len="sm"/>
            </a:ln>
          </p:spPr>
          <p:txBody>
            <a:bodyPr lIns="19147" tIns="9574" rIns="19147" bIns="9574"/>
            <a:lstStyle/>
            <a:p>
              <a:endParaRPr lang="en-GB"/>
            </a:p>
          </p:txBody>
        </p:sp>
        <p:sp>
          <p:nvSpPr>
            <p:cNvPr id="63521" name="Line 32"/>
            <p:cNvSpPr>
              <a:spLocks noChangeAspect="1" noChangeShapeType="1"/>
            </p:cNvSpPr>
            <p:nvPr/>
          </p:nvSpPr>
          <p:spPr bwMode="auto">
            <a:xfrm flipH="1">
              <a:off x="1631" y="2221"/>
              <a:ext cx="3" cy="246"/>
            </a:xfrm>
            <a:prstGeom prst="line">
              <a:avLst/>
            </a:prstGeom>
            <a:noFill/>
            <a:ln w="9525">
              <a:solidFill>
                <a:srgbClr val="000000"/>
              </a:solidFill>
              <a:round/>
              <a:headEnd/>
              <a:tailEnd/>
            </a:ln>
          </p:spPr>
          <p:txBody>
            <a:bodyPr lIns="19147" tIns="9574" rIns="19147" bIns="9574"/>
            <a:lstStyle/>
            <a:p>
              <a:endParaRPr lang="en-GB"/>
            </a:p>
          </p:txBody>
        </p:sp>
        <p:sp>
          <p:nvSpPr>
            <p:cNvPr id="63522" name="Line 33"/>
            <p:cNvSpPr>
              <a:spLocks noChangeAspect="1" noChangeShapeType="1"/>
            </p:cNvSpPr>
            <p:nvPr/>
          </p:nvSpPr>
          <p:spPr bwMode="auto">
            <a:xfrm flipH="1">
              <a:off x="4121" y="3075"/>
              <a:ext cx="3" cy="244"/>
            </a:xfrm>
            <a:prstGeom prst="line">
              <a:avLst/>
            </a:prstGeom>
            <a:noFill/>
            <a:ln w="9525">
              <a:solidFill>
                <a:srgbClr val="000000"/>
              </a:solidFill>
              <a:round/>
              <a:headEnd/>
              <a:tailEnd/>
            </a:ln>
          </p:spPr>
          <p:txBody>
            <a:bodyPr lIns="19147" tIns="9574" rIns="19147" bIns="9574"/>
            <a:lstStyle/>
            <a:p>
              <a:endParaRPr lang="en-GB"/>
            </a:p>
          </p:txBody>
        </p:sp>
        <p:sp>
          <p:nvSpPr>
            <p:cNvPr id="63523" name="Rectangle 34"/>
            <p:cNvSpPr>
              <a:spLocks noChangeAspect="1" noChangeArrowheads="1"/>
            </p:cNvSpPr>
            <p:nvPr/>
          </p:nvSpPr>
          <p:spPr bwMode="auto">
            <a:xfrm>
              <a:off x="2330" y="3067"/>
              <a:ext cx="1797" cy="246"/>
            </a:xfrm>
            <a:prstGeom prst="rect">
              <a:avLst/>
            </a:prstGeom>
            <a:gradFill rotWithShape="0">
              <a:gsLst>
                <a:gs pos="0">
                  <a:srgbClr val="FFFFFF"/>
                </a:gs>
                <a:gs pos="100000">
                  <a:srgbClr val="3399FF"/>
                </a:gs>
              </a:gsLst>
              <a:lin ang="5400000" scaled="1"/>
            </a:gradFill>
            <a:ln w="9525">
              <a:solidFill>
                <a:srgbClr val="000000"/>
              </a:solidFill>
              <a:miter lim="800000"/>
              <a:headEnd/>
              <a:tailEnd/>
            </a:ln>
          </p:spPr>
          <p:txBody>
            <a:bodyPr lIns="19147" tIns="9574" rIns="19147" bIns="9574"/>
            <a:lstStyle/>
            <a:p>
              <a:endParaRPr lang="en-US"/>
            </a:p>
          </p:txBody>
        </p:sp>
        <p:sp>
          <p:nvSpPr>
            <p:cNvPr id="63524" name="Freeform 35"/>
            <p:cNvSpPr>
              <a:spLocks noChangeAspect="1"/>
            </p:cNvSpPr>
            <p:nvPr/>
          </p:nvSpPr>
          <p:spPr bwMode="auto">
            <a:xfrm>
              <a:off x="1631" y="2218"/>
              <a:ext cx="699" cy="1095"/>
            </a:xfrm>
            <a:custGeom>
              <a:avLst/>
              <a:gdLst>
                <a:gd name="T0" fmla="*/ 0 w 2180"/>
                <a:gd name="T1" fmla="*/ 0 h 3450"/>
                <a:gd name="T2" fmla="*/ 0 w 2180"/>
                <a:gd name="T3" fmla="*/ 0 h 3450"/>
                <a:gd name="T4" fmla="*/ 0 w 2180"/>
                <a:gd name="T5" fmla="*/ 0 h 3450"/>
                <a:gd name="T6" fmla="*/ 0 w 2180"/>
                <a:gd name="T7" fmla="*/ 0 h 3450"/>
                <a:gd name="T8" fmla="*/ 0 w 2180"/>
                <a:gd name="T9" fmla="*/ 0 h 3450"/>
                <a:gd name="T10" fmla="*/ 0 60000 65536"/>
                <a:gd name="T11" fmla="*/ 0 60000 65536"/>
                <a:gd name="T12" fmla="*/ 0 60000 65536"/>
                <a:gd name="T13" fmla="*/ 0 60000 65536"/>
                <a:gd name="T14" fmla="*/ 0 60000 65536"/>
                <a:gd name="T15" fmla="*/ 0 w 2180"/>
                <a:gd name="T16" fmla="*/ 0 h 3450"/>
                <a:gd name="T17" fmla="*/ 2180 w 2180"/>
                <a:gd name="T18" fmla="*/ 3450 h 3450"/>
              </a:gdLst>
              <a:ahLst/>
              <a:cxnLst>
                <a:cxn ang="T10">
                  <a:pos x="T0" y="T1"/>
                </a:cxn>
                <a:cxn ang="T11">
                  <a:pos x="T2" y="T3"/>
                </a:cxn>
                <a:cxn ang="T12">
                  <a:pos x="T4" y="T5"/>
                </a:cxn>
                <a:cxn ang="T13">
                  <a:pos x="T6" y="T7"/>
                </a:cxn>
                <a:cxn ang="T14">
                  <a:pos x="T8" y="T9"/>
                </a:cxn>
              </a:cxnLst>
              <a:rect l="T15" t="T16" r="T17" b="T18"/>
              <a:pathLst>
                <a:path w="2180" h="3450">
                  <a:moveTo>
                    <a:pt x="0" y="0"/>
                  </a:moveTo>
                  <a:lnTo>
                    <a:pt x="2180" y="2670"/>
                  </a:lnTo>
                  <a:lnTo>
                    <a:pt x="2180" y="3450"/>
                  </a:lnTo>
                  <a:lnTo>
                    <a:pt x="0" y="770"/>
                  </a:lnTo>
                  <a:lnTo>
                    <a:pt x="0" y="0"/>
                  </a:lnTo>
                  <a:close/>
                </a:path>
              </a:pathLst>
            </a:custGeom>
            <a:gradFill rotWithShape="0">
              <a:gsLst>
                <a:gs pos="0">
                  <a:srgbClr val="3399FF"/>
                </a:gs>
                <a:gs pos="100000">
                  <a:srgbClr val="FFFFFF"/>
                </a:gs>
              </a:gsLst>
              <a:lin ang="18900000" scaled="1"/>
            </a:gradFill>
            <a:ln w="9525">
              <a:solidFill>
                <a:srgbClr val="000000"/>
              </a:solidFill>
              <a:round/>
              <a:headEnd/>
              <a:tailEnd/>
            </a:ln>
          </p:spPr>
          <p:txBody>
            <a:bodyPr lIns="19147" tIns="9574" rIns="19147" bIns="9574"/>
            <a:lstStyle/>
            <a:p>
              <a:endParaRPr lang="en-GB"/>
            </a:p>
          </p:txBody>
        </p:sp>
        <p:sp>
          <p:nvSpPr>
            <p:cNvPr id="63525" name="Text Box 36"/>
            <p:cNvSpPr txBox="1">
              <a:spLocks noChangeAspect="1" noChangeArrowheads="1"/>
            </p:cNvSpPr>
            <p:nvPr/>
          </p:nvSpPr>
          <p:spPr bwMode="auto">
            <a:xfrm>
              <a:off x="3064" y="2731"/>
              <a:ext cx="501" cy="185"/>
            </a:xfrm>
            <a:prstGeom prst="rect">
              <a:avLst/>
            </a:prstGeom>
            <a:noFill/>
            <a:ln w="9525">
              <a:noFill/>
              <a:miter lim="800000"/>
              <a:headEnd/>
              <a:tailEnd/>
            </a:ln>
          </p:spPr>
          <p:txBody>
            <a:bodyPr lIns="19147" tIns="9574" rIns="19147" bIns="9574">
              <a:spAutoFit/>
            </a:bodyPr>
            <a:lstStyle/>
            <a:p>
              <a:pPr algn="ctr" defTabSz="846138"/>
              <a:r>
                <a:rPr lang="en-US">
                  <a:latin typeface="Symbol" pitchFamily="18" charset="2"/>
                </a:rPr>
                <a:t>y</a:t>
              </a:r>
              <a:endParaRPr lang="en-US" baseline="-25000">
                <a:latin typeface="Times New Roman" pitchFamily="18" charset="0"/>
              </a:endParaRPr>
            </a:p>
          </p:txBody>
        </p:sp>
        <p:sp>
          <p:nvSpPr>
            <p:cNvPr id="63526" name="Text Box 37"/>
            <p:cNvSpPr txBox="1">
              <a:spLocks noChangeAspect="1" noChangeArrowheads="1"/>
            </p:cNvSpPr>
            <p:nvPr/>
          </p:nvSpPr>
          <p:spPr bwMode="auto">
            <a:xfrm>
              <a:off x="3909" y="2613"/>
              <a:ext cx="502" cy="185"/>
            </a:xfrm>
            <a:prstGeom prst="rect">
              <a:avLst/>
            </a:prstGeom>
            <a:noFill/>
            <a:ln w="9525">
              <a:noFill/>
              <a:miter lim="800000"/>
              <a:headEnd/>
              <a:tailEnd/>
            </a:ln>
          </p:spPr>
          <p:txBody>
            <a:bodyPr lIns="19147" tIns="9574" rIns="19147" bIns="9574">
              <a:spAutoFit/>
            </a:bodyPr>
            <a:lstStyle/>
            <a:p>
              <a:pPr algn="ctr" defTabSz="846138"/>
              <a:r>
                <a:rPr lang="en-US">
                  <a:latin typeface="Symbol" pitchFamily="18" charset="2"/>
                </a:rPr>
                <a:t>b</a:t>
              </a:r>
              <a:endParaRPr lang="en-US">
                <a:latin typeface="Times New Roman" pitchFamily="18" charset="0"/>
              </a:endParaRPr>
            </a:p>
          </p:txBody>
        </p:sp>
        <p:sp>
          <p:nvSpPr>
            <p:cNvPr id="63527" name="Text Box 38"/>
            <p:cNvSpPr txBox="1">
              <a:spLocks noChangeAspect="1" noChangeArrowheads="1"/>
            </p:cNvSpPr>
            <p:nvPr/>
          </p:nvSpPr>
          <p:spPr bwMode="auto">
            <a:xfrm>
              <a:off x="1998" y="1654"/>
              <a:ext cx="441" cy="185"/>
            </a:xfrm>
            <a:prstGeom prst="rect">
              <a:avLst/>
            </a:prstGeom>
            <a:noFill/>
            <a:ln w="9525">
              <a:noFill/>
              <a:miter lim="800000"/>
              <a:headEnd/>
              <a:tailEnd/>
            </a:ln>
          </p:spPr>
          <p:txBody>
            <a:bodyPr lIns="19147" tIns="9574" rIns="19147" bIns="9574">
              <a:spAutoFit/>
            </a:bodyPr>
            <a:lstStyle/>
            <a:p>
              <a:pPr algn="ctr" defTabSz="846138"/>
              <a:r>
                <a:rPr lang="en-US">
                  <a:latin typeface="Symbol" pitchFamily="18" charset="2"/>
                </a:rPr>
                <a:t>a</a:t>
              </a:r>
              <a:endParaRPr lang="en-US">
                <a:latin typeface="Times New Roman" pitchFamily="18" charset="0"/>
              </a:endParaRPr>
            </a:p>
          </p:txBody>
        </p:sp>
      </p:grpSp>
      <p:sp>
        <p:nvSpPr>
          <p:cNvPr id="63493" name="Text Box 40"/>
          <p:cNvSpPr txBox="1">
            <a:spLocks noChangeArrowheads="1"/>
          </p:cNvSpPr>
          <p:nvPr/>
        </p:nvSpPr>
        <p:spPr bwMode="auto">
          <a:xfrm>
            <a:off x="906463" y="1187450"/>
            <a:ext cx="7329487" cy="396875"/>
          </a:xfrm>
          <a:prstGeom prst="rect">
            <a:avLst/>
          </a:prstGeom>
          <a:noFill/>
          <a:ln w="9525" algn="ctr">
            <a:noFill/>
            <a:miter lim="800000"/>
            <a:headEnd/>
            <a:tailEnd/>
          </a:ln>
        </p:spPr>
        <p:txBody>
          <a:bodyPr>
            <a:spAutoFit/>
          </a:bodyPr>
          <a:lstStyle/>
          <a:p>
            <a:pPr algn="ctr"/>
            <a:r>
              <a:rPr lang="en-GB" sz="2000" b="0" i="1">
                <a:solidFill>
                  <a:schemeClr val="accent2"/>
                </a:solidFill>
              </a:rPr>
              <a:t>(Two dimensional crystals)</a:t>
            </a:r>
            <a:endParaRPr lang="en-US" sz="2000" b="0" i="1">
              <a:solidFill>
                <a:schemeClr val="accent2"/>
              </a:solidFill>
            </a:endParaRPr>
          </a:p>
        </p:txBody>
      </p:sp>
      <p:sp>
        <p:nvSpPr>
          <p:cNvPr id="44" name="Footer Placeholder 2"/>
          <p:cNvSpPr>
            <a:spLocks noGrp="1"/>
          </p:cNvSpPr>
          <p:nvPr>
            <p:ph type="ftr" sz="quarter" idx="10"/>
          </p:nvPr>
        </p:nvSpPr>
        <p:spPr>
          <a:xfrm>
            <a:off x="719572" y="6483349"/>
            <a:ext cx="6120000" cy="212489"/>
          </a:xfrm>
        </p:spPr>
        <p:txBody>
          <a:bodyPr/>
          <a:lstStyle/>
          <a:p>
            <a:r>
              <a:rPr lang="en-GB" dirty="0" smtClean="0"/>
              <a:t>4/12/2017,  SYNOHF, Annecy,  O. Konovalov</a:t>
            </a:r>
            <a:endParaRPr lang="fr-FR"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36" name="Footer Placeholder 2"/>
          <p:cNvSpPr>
            <a:spLocks noGrp="1"/>
          </p:cNvSpPr>
          <p:nvPr>
            <p:ph type="ftr" sz="quarter" idx="10"/>
          </p:nvPr>
        </p:nvSpPr>
        <p:spPr>
          <a:noFill/>
        </p:spPr>
        <p:txBody>
          <a:bodyPr/>
          <a:lstStyle/>
          <a:p>
            <a:r>
              <a:rPr lang="en-GB" smtClean="0">
                <a:latin typeface="Arial" pitchFamily="34" charset="0"/>
              </a:rPr>
              <a:t>4/12/2017,  SYNOHF, Annecy,  O. Konovalov</a:t>
            </a:r>
          </a:p>
        </p:txBody>
      </p:sp>
      <p:sp>
        <p:nvSpPr>
          <p:cNvPr id="64514" name="Slide Number Placeholder 5"/>
          <p:cNvSpPr>
            <a:spLocks noGrp="1"/>
          </p:cNvSpPr>
          <p:nvPr>
            <p:ph type="sldNum" sz="quarter" idx="11"/>
          </p:nvPr>
        </p:nvSpPr>
        <p:spPr>
          <a:noFill/>
        </p:spPr>
        <p:txBody>
          <a:bodyPr/>
          <a:lstStyle/>
          <a:p>
            <a:fld id="{A4144297-83D8-4D28-882E-5FA847BBEA42}" type="slidenum">
              <a:rPr lang="en-GB" smtClean="0">
                <a:latin typeface="Arial" pitchFamily="34" charset="0"/>
              </a:rPr>
              <a:pPr/>
              <a:t>59</a:t>
            </a:fld>
            <a:endParaRPr lang="en-GB" smtClean="0">
              <a:latin typeface="Arial" pitchFamily="34" charset="0"/>
            </a:endParaRPr>
          </a:p>
        </p:txBody>
      </p:sp>
      <p:sp>
        <p:nvSpPr>
          <p:cNvPr id="64516" name="Rectangle 4"/>
          <p:cNvSpPr>
            <a:spLocks noChangeArrowheads="1"/>
          </p:cNvSpPr>
          <p:nvPr/>
        </p:nvSpPr>
        <p:spPr bwMode="auto">
          <a:xfrm>
            <a:off x="1712913" y="2911475"/>
            <a:ext cx="3241675" cy="1619250"/>
          </a:xfrm>
          <a:prstGeom prst="rect">
            <a:avLst/>
          </a:prstGeom>
          <a:solidFill>
            <a:srgbClr val="00FFFF"/>
          </a:solidFill>
          <a:ln w="9525">
            <a:solidFill>
              <a:srgbClr val="000000"/>
            </a:solidFill>
            <a:miter lim="800000"/>
            <a:headEnd/>
            <a:tailEnd/>
          </a:ln>
        </p:spPr>
        <p:txBody>
          <a:bodyPr/>
          <a:lstStyle/>
          <a:p>
            <a:endParaRPr lang="en-US"/>
          </a:p>
        </p:txBody>
      </p:sp>
      <p:sp>
        <p:nvSpPr>
          <p:cNvPr id="64517" name="Rectangle 5"/>
          <p:cNvSpPr>
            <a:spLocks noChangeArrowheads="1"/>
          </p:cNvSpPr>
          <p:nvPr/>
        </p:nvSpPr>
        <p:spPr bwMode="auto">
          <a:xfrm>
            <a:off x="1712913" y="1704975"/>
            <a:ext cx="3241675" cy="1077913"/>
          </a:xfrm>
          <a:prstGeom prst="rect">
            <a:avLst/>
          </a:prstGeom>
          <a:solidFill>
            <a:srgbClr val="00FFFF"/>
          </a:solidFill>
          <a:ln w="9525">
            <a:solidFill>
              <a:srgbClr val="000000"/>
            </a:solidFill>
            <a:miter lim="800000"/>
            <a:headEnd/>
            <a:tailEnd/>
          </a:ln>
        </p:spPr>
        <p:txBody>
          <a:bodyPr/>
          <a:lstStyle/>
          <a:p>
            <a:endParaRPr lang="en-US"/>
          </a:p>
        </p:txBody>
      </p:sp>
      <p:sp>
        <p:nvSpPr>
          <p:cNvPr id="64518" name="Rectangle 6"/>
          <p:cNvSpPr>
            <a:spLocks noChangeArrowheads="1"/>
          </p:cNvSpPr>
          <p:nvPr/>
        </p:nvSpPr>
        <p:spPr bwMode="auto">
          <a:xfrm>
            <a:off x="5165725" y="2911475"/>
            <a:ext cx="3241675" cy="1619250"/>
          </a:xfrm>
          <a:prstGeom prst="rect">
            <a:avLst/>
          </a:prstGeom>
          <a:solidFill>
            <a:srgbClr val="C0C0C0"/>
          </a:solidFill>
          <a:ln w="9525">
            <a:solidFill>
              <a:srgbClr val="000000"/>
            </a:solidFill>
            <a:miter lim="800000"/>
            <a:headEnd/>
            <a:tailEnd/>
          </a:ln>
        </p:spPr>
        <p:txBody>
          <a:bodyPr/>
          <a:lstStyle/>
          <a:p>
            <a:endParaRPr lang="en-US"/>
          </a:p>
        </p:txBody>
      </p:sp>
      <p:sp>
        <p:nvSpPr>
          <p:cNvPr id="64519" name="Rectangle 7"/>
          <p:cNvSpPr>
            <a:spLocks noChangeArrowheads="1"/>
          </p:cNvSpPr>
          <p:nvPr/>
        </p:nvSpPr>
        <p:spPr bwMode="auto">
          <a:xfrm>
            <a:off x="5165725" y="1704975"/>
            <a:ext cx="3241675" cy="1077913"/>
          </a:xfrm>
          <a:prstGeom prst="rect">
            <a:avLst/>
          </a:prstGeom>
          <a:solidFill>
            <a:srgbClr val="C0C0C0"/>
          </a:solidFill>
          <a:ln w="9525">
            <a:solidFill>
              <a:srgbClr val="000000"/>
            </a:solidFill>
            <a:miter lim="800000"/>
            <a:headEnd/>
            <a:tailEnd/>
          </a:ln>
        </p:spPr>
        <p:txBody>
          <a:bodyPr/>
          <a:lstStyle/>
          <a:p>
            <a:endParaRPr lang="en-US"/>
          </a:p>
        </p:txBody>
      </p:sp>
      <p:grpSp>
        <p:nvGrpSpPr>
          <p:cNvPr id="2" name="Group 8"/>
          <p:cNvGrpSpPr>
            <a:grpSpLocks/>
          </p:cNvGrpSpPr>
          <p:nvPr/>
        </p:nvGrpSpPr>
        <p:grpSpPr bwMode="auto">
          <a:xfrm>
            <a:off x="3270250" y="1801813"/>
            <a:ext cx="128588" cy="884237"/>
            <a:chOff x="3862" y="1938"/>
            <a:chExt cx="340" cy="2332"/>
          </a:xfrm>
        </p:grpSpPr>
        <p:sp>
          <p:nvSpPr>
            <p:cNvPr id="64680" name="Oval 9"/>
            <p:cNvSpPr>
              <a:spLocks noChangeArrowheads="1"/>
            </p:cNvSpPr>
            <p:nvPr/>
          </p:nvSpPr>
          <p:spPr bwMode="auto">
            <a:xfrm>
              <a:off x="3862" y="1938"/>
              <a:ext cx="340" cy="342"/>
            </a:xfrm>
            <a:prstGeom prst="ellipse">
              <a:avLst/>
            </a:prstGeom>
            <a:noFill/>
            <a:ln w="28575">
              <a:solidFill>
                <a:srgbClr val="000000"/>
              </a:solidFill>
              <a:round/>
              <a:headEnd/>
              <a:tailEnd/>
            </a:ln>
          </p:spPr>
          <p:txBody>
            <a:bodyPr/>
            <a:lstStyle/>
            <a:p>
              <a:endParaRPr lang="en-US"/>
            </a:p>
          </p:txBody>
        </p:sp>
        <p:grpSp>
          <p:nvGrpSpPr>
            <p:cNvPr id="3" name="Group 10"/>
            <p:cNvGrpSpPr>
              <a:grpSpLocks/>
            </p:cNvGrpSpPr>
            <p:nvPr/>
          </p:nvGrpSpPr>
          <p:grpSpPr bwMode="auto">
            <a:xfrm>
              <a:off x="3862" y="2115"/>
              <a:ext cx="340" cy="2155"/>
              <a:chOff x="3860" y="2115"/>
              <a:chExt cx="340" cy="2155"/>
            </a:xfrm>
          </p:grpSpPr>
          <p:grpSp>
            <p:nvGrpSpPr>
              <p:cNvPr id="4" name="Group 11"/>
              <p:cNvGrpSpPr>
                <a:grpSpLocks/>
              </p:cNvGrpSpPr>
              <p:nvPr/>
            </p:nvGrpSpPr>
            <p:grpSpPr bwMode="auto">
              <a:xfrm>
                <a:off x="3860" y="2115"/>
                <a:ext cx="340" cy="1984"/>
                <a:chOff x="3856" y="2115"/>
                <a:chExt cx="340" cy="1984"/>
              </a:xfrm>
            </p:grpSpPr>
            <p:sp>
              <p:nvSpPr>
                <p:cNvPr id="64686" name="Line 12"/>
                <p:cNvSpPr>
                  <a:spLocks noChangeShapeType="1"/>
                </p:cNvSpPr>
                <p:nvPr/>
              </p:nvSpPr>
              <p:spPr bwMode="auto">
                <a:xfrm>
                  <a:off x="3856" y="2115"/>
                  <a:ext cx="0" cy="1984"/>
                </a:xfrm>
                <a:prstGeom prst="line">
                  <a:avLst/>
                </a:prstGeom>
                <a:noFill/>
                <a:ln w="28575">
                  <a:solidFill>
                    <a:srgbClr val="000000"/>
                  </a:solidFill>
                  <a:round/>
                  <a:headEnd/>
                  <a:tailEnd/>
                </a:ln>
              </p:spPr>
              <p:txBody>
                <a:bodyPr/>
                <a:lstStyle/>
                <a:p>
                  <a:endParaRPr lang="en-GB"/>
                </a:p>
              </p:txBody>
            </p:sp>
            <p:sp>
              <p:nvSpPr>
                <p:cNvPr id="64687" name="Line 13"/>
                <p:cNvSpPr>
                  <a:spLocks noChangeShapeType="1"/>
                </p:cNvSpPr>
                <p:nvPr/>
              </p:nvSpPr>
              <p:spPr bwMode="auto">
                <a:xfrm>
                  <a:off x="4196" y="2115"/>
                  <a:ext cx="0" cy="1984"/>
                </a:xfrm>
                <a:prstGeom prst="line">
                  <a:avLst/>
                </a:prstGeom>
                <a:noFill/>
                <a:ln w="28575">
                  <a:solidFill>
                    <a:srgbClr val="000000"/>
                  </a:solidFill>
                  <a:round/>
                  <a:headEnd/>
                  <a:tailEnd/>
                </a:ln>
              </p:spPr>
              <p:txBody>
                <a:bodyPr/>
                <a:lstStyle/>
                <a:p>
                  <a:endParaRPr lang="en-GB"/>
                </a:p>
              </p:txBody>
            </p:sp>
          </p:grpSp>
          <p:grpSp>
            <p:nvGrpSpPr>
              <p:cNvPr id="5" name="Group 14"/>
              <p:cNvGrpSpPr>
                <a:grpSpLocks/>
              </p:cNvGrpSpPr>
              <p:nvPr/>
            </p:nvGrpSpPr>
            <p:grpSpPr bwMode="auto">
              <a:xfrm flipV="1">
                <a:off x="3860" y="4100"/>
                <a:ext cx="340" cy="170"/>
                <a:chOff x="3402" y="4344"/>
                <a:chExt cx="340" cy="170"/>
              </a:xfrm>
            </p:grpSpPr>
            <p:sp>
              <p:nvSpPr>
                <p:cNvPr id="64684" name="Arc 15"/>
                <p:cNvSpPr>
                  <a:spLocks/>
                </p:cNvSpPr>
                <p:nvPr/>
              </p:nvSpPr>
              <p:spPr bwMode="auto">
                <a:xfrm>
                  <a:off x="3572" y="4344"/>
                  <a:ext cx="170" cy="1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0000"/>
                  </a:solidFill>
                  <a:round/>
                  <a:headEnd/>
                  <a:tailEnd/>
                </a:ln>
              </p:spPr>
              <p:txBody>
                <a:bodyPr/>
                <a:lstStyle/>
                <a:p>
                  <a:endParaRPr lang="en-GB"/>
                </a:p>
              </p:txBody>
            </p:sp>
            <p:sp>
              <p:nvSpPr>
                <p:cNvPr id="64685" name="Arc 16"/>
                <p:cNvSpPr>
                  <a:spLocks/>
                </p:cNvSpPr>
                <p:nvPr/>
              </p:nvSpPr>
              <p:spPr bwMode="auto">
                <a:xfrm flipH="1">
                  <a:off x="3402" y="4344"/>
                  <a:ext cx="170" cy="1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0000"/>
                  </a:solidFill>
                  <a:round/>
                  <a:headEnd/>
                  <a:tailEnd/>
                </a:ln>
              </p:spPr>
              <p:txBody>
                <a:bodyPr/>
                <a:lstStyle/>
                <a:p>
                  <a:endParaRPr lang="en-GB"/>
                </a:p>
              </p:txBody>
            </p:sp>
          </p:grpSp>
        </p:grpSp>
      </p:grpSp>
      <p:grpSp>
        <p:nvGrpSpPr>
          <p:cNvPr id="6" name="Group 25"/>
          <p:cNvGrpSpPr>
            <a:grpSpLocks/>
          </p:cNvGrpSpPr>
          <p:nvPr/>
        </p:nvGrpSpPr>
        <p:grpSpPr bwMode="auto">
          <a:xfrm>
            <a:off x="2025650" y="3211513"/>
            <a:ext cx="2617788" cy="1020762"/>
            <a:chOff x="1724" y="2875"/>
            <a:chExt cx="2747" cy="1073"/>
          </a:xfrm>
        </p:grpSpPr>
        <p:grpSp>
          <p:nvGrpSpPr>
            <p:cNvPr id="7" name="Group 26"/>
            <p:cNvGrpSpPr>
              <a:grpSpLocks/>
            </p:cNvGrpSpPr>
            <p:nvPr/>
          </p:nvGrpSpPr>
          <p:grpSpPr bwMode="auto">
            <a:xfrm>
              <a:off x="1724" y="2875"/>
              <a:ext cx="2273" cy="113"/>
              <a:chOff x="1443" y="4182"/>
              <a:chExt cx="2273" cy="113"/>
            </a:xfrm>
          </p:grpSpPr>
          <p:sp>
            <p:nvSpPr>
              <p:cNvPr id="64670" name="Oval 27"/>
              <p:cNvSpPr>
                <a:spLocks noChangeArrowheads="1"/>
              </p:cNvSpPr>
              <p:nvPr/>
            </p:nvSpPr>
            <p:spPr bwMode="auto">
              <a:xfrm>
                <a:off x="14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71" name="Oval 28"/>
              <p:cNvSpPr>
                <a:spLocks noChangeArrowheads="1"/>
              </p:cNvSpPr>
              <p:nvPr/>
            </p:nvSpPr>
            <p:spPr bwMode="auto">
              <a:xfrm>
                <a:off x="16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72" name="Oval 29"/>
              <p:cNvSpPr>
                <a:spLocks noChangeArrowheads="1"/>
              </p:cNvSpPr>
              <p:nvPr/>
            </p:nvSpPr>
            <p:spPr bwMode="auto">
              <a:xfrm>
                <a:off x="19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73" name="Oval 30"/>
              <p:cNvSpPr>
                <a:spLocks noChangeArrowheads="1"/>
              </p:cNvSpPr>
              <p:nvPr/>
            </p:nvSpPr>
            <p:spPr bwMode="auto">
              <a:xfrm>
                <a:off x="21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74" name="Oval 31"/>
              <p:cNvSpPr>
                <a:spLocks noChangeArrowheads="1"/>
              </p:cNvSpPr>
              <p:nvPr/>
            </p:nvSpPr>
            <p:spPr bwMode="auto">
              <a:xfrm>
                <a:off x="240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75" name="Oval 32"/>
              <p:cNvSpPr>
                <a:spLocks noChangeArrowheads="1"/>
              </p:cNvSpPr>
              <p:nvPr/>
            </p:nvSpPr>
            <p:spPr bwMode="auto">
              <a:xfrm>
                <a:off x="26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76" name="Oval 33"/>
              <p:cNvSpPr>
                <a:spLocks noChangeArrowheads="1"/>
              </p:cNvSpPr>
              <p:nvPr/>
            </p:nvSpPr>
            <p:spPr bwMode="auto">
              <a:xfrm>
                <a:off x="28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77" name="Oval 34"/>
              <p:cNvSpPr>
                <a:spLocks noChangeArrowheads="1"/>
              </p:cNvSpPr>
              <p:nvPr/>
            </p:nvSpPr>
            <p:spPr bwMode="auto">
              <a:xfrm>
                <a:off x="31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78" name="Oval 35"/>
              <p:cNvSpPr>
                <a:spLocks noChangeArrowheads="1"/>
              </p:cNvSpPr>
              <p:nvPr/>
            </p:nvSpPr>
            <p:spPr bwMode="auto">
              <a:xfrm>
                <a:off x="33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79" name="Oval 36"/>
              <p:cNvSpPr>
                <a:spLocks noChangeArrowheads="1"/>
              </p:cNvSpPr>
              <p:nvPr/>
            </p:nvSpPr>
            <p:spPr bwMode="auto">
              <a:xfrm>
                <a:off x="3603" y="4182"/>
                <a:ext cx="113" cy="113"/>
              </a:xfrm>
              <a:prstGeom prst="ellipse">
                <a:avLst/>
              </a:prstGeom>
              <a:solidFill>
                <a:srgbClr val="000000"/>
              </a:solidFill>
              <a:ln w="9525">
                <a:solidFill>
                  <a:srgbClr val="000000"/>
                </a:solidFill>
                <a:round/>
                <a:headEnd/>
                <a:tailEnd/>
              </a:ln>
            </p:spPr>
            <p:txBody>
              <a:bodyPr/>
              <a:lstStyle/>
              <a:p>
                <a:endParaRPr lang="en-US"/>
              </a:p>
            </p:txBody>
          </p:sp>
        </p:grpSp>
        <p:grpSp>
          <p:nvGrpSpPr>
            <p:cNvPr id="8" name="Group 37"/>
            <p:cNvGrpSpPr>
              <a:grpSpLocks/>
            </p:cNvGrpSpPr>
            <p:nvPr/>
          </p:nvGrpSpPr>
          <p:grpSpPr bwMode="auto">
            <a:xfrm>
              <a:off x="1838" y="3115"/>
              <a:ext cx="2273" cy="113"/>
              <a:chOff x="1443" y="4182"/>
              <a:chExt cx="2273" cy="113"/>
            </a:xfrm>
          </p:grpSpPr>
          <p:sp>
            <p:nvSpPr>
              <p:cNvPr id="64660" name="Oval 38"/>
              <p:cNvSpPr>
                <a:spLocks noChangeArrowheads="1"/>
              </p:cNvSpPr>
              <p:nvPr/>
            </p:nvSpPr>
            <p:spPr bwMode="auto">
              <a:xfrm>
                <a:off x="14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61" name="Oval 39"/>
              <p:cNvSpPr>
                <a:spLocks noChangeArrowheads="1"/>
              </p:cNvSpPr>
              <p:nvPr/>
            </p:nvSpPr>
            <p:spPr bwMode="auto">
              <a:xfrm>
                <a:off x="16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62" name="Oval 40"/>
              <p:cNvSpPr>
                <a:spLocks noChangeArrowheads="1"/>
              </p:cNvSpPr>
              <p:nvPr/>
            </p:nvSpPr>
            <p:spPr bwMode="auto">
              <a:xfrm>
                <a:off x="19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63" name="Oval 41"/>
              <p:cNvSpPr>
                <a:spLocks noChangeArrowheads="1"/>
              </p:cNvSpPr>
              <p:nvPr/>
            </p:nvSpPr>
            <p:spPr bwMode="auto">
              <a:xfrm>
                <a:off x="21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64" name="Oval 42"/>
              <p:cNvSpPr>
                <a:spLocks noChangeArrowheads="1"/>
              </p:cNvSpPr>
              <p:nvPr/>
            </p:nvSpPr>
            <p:spPr bwMode="auto">
              <a:xfrm>
                <a:off x="240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65" name="Oval 43"/>
              <p:cNvSpPr>
                <a:spLocks noChangeArrowheads="1"/>
              </p:cNvSpPr>
              <p:nvPr/>
            </p:nvSpPr>
            <p:spPr bwMode="auto">
              <a:xfrm>
                <a:off x="26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66" name="Oval 44"/>
              <p:cNvSpPr>
                <a:spLocks noChangeArrowheads="1"/>
              </p:cNvSpPr>
              <p:nvPr/>
            </p:nvSpPr>
            <p:spPr bwMode="auto">
              <a:xfrm>
                <a:off x="28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67" name="Oval 45"/>
              <p:cNvSpPr>
                <a:spLocks noChangeArrowheads="1"/>
              </p:cNvSpPr>
              <p:nvPr/>
            </p:nvSpPr>
            <p:spPr bwMode="auto">
              <a:xfrm>
                <a:off x="31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68" name="Oval 46"/>
              <p:cNvSpPr>
                <a:spLocks noChangeArrowheads="1"/>
              </p:cNvSpPr>
              <p:nvPr/>
            </p:nvSpPr>
            <p:spPr bwMode="auto">
              <a:xfrm>
                <a:off x="33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69" name="Oval 47"/>
              <p:cNvSpPr>
                <a:spLocks noChangeArrowheads="1"/>
              </p:cNvSpPr>
              <p:nvPr/>
            </p:nvSpPr>
            <p:spPr bwMode="auto">
              <a:xfrm>
                <a:off x="3603" y="4182"/>
                <a:ext cx="113" cy="113"/>
              </a:xfrm>
              <a:prstGeom prst="ellipse">
                <a:avLst/>
              </a:prstGeom>
              <a:solidFill>
                <a:srgbClr val="000000"/>
              </a:solidFill>
              <a:ln w="9525">
                <a:solidFill>
                  <a:srgbClr val="000000"/>
                </a:solidFill>
                <a:round/>
                <a:headEnd/>
                <a:tailEnd/>
              </a:ln>
            </p:spPr>
            <p:txBody>
              <a:bodyPr/>
              <a:lstStyle/>
              <a:p>
                <a:endParaRPr lang="en-US"/>
              </a:p>
            </p:txBody>
          </p:sp>
        </p:grpSp>
        <p:grpSp>
          <p:nvGrpSpPr>
            <p:cNvPr id="9" name="Group 48"/>
            <p:cNvGrpSpPr>
              <a:grpSpLocks/>
            </p:cNvGrpSpPr>
            <p:nvPr/>
          </p:nvGrpSpPr>
          <p:grpSpPr bwMode="auto">
            <a:xfrm>
              <a:off x="1967" y="3355"/>
              <a:ext cx="2273" cy="113"/>
              <a:chOff x="1443" y="4182"/>
              <a:chExt cx="2273" cy="113"/>
            </a:xfrm>
          </p:grpSpPr>
          <p:sp>
            <p:nvSpPr>
              <p:cNvPr id="64650" name="Oval 49"/>
              <p:cNvSpPr>
                <a:spLocks noChangeArrowheads="1"/>
              </p:cNvSpPr>
              <p:nvPr/>
            </p:nvSpPr>
            <p:spPr bwMode="auto">
              <a:xfrm>
                <a:off x="14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51" name="Oval 50"/>
              <p:cNvSpPr>
                <a:spLocks noChangeArrowheads="1"/>
              </p:cNvSpPr>
              <p:nvPr/>
            </p:nvSpPr>
            <p:spPr bwMode="auto">
              <a:xfrm>
                <a:off x="16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52" name="Oval 51"/>
              <p:cNvSpPr>
                <a:spLocks noChangeArrowheads="1"/>
              </p:cNvSpPr>
              <p:nvPr/>
            </p:nvSpPr>
            <p:spPr bwMode="auto">
              <a:xfrm>
                <a:off x="19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53" name="Oval 52"/>
              <p:cNvSpPr>
                <a:spLocks noChangeArrowheads="1"/>
              </p:cNvSpPr>
              <p:nvPr/>
            </p:nvSpPr>
            <p:spPr bwMode="auto">
              <a:xfrm>
                <a:off x="21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54" name="Oval 53"/>
              <p:cNvSpPr>
                <a:spLocks noChangeArrowheads="1"/>
              </p:cNvSpPr>
              <p:nvPr/>
            </p:nvSpPr>
            <p:spPr bwMode="auto">
              <a:xfrm>
                <a:off x="240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55" name="Oval 54"/>
              <p:cNvSpPr>
                <a:spLocks noChangeArrowheads="1"/>
              </p:cNvSpPr>
              <p:nvPr/>
            </p:nvSpPr>
            <p:spPr bwMode="auto">
              <a:xfrm>
                <a:off x="26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56" name="Oval 55"/>
              <p:cNvSpPr>
                <a:spLocks noChangeArrowheads="1"/>
              </p:cNvSpPr>
              <p:nvPr/>
            </p:nvSpPr>
            <p:spPr bwMode="auto">
              <a:xfrm>
                <a:off x="28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57" name="Oval 56"/>
              <p:cNvSpPr>
                <a:spLocks noChangeArrowheads="1"/>
              </p:cNvSpPr>
              <p:nvPr/>
            </p:nvSpPr>
            <p:spPr bwMode="auto">
              <a:xfrm>
                <a:off x="31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58" name="Oval 57"/>
              <p:cNvSpPr>
                <a:spLocks noChangeArrowheads="1"/>
              </p:cNvSpPr>
              <p:nvPr/>
            </p:nvSpPr>
            <p:spPr bwMode="auto">
              <a:xfrm>
                <a:off x="33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59" name="Oval 58"/>
              <p:cNvSpPr>
                <a:spLocks noChangeArrowheads="1"/>
              </p:cNvSpPr>
              <p:nvPr/>
            </p:nvSpPr>
            <p:spPr bwMode="auto">
              <a:xfrm>
                <a:off x="3603" y="4182"/>
                <a:ext cx="113" cy="113"/>
              </a:xfrm>
              <a:prstGeom prst="ellipse">
                <a:avLst/>
              </a:prstGeom>
              <a:solidFill>
                <a:srgbClr val="000000"/>
              </a:solidFill>
              <a:ln w="9525">
                <a:solidFill>
                  <a:srgbClr val="000000"/>
                </a:solidFill>
                <a:round/>
                <a:headEnd/>
                <a:tailEnd/>
              </a:ln>
            </p:spPr>
            <p:txBody>
              <a:bodyPr/>
              <a:lstStyle/>
              <a:p>
                <a:endParaRPr lang="en-US"/>
              </a:p>
            </p:txBody>
          </p:sp>
        </p:grpSp>
        <p:grpSp>
          <p:nvGrpSpPr>
            <p:cNvPr id="10" name="Group 59"/>
            <p:cNvGrpSpPr>
              <a:grpSpLocks/>
            </p:cNvGrpSpPr>
            <p:nvPr/>
          </p:nvGrpSpPr>
          <p:grpSpPr bwMode="auto">
            <a:xfrm>
              <a:off x="2084" y="3595"/>
              <a:ext cx="2273" cy="113"/>
              <a:chOff x="1443" y="4182"/>
              <a:chExt cx="2273" cy="113"/>
            </a:xfrm>
          </p:grpSpPr>
          <p:sp>
            <p:nvSpPr>
              <p:cNvPr id="64640" name="Oval 60"/>
              <p:cNvSpPr>
                <a:spLocks noChangeArrowheads="1"/>
              </p:cNvSpPr>
              <p:nvPr/>
            </p:nvSpPr>
            <p:spPr bwMode="auto">
              <a:xfrm>
                <a:off x="14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41" name="Oval 61"/>
              <p:cNvSpPr>
                <a:spLocks noChangeArrowheads="1"/>
              </p:cNvSpPr>
              <p:nvPr/>
            </p:nvSpPr>
            <p:spPr bwMode="auto">
              <a:xfrm>
                <a:off x="16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42" name="Oval 62"/>
              <p:cNvSpPr>
                <a:spLocks noChangeArrowheads="1"/>
              </p:cNvSpPr>
              <p:nvPr/>
            </p:nvSpPr>
            <p:spPr bwMode="auto">
              <a:xfrm>
                <a:off x="19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43" name="Oval 63"/>
              <p:cNvSpPr>
                <a:spLocks noChangeArrowheads="1"/>
              </p:cNvSpPr>
              <p:nvPr/>
            </p:nvSpPr>
            <p:spPr bwMode="auto">
              <a:xfrm>
                <a:off x="21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44" name="Oval 64"/>
              <p:cNvSpPr>
                <a:spLocks noChangeArrowheads="1"/>
              </p:cNvSpPr>
              <p:nvPr/>
            </p:nvSpPr>
            <p:spPr bwMode="auto">
              <a:xfrm>
                <a:off x="240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45" name="Oval 65"/>
              <p:cNvSpPr>
                <a:spLocks noChangeArrowheads="1"/>
              </p:cNvSpPr>
              <p:nvPr/>
            </p:nvSpPr>
            <p:spPr bwMode="auto">
              <a:xfrm>
                <a:off x="26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46" name="Oval 66"/>
              <p:cNvSpPr>
                <a:spLocks noChangeArrowheads="1"/>
              </p:cNvSpPr>
              <p:nvPr/>
            </p:nvSpPr>
            <p:spPr bwMode="auto">
              <a:xfrm>
                <a:off x="28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47" name="Oval 67"/>
              <p:cNvSpPr>
                <a:spLocks noChangeArrowheads="1"/>
              </p:cNvSpPr>
              <p:nvPr/>
            </p:nvSpPr>
            <p:spPr bwMode="auto">
              <a:xfrm>
                <a:off x="31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48" name="Oval 68"/>
              <p:cNvSpPr>
                <a:spLocks noChangeArrowheads="1"/>
              </p:cNvSpPr>
              <p:nvPr/>
            </p:nvSpPr>
            <p:spPr bwMode="auto">
              <a:xfrm>
                <a:off x="33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49" name="Oval 69"/>
              <p:cNvSpPr>
                <a:spLocks noChangeArrowheads="1"/>
              </p:cNvSpPr>
              <p:nvPr/>
            </p:nvSpPr>
            <p:spPr bwMode="auto">
              <a:xfrm>
                <a:off x="3603" y="4182"/>
                <a:ext cx="113" cy="113"/>
              </a:xfrm>
              <a:prstGeom prst="ellipse">
                <a:avLst/>
              </a:prstGeom>
              <a:solidFill>
                <a:srgbClr val="000000"/>
              </a:solidFill>
              <a:ln w="9525">
                <a:solidFill>
                  <a:srgbClr val="000000"/>
                </a:solidFill>
                <a:round/>
                <a:headEnd/>
                <a:tailEnd/>
              </a:ln>
            </p:spPr>
            <p:txBody>
              <a:bodyPr/>
              <a:lstStyle/>
              <a:p>
                <a:endParaRPr lang="en-US"/>
              </a:p>
            </p:txBody>
          </p:sp>
        </p:grpSp>
        <p:grpSp>
          <p:nvGrpSpPr>
            <p:cNvPr id="11" name="Group 70"/>
            <p:cNvGrpSpPr>
              <a:grpSpLocks/>
            </p:cNvGrpSpPr>
            <p:nvPr/>
          </p:nvGrpSpPr>
          <p:grpSpPr bwMode="auto">
            <a:xfrm>
              <a:off x="2198" y="3835"/>
              <a:ext cx="2273" cy="113"/>
              <a:chOff x="1443" y="4182"/>
              <a:chExt cx="2273" cy="113"/>
            </a:xfrm>
          </p:grpSpPr>
          <p:sp>
            <p:nvSpPr>
              <p:cNvPr id="64630" name="Oval 71"/>
              <p:cNvSpPr>
                <a:spLocks noChangeArrowheads="1"/>
              </p:cNvSpPr>
              <p:nvPr/>
            </p:nvSpPr>
            <p:spPr bwMode="auto">
              <a:xfrm>
                <a:off x="14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31" name="Oval 72"/>
              <p:cNvSpPr>
                <a:spLocks noChangeArrowheads="1"/>
              </p:cNvSpPr>
              <p:nvPr/>
            </p:nvSpPr>
            <p:spPr bwMode="auto">
              <a:xfrm>
                <a:off x="16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32" name="Oval 73"/>
              <p:cNvSpPr>
                <a:spLocks noChangeArrowheads="1"/>
              </p:cNvSpPr>
              <p:nvPr/>
            </p:nvSpPr>
            <p:spPr bwMode="auto">
              <a:xfrm>
                <a:off x="19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33" name="Oval 74"/>
              <p:cNvSpPr>
                <a:spLocks noChangeArrowheads="1"/>
              </p:cNvSpPr>
              <p:nvPr/>
            </p:nvSpPr>
            <p:spPr bwMode="auto">
              <a:xfrm>
                <a:off x="21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34" name="Oval 75"/>
              <p:cNvSpPr>
                <a:spLocks noChangeArrowheads="1"/>
              </p:cNvSpPr>
              <p:nvPr/>
            </p:nvSpPr>
            <p:spPr bwMode="auto">
              <a:xfrm>
                <a:off x="240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35" name="Oval 76"/>
              <p:cNvSpPr>
                <a:spLocks noChangeArrowheads="1"/>
              </p:cNvSpPr>
              <p:nvPr/>
            </p:nvSpPr>
            <p:spPr bwMode="auto">
              <a:xfrm>
                <a:off x="264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36" name="Oval 77"/>
              <p:cNvSpPr>
                <a:spLocks noChangeArrowheads="1"/>
              </p:cNvSpPr>
              <p:nvPr/>
            </p:nvSpPr>
            <p:spPr bwMode="auto">
              <a:xfrm>
                <a:off x="288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37" name="Oval 78"/>
              <p:cNvSpPr>
                <a:spLocks noChangeArrowheads="1"/>
              </p:cNvSpPr>
              <p:nvPr/>
            </p:nvSpPr>
            <p:spPr bwMode="auto">
              <a:xfrm>
                <a:off x="312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38" name="Oval 79"/>
              <p:cNvSpPr>
                <a:spLocks noChangeArrowheads="1"/>
              </p:cNvSpPr>
              <p:nvPr/>
            </p:nvSpPr>
            <p:spPr bwMode="auto">
              <a:xfrm>
                <a:off x="3363" y="4182"/>
                <a:ext cx="113" cy="113"/>
              </a:xfrm>
              <a:prstGeom prst="ellipse">
                <a:avLst/>
              </a:prstGeom>
              <a:solidFill>
                <a:srgbClr val="000000"/>
              </a:solidFill>
              <a:ln w="9525">
                <a:solidFill>
                  <a:srgbClr val="000000"/>
                </a:solidFill>
                <a:round/>
                <a:headEnd/>
                <a:tailEnd/>
              </a:ln>
            </p:spPr>
            <p:txBody>
              <a:bodyPr/>
              <a:lstStyle/>
              <a:p>
                <a:endParaRPr lang="en-US"/>
              </a:p>
            </p:txBody>
          </p:sp>
          <p:sp>
            <p:nvSpPr>
              <p:cNvPr id="64639" name="Oval 80"/>
              <p:cNvSpPr>
                <a:spLocks noChangeArrowheads="1"/>
              </p:cNvSpPr>
              <p:nvPr/>
            </p:nvSpPr>
            <p:spPr bwMode="auto">
              <a:xfrm>
                <a:off x="3603" y="4182"/>
                <a:ext cx="113" cy="113"/>
              </a:xfrm>
              <a:prstGeom prst="ellipse">
                <a:avLst/>
              </a:prstGeom>
              <a:solidFill>
                <a:srgbClr val="000000"/>
              </a:solidFill>
              <a:ln w="9525">
                <a:solidFill>
                  <a:srgbClr val="000000"/>
                </a:solidFill>
                <a:round/>
                <a:headEnd/>
                <a:tailEnd/>
              </a:ln>
            </p:spPr>
            <p:txBody>
              <a:bodyPr/>
              <a:lstStyle/>
              <a:p>
                <a:endParaRPr lang="en-US"/>
              </a:p>
            </p:txBody>
          </p:sp>
        </p:grpSp>
        <p:sp>
          <p:nvSpPr>
            <p:cNvPr id="64629" name="Freeform 81"/>
            <p:cNvSpPr>
              <a:spLocks/>
            </p:cNvSpPr>
            <p:nvPr/>
          </p:nvSpPr>
          <p:spPr bwMode="auto">
            <a:xfrm>
              <a:off x="2850" y="3168"/>
              <a:ext cx="372" cy="240"/>
            </a:xfrm>
            <a:custGeom>
              <a:avLst/>
              <a:gdLst>
                <a:gd name="T0" fmla="*/ 132 w 372"/>
                <a:gd name="T1" fmla="*/ 240 h 240"/>
                <a:gd name="T2" fmla="*/ 0 w 372"/>
                <a:gd name="T3" fmla="*/ 0 h 240"/>
                <a:gd name="T4" fmla="*/ 246 w 372"/>
                <a:gd name="T5" fmla="*/ 0 h 240"/>
                <a:gd name="T6" fmla="*/ 372 w 372"/>
                <a:gd name="T7" fmla="*/ 240 h 240"/>
                <a:gd name="T8" fmla="*/ 132 w 372"/>
                <a:gd name="T9" fmla="*/ 240 h 240"/>
                <a:gd name="T10" fmla="*/ 0 60000 65536"/>
                <a:gd name="T11" fmla="*/ 0 60000 65536"/>
                <a:gd name="T12" fmla="*/ 0 60000 65536"/>
                <a:gd name="T13" fmla="*/ 0 60000 65536"/>
                <a:gd name="T14" fmla="*/ 0 60000 65536"/>
                <a:gd name="T15" fmla="*/ 0 w 372"/>
                <a:gd name="T16" fmla="*/ 0 h 240"/>
                <a:gd name="T17" fmla="*/ 372 w 372"/>
                <a:gd name="T18" fmla="*/ 240 h 240"/>
              </a:gdLst>
              <a:ahLst/>
              <a:cxnLst>
                <a:cxn ang="T10">
                  <a:pos x="T0" y="T1"/>
                </a:cxn>
                <a:cxn ang="T11">
                  <a:pos x="T2" y="T3"/>
                </a:cxn>
                <a:cxn ang="T12">
                  <a:pos x="T4" y="T5"/>
                </a:cxn>
                <a:cxn ang="T13">
                  <a:pos x="T6" y="T7"/>
                </a:cxn>
                <a:cxn ang="T14">
                  <a:pos x="T8" y="T9"/>
                </a:cxn>
              </a:cxnLst>
              <a:rect l="T15" t="T16" r="T17" b="T18"/>
              <a:pathLst>
                <a:path w="372" h="240">
                  <a:moveTo>
                    <a:pt x="132" y="240"/>
                  </a:moveTo>
                  <a:lnTo>
                    <a:pt x="0" y="0"/>
                  </a:lnTo>
                  <a:lnTo>
                    <a:pt x="246" y="0"/>
                  </a:lnTo>
                  <a:lnTo>
                    <a:pt x="372" y="240"/>
                  </a:lnTo>
                  <a:lnTo>
                    <a:pt x="132" y="240"/>
                  </a:lnTo>
                  <a:close/>
                </a:path>
              </a:pathLst>
            </a:custGeom>
            <a:solidFill>
              <a:srgbClr val="0000FF">
                <a:alpha val="50195"/>
              </a:srgbClr>
            </a:solidFill>
            <a:ln w="9525">
              <a:noFill/>
              <a:round/>
              <a:headEnd/>
              <a:tailEnd/>
            </a:ln>
          </p:spPr>
          <p:txBody>
            <a:bodyPr/>
            <a:lstStyle/>
            <a:p>
              <a:endParaRPr lang="en-GB"/>
            </a:p>
          </p:txBody>
        </p:sp>
      </p:grpSp>
      <p:grpSp>
        <p:nvGrpSpPr>
          <p:cNvPr id="12" name="Group 82"/>
          <p:cNvGrpSpPr>
            <a:grpSpLocks/>
          </p:cNvGrpSpPr>
          <p:nvPr/>
        </p:nvGrpSpPr>
        <p:grpSpPr bwMode="auto">
          <a:xfrm>
            <a:off x="5210175" y="3067050"/>
            <a:ext cx="3152775" cy="1308100"/>
            <a:chOff x="5784" y="2778"/>
            <a:chExt cx="3309" cy="1375"/>
          </a:xfrm>
        </p:grpSpPr>
        <p:sp>
          <p:nvSpPr>
            <p:cNvPr id="64555" name="Line 83"/>
            <p:cNvSpPr>
              <a:spLocks noChangeShapeType="1"/>
            </p:cNvSpPr>
            <p:nvPr/>
          </p:nvSpPr>
          <p:spPr bwMode="auto">
            <a:xfrm>
              <a:off x="7314" y="3306"/>
              <a:ext cx="0" cy="283"/>
            </a:xfrm>
            <a:prstGeom prst="line">
              <a:avLst/>
            </a:prstGeom>
            <a:noFill/>
            <a:ln w="28575">
              <a:solidFill>
                <a:srgbClr val="FF0000"/>
              </a:solidFill>
              <a:round/>
              <a:headEnd/>
              <a:tailEnd/>
            </a:ln>
          </p:spPr>
          <p:txBody>
            <a:bodyPr/>
            <a:lstStyle/>
            <a:p>
              <a:endParaRPr lang="en-GB"/>
            </a:p>
          </p:txBody>
        </p:sp>
        <p:grpSp>
          <p:nvGrpSpPr>
            <p:cNvPr id="13" name="Group 84"/>
            <p:cNvGrpSpPr>
              <a:grpSpLocks/>
            </p:cNvGrpSpPr>
            <p:nvPr/>
          </p:nvGrpSpPr>
          <p:grpSpPr bwMode="auto">
            <a:xfrm rot="247392">
              <a:off x="5784" y="2974"/>
              <a:ext cx="3309" cy="966"/>
              <a:chOff x="5784" y="2974"/>
              <a:chExt cx="3309" cy="966"/>
            </a:xfrm>
          </p:grpSpPr>
          <p:sp>
            <p:nvSpPr>
              <p:cNvPr id="64606" name="Freeform 85"/>
              <p:cNvSpPr>
                <a:spLocks/>
              </p:cNvSpPr>
              <p:nvPr/>
            </p:nvSpPr>
            <p:spPr bwMode="auto">
              <a:xfrm>
                <a:off x="7194" y="3456"/>
                <a:ext cx="360" cy="240"/>
              </a:xfrm>
              <a:custGeom>
                <a:avLst/>
                <a:gdLst>
                  <a:gd name="T0" fmla="*/ 0 w 360"/>
                  <a:gd name="T1" fmla="*/ 234 h 240"/>
                  <a:gd name="T2" fmla="*/ 120 w 360"/>
                  <a:gd name="T3" fmla="*/ 0 h 240"/>
                  <a:gd name="T4" fmla="*/ 360 w 360"/>
                  <a:gd name="T5" fmla="*/ 0 h 240"/>
                  <a:gd name="T6" fmla="*/ 240 w 360"/>
                  <a:gd name="T7" fmla="*/ 240 h 240"/>
                  <a:gd name="T8" fmla="*/ 0 w 360"/>
                  <a:gd name="T9" fmla="*/ 234 h 240"/>
                  <a:gd name="T10" fmla="*/ 0 60000 65536"/>
                  <a:gd name="T11" fmla="*/ 0 60000 65536"/>
                  <a:gd name="T12" fmla="*/ 0 60000 65536"/>
                  <a:gd name="T13" fmla="*/ 0 60000 65536"/>
                  <a:gd name="T14" fmla="*/ 0 60000 65536"/>
                  <a:gd name="T15" fmla="*/ 0 w 360"/>
                  <a:gd name="T16" fmla="*/ 0 h 240"/>
                  <a:gd name="T17" fmla="*/ 360 w 360"/>
                  <a:gd name="T18" fmla="*/ 240 h 240"/>
                </a:gdLst>
                <a:ahLst/>
                <a:cxnLst>
                  <a:cxn ang="T10">
                    <a:pos x="T0" y="T1"/>
                  </a:cxn>
                  <a:cxn ang="T11">
                    <a:pos x="T2" y="T3"/>
                  </a:cxn>
                  <a:cxn ang="T12">
                    <a:pos x="T4" y="T5"/>
                  </a:cxn>
                  <a:cxn ang="T13">
                    <a:pos x="T6" y="T7"/>
                  </a:cxn>
                  <a:cxn ang="T14">
                    <a:pos x="T8" y="T9"/>
                  </a:cxn>
                </a:cxnLst>
                <a:rect l="T15" t="T16" r="T17" b="T18"/>
                <a:pathLst>
                  <a:path w="360" h="240">
                    <a:moveTo>
                      <a:pt x="0" y="234"/>
                    </a:moveTo>
                    <a:lnTo>
                      <a:pt x="120" y="0"/>
                    </a:lnTo>
                    <a:lnTo>
                      <a:pt x="360" y="0"/>
                    </a:lnTo>
                    <a:lnTo>
                      <a:pt x="240" y="240"/>
                    </a:lnTo>
                    <a:lnTo>
                      <a:pt x="0" y="234"/>
                    </a:lnTo>
                    <a:close/>
                  </a:path>
                </a:pathLst>
              </a:custGeom>
              <a:solidFill>
                <a:srgbClr val="0000FF"/>
              </a:solidFill>
              <a:ln w="9525">
                <a:solidFill>
                  <a:srgbClr val="000000"/>
                </a:solidFill>
                <a:round/>
                <a:headEnd/>
                <a:tailEnd/>
              </a:ln>
            </p:spPr>
            <p:txBody>
              <a:bodyPr/>
              <a:lstStyle/>
              <a:p>
                <a:endParaRPr lang="en-GB"/>
              </a:p>
            </p:txBody>
          </p:sp>
          <p:grpSp>
            <p:nvGrpSpPr>
              <p:cNvPr id="14" name="Group 86"/>
              <p:cNvGrpSpPr>
                <a:grpSpLocks/>
              </p:cNvGrpSpPr>
              <p:nvPr/>
            </p:nvGrpSpPr>
            <p:grpSpPr bwMode="auto">
              <a:xfrm>
                <a:off x="5784" y="2977"/>
                <a:ext cx="3309" cy="960"/>
                <a:chOff x="5784" y="2966"/>
                <a:chExt cx="3309" cy="960"/>
              </a:xfrm>
            </p:grpSpPr>
            <p:sp>
              <p:nvSpPr>
                <p:cNvPr id="64619" name="Line 87"/>
                <p:cNvSpPr>
                  <a:spLocks noChangeShapeType="1"/>
                </p:cNvSpPr>
                <p:nvPr/>
              </p:nvSpPr>
              <p:spPr bwMode="auto">
                <a:xfrm flipH="1">
                  <a:off x="6258" y="2966"/>
                  <a:ext cx="2835" cy="0"/>
                </a:xfrm>
                <a:prstGeom prst="line">
                  <a:avLst/>
                </a:prstGeom>
                <a:noFill/>
                <a:ln w="9525">
                  <a:solidFill>
                    <a:srgbClr val="000000"/>
                  </a:solidFill>
                  <a:round/>
                  <a:headEnd/>
                  <a:tailEnd/>
                </a:ln>
              </p:spPr>
              <p:txBody>
                <a:bodyPr/>
                <a:lstStyle/>
                <a:p>
                  <a:endParaRPr lang="en-GB"/>
                </a:p>
              </p:txBody>
            </p:sp>
            <p:sp>
              <p:nvSpPr>
                <p:cNvPr id="64620" name="Line 88"/>
                <p:cNvSpPr>
                  <a:spLocks noChangeShapeType="1"/>
                </p:cNvSpPr>
                <p:nvPr/>
              </p:nvSpPr>
              <p:spPr bwMode="auto">
                <a:xfrm flipH="1">
                  <a:off x="6144" y="3206"/>
                  <a:ext cx="2835" cy="0"/>
                </a:xfrm>
                <a:prstGeom prst="line">
                  <a:avLst/>
                </a:prstGeom>
                <a:noFill/>
                <a:ln w="9525">
                  <a:solidFill>
                    <a:srgbClr val="000000"/>
                  </a:solidFill>
                  <a:round/>
                  <a:headEnd/>
                  <a:tailEnd/>
                </a:ln>
              </p:spPr>
              <p:txBody>
                <a:bodyPr/>
                <a:lstStyle/>
                <a:p>
                  <a:endParaRPr lang="en-GB"/>
                </a:p>
              </p:txBody>
            </p:sp>
            <p:sp>
              <p:nvSpPr>
                <p:cNvPr id="64621" name="Line 89"/>
                <p:cNvSpPr>
                  <a:spLocks noChangeShapeType="1"/>
                </p:cNvSpPr>
                <p:nvPr/>
              </p:nvSpPr>
              <p:spPr bwMode="auto">
                <a:xfrm flipH="1">
                  <a:off x="6015" y="3446"/>
                  <a:ext cx="2835" cy="0"/>
                </a:xfrm>
                <a:prstGeom prst="line">
                  <a:avLst/>
                </a:prstGeom>
                <a:noFill/>
                <a:ln w="9525">
                  <a:solidFill>
                    <a:srgbClr val="000000"/>
                  </a:solidFill>
                  <a:round/>
                  <a:headEnd/>
                  <a:tailEnd/>
                </a:ln>
              </p:spPr>
              <p:txBody>
                <a:bodyPr/>
                <a:lstStyle/>
                <a:p>
                  <a:endParaRPr lang="en-GB"/>
                </a:p>
              </p:txBody>
            </p:sp>
            <p:sp>
              <p:nvSpPr>
                <p:cNvPr id="64622" name="Line 90"/>
                <p:cNvSpPr>
                  <a:spLocks noChangeShapeType="1"/>
                </p:cNvSpPr>
                <p:nvPr/>
              </p:nvSpPr>
              <p:spPr bwMode="auto">
                <a:xfrm flipH="1">
                  <a:off x="5898" y="3686"/>
                  <a:ext cx="2835" cy="0"/>
                </a:xfrm>
                <a:prstGeom prst="line">
                  <a:avLst/>
                </a:prstGeom>
                <a:noFill/>
                <a:ln w="9525">
                  <a:solidFill>
                    <a:srgbClr val="000000"/>
                  </a:solidFill>
                  <a:round/>
                  <a:headEnd/>
                  <a:tailEnd/>
                </a:ln>
              </p:spPr>
              <p:txBody>
                <a:bodyPr/>
                <a:lstStyle/>
                <a:p>
                  <a:endParaRPr lang="en-GB"/>
                </a:p>
              </p:txBody>
            </p:sp>
            <p:sp>
              <p:nvSpPr>
                <p:cNvPr id="64623" name="Line 91"/>
                <p:cNvSpPr>
                  <a:spLocks noChangeShapeType="1"/>
                </p:cNvSpPr>
                <p:nvPr/>
              </p:nvSpPr>
              <p:spPr bwMode="auto">
                <a:xfrm flipH="1">
                  <a:off x="5784" y="3926"/>
                  <a:ext cx="2835" cy="0"/>
                </a:xfrm>
                <a:prstGeom prst="line">
                  <a:avLst/>
                </a:prstGeom>
                <a:noFill/>
                <a:ln w="9525">
                  <a:solidFill>
                    <a:srgbClr val="000000"/>
                  </a:solidFill>
                  <a:round/>
                  <a:headEnd/>
                  <a:tailEnd/>
                </a:ln>
              </p:spPr>
              <p:txBody>
                <a:bodyPr/>
                <a:lstStyle/>
                <a:p>
                  <a:endParaRPr lang="en-GB"/>
                </a:p>
              </p:txBody>
            </p:sp>
          </p:grpSp>
          <p:grpSp>
            <p:nvGrpSpPr>
              <p:cNvPr id="15" name="Group 92"/>
              <p:cNvGrpSpPr>
                <a:grpSpLocks/>
              </p:cNvGrpSpPr>
              <p:nvPr/>
            </p:nvGrpSpPr>
            <p:grpSpPr bwMode="auto">
              <a:xfrm>
                <a:off x="6114" y="2974"/>
                <a:ext cx="2640" cy="966"/>
                <a:chOff x="6114" y="2982"/>
                <a:chExt cx="2640" cy="966"/>
              </a:xfrm>
            </p:grpSpPr>
            <p:sp>
              <p:nvSpPr>
                <p:cNvPr id="64609" name="Line 93"/>
                <p:cNvSpPr>
                  <a:spLocks noChangeShapeType="1"/>
                </p:cNvSpPr>
                <p:nvPr/>
              </p:nvSpPr>
              <p:spPr bwMode="auto">
                <a:xfrm flipH="1">
                  <a:off x="6114" y="2982"/>
                  <a:ext cx="480" cy="966"/>
                </a:xfrm>
                <a:prstGeom prst="line">
                  <a:avLst/>
                </a:prstGeom>
                <a:noFill/>
                <a:ln w="9525">
                  <a:solidFill>
                    <a:srgbClr val="000000"/>
                  </a:solidFill>
                  <a:round/>
                  <a:headEnd/>
                  <a:tailEnd/>
                </a:ln>
              </p:spPr>
              <p:txBody>
                <a:bodyPr/>
                <a:lstStyle/>
                <a:p>
                  <a:endParaRPr lang="en-GB"/>
                </a:p>
              </p:txBody>
            </p:sp>
            <p:sp>
              <p:nvSpPr>
                <p:cNvPr id="64610" name="Line 94"/>
                <p:cNvSpPr>
                  <a:spLocks noChangeShapeType="1"/>
                </p:cNvSpPr>
                <p:nvPr/>
              </p:nvSpPr>
              <p:spPr bwMode="auto">
                <a:xfrm flipH="1">
                  <a:off x="6354" y="2982"/>
                  <a:ext cx="480" cy="966"/>
                </a:xfrm>
                <a:prstGeom prst="line">
                  <a:avLst/>
                </a:prstGeom>
                <a:noFill/>
                <a:ln w="9525">
                  <a:solidFill>
                    <a:srgbClr val="000000"/>
                  </a:solidFill>
                  <a:round/>
                  <a:headEnd/>
                  <a:tailEnd/>
                </a:ln>
              </p:spPr>
              <p:txBody>
                <a:bodyPr/>
                <a:lstStyle/>
                <a:p>
                  <a:endParaRPr lang="en-GB"/>
                </a:p>
              </p:txBody>
            </p:sp>
            <p:sp>
              <p:nvSpPr>
                <p:cNvPr id="64611" name="Line 95"/>
                <p:cNvSpPr>
                  <a:spLocks noChangeShapeType="1"/>
                </p:cNvSpPr>
                <p:nvPr/>
              </p:nvSpPr>
              <p:spPr bwMode="auto">
                <a:xfrm flipH="1">
                  <a:off x="6594" y="2982"/>
                  <a:ext cx="480" cy="966"/>
                </a:xfrm>
                <a:prstGeom prst="line">
                  <a:avLst/>
                </a:prstGeom>
                <a:noFill/>
                <a:ln w="9525">
                  <a:solidFill>
                    <a:srgbClr val="000000"/>
                  </a:solidFill>
                  <a:round/>
                  <a:headEnd/>
                  <a:tailEnd/>
                </a:ln>
              </p:spPr>
              <p:txBody>
                <a:bodyPr/>
                <a:lstStyle/>
                <a:p>
                  <a:endParaRPr lang="en-GB"/>
                </a:p>
              </p:txBody>
            </p:sp>
            <p:sp>
              <p:nvSpPr>
                <p:cNvPr id="64612" name="Line 96"/>
                <p:cNvSpPr>
                  <a:spLocks noChangeShapeType="1"/>
                </p:cNvSpPr>
                <p:nvPr/>
              </p:nvSpPr>
              <p:spPr bwMode="auto">
                <a:xfrm flipH="1">
                  <a:off x="6834" y="2982"/>
                  <a:ext cx="480" cy="966"/>
                </a:xfrm>
                <a:prstGeom prst="line">
                  <a:avLst/>
                </a:prstGeom>
                <a:noFill/>
                <a:ln w="9525">
                  <a:solidFill>
                    <a:srgbClr val="000000"/>
                  </a:solidFill>
                  <a:round/>
                  <a:headEnd/>
                  <a:tailEnd/>
                </a:ln>
              </p:spPr>
              <p:txBody>
                <a:bodyPr/>
                <a:lstStyle/>
                <a:p>
                  <a:endParaRPr lang="en-GB"/>
                </a:p>
              </p:txBody>
            </p:sp>
            <p:sp>
              <p:nvSpPr>
                <p:cNvPr id="64613" name="Line 97"/>
                <p:cNvSpPr>
                  <a:spLocks noChangeShapeType="1"/>
                </p:cNvSpPr>
                <p:nvPr/>
              </p:nvSpPr>
              <p:spPr bwMode="auto">
                <a:xfrm flipH="1">
                  <a:off x="7074" y="2982"/>
                  <a:ext cx="480" cy="966"/>
                </a:xfrm>
                <a:prstGeom prst="line">
                  <a:avLst/>
                </a:prstGeom>
                <a:noFill/>
                <a:ln w="9525">
                  <a:solidFill>
                    <a:srgbClr val="000000"/>
                  </a:solidFill>
                  <a:round/>
                  <a:headEnd/>
                  <a:tailEnd/>
                </a:ln>
              </p:spPr>
              <p:txBody>
                <a:bodyPr/>
                <a:lstStyle/>
                <a:p>
                  <a:endParaRPr lang="en-GB"/>
                </a:p>
              </p:txBody>
            </p:sp>
            <p:sp>
              <p:nvSpPr>
                <p:cNvPr id="64614" name="Line 98"/>
                <p:cNvSpPr>
                  <a:spLocks noChangeShapeType="1"/>
                </p:cNvSpPr>
                <p:nvPr/>
              </p:nvSpPr>
              <p:spPr bwMode="auto">
                <a:xfrm flipH="1">
                  <a:off x="7794" y="2982"/>
                  <a:ext cx="480" cy="966"/>
                </a:xfrm>
                <a:prstGeom prst="line">
                  <a:avLst/>
                </a:prstGeom>
                <a:noFill/>
                <a:ln w="9525">
                  <a:solidFill>
                    <a:srgbClr val="000000"/>
                  </a:solidFill>
                  <a:round/>
                  <a:headEnd/>
                  <a:tailEnd/>
                </a:ln>
              </p:spPr>
              <p:txBody>
                <a:bodyPr/>
                <a:lstStyle/>
                <a:p>
                  <a:endParaRPr lang="en-GB"/>
                </a:p>
              </p:txBody>
            </p:sp>
            <p:sp>
              <p:nvSpPr>
                <p:cNvPr id="64615" name="Line 99"/>
                <p:cNvSpPr>
                  <a:spLocks noChangeShapeType="1"/>
                </p:cNvSpPr>
                <p:nvPr/>
              </p:nvSpPr>
              <p:spPr bwMode="auto">
                <a:xfrm flipH="1">
                  <a:off x="8028" y="2982"/>
                  <a:ext cx="480" cy="966"/>
                </a:xfrm>
                <a:prstGeom prst="line">
                  <a:avLst/>
                </a:prstGeom>
                <a:noFill/>
                <a:ln w="9525">
                  <a:solidFill>
                    <a:srgbClr val="000000"/>
                  </a:solidFill>
                  <a:round/>
                  <a:headEnd/>
                  <a:tailEnd/>
                </a:ln>
              </p:spPr>
              <p:txBody>
                <a:bodyPr/>
                <a:lstStyle/>
                <a:p>
                  <a:endParaRPr lang="en-GB"/>
                </a:p>
              </p:txBody>
            </p:sp>
            <p:sp>
              <p:nvSpPr>
                <p:cNvPr id="64616" name="Line 100"/>
                <p:cNvSpPr>
                  <a:spLocks noChangeShapeType="1"/>
                </p:cNvSpPr>
                <p:nvPr/>
              </p:nvSpPr>
              <p:spPr bwMode="auto">
                <a:xfrm flipH="1">
                  <a:off x="7554" y="2982"/>
                  <a:ext cx="480" cy="966"/>
                </a:xfrm>
                <a:prstGeom prst="line">
                  <a:avLst/>
                </a:prstGeom>
                <a:noFill/>
                <a:ln w="9525">
                  <a:solidFill>
                    <a:srgbClr val="000000"/>
                  </a:solidFill>
                  <a:round/>
                  <a:headEnd/>
                  <a:tailEnd/>
                </a:ln>
              </p:spPr>
              <p:txBody>
                <a:bodyPr/>
                <a:lstStyle/>
                <a:p>
                  <a:endParaRPr lang="en-GB"/>
                </a:p>
              </p:txBody>
            </p:sp>
            <p:sp>
              <p:nvSpPr>
                <p:cNvPr id="64617" name="Line 101"/>
                <p:cNvSpPr>
                  <a:spLocks noChangeShapeType="1"/>
                </p:cNvSpPr>
                <p:nvPr/>
              </p:nvSpPr>
              <p:spPr bwMode="auto">
                <a:xfrm flipH="1">
                  <a:off x="7314" y="2982"/>
                  <a:ext cx="480" cy="966"/>
                </a:xfrm>
                <a:prstGeom prst="line">
                  <a:avLst/>
                </a:prstGeom>
                <a:noFill/>
                <a:ln w="9525">
                  <a:solidFill>
                    <a:srgbClr val="000000"/>
                  </a:solidFill>
                  <a:round/>
                  <a:headEnd/>
                  <a:tailEnd/>
                </a:ln>
              </p:spPr>
              <p:txBody>
                <a:bodyPr/>
                <a:lstStyle/>
                <a:p>
                  <a:endParaRPr lang="en-GB"/>
                </a:p>
              </p:txBody>
            </p:sp>
            <p:sp>
              <p:nvSpPr>
                <p:cNvPr id="64618" name="Line 102"/>
                <p:cNvSpPr>
                  <a:spLocks noChangeShapeType="1"/>
                </p:cNvSpPr>
                <p:nvPr/>
              </p:nvSpPr>
              <p:spPr bwMode="auto">
                <a:xfrm flipH="1">
                  <a:off x="8274" y="2982"/>
                  <a:ext cx="480" cy="966"/>
                </a:xfrm>
                <a:prstGeom prst="line">
                  <a:avLst/>
                </a:prstGeom>
                <a:noFill/>
                <a:ln w="9525">
                  <a:solidFill>
                    <a:srgbClr val="000000"/>
                  </a:solidFill>
                  <a:round/>
                  <a:headEnd/>
                  <a:tailEnd/>
                </a:ln>
              </p:spPr>
              <p:txBody>
                <a:bodyPr/>
                <a:lstStyle/>
                <a:p>
                  <a:endParaRPr lang="en-GB"/>
                </a:p>
              </p:txBody>
            </p:sp>
          </p:grpSp>
        </p:grpSp>
        <p:sp>
          <p:nvSpPr>
            <p:cNvPr id="64557" name="Line 103"/>
            <p:cNvSpPr>
              <a:spLocks noChangeShapeType="1"/>
            </p:cNvSpPr>
            <p:nvPr/>
          </p:nvSpPr>
          <p:spPr bwMode="auto">
            <a:xfrm>
              <a:off x="6624" y="2778"/>
              <a:ext cx="0" cy="283"/>
            </a:xfrm>
            <a:prstGeom prst="line">
              <a:avLst/>
            </a:prstGeom>
            <a:noFill/>
            <a:ln w="28575">
              <a:solidFill>
                <a:srgbClr val="FF0000"/>
              </a:solidFill>
              <a:round/>
              <a:headEnd/>
              <a:tailEnd/>
            </a:ln>
          </p:spPr>
          <p:txBody>
            <a:bodyPr/>
            <a:lstStyle/>
            <a:p>
              <a:endParaRPr lang="en-GB"/>
            </a:p>
          </p:txBody>
        </p:sp>
        <p:sp>
          <p:nvSpPr>
            <p:cNvPr id="64558" name="Line 104"/>
            <p:cNvSpPr>
              <a:spLocks noChangeShapeType="1"/>
            </p:cNvSpPr>
            <p:nvPr/>
          </p:nvSpPr>
          <p:spPr bwMode="auto">
            <a:xfrm>
              <a:off x="6864" y="2795"/>
              <a:ext cx="0" cy="283"/>
            </a:xfrm>
            <a:prstGeom prst="line">
              <a:avLst/>
            </a:prstGeom>
            <a:noFill/>
            <a:ln w="28575">
              <a:solidFill>
                <a:srgbClr val="FF0000"/>
              </a:solidFill>
              <a:round/>
              <a:headEnd/>
              <a:tailEnd/>
            </a:ln>
          </p:spPr>
          <p:txBody>
            <a:bodyPr/>
            <a:lstStyle/>
            <a:p>
              <a:endParaRPr lang="en-GB"/>
            </a:p>
          </p:txBody>
        </p:sp>
        <p:sp>
          <p:nvSpPr>
            <p:cNvPr id="64559" name="Line 105"/>
            <p:cNvSpPr>
              <a:spLocks noChangeShapeType="1"/>
            </p:cNvSpPr>
            <p:nvPr/>
          </p:nvSpPr>
          <p:spPr bwMode="auto">
            <a:xfrm>
              <a:off x="7110" y="2808"/>
              <a:ext cx="0" cy="283"/>
            </a:xfrm>
            <a:prstGeom prst="line">
              <a:avLst/>
            </a:prstGeom>
            <a:noFill/>
            <a:ln w="28575">
              <a:solidFill>
                <a:srgbClr val="FF0000"/>
              </a:solidFill>
              <a:round/>
              <a:headEnd/>
              <a:tailEnd/>
            </a:ln>
          </p:spPr>
          <p:txBody>
            <a:bodyPr/>
            <a:lstStyle/>
            <a:p>
              <a:endParaRPr lang="en-GB"/>
            </a:p>
          </p:txBody>
        </p:sp>
        <p:sp>
          <p:nvSpPr>
            <p:cNvPr id="64560" name="Line 106"/>
            <p:cNvSpPr>
              <a:spLocks noChangeShapeType="1"/>
            </p:cNvSpPr>
            <p:nvPr/>
          </p:nvSpPr>
          <p:spPr bwMode="auto">
            <a:xfrm>
              <a:off x="7344" y="2826"/>
              <a:ext cx="0" cy="283"/>
            </a:xfrm>
            <a:prstGeom prst="line">
              <a:avLst/>
            </a:prstGeom>
            <a:noFill/>
            <a:ln w="28575">
              <a:solidFill>
                <a:srgbClr val="FF0000"/>
              </a:solidFill>
              <a:round/>
              <a:headEnd/>
              <a:tailEnd/>
            </a:ln>
          </p:spPr>
          <p:txBody>
            <a:bodyPr/>
            <a:lstStyle/>
            <a:p>
              <a:endParaRPr lang="en-GB"/>
            </a:p>
          </p:txBody>
        </p:sp>
        <p:sp>
          <p:nvSpPr>
            <p:cNvPr id="64561" name="Line 107"/>
            <p:cNvSpPr>
              <a:spLocks noChangeShapeType="1"/>
            </p:cNvSpPr>
            <p:nvPr/>
          </p:nvSpPr>
          <p:spPr bwMode="auto">
            <a:xfrm>
              <a:off x="7590" y="2844"/>
              <a:ext cx="0" cy="283"/>
            </a:xfrm>
            <a:prstGeom prst="line">
              <a:avLst/>
            </a:prstGeom>
            <a:noFill/>
            <a:ln w="28575">
              <a:solidFill>
                <a:srgbClr val="FF0000"/>
              </a:solidFill>
              <a:round/>
              <a:headEnd/>
              <a:tailEnd/>
            </a:ln>
          </p:spPr>
          <p:txBody>
            <a:bodyPr/>
            <a:lstStyle/>
            <a:p>
              <a:endParaRPr lang="en-GB"/>
            </a:p>
          </p:txBody>
        </p:sp>
        <p:sp>
          <p:nvSpPr>
            <p:cNvPr id="64562" name="Line 108"/>
            <p:cNvSpPr>
              <a:spLocks noChangeShapeType="1"/>
            </p:cNvSpPr>
            <p:nvPr/>
          </p:nvSpPr>
          <p:spPr bwMode="auto">
            <a:xfrm>
              <a:off x="7824" y="2861"/>
              <a:ext cx="0" cy="283"/>
            </a:xfrm>
            <a:prstGeom prst="line">
              <a:avLst/>
            </a:prstGeom>
            <a:noFill/>
            <a:ln w="28575">
              <a:solidFill>
                <a:srgbClr val="FF0000"/>
              </a:solidFill>
              <a:round/>
              <a:headEnd/>
              <a:tailEnd/>
            </a:ln>
          </p:spPr>
          <p:txBody>
            <a:bodyPr/>
            <a:lstStyle/>
            <a:p>
              <a:endParaRPr lang="en-GB"/>
            </a:p>
          </p:txBody>
        </p:sp>
        <p:sp>
          <p:nvSpPr>
            <p:cNvPr id="64563" name="Line 109"/>
            <p:cNvSpPr>
              <a:spLocks noChangeShapeType="1"/>
            </p:cNvSpPr>
            <p:nvPr/>
          </p:nvSpPr>
          <p:spPr bwMode="auto">
            <a:xfrm>
              <a:off x="8070" y="2880"/>
              <a:ext cx="0" cy="283"/>
            </a:xfrm>
            <a:prstGeom prst="line">
              <a:avLst/>
            </a:prstGeom>
            <a:noFill/>
            <a:ln w="28575">
              <a:solidFill>
                <a:srgbClr val="FF0000"/>
              </a:solidFill>
              <a:round/>
              <a:headEnd/>
              <a:tailEnd/>
            </a:ln>
          </p:spPr>
          <p:txBody>
            <a:bodyPr/>
            <a:lstStyle/>
            <a:p>
              <a:endParaRPr lang="en-GB"/>
            </a:p>
          </p:txBody>
        </p:sp>
        <p:sp>
          <p:nvSpPr>
            <p:cNvPr id="64564" name="Line 110"/>
            <p:cNvSpPr>
              <a:spLocks noChangeShapeType="1"/>
            </p:cNvSpPr>
            <p:nvPr/>
          </p:nvSpPr>
          <p:spPr bwMode="auto">
            <a:xfrm>
              <a:off x="8298" y="2898"/>
              <a:ext cx="0" cy="283"/>
            </a:xfrm>
            <a:prstGeom prst="line">
              <a:avLst/>
            </a:prstGeom>
            <a:noFill/>
            <a:ln w="28575">
              <a:solidFill>
                <a:srgbClr val="FF0000"/>
              </a:solidFill>
              <a:round/>
              <a:headEnd/>
              <a:tailEnd/>
            </a:ln>
          </p:spPr>
          <p:txBody>
            <a:bodyPr/>
            <a:lstStyle/>
            <a:p>
              <a:endParaRPr lang="en-GB"/>
            </a:p>
          </p:txBody>
        </p:sp>
        <p:sp>
          <p:nvSpPr>
            <p:cNvPr id="64565" name="Line 111"/>
            <p:cNvSpPr>
              <a:spLocks noChangeShapeType="1"/>
            </p:cNvSpPr>
            <p:nvPr/>
          </p:nvSpPr>
          <p:spPr bwMode="auto">
            <a:xfrm>
              <a:off x="8538" y="2910"/>
              <a:ext cx="0" cy="283"/>
            </a:xfrm>
            <a:prstGeom prst="line">
              <a:avLst/>
            </a:prstGeom>
            <a:noFill/>
            <a:ln w="28575">
              <a:solidFill>
                <a:srgbClr val="FF0000"/>
              </a:solidFill>
              <a:round/>
              <a:headEnd/>
              <a:tailEnd/>
            </a:ln>
          </p:spPr>
          <p:txBody>
            <a:bodyPr/>
            <a:lstStyle/>
            <a:p>
              <a:endParaRPr lang="en-GB"/>
            </a:p>
          </p:txBody>
        </p:sp>
        <p:sp>
          <p:nvSpPr>
            <p:cNvPr id="64566" name="Line 112"/>
            <p:cNvSpPr>
              <a:spLocks noChangeShapeType="1"/>
            </p:cNvSpPr>
            <p:nvPr/>
          </p:nvSpPr>
          <p:spPr bwMode="auto">
            <a:xfrm>
              <a:off x="6594" y="3258"/>
              <a:ext cx="0" cy="283"/>
            </a:xfrm>
            <a:prstGeom prst="line">
              <a:avLst/>
            </a:prstGeom>
            <a:noFill/>
            <a:ln w="28575">
              <a:solidFill>
                <a:srgbClr val="FF0000"/>
              </a:solidFill>
              <a:round/>
              <a:headEnd/>
              <a:tailEnd/>
            </a:ln>
          </p:spPr>
          <p:txBody>
            <a:bodyPr/>
            <a:lstStyle/>
            <a:p>
              <a:endParaRPr lang="en-GB"/>
            </a:p>
          </p:txBody>
        </p:sp>
        <p:sp>
          <p:nvSpPr>
            <p:cNvPr id="64567" name="Line 113"/>
            <p:cNvSpPr>
              <a:spLocks noChangeShapeType="1"/>
            </p:cNvSpPr>
            <p:nvPr/>
          </p:nvSpPr>
          <p:spPr bwMode="auto">
            <a:xfrm>
              <a:off x="6324" y="3732"/>
              <a:ext cx="0" cy="283"/>
            </a:xfrm>
            <a:prstGeom prst="line">
              <a:avLst/>
            </a:prstGeom>
            <a:noFill/>
            <a:ln w="28575">
              <a:solidFill>
                <a:srgbClr val="FF0000"/>
              </a:solidFill>
              <a:round/>
              <a:headEnd/>
              <a:tailEnd/>
            </a:ln>
          </p:spPr>
          <p:txBody>
            <a:bodyPr/>
            <a:lstStyle/>
            <a:p>
              <a:endParaRPr lang="en-GB"/>
            </a:p>
          </p:txBody>
        </p:sp>
        <p:sp>
          <p:nvSpPr>
            <p:cNvPr id="64568" name="Line 114"/>
            <p:cNvSpPr>
              <a:spLocks noChangeShapeType="1"/>
            </p:cNvSpPr>
            <p:nvPr/>
          </p:nvSpPr>
          <p:spPr bwMode="auto">
            <a:xfrm>
              <a:off x="6084" y="3720"/>
              <a:ext cx="0" cy="283"/>
            </a:xfrm>
            <a:prstGeom prst="line">
              <a:avLst/>
            </a:prstGeom>
            <a:noFill/>
            <a:ln w="28575">
              <a:solidFill>
                <a:srgbClr val="FF0000"/>
              </a:solidFill>
              <a:round/>
              <a:headEnd/>
              <a:tailEnd/>
            </a:ln>
          </p:spPr>
          <p:txBody>
            <a:bodyPr/>
            <a:lstStyle/>
            <a:p>
              <a:endParaRPr lang="en-GB"/>
            </a:p>
          </p:txBody>
        </p:sp>
        <p:sp>
          <p:nvSpPr>
            <p:cNvPr id="64569" name="Line 115"/>
            <p:cNvSpPr>
              <a:spLocks noChangeShapeType="1"/>
            </p:cNvSpPr>
            <p:nvPr/>
          </p:nvSpPr>
          <p:spPr bwMode="auto">
            <a:xfrm>
              <a:off x="6942" y="3522"/>
              <a:ext cx="0" cy="283"/>
            </a:xfrm>
            <a:prstGeom prst="line">
              <a:avLst/>
            </a:prstGeom>
            <a:noFill/>
            <a:ln w="28575">
              <a:solidFill>
                <a:srgbClr val="FF0000"/>
              </a:solidFill>
              <a:round/>
              <a:headEnd/>
              <a:tailEnd/>
            </a:ln>
          </p:spPr>
          <p:txBody>
            <a:bodyPr/>
            <a:lstStyle/>
            <a:p>
              <a:endParaRPr lang="en-GB"/>
            </a:p>
          </p:txBody>
        </p:sp>
        <p:sp>
          <p:nvSpPr>
            <p:cNvPr id="64570" name="Line 116"/>
            <p:cNvSpPr>
              <a:spLocks noChangeShapeType="1"/>
            </p:cNvSpPr>
            <p:nvPr/>
          </p:nvSpPr>
          <p:spPr bwMode="auto">
            <a:xfrm>
              <a:off x="6702" y="3504"/>
              <a:ext cx="0" cy="283"/>
            </a:xfrm>
            <a:prstGeom prst="line">
              <a:avLst/>
            </a:prstGeom>
            <a:noFill/>
            <a:ln w="28575">
              <a:solidFill>
                <a:srgbClr val="FF0000"/>
              </a:solidFill>
              <a:round/>
              <a:headEnd/>
              <a:tailEnd/>
            </a:ln>
          </p:spPr>
          <p:txBody>
            <a:bodyPr/>
            <a:lstStyle/>
            <a:p>
              <a:endParaRPr lang="en-GB"/>
            </a:p>
          </p:txBody>
        </p:sp>
        <p:sp>
          <p:nvSpPr>
            <p:cNvPr id="64571" name="Line 117"/>
            <p:cNvSpPr>
              <a:spLocks noChangeShapeType="1"/>
            </p:cNvSpPr>
            <p:nvPr/>
          </p:nvSpPr>
          <p:spPr bwMode="auto">
            <a:xfrm>
              <a:off x="7284" y="3797"/>
              <a:ext cx="0" cy="283"/>
            </a:xfrm>
            <a:prstGeom prst="line">
              <a:avLst/>
            </a:prstGeom>
            <a:noFill/>
            <a:ln w="28575">
              <a:solidFill>
                <a:srgbClr val="FF0000"/>
              </a:solidFill>
              <a:round/>
              <a:headEnd/>
              <a:tailEnd/>
            </a:ln>
          </p:spPr>
          <p:txBody>
            <a:bodyPr/>
            <a:lstStyle/>
            <a:p>
              <a:endParaRPr lang="en-GB"/>
            </a:p>
          </p:txBody>
        </p:sp>
        <p:sp>
          <p:nvSpPr>
            <p:cNvPr id="64572" name="Line 118"/>
            <p:cNvSpPr>
              <a:spLocks noChangeShapeType="1"/>
            </p:cNvSpPr>
            <p:nvPr/>
          </p:nvSpPr>
          <p:spPr bwMode="auto">
            <a:xfrm>
              <a:off x="7512" y="3816"/>
              <a:ext cx="0" cy="283"/>
            </a:xfrm>
            <a:prstGeom prst="line">
              <a:avLst/>
            </a:prstGeom>
            <a:noFill/>
            <a:ln w="28575">
              <a:solidFill>
                <a:srgbClr val="FF0000"/>
              </a:solidFill>
              <a:round/>
              <a:headEnd/>
              <a:tailEnd/>
            </a:ln>
          </p:spPr>
          <p:txBody>
            <a:bodyPr/>
            <a:lstStyle/>
            <a:p>
              <a:endParaRPr lang="en-GB"/>
            </a:p>
          </p:txBody>
        </p:sp>
        <p:sp>
          <p:nvSpPr>
            <p:cNvPr id="64573" name="Line 119"/>
            <p:cNvSpPr>
              <a:spLocks noChangeShapeType="1"/>
            </p:cNvSpPr>
            <p:nvPr/>
          </p:nvSpPr>
          <p:spPr bwMode="auto">
            <a:xfrm>
              <a:off x="7656" y="3576"/>
              <a:ext cx="0" cy="283"/>
            </a:xfrm>
            <a:prstGeom prst="line">
              <a:avLst/>
            </a:prstGeom>
            <a:noFill/>
            <a:ln w="28575">
              <a:solidFill>
                <a:srgbClr val="FF0000"/>
              </a:solidFill>
              <a:round/>
              <a:headEnd/>
              <a:tailEnd/>
            </a:ln>
          </p:spPr>
          <p:txBody>
            <a:bodyPr/>
            <a:lstStyle/>
            <a:p>
              <a:endParaRPr lang="en-GB"/>
            </a:p>
          </p:txBody>
        </p:sp>
        <p:sp>
          <p:nvSpPr>
            <p:cNvPr id="64574" name="Line 120"/>
            <p:cNvSpPr>
              <a:spLocks noChangeShapeType="1"/>
            </p:cNvSpPr>
            <p:nvPr/>
          </p:nvSpPr>
          <p:spPr bwMode="auto">
            <a:xfrm>
              <a:off x="7998" y="3846"/>
              <a:ext cx="0" cy="283"/>
            </a:xfrm>
            <a:prstGeom prst="line">
              <a:avLst/>
            </a:prstGeom>
            <a:noFill/>
            <a:ln w="28575">
              <a:solidFill>
                <a:srgbClr val="FF0000"/>
              </a:solidFill>
              <a:round/>
              <a:headEnd/>
              <a:tailEnd/>
            </a:ln>
          </p:spPr>
          <p:txBody>
            <a:bodyPr/>
            <a:lstStyle/>
            <a:p>
              <a:endParaRPr lang="en-GB"/>
            </a:p>
          </p:txBody>
        </p:sp>
        <p:sp>
          <p:nvSpPr>
            <p:cNvPr id="64575" name="Line 121"/>
            <p:cNvSpPr>
              <a:spLocks noChangeShapeType="1"/>
            </p:cNvSpPr>
            <p:nvPr/>
          </p:nvSpPr>
          <p:spPr bwMode="auto">
            <a:xfrm>
              <a:off x="7686" y="3090"/>
              <a:ext cx="0" cy="283"/>
            </a:xfrm>
            <a:prstGeom prst="line">
              <a:avLst/>
            </a:prstGeom>
            <a:noFill/>
            <a:ln w="28575">
              <a:solidFill>
                <a:srgbClr val="FF0000"/>
              </a:solidFill>
              <a:round/>
              <a:headEnd/>
              <a:tailEnd/>
            </a:ln>
          </p:spPr>
          <p:txBody>
            <a:bodyPr/>
            <a:lstStyle/>
            <a:p>
              <a:endParaRPr lang="en-GB"/>
            </a:p>
          </p:txBody>
        </p:sp>
        <p:sp>
          <p:nvSpPr>
            <p:cNvPr id="64576" name="Line 122"/>
            <p:cNvSpPr>
              <a:spLocks noChangeShapeType="1"/>
            </p:cNvSpPr>
            <p:nvPr/>
          </p:nvSpPr>
          <p:spPr bwMode="auto">
            <a:xfrm>
              <a:off x="6462" y="3486"/>
              <a:ext cx="0" cy="283"/>
            </a:xfrm>
            <a:prstGeom prst="line">
              <a:avLst/>
            </a:prstGeom>
            <a:noFill/>
            <a:ln w="28575">
              <a:solidFill>
                <a:srgbClr val="FF0000"/>
              </a:solidFill>
              <a:round/>
              <a:headEnd/>
              <a:tailEnd/>
            </a:ln>
          </p:spPr>
          <p:txBody>
            <a:bodyPr/>
            <a:lstStyle/>
            <a:p>
              <a:endParaRPr lang="en-GB"/>
            </a:p>
          </p:txBody>
        </p:sp>
        <p:sp>
          <p:nvSpPr>
            <p:cNvPr id="64577" name="Line 123"/>
            <p:cNvSpPr>
              <a:spLocks noChangeShapeType="1"/>
            </p:cNvSpPr>
            <p:nvPr/>
          </p:nvSpPr>
          <p:spPr bwMode="auto">
            <a:xfrm>
              <a:off x="6210" y="3474"/>
              <a:ext cx="0" cy="283"/>
            </a:xfrm>
            <a:prstGeom prst="line">
              <a:avLst/>
            </a:prstGeom>
            <a:noFill/>
            <a:ln w="28575">
              <a:solidFill>
                <a:srgbClr val="FF0000"/>
              </a:solidFill>
              <a:round/>
              <a:headEnd/>
              <a:tailEnd/>
            </a:ln>
          </p:spPr>
          <p:txBody>
            <a:bodyPr/>
            <a:lstStyle/>
            <a:p>
              <a:endParaRPr lang="en-GB"/>
            </a:p>
          </p:txBody>
        </p:sp>
        <p:sp>
          <p:nvSpPr>
            <p:cNvPr id="64578" name="Line 124"/>
            <p:cNvSpPr>
              <a:spLocks noChangeShapeType="1"/>
            </p:cNvSpPr>
            <p:nvPr/>
          </p:nvSpPr>
          <p:spPr bwMode="auto">
            <a:xfrm>
              <a:off x="7074" y="3294"/>
              <a:ext cx="0" cy="283"/>
            </a:xfrm>
            <a:prstGeom prst="line">
              <a:avLst/>
            </a:prstGeom>
            <a:noFill/>
            <a:ln w="28575">
              <a:solidFill>
                <a:srgbClr val="FF0000"/>
              </a:solidFill>
              <a:round/>
              <a:headEnd/>
              <a:tailEnd/>
            </a:ln>
          </p:spPr>
          <p:txBody>
            <a:bodyPr/>
            <a:lstStyle/>
            <a:p>
              <a:endParaRPr lang="en-GB"/>
            </a:p>
          </p:txBody>
        </p:sp>
        <p:sp>
          <p:nvSpPr>
            <p:cNvPr id="64579" name="Line 125"/>
            <p:cNvSpPr>
              <a:spLocks noChangeShapeType="1"/>
            </p:cNvSpPr>
            <p:nvPr/>
          </p:nvSpPr>
          <p:spPr bwMode="auto">
            <a:xfrm>
              <a:off x="7926" y="3108"/>
              <a:ext cx="0" cy="283"/>
            </a:xfrm>
            <a:prstGeom prst="line">
              <a:avLst/>
            </a:prstGeom>
            <a:noFill/>
            <a:ln w="28575">
              <a:solidFill>
                <a:srgbClr val="FF0000"/>
              </a:solidFill>
              <a:round/>
              <a:headEnd/>
              <a:tailEnd/>
            </a:ln>
          </p:spPr>
          <p:txBody>
            <a:bodyPr/>
            <a:lstStyle/>
            <a:p>
              <a:endParaRPr lang="en-GB"/>
            </a:p>
          </p:txBody>
        </p:sp>
        <p:sp>
          <p:nvSpPr>
            <p:cNvPr id="64580" name="Line 126"/>
            <p:cNvSpPr>
              <a:spLocks noChangeShapeType="1"/>
            </p:cNvSpPr>
            <p:nvPr/>
          </p:nvSpPr>
          <p:spPr bwMode="auto">
            <a:xfrm>
              <a:off x="8166" y="3126"/>
              <a:ext cx="0" cy="283"/>
            </a:xfrm>
            <a:prstGeom prst="line">
              <a:avLst/>
            </a:prstGeom>
            <a:noFill/>
            <a:ln w="28575">
              <a:solidFill>
                <a:srgbClr val="FF0000"/>
              </a:solidFill>
              <a:round/>
              <a:headEnd/>
              <a:tailEnd/>
            </a:ln>
          </p:spPr>
          <p:txBody>
            <a:bodyPr/>
            <a:lstStyle/>
            <a:p>
              <a:endParaRPr lang="en-GB"/>
            </a:p>
          </p:txBody>
        </p:sp>
        <p:sp>
          <p:nvSpPr>
            <p:cNvPr id="64581" name="Line 127"/>
            <p:cNvSpPr>
              <a:spLocks noChangeShapeType="1"/>
            </p:cNvSpPr>
            <p:nvPr/>
          </p:nvSpPr>
          <p:spPr bwMode="auto">
            <a:xfrm>
              <a:off x="8130" y="3612"/>
              <a:ext cx="0" cy="283"/>
            </a:xfrm>
            <a:prstGeom prst="line">
              <a:avLst/>
            </a:prstGeom>
            <a:noFill/>
            <a:ln w="28575">
              <a:solidFill>
                <a:srgbClr val="FF0000"/>
              </a:solidFill>
              <a:round/>
              <a:headEnd/>
              <a:tailEnd/>
            </a:ln>
          </p:spPr>
          <p:txBody>
            <a:bodyPr/>
            <a:lstStyle/>
            <a:p>
              <a:endParaRPr lang="en-GB"/>
            </a:p>
          </p:txBody>
        </p:sp>
        <p:sp>
          <p:nvSpPr>
            <p:cNvPr id="64582" name="Line 128"/>
            <p:cNvSpPr>
              <a:spLocks noChangeShapeType="1"/>
            </p:cNvSpPr>
            <p:nvPr/>
          </p:nvSpPr>
          <p:spPr bwMode="auto">
            <a:xfrm>
              <a:off x="8244" y="3870"/>
              <a:ext cx="0" cy="283"/>
            </a:xfrm>
            <a:prstGeom prst="line">
              <a:avLst/>
            </a:prstGeom>
            <a:noFill/>
            <a:ln w="28575">
              <a:solidFill>
                <a:srgbClr val="FF0000"/>
              </a:solidFill>
              <a:round/>
              <a:headEnd/>
              <a:tailEnd/>
            </a:ln>
          </p:spPr>
          <p:txBody>
            <a:bodyPr/>
            <a:lstStyle/>
            <a:p>
              <a:endParaRPr lang="en-GB"/>
            </a:p>
          </p:txBody>
        </p:sp>
        <p:sp>
          <p:nvSpPr>
            <p:cNvPr id="64583" name="Line 129"/>
            <p:cNvSpPr>
              <a:spLocks noChangeShapeType="1"/>
            </p:cNvSpPr>
            <p:nvPr/>
          </p:nvSpPr>
          <p:spPr bwMode="auto">
            <a:xfrm>
              <a:off x="8508" y="3395"/>
              <a:ext cx="0" cy="283"/>
            </a:xfrm>
            <a:prstGeom prst="line">
              <a:avLst/>
            </a:prstGeom>
            <a:noFill/>
            <a:ln w="28575">
              <a:solidFill>
                <a:srgbClr val="FF0000"/>
              </a:solidFill>
              <a:round/>
              <a:headEnd/>
              <a:tailEnd/>
            </a:ln>
          </p:spPr>
          <p:txBody>
            <a:bodyPr/>
            <a:lstStyle/>
            <a:p>
              <a:endParaRPr lang="en-GB"/>
            </a:p>
          </p:txBody>
        </p:sp>
        <p:sp>
          <p:nvSpPr>
            <p:cNvPr id="64584" name="Line 130"/>
            <p:cNvSpPr>
              <a:spLocks noChangeShapeType="1"/>
            </p:cNvSpPr>
            <p:nvPr/>
          </p:nvSpPr>
          <p:spPr bwMode="auto">
            <a:xfrm>
              <a:off x="7452" y="3072"/>
              <a:ext cx="0" cy="283"/>
            </a:xfrm>
            <a:prstGeom prst="line">
              <a:avLst/>
            </a:prstGeom>
            <a:noFill/>
            <a:ln w="28575">
              <a:solidFill>
                <a:srgbClr val="FF0000"/>
              </a:solidFill>
              <a:round/>
              <a:headEnd/>
              <a:tailEnd/>
            </a:ln>
          </p:spPr>
          <p:txBody>
            <a:bodyPr/>
            <a:lstStyle/>
            <a:p>
              <a:endParaRPr lang="en-GB"/>
            </a:p>
          </p:txBody>
        </p:sp>
        <p:sp>
          <p:nvSpPr>
            <p:cNvPr id="64585" name="Line 131"/>
            <p:cNvSpPr>
              <a:spLocks noChangeShapeType="1"/>
            </p:cNvSpPr>
            <p:nvPr/>
          </p:nvSpPr>
          <p:spPr bwMode="auto">
            <a:xfrm>
              <a:off x="6348" y="3240"/>
              <a:ext cx="0" cy="283"/>
            </a:xfrm>
            <a:prstGeom prst="line">
              <a:avLst/>
            </a:prstGeom>
            <a:noFill/>
            <a:ln w="28575">
              <a:solidFill>
                <a:srgbClr val="FF0000"/>
              </a:solidFill>
              <a:round/>
              <a:headEnd/>
              <a:tailEnd/>
            </a:ln>
          </p:spPr>
          <p:txBody>
            <a:bodyPr/>
            <a:lstStyle/>
            <a:p>
              <a:endParaRPr lang="en-GB"/>
            </a:p>
          </p:txBody>
        </p:sp>
        <p:sp>
          <p:nvSpPr>
            <p:cNvPr id="64586" name="Line 132"/>
            <p:cNvSpPr>
              <a:spLocks noChangeShapeType="1"/>
            </p:cNvSpPr>
            <p:nvPr/>
          </p:nvSpPr>
          <p:spPr bwMode="auto">
            <a:xfrm>
              <a:off x="6834" y="3276"/>
              <a:ext cx="0" cy="283"/>
            </a:xfrm>
            <a:prstGeom prst="line">
              <a:avLst/>
            </a:prstGeom>
            <a:noFill/>
            <a:ln w="28575">
              <a:solidFill>
                <a:srgbClr val="FF0000"/>
              </a:solidFill>
              <a:round/>
              <a:headEnd/>
              <a:tailEnd/>
            </a:ln>
          </p:spPr>
          <p:txBody>
            <a:bodyPr/>
            <a:lstStyle/>
            <a:p>
              <a:endParaRPr lang="en-GB"/>
            </a:p>
          </p:txBody>
        </p:sp>
        <p:sp>
          <p:nvSpPr>
            <p:cNvPr id="64587" name="Line 133"/>
            <p:cNvSpPr>
              <a:spLocks noChangeShapeType="1"/>
            </p:cNvSpPr>
            <p:nvPr/>
          </p:nvSpPr>
          <p:spPr bwMode="auto">
            <a:xfrm>
              <a:off x="7044" y="3786"/>
              <a:ext cx="0" cy="283"/>
            </a:xfrm>
            <a:prstGeom prst="line">
              <a:avLst/>
            </a:prstGeom>
            <a:noFill/>
            <a:ln w="28575">
              <a:solidFill>
                <a:srgbClr val="FF0000"/>
              </a:solidFill>
              <a:round/>
              <a:headEnd/>
              <a:tailEnd/>
            </a:ln>
          </p:spPr>
          <p:txBody>
            <a:bodyPr/>
            <a:lstStyle/>
            <a:p>
              <a:endParaRPr lang="en-GB"/>
            </a:p>
          </p:txBody>
        </p:sp>
        <p:sp>
          <p:nvSpPr>
            <p:cNvPr id="64588" name="Line 134"/>
            <p:cNvSpPr>
              <a:spLocks noChangeShapeType="1"/>
            </p:cNvSpPr>
            <p:nvPr/>
          </p:nvSpPr>
          <p:spPr bwMode="auto">
            <a:xfrm>
              <a:off x="7758" y="3834"/>
              <a:ext cx="0" cy="283"/>
            </a:xfrm>
            <a:prstGeom prst="line">
              <a:avLst/>
            </a:prstGeom>
            <a:noFill/>
            <a:ln w="28575">
              <a:solidFill>
                <a:srgbClr val="FF0000"/>
              </a:solidFill>
              <a:round/>
              <a:headEnd/>
              <a:tailEnd/>
            </a:ln>
          </p:spPr>
          <p:txBody>
            <a:bodyPr/>
            <a:lstStyle/>
            <a:p>
              <a:endParaRPr lang="en-GB"/>
            </a:p>
          </p:txBody>
        </p:sp>
        <p:sp>
          <p:nvSpPr>
            <p:cNvPr id="64589" name="Line 135"/>
            <p:cNvSpPr>
              <a:spLocks noChangeShapeType="1"/>
            </p:cNvSpPr>
            <p:nvPr/>
          </p:nvSpPr>
          <p:spPr bwMode="auto">
            <a:xfrm>
              <a:off x="8406" y="3144"/>
              <a:ext cx="0" cy="283"/>
            </a:xfrm>
            <a:prstGeom prst="line">
              <a:avLst/>
            </a:prstGeom>
            <a:noFill/>
            <a:ln w="28575">
              <a:solidFill>
                <a:srgbClr val="FF0000"/>
              </a:solidFill>
              <a:round/>
              <a:headEnd/>
              <a:tailEnd/>
            </a:ln>
          </p:spPr>
          <p:txBody>
            <a:bodyPr/>
            <a:lstStyle/>
            <a:p>
              <a:endParaRPr lang="en-GB"/>
            </a:p>
          </p:txBody>
        </p:sp>
        <p:sp>
          <p:nvSpPr>
            <p:cNvPr id="64590" name="Line 136"/>
            <p:cNvSpPr>
              <a:spLocks noChangeShapeType="1"/>
            </p:cNvSpPr>
            <p:nvPr/>
          </p:nvSpPr>
          <p:spPr bwMode="auto">
            <a:xfrm>
              <a:off x="8370" y="3630"/>
              <a:ext cx="0" cy="283"/>
            </a:xfrm>
            <a:prstGeom prst="line">
              <a:avLst/>
            </a:prstGeom>
            <a:noFill/>
            <a:ln w="28575">
              <a:solidFill>
                <a:srgbClr val="FF0000"/>
              </a:solidFill>
              <a:round/>
              <a:headEnd/>
              <a:tailEnd/>
            </a:ln>
          </p:spPr>
          <p:txBody>
            <a:bodyPr/>
            <a:lstStyle/>
            <a:p>
              <a:endParaRPr lang="en-GB"/>
            </a:p>
          </p:txBody>
        </p:sp>
        <p:sp>
          <p:nvSpPr>
            <p:cNvPr id="64591" name="Line 137"/>
            <p:cNvSpPr>
              <a:spLocks noChangeShapeType="1"/>
            </p:cNvSpPr>
            <p:nvPr/>
          </p:nvSpPr>
          <p:spPr bwMode="auto">
            <a:xfrm>
              <a:off x="8652" y="3162"/>
              <a:ext cx="0" cy="283"/>
            </a:xfrm>
            <a:prstGeom prst="line">
              <a:avLst/>
            </a:prstGeom>
            <a:noFill/>
            <a:ln w="28575">
              <a:solidFill>
                <a:srgbClr val="FF0000"/>
              </a:solidFill>
              <a:round/>
              <a:headEnd/>
              <a:tailEnd/>
            </a:ln>
          </p:spPr>
          <p:txBody>
            <a:bodyPr/>
            <a:lstStyle/>
            <a:p>
              <a:endParaRPr lang="en-GB"/>
            </a:p>
          </p:txBody>
        </p:sp>
        <p:sp>
          <p:nvSpPr>
            <p:cNvPr id="64592" name="Line 138"/>
            <p:cNvSpPr>
              <a:spLocks noChangeShapeType="1"/>
            </p:cNvSpPr>
            <p:nvPr/>
          </p:nvSpPr>
          <p:spPr bwMode="auto">
            <a:xfrm>
              <a:off x="8778" y="2928"/>
              <a:ext cx="0" cy="283"/>
            </a:xfrm>
            <a:prstGeom prst="line">
              <a:avLst/>
            </a:prstGeom>
            <a:noFill/>
            <a:ln w="28575">
              <a:solidFill>
                <a:srgbClr val="FF0000"/>
              </a:solidFill>
              <a:round/>
              <a:headEnd/>
              <a:tailEnd/>
            </a:ln>
          </p:spPr>
          <p:txBody>
            <a:bodyPr/>
            <a:lstStyle/>
            <a:p>
              <a:endParaRPr lang="en-GB"/>
            </a:p>
          </p:txBody>
        </p:sp>
        <p:sp>
          <p:nvSpPr>
            <p:cNvPr id="64593" name="Line 139"/>
            <p:cNvSpPr>
              <a:spLocks noChangeShapeType="1"/>
            </p:cNvSpPr>
            <p:nvPr/>
          </p:nvSpPr>
          <p:spPr bwMode="auto">
            <a:xfrm>
              <a:off x="6492" y="3005"/>
              <a:ext cx="0" cy="283"/>
            </a:xfrm>
            <a:prstGeom prst="line">
              <a:avLst/>
            </a:prstGeom>
            <a:noFill/>
            <a:ln w="28575">
              <a:solidFill>
                <a:srgbClr val="FF0000"/>
              </a:solidFill>
              <a:round/>
              <a:headEnd/>
              <a:tailEnd/>
            </a:ln>
          </p:spPr>
          <p:txBody>
            <a:bodyPr/>
            <a:lstStyle/>
            <a:p>
              <a:endParaRPr lang="en-GB"/>
            </a:p>
          </p:txBody>
        </p:sp>
        <p:sp>
          <p:nvSpPr>
            <p:cNvPr id="64594" name="Line 140"/>
            <p:cNvSpPr>
              <a:spLocks noChangeShapeType="1"/>
            </p:cNvSpPr>
            <p:nvPr/>
          </p:nvSpPr>
          <p:spPr bwMode="auto">
            <a:xfrm>
              <a:off x="6732" y="3024"/>
              <a:ext cx="0" cy="283"/>
            </a:xfrm>
            <a:prstGeom prst="line">
              <a:avLst/>
            </a:prstGeom>
            <a:noFill/>
            <a:ln w="28575">
              <a:solidFill>
                <a:srgbClr val="FF0000"/>
              </a:solidFill>
              <a:round/>
              <a:headEnd/>
              <a:tailEnd/>
            </a:ln>
          </p:spPr>
          <p:txBody>
            <a:bodyPr/>
            <a:lstStyle/>
            <a:p>
              <a:endParaRPr lang="en-GB"/>
            </a:p>
          </p:txBody>
        </p:sp>
        <p:sp>
          <p:nvSpPr>
            <p:cNvPr id="64595" name="Line 141"/>
            <p:cNvSpPr>
              <a:spLocks noChangeShapeType="1"/>
            </p:cNvSpPr>
            <p:nvPr/>
          </p:nvSpPr>
          <p:spPr bwMode="auto">
            <a:xfrm>
              <a:off x="6972" y="3042"/>
              <a:ext cx="0" cy="283"/>
            </a:xfrm>
            <a:prstGeom prst="line">
              <a:avLst/>
            </a:prstGeom>
            <a:noFill/>
            <a:ln w="28575">
              <a:solidFill>
                <a:srgbClr val="FF0000"/>
              </a:solidFill>
              <a:round/>
              <a:headEnd/>
              <a:tailEnd/>
            </a:ln>
          </p:spPr>
          <p:txBody>
            <a:bodyPr/>
            <a:lstStyle/>
            <a:p>
              <a:endParaRPr lang="en-GB"/>
            </a:p>
          </p:txBody>
        </p:sp>
        <p:sp>
          <p:nvSpPr>
            <p:cNvPr id="64596" name="Line 142"/>
            <p:cNvSpPr>
              <a:spLocks noChangeShapeType="1"/>
            </p:cNvSpPr>
            <p:nvPr/>
          </p:nvSpPr>
          <p:spPr bwMode="auto">
            <a:xfrm>
              <a:off x="7896" y="3587"/>
              <a:ext cx="0" cy="283"/>
            </a:xfrm>
            <a:prstGeom prst="line">
              <a:avLst/>
            </a:prstGeom>
            <a:noFill/>
            <a:ln w="28575">
              <a:solidFill>
                <a:srgbClr val="FF0000"/>
              </a:solidFill>
              <a:round/>
              <a:headEnd/>
              <a:tailEnd/>
            </a:ln>
          </p:spPr>
          <p:txBody>
            <a:bodyPr/>
            <a:lstStyle/>
            <a:p>
              <a:endParaRPr lang="en-GB"/>
            </a:p>
          </p:txBody>
        </p:sp>
        <p:sp>
          <p:nvSpPr>
            <p:cNvPr id="64597" name="Line 143"/>
            <p:cNvSpPr>
              <a:spLocks noChangeShapeType="1"/>
            </p:cNvSpPr>
            <p:nvPr/>
          </p:nvSpPr>
          <p:spPr bwMode="auto">
            <a:xfrm>
              <a:off x="7212" y="3060"/>
              <a:ext cx="0" cy="283"/>
            </a:xfrm>
            <a:prstGeom prst="line">
              <a:avLst/>
            </a:prstGeom>
            <a:noFill/>
            <a:ln w="28575">
              <a:solidFill>
                <a:srgbClr val="FF0000"/>
              </a:solidFill>
              <a:round/>
              <a:headEnd/>
              <a:tailEnd/>
            </a:ln>
          </p:spPr>
          <p:txBody>
            <a:bodyPr/>
            <a:lstStyle/>
            <a:p>
              <a:endParaRPr lang="en-GB"/>
            </a:p>
          </p:txBody>
        </p:sp>
        <p:sp>
          <p:nvSpPr>
            <p:cNvPr id="64598" name="Line 144"/>
            <p:cNvSpPr>
              <a:spLocks noChangeShapeType="1"/>
            </p:cNvSpPr>
            <p:nvPr/>
          </p:nvSpPr>
          <p:spPr bwMode="auto">
            <a:xfrm>
              <a:off x="7554" y="3324"/>
              <a:ext cx="0" cy="283"/>
            </a:xfrm>
            <a:prstGeom prst="line">
              <a:avLst/>
            </a:prstGeom>
            <a:noFill/>
            <a:ln w="28575">
              <a:solidFill>
                <a:srgbClr val="FF0000"/>
              </a:solidFill>
              <a:round/>
              <a:headEnd/>
              <a:tailEnd/>
            </a:ln>
          </p:spPr>
          <p:txBody>
            <a:bodyPr/>
            <a:lstStyle/>
            <a:p>
              <a:endParaRPr lang="en-GB"/>
            </a:p>
          </p:txBody>
        </p:sp>
        <p:sp>
          <p:nvSpPr>
            <p:cNvPr id="64599" name="Line 145"/>
            <p:cNvSpPr>
              <a:spLocks noChangeShapeType="1"/>
            </p:cNvSpPr>
            <p:nvPr/>
          </p:nvSpPr>
          <p:spPr bwMode="auto">
            <a:xfrm>
              <a:off x="7794" y="3342"/>
              <a:ext cx="0" cy="283"/>
            </a:xfrm>
            <a:prstGeom prst="line">
              <a:avLst/>
            </a:prstGeom>
            <a:noFill/>
            <a:ln w="28575">
              <a:solidFill>
                <a:srgbClr val="FF0000"/>
              </a:solidFill>
              <a:round/>
              <a:headEnd/>
              <a:tailEnd/>
            </a:ln>
          </p:spPr>
          <p:txBody>
            <a:bodyPr/>
            <a:lstStyle/>
            <a:p>
              <a:endParaRPr lang="en-GB"/>
            </a:p>
          </p:txBody>
        </p:sp>
        <p:sp>
          <p:nvSpPr>
            <p:cNvPr id="64600" name="Line 146"/>
            <p:cNvSpPr>
              <a:spLocks noChangeShapeType="1"/>
            </p:cNvSpPr>
            <p:nvPr/>
          </p:nvSpPr>
          <p:spPr bwMode="auto">
            <a:xfrm>
              <a:off x="8034" y="3360"/>
              <a:ext cx="0" cy="283"/>
            </a:xfrm>
            <a:prstGeom prst="line">
              <a:avLst/>
            </a:prstGeom>
            <a:noFill/>
            <a:ln w="28575">
              <a:solidFill>
                <a:srgbClr val="FF0000"/>
              </a:solidFill>
              <a:round/>
              <a:headEnd/>
              <a:tailEnd/>
            </a:ln>
          </p:spPr>
          <p:txBody>
            <a:bodyPr/>
            <a:lstStyle/>
            <a:p>
              <a:endParaRPr lang="en-GB"/>
            </a:p>
          </p:txBody>
        </p:sp>
        <p:sp>
          <p:nvSpPr>
            <p:cNvPr id="64601" name="Line 147"/>
            <p:cNvSpPr>
              <a:spLocks noChangeShapeType="1"/>
            </p:cNvSpPr>
            <p:nvPr/>
          </p:nvSpPr>
          <p:spPr bwMode="auto">
            <a:xfrm>
              <a:off x="8262" y="3372"/>
              <a:ext cx="0" cy="283"/>
            </a:xfrm>
            <a:prstGeom prst="line">
              <a:avLst/>
            </a:prstGeom>
            <a:noFill/>
            <a:ln w="28575">
              <a:solidFill>
                <a:srgbClr val="FF0000"/>
              </a:solidFill>
              <a:round/>
              <a:headEnd/>
              <a:tailEnd/>
            </a:ln>
          </p:spPr>
          <p:txBody>
            <a:bodyPr/>
            <a:lstStyle/>
            <a:p>
              <a:endParaRPr lang="en-GB"/>
            </a:p>
          </p:txBody>
        </p:sp>
        <p:sp>
          <p:nvSpPr>
            <p:cNvPr id="64602" name="Line 148"/>
            <p:cNvSpPr>
              <a:spLocks noChangeShapeType="1"/>
            </p:cNvSpPr>
            <p:nvPr/>
          </p:nvSpPr>
          <p:spPr bwMode="auto">
            <a:xfrm>
              <a:off x="7416" y="3558"/>
              <a:ext cx="0" cy="283"/>
            </a:xfrm>
            <a:prstGeom prst="line">
              <a:avLst/>
            </a:prstGeom>
            <a:noFill/>
            <a:ln w="28575">
              <a:solidFill>
                <a:srgbClr val="FF0000"/>
              </a:solidFill>
              <a:round/>
              <a:headEnd/>
              <a:tailEnd/>
            </a:ln>
          </p:spPr>
          <p:txBody>
            <a:bodyPr/>
            <a:lstStyle/>
            <a:p>
              <a:endParaRPr lang="en-GB"/>
            </a:p>
          </p:txBody>
        </p:sp>
        <p:sp>
          <p:nvSpPr>
            <p:cNvPr id="64603" name="Line 149"/>
            <p:cNvSpPr>
              <a:spLocks noChangeShapeType="1"/>
            </p:cNvSpPr>
            <p:nvPr/>
          </p:nvSpPr>
          <p:spPr bwMode="auto">
            <a:xfrm>
              <a:off x="7170" y="3540"/>
              <a:ext cx="0" cy="283"/>
            </a:xfrm>
            <a:prstGeom prst="line">
              <a:avLst/>
            </a:prstGeom>
            <a:noFill/>
            <a:ln w="28575">
              <a:solidFill>
                <a:srgbClr val="FF0000"/>
              </a:solidFill>
              <a:round/>
              <a:headEnd/>
              <a:tailEnd/>
            </a:ln>
          </p:spPr>
          <p:txBody>
            <a:bodyPr/>
            <a:lstStyle/>
            <a:p>
              <a:endParaRPr lang="en-GB"/>
            </a:p>
          </p:txBody>
        </p:sp>
        <p:sp>
          <p:nvSpPr>
            <p:cNvPr id="64604" name="Line 150"/>
            <p:cNvSpPr>
              <a:spLocks noChangeShapeType="1"/>
            </p:cNvSpPr>
            <p:nvPr/>
          </p:nvSpPr>
          <p:spPr bwMode="auto">
            <a:xfrm>
              <a:off x="6810" y="3762"/>
              <a:ext cx="0" cy="283"/>
            </a:xfrm>
            <a:prstGeom prst="line">
              <a:avLst/>
            </a:prstGeom>
            <a:noFill/>
            <a:ln w="28575">
              <a:solidFill>
                <a:srgbClr val="FF0000"/>
              </a:solidFill>
              <a:round/>
              <a:headEnd/>
              <a:tailEnd/>
            </a:ln>
          </p:spPr>
          <p:txBody>
            <a:bodyPr/>
            <a:lstStyle/>
            <a:p>
              <a:endParaRPr lang="en-GB"/>
            </a:p>
          </p:txBody>
        </p:sp>
        <p:sp>
          <p:nvSpPr>
            <p:cNvPr id="64605" name="Line 151"/>
            <p:cNvSpPr>
              <a:spLocks noChangeShapeType="1"/>
            </p:cNvSpPr>
            <p:nvPr/>
          </p:nvSpPr>
          <p:spPr bwMode="auto">
            <a:xfrm>
              <a:off x="6558" y="3750"/>
              <a:ext cx="0" cy="283"/>
            </a:xfrm>
            <a:prstGeom prst="line">
              <a:avLst/>
            </a:prstGeom>
            <a:noFill/>
            <a:ln w="28575">
              <a:solidFill>
                <a:srgbClr val="FF0000"/>
              </a:solidFill>
              <a:round/>
              <a:headEnd/>
              <a:tailEnd/>
            </a:ln>
          </p:spPr>
          <p:txBody>
            <a:bodyPr/>
            <a:lstStyle/>
            <a:p>
              <a:endParaRPr lang="en-GB"/>
            </a:p>
          </p:txBody>
        </p:sp>
      </p:grpSp>
      <p:sp>
        <p:nvSpPr>
          <p:cNvPr id="64523" name="Text Box 152"/>
          <p:cNvSpPr txBox="1">
            <a:spLocks noChangeArrowheads="1"/>
          </p:cNvSpPr>
          <p:nvPr/>
        </p:nvSpPr>
        <p:spPr bwMode="auto">
          <a:xfrm>
            <a:off x="2451100" y="1158875"/>
            <a:ext cx="1766888" cy="428625"/>
          </a:xfrm>
          <a:prstGeom prst="rect">
            <a:avLst/>
          </a:prstGeom>
          <a:noFill/>
          <a:ln w="9525">
            <a:noFill/>
            <a:miter lim="800000"/>
            <a:headEnd/>
            <a:tailEnd/>
          </a:ln>
        </p:spPr>
        <p:txBody>
          <a:bodyPr/>
          <a:lstStyle/>
          <a:p>
            <a:pPr algn="ctr"/>
            <a:r>
              <a:rPr lang="en-US" sz="2000" b="0">
                <a:latin typeface="Times New Roman" pitchFamily="18" charset="0"/>
              </a:rPr>
              <a:t>Real space</a:t>
            </a:r>
            <a:endParaRPr lang="fr-FR" sz="2000" b="0">
              <a:latin typeface="Times New Roman" pitchFamily="18" charset="0"/>
            </a:endParaRPr>
          </a:p>
        </p:txBody>
      </p:sp>
      <p:sp>
        <p:nvSpPr>
          <p:cNvPr id="64524" name="Text Box 153"/>
          <p:cNvSpPr txBox="1">
            <a:spLocks noChangeArrowheads="1"/>
          </p:cNvSpPr>
          <p:nvPr/>
        </p:nvSpPr>
        <p:spPr bwMode="auto">
          <a:xfrm>
            <a:off x="5391150" y="1158875"/>
            <a:ext cx="2789238" cy="428625"/>
          </a:xfrm>
          <a:prstGeom prst="rect">
            <a:avLst/>
          </a:prstGeom>
          <a:noFill/>
          <a:ln w="9525">
            <a:noFill/>
            <a:miter lim="800000"/>
            <a:headEnd/>
            <a:tailEnd/>
          </a:ln>
        </p:spPr>
        <p:txBody>
          <a:bodyPr/>
          <a:lstStyle/>
          <a:p>
            <a:pPr algn="ctr"/>
            <a:r>
              <a:rPr lang="fr-FR" sz="2000" b="0">
                <a:latin typeface="Times New Roman" pitchFamily="18" charset="0"/>
              </a:rPr>
              <a:t>Reciprocal space</a:t>
            </a:r>
          </a:p>
        </p:txBody>
      </p:sp>
      <p:sp>
        <p:nvSpPr>
          <p:cNvPr id="64525" name="Text Box 154"/>
          <p:cNvSpPr txBox="1">
            <a:spLocks noChangeArrowheads="1"/>
          </p:cNvSpPr>
          <p:nvPr/>
        </p:nvSpPr>
        <p:spPr bwMode="auto">
          <a:xfrm>
            <a:off x="431800" y="3481388"/>
            <a:ext cx="1295400" cy="930275"/>
          </a:xfrm>
          <a:prstGeom prst="rect">
            <a:avLst/>
          </a:prstGeom>
          <a:noFill/>
          <a:ln w="9525">
            <a:noFill/>
            <a:miter lim="800000"/>
            <a:headEnd/>
            <a:tailEnd/>
          </a:ln>
        </p:spPr>
        <p:txBody>
          <a:bodyPr/>
          <a:lstStyle/>
          <a:p>
            <a:pPr algn="ctr"/>
            <a:r>
              <a:rPr lang="en-US" sz="2000" b="0">
                <a:latin typeface="Times New Roman" pitchFamily="18" charset="0"/>
              </a:rPr>
              <a:t>2D </a:t>
            </a:r>
            <a:r>
              <a:rPr lang="fr-FR" sz="2000" b="0">
                <a:latin typeface="Times New Roman" pitchFamily="18" charset="0"/>
              </a:rPr>
              <a:t>lattice</a:t>
            </a:r>
          </a:p>
        </p:txBody>
      </p:sp>
      <p:sp>
        <p:nvSpPr>
          <p:cNvPr id="64526" name="Text Box 155"/>
          <p:cNvSpPr txBox="1">
            <a:spLocks noChangeArrowheads="1"/>
          </p:cNvSpPr>
          <p:nvPr/>
        </p:nvSpPr>
        <p:spPr bwMode="auto">
          <a:xfrm>
            <a:off x="539750" y="1833563"/>
            <a:ext cx="1152525" cy="1209675"/>
          </a:xfrm>
          <a:prstGeom prst="rect">
            <a:avLst/>
          </a:prstGeom>
          <a:noFill/>
          <a:ln w="9525">
            <a:noFill/>
            <a:miter lim="800000"/>
            <a:headEnd/>
            <a:tailEnd/>
          </a:ln>
        </p:spPr>
        <p:txBody>
          <a:bodyPr/>
          <a:lstStyle/>
          <a:p>
            <a:pPr algn="ctr"/>
            <a:r>
              <a:rPr lang="fr-FR" sz="2000" b="0" dirty="0">
                <a:latin typeface="Times New Roman" pitchFamily="18" charset="0"/>
              </a:rPr>
              <a:t>Rod </a:t>
            </a:r>
            <a:r>
              <a:rPr lang="fr-FR" sz="2000" b="0" dirty="0" err="1">
                <a:latin typeface="Times New Roman" pitchFamily="18" charset="0"/>
              </a:rPr>
              <a:t>like</a:t>
            </a:r>
            <a:endParaRPr lang="fr-FR" sz="2000" b="0" dirty="0">
              <a:latin typeface="Times New Roman" pitchFamily="18" charset="0"/>
            </a:endParaRPr>
          </a:p>
          <a:p>
            <a:pPr algn="ctr"/>
            <a:r>
              <a:rPr lang="en-US" sz="2000" b="0" dirty="0">
                <a:latin typeface="Times New Roman" pitchFamily="18" charset="0"/>
              </a:rPr>
              <a:t>molecule</a:t>
            </a:r>
            <a:endParaRPr lang="fr-FR" sz="2000" b="0" dirty="0">
              <a:latin typeface="Times New Roman" pitchFamily="18" charset="0"/>
            </a:endParaRPr>
          </a:p>
        </p:txBody>
      </p:sp>
      <p:sp>
        <p:nvSpPr>
          <p:cNvPr id="64527" name="AutoShape 156"/>
          <p:cNvSpPr>
            <a:spLocks noChangeArrowheads="1"/>
          </p:cNvSpPr>
          <p:nvPr/>
        </p:nvSpPr>
        <p:spPr bwMode="auto">
          <a:xfrm>
            <a:off x="4400550" y="1273175"/>
            <a:ext cx="1217613" cy="182563"/>
          </a:xfrm>
          <a:prstGeom prst="rightArrow">
            <a:avLst>
              <a:gd name="adj1" fmla="val 50000"/>
              <a:gd name="adj2" fmla="val 166739"/>
            </a:avLst>
          </a:prstGeom>
          <a:solidFill>
            <a:srgbClr val="00FF00"/>
          </a:solidFill>
          <a:ln w="9525">
            <a:solidFill>
              <a:srgbClr val="000000"/>
            </a:solidFill>
            <a:miter lim="800000"/>
            <a:headEnd/>
            <a:tailEnd/>
          </a:ln>
        </p:spPr>
        <p:txBody>
          <a:bodyPr/>
          <a:lstStyle/>
          <a:p>
            <a:endParaRPr lang="en-US"/>
          </a:p>
        </p:txBody>
      </p:sp>
      <p:sp>
        <p:nvSpPr>
          <p:cNvPr id="64529" name="TextBox 160"/>
          <p:cNvSpPr txBox="1">
            <a:spLocks noChangeArrowheads="1"/>
          </p:cNvSpPr>
          <p:nvPr/>
        </p:nvSpPr>
        <p:spPr bwMode="auto">
          <a:xfrm>
            <a:off x="6794500" y="2525713"/>
            <a:ext cx="1681163" cy="338137"/>
          </a:xfrm>
          <a:prstGeom prst="rect">
            <a:avLst/>
          </a:prstGeom>
          <a:noFill/>
          <a:ln w="9525">
            <a:noFill/>
            <a:miter lim="800000"/>
            <a:headEnd/>
            <a:tailEnd/>
          </a:ln>
        </p:spPr>
        <p:txBody>
          <a:bodyPr wrap="none">
            <a:spAutoFit/>
          </a:bodyPr>
          <a:lstStyle/>
          <a:p>
            <a:r>
              <a:rPr lang="en-US" sz="1600"/>
              <a:t>F – Form factor</a:t>
            </a:r>
            <a:endParaRPr lang="en-GB" sz="1600"/>
          </a:p>
        </p:txBody>
      </p:sp>
      <p:sp>
        <p:nvSpPr>
          <p:cNvPr id="64530" name="TextBox 161"/>
          <p:cNvSpPr txBox="1">
            <a:spLocks noChangeArrowheads="1"/>
          </p:cNvSpPr>
          <p:nvPr/>
        </p:nvSpPr>
        <p:spPr bwMode="auto">
          <a:xfrm>
            <a:off x="6383338" y="4273550"/>
            <a:ext cx="2090737" cy="338138"/>
          </a:xfrm>
          <a:prstGeom prst="rect">
            <a:avLst/>
          </a:prstGeom>
          <a:noFill/>
          <a:ln w="9525">
            <a:noFill/>
            <a:miter lim="800000"/>
            <a:headEnd/>
            <a:tailEnd/>
          </a:ln>
        </p:spPr>
        <p:txBody>
          <a:bodyPr wrap="none">
            <a:spAutoFit/>
          </a:bodyPr>
          <a:lstStyle/>
          <a:p>
            <a:r>
              <a:rPr lang="en-US" sz="1600"/>
              <a:t>S – Structure factor</a:t>
            </a:r>
            <a:endParaRPr lang="en-GB" sz="1600"/>
          </a:p>
        </p:txBody>
      </p:sp>
      <p:pic>
        <p:nvPicPr>
          <p:cNvPr id="64531" name="Picture 162" descr="product_2d_b.jpg"/>
          <p:cNvPicPr>
            <a:picLocks noChangeAspect="1"/>
          </p:cNvPicPr>
          <p:nvPr/>
        </p:nvPicPr>
        <p:blipFill>
          <a:blip r:embed="rId3" cstate="print"/>
          <a:srcRect/>
          <a:stretch>
            <a:fillRect/>
          </a:stretch>
        </p:blipFill>
        <p:spPr bwMode="auto">
          <a:xfrm>
            <a:off x="2989263" y="4573588"/>
            <a:ext cx="3205162" cy="1947862"/>
          </a:xfrm>
          <a:prstGeom prst="rect">
            <a:avLst/>
          </a:prstGeom>
          <a:noFill/>
          <a:ln w="9525">
            <a:noFill/>
            <a:miter lim="800000"/>
            <a:headEnd/>
            <a:tailEnd/>
          </a:ln>
        </p:spPr>
      </p:pic>
      <p:sp>
        <p:nvSpPr>
          <p:cNvPr id="64532" name="TextBox 4"/>
          <p:cNvSpPr txBox="1">
            <a:spLocks noChangeArrowheads="1"/>
          </p:cNvSpPr>
          <p:nvPr/>
        </p:nvSpPr>
        <p:spPr bwMode="auto">
          <a:xfrm>
            <a:off x="6965950" y="5284788"/>
            <a:ext cx="569913" cy="369887"/>
          </a:xfrm>
          <a:prstGeom prst="rect">
            <a:avLst/>
          </a:prstGeom>
          <a:noFill/>
          <a:ln w="9525">
            <a:noFill/>
            <a:miter lim="800000"/>
            <a:headEnd/>
            <a:tailEnd/>
          </a:ln>
        </p:spPr>
        <p:txBody>
          <a:bodyPr wrap="none">
            <a:spAutoFit/>
          </a:bodyPr>
          <a:lstStyle/>
          <a:p>
            <a:r>
              <a:rPr lang="en-US"/>
              <a:t>F*S</a:t>
            </a:r>
            <a:endParaRPr lang="en-GB"/>
          </a:p>
        </p:txBody>
      </p:sp>
      <p:sp>
        <p:nvSpPr>
          <p:cNvPr id="165" name="Bent Arrow 164"/>
          <p:cNvSpPr/>
          <p:nvPr/>
        </p:nvSpPr>
        <p:spPr bwMode="auto">
          <a:xfrm flipH="1" flipV="1">
            <a:off x="6518275" y="4797425"/>
            <a:ext cx="354013" cy="1317625"/>
          </a:xfrm>
          <a:prstGeom prst="bentArrow">
            <a:avLst>
              <a:gd name="adj1" fmla="val 25000"/>
              <a:gd name="adj2" fmla="val 19445"/>
              <a:gd name="adj3" fmla="val 50000"/>
              <a:gd name="adj4" fmla="val 43750"/>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grpSp>
        <p:nvGrpSpPr>
          <p:cNvPr id="16" name="Group 175"/>
          <p:cNvGrpSpPr>
            <a:grpSpLocks/>
          </p:cNvGrpSpPr>
          <p:nvPr/>
        </p:nvGrpSpPr>
        <p:grpSpPr bwMode="auto">
          <a:xfrm>
            <a:off x="5554663" y="1798638"/>
            <a:ext cx="2520950" cy="855662"/>
            <a:chOff x="4476135" y="3573826"/>
            <a:chExt cx="2520000" cy="855407"/>
          </a:xfrm>
        </p:grpSpPr>
        <p:grpSp>
          <p:nvGrpSpPr>
            <p:cNvPr id="17" name="Group 26"/>
            <p:cNvGrpSpPr>
              <a:grpSpLocks/>
            </p:cNvGrpSpPr>
            <p:nvPr/>
          </p:nvGrpSpPr>
          <p:grpSpPr bwMode="auto">
            <a:xfrm>
              <a:off x="4476135" y="3731529"/>
              <a:ext cx="2520000" cy="540000"/>
              <a:chOff x="5557683" y="3925335"/>
              <a:chExt cx="2520000" cy="540000"/>
            </a:xfrm>
          </p:grpSpPr>
          <p:sp>
            <p:nvSpPr>
              <p:cNvPr id="64548" name="Oval 178"/>
              <p:cNvSpPr>
                <a:spLocks noChangeArrowheads="1"/>
              </p:cNvSpPr>
              <p:nvPr/>
            </p:nvSpPr>
            <p:spPr bwMode="auto">
              <a:xfrm>
                <a:off x="5557683" y="3925335"/>
                <a:ext cx="2520000" cy="540000"/>
              </a:xfrm>
              <a:prstGeom prst="ellipse">
                <a:avLst/>
              </a:prstGeom>
              <a:noFill/>
              <a:ln w="9525" algn="ctr">
                <a:solidFill>
                  <a:schemeClr val="tx1"/>
                </a:solidFill>
                <a:round/>
                <a:headEnd/>
                <a:tailEnd/>
              </a:ln>
            </p:spPr>
            <p:txBody>
              <a:bodyPr/>
              <a:lstStyle/>
              <a:p>
                <a:endParaRPr lang="en-US"/>
              </a:p>
            </p:txBody>
          </p:sp>
          <p:grpSp>
            <p:nvGrpSpPr>
              <p:cNvPr id="18" name="Group 21"/>
              <p:cNvGrpSpPr>
                <a:grpSpLocks/>
              </p:cNvGrpSpPr>
              <p:nvPr/>
            </p:nvGrpSpPr>
            <p:grpSpPr bwMode="auto">
              <a:xfrm>
                <a:off x="5557683" y="4078335"/>
                <a:ext cx="2520000" cy="234000"/>
                <a:chOff x="5769077" y="4748981"/>
                <a:chExt cx="2520000" cy="234000"/>
              </a:xfrm>
            </p:grpSpPr>
            <p:sp>
              <p:nvSpPr>
                <p:cNvPr id="184" name="Arc 183"/>
                <p:cNvSpPr/>
                <p:nvPr/>
              </p:nvSpPr>
              <p:spPr bwMode="auto">
                <a:xfrm>
                  <a:off x="5769077" y="4749335"/>
                  <a:ext cx="2520000" cy="233292"/>
                </a:xfrm>
                <a:prstGeom prst="arc">
                  <a:avLst>
                    <a:gd name="adj1" fmla="val 10770486"/>
                    <a:gd name="adj2" fmla="val 0"/>
                  </a:avLst>
                </a:prstGeom>
                <a:solidFill>
                  <a:srgbClr val="FFFF99"/>
                </a:solidFill>
                <a:ln w="9525" cap="flat" cmpd="sng" algn="ctr">
                  <a:solidFill>
                    <a:schemeClr val="tx1"/>
                  </a:solidFill>
                  <a:prstDash val="dash"/>
                  <a:round/>
                  <a:headEnd type="none" w="med" len="med"/>
                  <a:tailEnd type="none" w="med" len="med"/>
                </a:ln>
                <a:effectLst/>
              </p:spPr>
              <p:txBody>
                <a:bodyPr/>
                <a:lstStyle/>
                <a:p>
                  <a:pPr>
                    <a:defRPr/>
                  </a:pPr>
                  <a:endParaRPr lang="en-GB">
                    <a:latin typeface="Arial" charset="0"/>
                  </a:endParaRPr>
                </a:p>
              </p:txBody>
            </p:sp>
            <p:sp>
              <p:nvSpPr>
                <p:cNvPr id="185" name="Arc 184"/>
                <p:cNvSpPr/>
                <p:nvPr/>
              </p:nvSpPr>
              <p:spPr bwMode="auto">
                <a:xfrm flipV="1">
                  <a:off x="5769077" y="4749335"/>
                  <a:ext cx="2520000" cy="233292"/>
                </a:xfrm>
                <a:prstGeom prst="arc">
                  <a:avLst>
                    <a:gd name="adj1" fmla="val 10770486"/>
                    <a:gd name="adj2" fmla="val 0"/>
                  </a:avLst>
                </a:prstGeom>
                <a:solidFill>
                  <a:srgbClr val="FFFF99"/>
                </a:solidFill>
                <a:ln w="25400"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grpSp>
          <p:grpSp>
            <p:nvGrpSpPr>
              <p:cNvPr id="19" name="Group 25"/>
              <p:cNvGrpSpPr>
                <a:grpSpLocks/>
              </p:cNvGrpSpPr>
              <p:nvPr/>
            </p:nvGrpSpPr>
            <p:grpSpPr bwMode="auto">
              <a:xfrm>
                <a:off x="6734883" y="3925335"/>
                <a:ext cx="165600" cy="540000"/>
                <a:chOff x="5882535" y="4625690"/>
                <a:chExt cx="165600" cy="540000"/>
              </a:xfrm>
            </p:grpSpPr>
            <p:sp>
              <p:nvSpPr>
                <p:cNvPr id="182" name="Arc 181"/>
                <p:cNvSpPr/>
                <p:nvPr/>
              </p:nvSpPr>
              <p:spPr bwMode="auto">
                <a:xfrm rot="5400000">
                  <a:off x="5694747" y="4813171"/>
                  <a:ext cx="541177" cy="165038"/>
                </a:xfrm>
                <a:prstGeom prst="arc">
                  <a:avLst>
                    <a:gd name="adj1" fmla="val 10770486"/>
                    <a:gd name="adj2" fmla="val 0"/>
                  </a:avLst>
                </a:prstGeom>
                <a:noFill/>
                <a:ln w="9525" cap="flat" cmpd="sng" algn="ctr">
                  <a:solidFill>
                    <a:schemeClr val="tx1"/>
                  </a:solidFill>
                  <a:prstDash val="dash"/>
                  <a:round/>
                  <a:headEnd type="none" w="med" len="med"/>
                  <a:tailEnd type="none" w="med" len="med"/>
                </a:ln>
                <a:effectLst/>
              </p:spPr>
              <p:txBody>
                <a:bodyPr/>
                <a:lstStyle/>
                <a:p>
                  <a:pPr>
                    <a:defRPr/>
                  </a:pPr>
                  <a:endParaRPr lang="en-GB">
                    <a:latin typeface="Arial" charset="0"/>
                  </a:endParaRPr>
                </a:p>
              </p:txBody>
            </p:sp>
            <p:sp>
              <p:nvSpPr>
                <p:cNvPr id="183" name="Arc 182"/>
                <p:cNvSpPr/>
                <p:nvPr/>
              </p:nvSpPr>
              <p:spPr bwMode="auto">
                <a:xfrm rot="5400000" flipV="1">
                  <a:off x="5694747" y="4813171"/>
                  <a:ext cx="541177" cy="165038"/>
                </a:xfrm>
                <a:prstGeom prst="arc">
                  <a:avLst>
                    <a:gd name="adj1" fmla="val 10770486"/>
                    <a:gd name="adj2" fmla="val 0"/>
                  </a:avLst>
                </a:prstGeom>
                <a:noFill/>
                <a:ln w="25400"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grpSp>
        </p:grpSp>
        <p:cxnSp>
          <p:nvCxnSpPr>
            <p:cNvPr id="64547" name="Straight Connector 177"/>
            <p:cNvCxnSpPr>
              <a:cxnSpLocks noChangeShapeType="1"/>
            </p:cNvCxnSpPr>
            <p:nvPr/>
          </p:nvCxnSpPr>
          <p:spPr bwMode="auto">
            <a:xfrm flipH="1" flipV="1">
              <a:off x="5736135" y="3573826"/>
              <a:ext cx="0" cy="855407"/>
            </a:xfrm>
            <a:prstGeom prst="line">
              <a:avLst/>
            </a:prstGeom>
            <a:noFill/>
            <a:ln w="9525" algn="ctr">
              <a:solidFill>
                <a:srgbClr val="FF0000"/>
              </a:solidFill>
              <a:prstDash val="dash"/>
              <a:round/>
              <a:headEnd/>
              <a:tailEnd/>
            </a:ln>
          </p:spPr>
        </p:cxnSp>
      </p:grpSp>
      <p:sp>
        <p:nvSpPr>
          <p:cNvPr id="167" name="Arc 166"/>
          <p:cNvSpPr/>
          <p:nvPr/>
        </p:nvSpPr>
        <p:spPr bwMode="auto">
          <a:xfrm>
            <a:off x="3898900" y="5065713"/>
            <a:ext cx="1296988" cy="1295400"/>
          </a:xfrm>
          <a:prstGeom prst="arc">
            <a:avLst>
              <a:gd name="adj1" fmla="val 14483740"/>
              <a:gd name="adj2" fmla="val 16108568"/>
            </a:avLst>
          </a:prstGeom>
          <a:noFill/>
          <a:ln w="9525"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sp>
        <p:nvSpPr>
          <p:cNvPr id="64538" name="TextBox 167"/>
          <p:cNvSpPr txBox="1">
            <a:spLocks noChangeArrowheads="1"/>
          </p:cNvSpPr>
          <p:nvPr/>
        </p:nvSpPr>
        <p:spPr bwMode="auto">
          <a:xfrm>
            <a:off x="4249738" y="4778375"/>
            <a:ext cx="247650" cy="369888"/>
          </a:xfrm>
          <a:prstGeom prst="rect">
            <a:avLst/>
          </a:prstGeom>
          <a:noFill/>
          <a:ln w="9525">
            <a:noFill/>
            <a:miter lim="800000"/>
            <a:headEnd/>
            <a:tailEnd/>
          </a:ln>
        </p:spPr>
        <p:txBody>
          <a:bodyPr wrap="none">
            <a:spAutoFit/>
          </a:bodyPr>
          <a:lstStyle/>
          <a:p>
            <a:r>
              <a:rPr lang="en-US" b="0">
                <a:latin typeface="Times New Roman" pitchFamily="18" charset="0"/>
                <a:cs typeface="Times New Roman" pitchFamily="18" charset="0"/>
              </a:rPr>
              <a:t>t</a:t>
            </a:r>
            <a:endParaRPr lang="en-GB" b="0">
              <a:latin typeface="Times New Roman" pitchFamily="18" charset="0"/>
              <a:cs typeface="Times New Roman" pitchFamily="18" charset="0"/>
            </a:endParaRPr>
          </a:p>
        </p:txBody>
      </p:sp>
      <p:cxnSp>
        <p:nvCxnSpPr>
          <p:cNvPr id="64539" name="Straight Arrow Connector 169"/>
          <p:cNvCxnSpPr>
            <a:cxnSpLocks noChangeShapeType="1"/>
          </p:cNvCxnSpPr>
          <p:nvPr/>
        </p:nvCxnSpPr>
        <p:spPr bwMode="auto">
          <a:xfrm flipH="1">
            <a:off x="4319588" y="5727700"/>
            <a:ext cx="222250" cy="160338"/>
          </a:xfrm>
          <a:prstGeom prst="straightConnector1">
            <a:avLst/>
          </a:prstGeom>
          <a:noFill/>
          <a:ln w="9525" algn="ctr">
            <a:solidFill>
              <a:srgbClr val="FFFF00"/>
            </a:solidFill>
            <a:round/>
            <a:headEnd type="none" w="sm" len="sm"/>
            <a:tailEnd type="stealth" w="sm" len="med"/>
          </a:ln>
        </p:spPr>
      </p:cxnSp>
      <p:cxnSp>
        <p:nvCxnSpPr>
          <p:cNvPr id="64540" name="Straight Arrow Connector 172"/>
          <p:cNvCxnSpPr>
            <a:cxnSpLocks noChangeShapeType="1"/>
          </p:cNvCxnSpPr>
          <p:nvPr/>
        </p:nvCxnSpPr>
        <p:spPr bwMode="auto">
          <a:xfrm>
            <a:off x="4710113" y="5741988"/>
            <a:ext cx="393700" cy="42862"/>
          </a:xfrm>
          <a:prstGeom prst="straightConnector1">
            <a:avLst/>
          </a:prstGeom>
          <a:noFill/>
          <a:ln w="9525" algn="ctr">
            <a:solidFill>
              <a:srgbClr val="FFFF00"/>
            </a:solidFill>
            <a:round/>
            <a:headEnd type="none" w="sm" len="sm"/>
            <a:tailEnd type="stealth" w="sm" len="med"/>
          </a:ln>
        </p:spPr>
      </p:cxnSp>
      <p:cxnSp>
        <p:nvCxnSpPr>
          <p:cNvPr id="64541" name="Straight Arrow Connector 175"/>
          <p:cNvCxnSpPr>
            <a:cxnSpLocks noChangeShapeType="1"/>
          </p:cNvCxnSpPr>
          <p:nvPr/>
        </p:nvCxnSpPr>
        <p:spPr bwMode="auto">
          <a:xfrm>
            <a:off x="4549775" y="5732463"/>
            <a:ext cx="347663" cy="207962"/>
          </a:xfrm>
          <a:prstGeom prst="straightConnector1">
            <a:avLst/>
          </a:prstGeom>
          <a:noFill/>
          <a:ln w="9525" algn="ctr">
            <a:solidFill>
              <a:srgbClr val="FFFF00"/>
            </a:solidFill>
            <a:prstDash val="sysDot"/>
            <a:round/>
            <a:headEnd type="none" w="sm" len="sm"/>
            <a:tailEnd type="stealth" w="sm" len="med"/>
          </a:ln>
        </p:spPr>
      </p:cxnSp>
      <p:cxnSp>
        <p:nvCxnSpPr>
          <p:cNvPr id="64542" name="Straight Arrow Connector 176"/>
          <p:cNvCxnSpPr>
            <a:cxnSpLocks noChangeShapeType="1"/>
          </p:cNvCxnSpPr>
          <p:nvPr/>
        </p:nvCxnSpPr>
        <p:spPr bwMode="auto">
          <a:xfrm flipH="1">
            <a:off x="4895850" y="5794375"/>
            <a:ext cx="223838" cy="158750"/>
          </a:xfrm>
          <a:prstGeom prst="straightConnector1">
            <a:avLst/>
          </a:prstGeom>
          <a:noFill/>
          <a:ln w="9525" algn="ctr">
            <a:solidFill>
              <a:srgbClr val="FFFF00"/>
            </a:solidFill>
            <a:prstDash val="sysDot"/>
            <a:round/>
            <a:headEnd type="none" w="sm" len="sm"/>
            <a:tailEnd type="none" w="sm" len="med"/>
          </a:ln>
        </p:spPr>
      </p:cxnSp>
      <p:cxnSp>
        <p:nvCxnSpPr>
          <p:cNvPr id="64543" name="Straight Arrow Connector 179"/>
          <p:cNvCxnSpPr>
            <a:cxnSpLocks noChangeShapeType="1"/>
          </p:cNvCxnSpPr>
          <p:nvPr/>
        </p:nvCxnSpPr>
        <p:spPr bwMode="auto">
          <a:xfrm>
            <a:off x="4552950" y="5726113"/>
            <a:ext cx="152400" cy="15875"/>
          </a:xfrm>
          <a:prstGeom prst="straightConnector1">
            <a:avLst/>
          </a:prstGeom>
          <a:noFill/>
          <a:ln w="9525" algn="ctr">
            <a:solidFill>
              <a:srgbClr val="FFFF00"/>
            </a:solidFill>
            <a:prstDash val="sysDash"/>
            <a:round/>
            <a:headEnd type="none" w="sm" len="sm"/>
            <a:tailEnd type="none" w="sm" len="med"/>
          </a:ln>
        </p:spPr>
      </p:cxnSp>
      <p:sp>
        <p:nvSpPr>
          <p:cNvPr id="64544" name="TextBox 180"/>
          <p:cNvSpPr txBox="1">
            <a:spLocks noChangeArrowheads="1"/>
          </p:cNvSpPr>
          <p:nvPr/>
        </p:nvSpPr>
        <p:spPr bwMode="auto">
          <a:xfrm>
            <a:off x="3992563" y="5629275"/>
            <a:ext cx="401637" cy="368300"/>
          </a:xfrm>
          <a:prstGeom prst="rect">
            <a:avLst/>
          </a:prstGeom>
          <a:noFill/>
          <a:ln w="9525">
            <a:noFill/>
            <a:miter lim="800000"/>
            <a:headEnd/>
            <a:tailEnd/>
          </a:ln>
        </p:spPr>
        <p:txBody>
          <a:bodyPr wrap="none">
            <a:spAutoFit/>
          </a:bodyPr>
          <a:lstStyle/>
          <a:p>
            <a:r>
              <a:rPr lang="en-US" b="0">
                <a:solidFill>
                  <a:srgbClr val="FFFF00"/>
                </a:solidFill>
                <a:latin typeface="Times New Roman" pitchFamily="18" charset="0"/>
                <a:cs typeface="Times New Roman" pitchFamily="18" charset="0"/>
              </a:rPr>
              <a:t>a*</a:t>
            </a:r>
            <a:endParaRPr lang="en-GB" b="0">
              <a:solidFill>
                <a:srgbClr val="FFFF00"/>
              </a:solidFill>
              <a:latin typeface="Times New Roman" pitchFamily="18" charset="0"/>
              <a:cs typeface="Times New Roman" pitchFamily="18" charset="0"/>
            </a:endParaRPr>
          </a:p>
        </p:txBody>
      </p:sp>
      <p:sp>
        <p:nvSpPr>
          <p:cNvPr id="64545" name="TextBox 185"/>
          <p:cNvSpPr txBox="1">
            <a:spLocks noChangeArrowheads="1"/>
          </p:cNvSpPr>
          <p:nvPr/>
        </p:nvSpPr>
        <p:spPr bwMode="auto">
          <a:xfrm>
            <a:off x="5056188" y="5613400"/>
            <a:ext cx="415925" cy="368300"/>
          </a:xfrm>
          <a:prstGeom prst="rect">
            <a:avLst/>
          </a:prstGeom>
          <a:noFill/>
          <a:ln w="9525">
            <a:noFill/>
            <a:miter lim="800000"/>
            <a:headEnd/>
            <a:tailEnd/>
          </a:ln>
        </p:spPr>
        <p:txBody>
          <a:bodyPr wrap="none">
            <a:spAutoFit/>
          </a:bodyPr>
          <a:lstStyle/>
          <a:p>
            <a:r>
              <a:rPr lang="en-US" b="0">
                <a:solidFill>
                  <a:srgbClr val="FFFF00"/>
                </a:solidFill>
                <a:latin typeface="Times New Roman" pitchFamily="18" charset="0"/>
                <a:cs typeface="Times New Roman" pitchFamily="18" charset="0"/>
              </a:rPr>
              <a:t>b*</a:t>
            </a:r>
            <a:endParaRPr lang="en-GB" b="0">
              <a:solidFill>
                <a:srgbClr val="FFFF00"/>
              </a:solidFill>
              <a:latin typeface="Times New Roman" pitchFamily="18" charset="0"/>
              <a:cs typeface="Times New Roman" pitchFamily="18" charset="0"/>
            </a:endParaRPr>
          </a:p>
        </p:txBody>
      </p:sp>
      <p:pic>
        <p:nvPicPr>
          <p:cNvPr id="176" name="Picture 2" descr="2Dma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9552" y="4581128"/>
            <a:ext cx="2457450" cy="2036762"/>
          </a:xfrm>
          <a:prstGeom prst="rect">
            <a:avLst/>
          </a:prstGeom>
          <a:noFill/>
          <a:ln w="9525">
            <a:noFill/>
            <a:miter lim="800000"/>
            <a:headEnd/>
            <a:tailEnd/>
          </a:ln>
        </p:spPr>
      </p:pic>
      <p:sp>
        <p:nvSpPr>
          <p:cNvPr id="177" name="Title 42"/>
          <p:cNvSpPr txBox="1">
            <a:spLocks/>
          </p:cNvSpPr>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pPr lvl="0">
              <a:spcBef>
                <a:spcPct val="0"/>
              </a:spcBef>
            </a:pPr>
            <a:r>
              <a:rPr lang="en-GB" sz="1600" b="1" cap="all" dirty="0" smtClean="0">
                <a:solidFill>
                  <a:schemeClr val="bg1"/>
                </a:solidFill>
                <a:latin typeface="+mj-lt"/>
                <a:ea typeface="+mj-ea"/>
                <a:cs typeface="+mj-cs"/>
              </a:rPr>
              <a:t>GID: Diffraction from 2D array of </a:t>
            </a:r>
            <a:r>
              <a:rPr lang="en-GB" sz="1600" b="1" cap="all" dirty="0" smtClean="0">
                <a:solidFill>
                  <a:schemeClr val="bg1"/>
                </a:solidFill>
                <a:latin typeface="+mj-lt"/>
                <a:ea typeface="+mj-ea"/>
                <a:cs typeface="+mj-cs"/>
              </a:rPr>
              <a:t>rod-like molecules</a:t>
            </a:r>
            <a:endParaRPr kumimoji="0" lang="en-GB" sz="1600" b="1" i="0" u="none" strike="noStrike" kern="1200" cap="all" spc="0" normalizeH="0" baseline="0" noProof="0" dirty="0">
              <a:ln>
                <a:noFill/>
              </a:ln>
              <a:solidFill>
                <a:schemeClr val="bg1"/>
              </a:solidFill>
              <a:effectLst/>
              <a:uLnTx/>
              <a:uFillTx/>
              <a:latin typeface="+mj-lt"/>
              <a:ea typeface="+mj-ea"/>
              <a:cs typeface="+mj-cs"/>
            </a:endParaRPr>
          </a:p>
        </p:txBody>
      </p:sp>
      <p:sp>
        <p:nvSpPr>
          <p:cNvPr id="178" name="Title 177"/>
          <p:cNvSpPr>
            <a:spLocks noGrp="1"/>
          </p:cNvSpPr>
          <p:nvPr>
            <p:ph type="title"/>
          </p:nvPr>
        </p:nvSpPr>
        <p:spPr/>
        <p:txBody>
          <a:bodyPr/>
          <a:lstStyle/>
          <a:p>
            <a:r>
              <a:rPr lang="en-GB" dirty="0" smtClean="0"/>
              <a:t>GID: Diffraction </a:t>
            </a:r>
            <a:r>
              <a:rPr lang="en-GB" dirty="0" smtClean="0"/>
              <a:t>from 2D array of </a:t>
            </a:r>
            <a:r>
              <a:rPr lang="en-GB" dirty="0" err="1" smtClean="0"/>
              <a:t>rodlike</a:t>
            </a:r>
            <a:r>
              <a:rPr lang="en-GB" dirty="0" smtClean="0"/>
              <a:t> molecules</a:t>
            </a: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Id10 BEAMLINE</a:t>
            </a:r>
            <a:endParaRPr lang="en-GB" dirty="0"/>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6</a:t>
            </a:fld>
            <a:endParaRPr lang="fr-FR" dirty="0"/>
          </a:p>
        </p:txBody>
      </p:sp>
      <p:sp>
        <p:nvSpPr>
          <p:cNvPr id="5" name="TextBox 3"/>
          <p:cNvSpPr txBox="1">
            <a:spLocks noChangeArrowheads="1"/>
          </p:cNvSpPr>
          <p:nvPr/>
        </p:nvSpPr>
        <p:spPr bwMode="auto">
          <a:xfrm>
            <a:off x="0" y="620688"/>
            <a:ext cx="9144000" cy="461665"/>
          </a:xfrm>
          <a:prstGeom prst="rect">
            <a:avLst/>
          </a:prstGeom>
          <a:noFill/>
          <a:ln w="9525">
            <a:noFill/>
            <a:miter lim="800000"/>
            <a:headEnd/>
            <a:tailEnd/>
          </a:ln>
        </p:spPr>
        <p:txBody>
          <a:bodyPr>
            <a:spAutoFit/>
          </a:bodyPr>
          <a:lstStyle/>
          <a:p>
            <a:pPr algn="ctr"/>
            <a:r>
              <a:rPr lang="en-GB" sz="2400" b="1" dirty="0" smtClean="0">
                <a:solidFill>
                  <a:srgbClr val="1B5092"/>
                </a:solidFill>
              </a:rPr>
              <a:t>ID10: The </a:t>
            </a:r>
            <a:r>
              <a:rPr lang="en-GB" sz="2400" b="1" dirty="0">
                <a:solidFill>
                  <a:srgbClr val="1B5092"/>
                </a:solidFill>
              </a:rPr>
              <a:t>Soft Interfaces and Coherent Scattering </a:t>
            </a:r>
            <a:r>
              <a:rPr lang="en-GB" sz="2400" b="1" dirty="0" smtClean="0">
                <a:solidFill>
                  <a:srgbClr val="1B5092"/>
                </a:solidFill>
              </a:rPr>
              <a:t>Beamline</a:t>
            </a:r>
            <a:endParaRPr lang="en-GB" sz="2400" b="1" dirty="0">
              <a:solidFill>
                <a:srgbClr val="1B5092"/>
              </a:solidFill>
            </a:endParaRPr>
          </a:p>
        </p:txBody>
      </p:sp>
      <p:sp>
        <p:nvSpPr>
          <p:cNvPr id="6" name="Text Box 9"/>
          <p:cNvSpPr txBox="1">
            <a:spLocks noChangeArrowheads="1"/>
          </p:cNvSpPr>
          <p:nvPr/>
        </p:nvSpPr>
        <p:spPr bwMode="auto">
          <a:xfrm>
            <a:off x="251521" y="1951672"/>
            <a:ext cx="4194175" cy="1477328"/>
          </a:xfrm>
          <a:prstGeom prst="rect">
            <a:avLst/>
          </a:prstGeom>
          <a:noFill/>
          <a:ln w="9525">
            <a:noFill/>
            <a:miter lim="800000"/>
            <a:headEnd/>
            <a:tailEnd/>
          </a:ln>
        </p:spPr>
        <p:txBody>
          <a:bodyPr>
            <a:spAutoFit/>
          </a:bodyPr>
          <a:lstStyle/>
          <a:p>
            <a:pPr>
              <a:buFont typeface="Arial" pitchFamily="34" charset="0"/>
              <a:buChar char="•"/>
              <a:defRPr/>
            </a:pPr>
            <a:r>
              <a:rPr lang="en-US" dirty="0">
                <a:latin typeface="Times" pitchFamily="18" charset="0"/>
              </a:rPr>
              <a:t>    Flux:  ~10</a:t>
            </a:r>
            <a:r>
              <a:rPr lang="en-US" baseline="30000" dirty="0">
                <a:latin typeface="Times" pitchFamily="18" charset="0"/>
              </a:rPr>
              <a:t>13</a:t>
            </a:r>
            <a:r>
              <a:rPr lang="en-US" dirty="0">
                <a:latin typeface="Times" pitchFamily="18" charset="0"/>
              </a:rPr>
              <a:t> ph/s @200 </a:t>
            </a:r>
            <a:r>
              <a:rPr lang="en-US" dirty="0" err="1" smtClean="0">
                <a:latin typeface="Times" pitchFamily="18" charset="0"/>
              </a:rPr>
              <a:t>mA</a:t>
            </a:r>
            <a:endParaRPr lang="en-US" dirty="0" smtClean="0">
              <a:solidFill>
                <a:schemeClr val="bg1">
                  <a:lumMod val="50000"/>
                </a:schemeClr>
              </a:solidFill>
              <a:latin typeface="Times" pitchFamily="18" charset="0"/>
            </a:endParaRPr>
          </a:p>
          <a:p>
            <a:pPr>
              <a:buFont typeface="Arial" pitchFamily="34" charset="0"/>
              <a:buChar char="•"/>
              <a:defRPr/>
            </a:pPr>
            <a:r>
              <a:rPr lang="en-US" dirty="0" smtClean="0">
                <a:latin typeface="Times" pitchFamily="18" charset="0"/>
              </a:rPr>
              <a:t>    Energy range: 7-30keV</a:t>
            </a:r>
            <a:endParaRPr lang="en-US" dirty="0" smtClean="0">
              <a:solidFill>
                <a:schemeClr val="bg1">
                  <a:lumMod val="50000"/>
                </a:schemeClr>
              </a:solidFill>
              <a:latin typeface="Times" pitchFamily="18" charset="0"/>
            </a:endParaRPr>
          </a:p>
          <a:p>
            <a:pPr>
              <a:buFont typeface="Arial" pitchFamily="34" charset="0"/>
              <a:buChar char="•"/>
              <a:defRPr/>
            </a:pPr>
            <a:r>
              <a:rPr lang="en-US" dirty="0" smtClean="0">
                <a:latin typeface="Times" pitchFamily="18" charset="0"/>
              </a:rPr>
              <a:t>    </a:t>
            </a:r>
            <a:r>
              <a:rPr lang="en-US" dirty="0">
                <a:latin typeface="Times" pitchFamily="18" charset="0"/>
              </a:rPr>
              <a:t>Focusing (v): ~6</a:t>
            </a:r>
            <a:r>
              <a:rPr lang="en-US" i="1" dirty="0">
                <a:latin typeface="Times" pitchFamily="18" charset="0"/>
              </a:rPr>
              <a:t> </a:t>
            </a:r>
            <a:r>
              <a:rPr lang="en-US" i="1" dirty="0" smtClean="0">
                <a:latin typeface="Symbol" pitchFamily="18" charset="2"/>
              </a:rPr>
              <a:t>m</a:t>
            </a:r>
            <a:r>
              <a:rPr lang="en-US" i="1" dirty="0" smtClean="0">
                <a:latin typeface="Times" pitchFamily="18" charset="0"/>
              </a:rPr>
              <a:t>m</a:t>
            </a:r>
            <a:endParaRPr lang="en-US" i="1" dirty="0" smtClean="0">
              <a:solidFill>
                <a:schemeClr val="bg1">
                  <a:lumMod val="50000"/>
                </a:schemeClr>
              </a:solidFill>
              <a:latin typeface="Times" pitchFamily="18" charset="0"/>
            </a:endParaRPr>
          </a:p>
          <a:p>
            <a:pPr>
              <a:buFont typeface="Arial" pitchFamily="34" charset="0"/>
              <a:buChar char="•"/>
              <a:defRPr/>
            </a:pPr>
            <a:r>
              <a:rPr lang="en-US" dirty="0" smtClean="0">
                <a:latin typeface="Times" pitchFamily="18" charset="0"/>
              </a:rPr>
              <a:t>    Sample-Detector distance 4m</a:t>
            </a:r>
          </a:p>
          <a:p>
            <a:pPr>
              <a:buFont typeface="Arial" pitchFamily="34" charset="0"/>
              <a:buChar char="•"/>
              <a:defRPr/>
            </a:pPr>
            <a:r>
              <a:rPr lang="en-US" dirty="0" smtClean="0">
                <a:latin typeface="Times" pitchFamily="18" charset="0"/>
              </a:rPr>
              <a:t>    Anomalous option</a:t>
            </a:r>
            <a:endParaRPr lang="en-US" b="1" dirty="0">
              <a:latin typeface="Times" pitchFamily="18" charset="0"/>
            </a:endParaRPr>
          </a:p>
        </p:txBody>
      </p:sp>
      <p:sp>
        <p:nvSpPr>
          <p:cNvPr id="7" name="TextBox 16"/>
          <p:cNvSpPr txBox="1">
            <a:spLocks noChangeArrowheads="1"/>
          </p:cNvSpPr>
          <p:nvPr/>
        </p:nvSpPr>
        <p:spPr bwMode="auto">
          <a:xfrm>
            <a:off x="4211960" y="1951672"/>
            <a:ext cx="5068888" cy="1200329"/>
          </a:xfrm>
          <a:prstGeom prst="rect">
            <a:avLst/>
          </a:prstGeom>
          <a:noFill/>
          <a:ln w="9525">
            <a:noFill/>
            <a:miter lim="800000"/>
            <a:headEnd/>
            <a:tailEnd/>
          </a:ln>
        </p:spPr>
        <p:txBody>
          <a:bodyPr>
            <a:spAutoFit/>
          </a:bodyPr>
          <a:lstStyle/>
          <a:p>
            <a:pPr>
              <a:buFont typeface="Arial" pitchFamily="34" charset="0"/>
              <a:buChar char="•"/>
              <a:defRPr/>
            </a:pPr>
            <a:r>
              <a:rPr lang="en-GB" dirty="0">
                <a:latin typeface="Times" pitchFamily="18" charset="0"/>
              </a:rPr>
              <a:t>  Brilliance: B~10</a:t>
            </a:r>
            <a:r>
              <a:rPr lang="en-GB" baseline="30000" dirty="0">
                <a:latin typeface="Times" pitchFamily="18" charset="0"/>
              </a:rPr>
              <a:t>20</a:t>
            </a:r>
            <a:r>
              <a:rPr lang="en-GB" dirty="0">
                <a:latin typeface="Times" pitchFamily="18" charset="0"/>
              </a:rPr>
              <a:t> </a:t>
            </a:r>
            <a:br>
              <a:rPr lang="en-GB" dirty="0">
                <a:latin typeface="Times" pitchFamily="18" charset="0"/>
              </a:rPr>
            </a:br>
            <a:r>
              <a:rPr lang="en-GB" dirty="0">
                <a:latin typeface="Times" pitchFamily="18" charset="0"/>
              </a:rPr>
              <a:t>    (photons/s/mm</a:t>
            </a:r>
            <a:r>
              <a:rPr lang="en-GB" baseline="30000" dirty="0">
                <a:latin typeface="Times" pitchFamily="18" charset="0"/>
              </a:rPr>
              <a:t>2</a:t>
            </a:r>
            <a:r>
              <a:rPr lang="en-GB" dirty="0">
                <a:latin typeface="Times" pitchFamily="18" charset="0"/>
              </a:rPr>
              <a:t>/mrad</a:t>
            </a:r>
            <a:r>
              <a:rPr lang="en-GB" baseline="30000" dirty="0">
                <a:latin typeface="Times" pitchFamily="18" charset="0"/>
              </a:rPr>
              <a:t>2</a:t>
            </a:r>
            <a:r>
              <a:rPr lang="en-GB" dirty="0">
                <a:latin typeface="Times" pitchFamily="18" charset="0"/>
              </a:rPr>
              <a:t>/0.1%BW) </a:t>
            </a:r>
            <a:r>
              <a:rPr lang="en-GB" dirty="0">
                <a:latin typeface="Symbol" pitchFamily="18" charset="2"/>
              </a:rPr>
              <a:t>l</a:t>
            </a:r>
            <a:r>
              <a:rPr lang="en-GB" dirty="0">
                <a:latin typeface="Times" pitchFamily="18" charset="0"/>
              </a:rPr>
              <a:t>=1 Å</a:t>
            </a:r>
          </a:p>
          <a:p>
            <a:pPr>
              <a:buFont typeface="Arial" pitchFamily="34" charset="0"/>
              <a:buChar char="•"/>
              <a:defRPr/>
            </a:pPr>
            <a:r>
              <a:rPr lang="en-GB" dirty="0">
                <a:latin typeface="Times" pitchFamily="18" charset="0"/>
              </a:rPr>
              <a:t>  </a:t>
            </a:r>
            <a:r>
              <a:rPr lang="en-GB" dirty="0" smtClean="0">
                <a:latin typeface="Times" pitchFamily="18" charset="0"/>
              </a:rPr>
              <a:t>Coherent </a:t>
            </a:r>
            <a:r>
              <a:rPr lang="en-GB" dirty="0">
                <a:latin typeface="Times" pitchFamily="18" charset="0"/>
              </a:rPr>
              <a:t>flux: </a:t>
            </a:r>
            <a:r>
              <a:rPr lang="en-GB" dirty="0" err="1">
                <a:latin typeface="Times" pitchFamily="18" charset="0"/>
              </a:rPr>
              <a:t>I</a:t>
            </a:r>
            <a:r>
              <a:rPr lang="en-GB" baseline="-25000" dirty="0" err="1">
                <a:latin typeface="Times" pitchFamily="18" charset="0"/>
              </a:rPr>
              <a:t>c</a:t>
            </a:r>
            <a:r>
              <a:rPr lang="en-GB" dirty="0">
                <a:latin typeface="Times" pitchFamily="18" charset="0"/>
              </a:rPr>
              <a:t>= </a:t>
            </a:r>
            <a:r>
              <a:rPr lang="en-GB" dirty="0" smtClean="0">
                <a:latin typeface="Times" pitchFamily="18" charset="0"/>
              </a:rPr>
              <a:t>8.0x10</a:t>
            </a:r>
            <a:r>
              <a:rPr lang="en-GB" baseline="30000" dirty="0" smtClean="0">
                <a:latin typeface="Times" pitchFamily="18" charset="0"/>
              </a:rPr>
              <a:t>10</a:t>
            </a:r>
            <a:r>
              <a:rPr lang="en-GB" dirty="0" smtClean="0">
                <a:latin typeface="Times" pitchFamily="18" charset="0"/>
              </a:rPr>
              <a:t> </a:t>
            </a:r>
            <a:r>
              <a:rPr lang="en-GB" dirty="0">
                <a:latin typeface="Times" pitchFamily="18" charset="0"/>
              </a:rPr>
              <a:t>coh.ph./s/(10x10</a:t>
            </a:r>
            <a:r>
              <a:rPr lang="en-GB" dirty="0">
                <a:latin typeface="Symbol" pitchFamily="18" charset="2"/>
              </a:rPr>
              <a:t>m</a:t>
            </a:r>
            <a:r>
              <a:rPr lang="en-GB" dirty="0">
                <a:latin typeface="Times" pitchFamily="18" charset="0"/>
              </a:rPr>
              <a:t>m</a:t>
            </a:r>
            <a:r>
              <a:rPr lang="en-GB" baseline="30000" dirty="0">
                <a:latin typeface="Times" pitchFamily="18" charset="0"/>
              </a:rPr>
              <a:t>2</a:t>
            </a:r>
            <a:r>
              <a:rPr lang="en-GB" dirty="0">
                <a:latin typeface="Times" pitchFamily="18" charset="0"/>
              </a:rPr>
              <a:t> </a:t>
            </a:r>
            <a:r>
              <a:rPr lang="en-GB" dirty="0" smtClean="0">
                <a:latin typeface="Times" pitchFamily="18" charset="0"/>
              </a:rPr>
              <a:t>)</a:t>
            </a:r>
            <a:endParaRPr lang="en-GB" dirty="0" smtClean="0">
              <a:solidFill>
                <a:schemeClr val="bg1">
                  <a:lumMod val="50000"/>
                </a:schemeClr>
              </a:solidFill>
              <a:latin typeface="Times" pitchFamily="18" charset="0"/>
            </a:endParaRPr>
          </a:p>
          <a:p>
            <a:pPr>
              <a:buFont typeface="Arial" pitchFamily="34" charset="0"/>
              <a:buChar char="•"/>
              <a:defRPr/>
            </a:pPr>
            <a:r>
              <a:rPr lang="en-US" dirty="0" smtClean="0">
                <a:latin typeface="Times" pitchFamily="18" charset="0"/>
              </a:rPr>
              <a:t>  Sample-Detector distance 7m</a:t>
            </a:r>
            <a:endParaRPr lang="en-US" dirty="0">
              <a:solidFill>
                <a:schemeClr val="bg1">
                  <a:lumMod val="50000"/>
                </a:schemeClr>
              </a:solidFill>
              <a:latin typeface="Times" pitchFamily="18" charset="0"/>
            </a:endParaRPr>
          </a:p>
        </p:txBody>
      </p:sp>
      <p:sp>
        <p:nvSpPr>
          <p:cNvPr id="8" name="Text Box 2"/>
          <p:cNvSpPr txBox="1">
            <a:spLocks noChangeArrowheads="1"/>
          </p:cNvSpPr>
          <p:nvPr/>
        </p:nvSpPr>
        <p:spPr bwMode="auto">
          <a:xfrm>
            <a:off x="688975" y="1124744"/>
            <a:ext cx="2176463" cy="461962"/>
          </a:xfrm>
          <a:prstGeom prst="rect">
            <a:avLst/>
          </a:prstGeom>
          <a:noFill/>
          <a:ln w="9525">
            <a:noFill/>
            <a:miter lim="800000"/>
            <a:headEnd/>
            <a:tailEnd/>
          </a:ln>
        </p:spPr>
        <p:txBody>
          <a:bodyPr>
            <a:spAutoFit/>
          </a:bodyPr>
          <a:lstStyle/>
          <a:p>
            <a:pPr algn="ctr"/>
            <a:r>
              <a:rPr lang="fr-FR" sz="2400" b="1" dirty="0" smtClean="0">
                <a:solidFill>
                  <a:schemeClr val="accent2"/>
                </a:solidFill>
              </a:rPr>
              <a:t>ID10-SI</a:t>
            </a:r>
            <a:endParaRPr lang="fr-FR" sz="2400" b="1" dirty="0">
              <a:solidFill>
                <a:schemeClr val="accent2"/>
              </a:solidFill>
            </a:endParaRPr>
          </a:p>
        </p:txBody>
      </p:sp>
      <p:sp>
        <p:nvSpPr>
          <p:cNvPr id="9" name="Text Box 2"/>
          <p:cNvSpPr txBox="1">
            <a:spLocks noChangeArrowheads="1"/>
          </p:cNvSpPr>
          <p:nvPr/>
        </p:nvSpPr>
        <p:spPr bwMode="auto">
          <a:xfrm>
            <a:off x="5202262" y="1052736"/>
            <a:ext cx="2178050" cy="461962"/>
          </a:xfrm>
          <a:prstGeom prst="rect">
            <a:avLst/>
          </a:prstGeom>
          <a:noFill/>
          <a:ln w="9525">
            <a:noFill/>
            <a:miter lim="800000"/>
            <a:headEnd/>
            <a:tailEnd/>
          </a:ln>
        </p:spPr>
        <p:txBody>
          <a:bodyPr>
            <a:spAutoFit/>
          </a:bodyPr>
          <a:lstStyle/>
          <a:p>
            <a:pPr algn="ctr"/>
            <a:r>
              <a:rPr lang="fr-FR" sz="2400" b="1" dirty="0">
                <a:solidFill>
                  <a:schemeClr val="accent2"/>
                </a:solidFill>
              </a:rPr>
              <a:t>ID10-CS</a:t>
            </a:r>
          </a:p>
        </p:txBody>
      </p:sp>
      <p:sp>
        <p:nvSpPr>
          <p:cNvPr id="10" name="TextBox 9"/>
          <p:cNvSpPr txBox="1"/>
          <p:nvPr/>
        </p:nvSpPr>
        <p:spPr>
          <a:xfrm>
            <a:off x="4211960" y="3796585"/>
            <a:ext cx="4267200" cy="1261884"/>
          </a:xfrm>
          <a:prstGeom prst="rect">
            <a:avLst/>
          </a:prstGeom>
          <a:noFill/>
        </p:spPr>
        <p:txBody>
          <a:bodyPr>
            <a:spAutoFit/>
          </a:bodyPr>
          <a:lstStyle/>
          <a:p>
            <a:pPr hangingPunct="0">
              <a:spcBef>
                <a:spcPts val="0"/>
              </a:spcBef>
              <a:spcAft>
                <a:spcPts val="0"/>
              </a:spcAft>
              <a:defRPr/>
            </a:pPr>
            <a:r>
              <a:rPr lang="en-US" sz="1400" b="1" dirty="0">
                <a:latin typeface="+mj-lt"/>
                <a:ea typeface="DejaVu Sans" pitchFamily="2"/>
                <a:cs typeface="DejaVu Sans" pitchFamily="2"/>
              </a:rPr>
              <a:t>X-ray photon correlation spectroscopy (XPCS</a:t>
            </a:r>
            <a:r>
              <a:rPr lang="en-US" sz="1400" b="1" dirty="0" smtClean="0">
                <a:latin typeface="+mj-lt"/>
                <a:ea typeface="DejaVu Sans" pitchFamily="2"/>
                <a:cs typeface="DejaVu Sans" pitchFamily="2"/>
              </a:rPr>
              <a:t>)</a:t>
            </a:r>
          </a:p>
          <a:p>
            <a:pPr hangingPunct="0">
              <a:spcBef>
                <a:spcPts val="0"/>
              </a:spcBef>
              <a:spcAft>
                <a:spcPts val="0"/>
              </a:spcAft>
              <a:defRPr/>
            </a:pPr>
            <a:r>
              <a:rPr lang="en-US" sz="1400" dirty="0" smtClean="0">
                <a:solidFill>
                  <a:srgbClr val="0070C0"/>
                </a:solidFill>
                <a:latin typeface="+mj-lt"/>
                <a:ea typeface="DejaVu Sans" pitchFamily="2"/>
                <a:cs typeface="DejaVu Sans" pitchFamily="2"/>
              </a:rPr>
              <a:t>(</a:t>
            </a:r>
            <a:r>
              <a:rPr lang="en-GB" sz="1400" dirty="0" smtClean="0">
                <a:solidFill>
                  <a:srgbClr val="0070C0"/>
                </a:solidFill>
              </a:rPr>
              <a:t>time window of 10</a:t>
            </a:r>
            <a:r>
              <a:rPr lang="en-GB" sz="1400" baseline="30000" dirty="0" smtClean="0">
                <a:solidFill>
                  <a:srgbClr val="0070C0"/>
                </a:solidFill>
              </a:rPr>
              <a:t>-8</a:t>
            </a:r>
            <a:r>
              <a:rPr lang="en-GB" sz="1400" dirty="0" smtClean="0">
                <a:solidFill>
                  <a:srgbClr val="0070C0"/>
                </a:solidFill>
              </a:rPr>
              <a:t> s &lt; t &lt; 10</a:t>
            </a:r>
            <a:r>
              <a:rPr lang="en-GB" sz="1400" baseline="30000" dirty="0" smtClean="0">
                <a:solidFill>
                  <a:srgbClr val="0070C0"/>
                </a:solidFill>
              </a:rPr>
              <a:t>+3</a:t>
            </a:r>
            <a:r>
              <a:rPr lang="en-GB" sz="1400" dirty="0" smtClean="0">
                <a:solidFill>
                  <a:srgbClr val="0070C0"/>
                </a:solidFill>
              </a:rPr>
              <a:t> s</a:t>
            </a:r>
            <a:r>
              <a:rPr lang="en-US" sz="1400" dirty="0" smtClean="0">
                <a:solidFill>
                  <a:srgbClr val="0070C0"/>
                </a:solidFill>
                <a:latin typeface="+mj-lt"/>
                <a:ea typeface="DejaVu Sans" pitchFamily="2"/>
                <a:cs typeface="DejaVu Sans" pitchFamily="2"/>
              </a:rPr>
              <a:t>)</a:t>
            </a:r>
            <a:endParaRPr lang="en-US" sz="1400" dirty="0">
              <a:solidFill>
                <a:srgbClr val="0070C0"/>
              </a:solidFill>
              <a:latin typeface="+mj-lt"/>
              <a:ea typeface="DejaVu Sans" pitchFamily="2"/>
              <a:cs typeface="DejaVu Sans" pitchFamily="2"/>
            </a:endParaRPr>
          </a:p>
          <a:p>
            <a:pPr hangingPunct="0">
              <a:spcBef>
                <a:spcPts val="0"/>
              </a:spcBef>
              <a:spcAft>
                <a:spcPts val="0"/>
              </a:spcAft>
              <a:defRPr/>
            </a:pPr>
            <a:r>
              <a:rPr lang="en-US" sz="1200" dirty="0">
                <a:latin typeface="+mj-lt"/>
                <a:ea typeface="DejaVu Sans" pitchFamily="2"/>
                <a:cs typeface="DejaVu Sans" pitchFamily="2"/>
              </a:rPr>
              <a:t>Study of dynamics in various condensed matter systems:</a:t>
            </a:r>
          </a:p>
          <a:p>
            <a:pPr hangingPunct="0">
              <a:spcBef>
                <a:spcPts val="0"/>
              </a:spcBef>
              <a:spcAft>
                <a:spcPts val="0"/>
              </a:spcAft>
              <a:defRPr/>
            </a:pPr>
            <a:r>
              <a:rPr lang="en-US" sz="1200" dirty="0">
                <a:latin typeface="+mj-lt"/>
                <a:ea typeface="DejaVu Sans" pitchFamily="2"/>
                <a:cs typeface="DejaVu Sans" pitchFamily="2"/>
              </a:rPr>
              <a:t>Colloidal suspensions, gels, </a:t>
            </a:r>
            <a:r>
              <a:rPr lang="en-US" sz="1200" dirty="0" err="1">
                <a:latin typeface="+mj-lt"/>
                <a:ea typeface="DejaVu Sans" pitchFamily="2"/>
                <a:cs typeface="DejaVu Sans" pitchFamily="2"/>
              </a:rPr>
              <a:t>supercooled</a:t>
            </a:r>
            <a:r>
              <a:rPr lang="en-US" sz="1200" dirty="0">
                <a:latin typeface="+mj-lt"/>
                <a:ea typeface="DejaVu Sans" pitchFamily="2"/>
                <a:cs typeface="DejaVu Sans" pitchFamily="2"/>
              </a:rPr>
              <a:t> liquids, polymers,</a:t>
            </a:r>
          </a:p>
          <a:p>
            <a:pPr hangingPunct="0">
              <a:spcBef>
                <a:spcPts val="0"/>
              </a:spcBef>
              <a:spcAft>
                <a:spcPts val="0"/>
              </a:spcAft>
              <a:defRPr/>
            </a:pPr>
            <a:r>
              <a:rPr lang="en-US" sz="1200" dirty="0">
                <a:latin typeface="+mj-lt"/>
                <a:ea typeface="DejaVu Sans" pitchFamily="2"/>
                <a:cs typeface="DejaVu Sans" pitchFamily="2"/>
              </a:rPr>
              <a:t>Atomic/molecular motion in glasses and alloys, critical fluctuations, aging behavior,  dynamics of liquid surfaces.</a:t>
            </a:r>
          </a:p>
        </p:txBody>
      </p:sp>
      <p:sp>
        <p:nvSpPr>
          <p:cNvPr id="11" name="TextBox 10"/>
          <p:cNvSpPr txBox="1"/>
          <p:nvPr/>
        </p:nvSpPr>
        <p:spPr>
          <a:xfrm>
            <a:off x="4211960" y="5350970"/>
            <a:ext cx="3840162" cy="861774"/>
          </a:xfrm>
          <a:prstGeom prst="rect">
            <a:avLst/>
          </a:prstGeom>
          <a:noFill/>
        </p:spPr>
        <p:txBody>
          <a:bodyPr>
            <a:spAutoFit/>
          </a:bodyPr>
          <a:lstStyle/>
          <a:p>
            <a:pPr>
              <a:defRPr/>
            </a:pPr>
            <a:r>
              <a:rPr lang="en-GB" sz="1400" b="1" dirty="0">
                <a:latin typeface="+mj-lt"/>
                <a:cs typeface="+mn-cs"/>
              </a:rPr>
              <a:t>Coherent X-ray Diffraction imaging (CXDI)</a:t>
            </a:r>
          </a:p>
          <a:p>
            <a:pPr>
              <a:defRPr/>
            </a:pPr>
            <a:r>
              <a:rPr lang="en-GB" sz="1200" dirty="0" smtClean="0">
                <a:latin typeface="+mj-lt"/>
                <a:cs typeface="+mn-cs"/>
              </a:rPr>
              <a:t>High resolution 2D </a:t>
            </a:r>
            <a:r>
              <a:rPr lang="en-GB" sz="1200" dirty="0">
                <a:latin typeface="+mj-lt"/>
                <a:cs typeface="+mn-cs"/>
              </a:rPr>
              <a:t>and 3D imaging of </a:t>
            </a:r>
            <a:r>
              <a:rPr lang="en-GB" sz="1200" dirty="0" smtClean="0">
                <a:latin typeface="+mj-lt"/>
                <a:cs typeface="+mn-cs"/>
              </a:rPr>
              <a:t>non-crystalline isolated specimens, </a:t>
            </a:r>
            <a:r>
              <a:rPr lang="en-GB" sz="1200" dirty="0">
                <a:latin typeface="+mj-lt"/>
                <a:cs typeface="+mn-cs"/>
              </a:rPr>
              <a:t>biological samples with </a:t>
            </a:r>
            <a:r>
              <a:rPr lang="en-GB" sz="1200" dirty="0" err="1" smtClean="0">
                <a:latin typeface="+mj-lt"/>
                <a:cs typeface="+mn-cs"/>
              </a:rPr>
              <a:t>nano</a:t>
            </a:r>
            <a:r>
              <a:rPr lang="en-GB" sz="1200" dirty="0" smtClean="0">
                <a:latin typeface="+mj-lt"/>
                <a:cs typeface="+mn-cs"/>
              </a:rPr>
              <a:t>-meters </a:t>
            </a:r>
            <a:r>
              <a:rPr lang="en-GB" sz="1200" dirty="0">
                <a:latin typeface="+mj-lt"/>
                <a:cs typeface="+mn-cs"/>
              </a:rPr>
              <a:t>resolution</a:t>
            </a:r>
          </a:p>
        </p:txBody>
      </p:sp>
      <p:sp>
        <p:nvSpPr>
          <p:cNvPr id="12" name="Text Box 113"/>
          <p:cNvSpPr txBox="1">
            <a:spLocks noChangeArrowheads="1"/>
          </p:cNvSpPr>
          <p:nvPr/>
        </p:nvSpPr>
        <p:spPr bwMode="auto">
          <a:xfrm>
            <a:off x="251521" y="3724577"/>
            <a:ext cx="3744416" cy="2800767"/>
          </a:xfrm>
          <a:prstGeom prst="rect">
            <a:avLst/>
          </a:prstGeom>
          <a:noFill/>
          <a:ln w="9525">
            <a:noFill/>
            <a:miter lim="800000"/>
            <a:headEnd/>
            <a:tailEnd/>
          </a:ln>
        </p:spPr>
        <p:txBody>
          <a:bodyPr wrap="square">
            <a:spAutoFit/>
          </a:bodyPr>
          <a:lstStyle/>
          <a:p>
            <a:r>
              <a:rPr lang="en-GB" sz="1400" b="1" dirty="0"/>
              <a:t>X-ray Reflectivity (</a:t>
            </a:r>
            <a:r>
              <a:rPr lang="en-GB" sz="1400" b="1" dirty="0" smtClean="0"/>
              <a:t>XRR)</a:t>
            </a:r>
          </a:p>
          <a:p>
            <a:r>
              <a:rPr lang="en-US" sz="1200" dirty="0" smtClean="0"/>
              <a:t>organic and inorganic films structure,</a:t>
            </a:r>
          </a:p>
          <a:p>
            <a:r>
              <a:rPr lang="en-US" sz="1200" dirty="0" smtClean="0"/>
              <a:t>complex fluids, polymers, “green” chemistry,</a:t>
            </a:r>
          </a:p>
          <a:p>
            <a:r>
              <a:rPr lang="en-US" sz="1200" dirty="0" smtClean="0"/>
              <a:t>surfaces and interfaces</a:t>
            </a:r>
          </a:p>
          <a:p>
            <a:endParaRPr lang="en-GB" sz="1200" dirty="0" smtClean="0"/>
          </a:p>
          <a:p>
            <a:r>
              <a:rPr lang="en-GB" sz="1400" b="1" dirty="0" smtClean="0"/>
              <a:t>Grazing Incidence Diffraction (GID)</a:t>
            </a:r>
          </a:p>
          <a:p>
            <a:r>
              <a:rPr lang="en-US" sz="1200" dirty="0" smtClean="0"/>
              <a:t>Langmuir films, membranes, macromolecules,</a:t>
            </a:r>
          </a:p>
          <a:p>
            <a:r>
              <a:rPr lang="en-US" sz="1200" dirty="0" smtClean="0"/>
              <a:t>organic solar cells</a:t>
            </a:r>
          </a:p>
          <a:p>
            <a:endParaRPr lang="en-GB" sz="1200" dirty="0" smtClean="0"/>
          </a:p>
          <a:p>
            <a:r>
              <a:rPr lang="en-US" sz="1400" b="1" dirty="0" smtClean="0"/>
              <a:t>GI </a:t>
            </a:r>
            <a:r>
              <a:rPr lang="en-US" sz="1400" b="1" dirty="0"/>
              <a:t>Small-Angle X-ray Scattering (GISAXS</a:t>
            </a:r>
            <a:r>
              <a:rPr lang="en-US" sz="1400" b="1" dirty="0" smtClean="0"/>
              <a:t>)</a:t>
            </a:r>
          </a:p>
          <a:p>
            <a:r>
              <a:rPr lang="en-US" sz="1200" dirty="0" smtClean="0"/>
              <a:t>2D organization of </a:t>
            </a:r>
            <a:r>
              <a:rPr lang="en-US" sz="1200" dirty="0" err="1" smtClean="0"/>
              <a:t>nano</a:t>
            </a:r>
            <a:r>
              <a:rPr lang="en-US" sz="1200" dirty="0" smtClean="0"/>
              <a:t>-scaled systems</a:t>
            </a:r>
          </a:p>
          <a:p>
            <a:endParaRPr lang="en-US" sz="1200" dirty="0"/>
          </a:p>
          <a:p>
            <a:r>
              <a:rPr lang="en-US" sz="1400" b="1" dirty="0" smtClean="0"/>
              <a:t>GI </a:t>
            </a:r>
            <a:r>
              <a:rPr lang="en-US" sz="1400" b="1" dirty="0"/>
              <a:t>X-ray Fluorescence (GIXF</a:t>
            </a:r>
            <a:r>
              <a:rPr lang="en-US" sz="1400" b="1" dirty="0" smtClean="0"/>
              <a:t>)</a:t>
            </a:r>
          </a:p>
          <a:p>
            <a:r>
              <a:rPr lang="en-US" sz="1200" dirty="0" smtClean="0"/>
              <a:t>elements distribution at interfaces</a:t>
            </a:r>
            <a:endParaRPr lang="en-US" sz="1200" dirty="0"/>
          </a:p>
        </p:txBody>
      </p:sp>
      <p:sp>
        <p:nvSpPr>
          <p:cNvPr id="13" name="Text Box 2"/>
          <p:cNvSpPr txBox="1">
            <a:spLocks noChangeArrowheads="1"/>
          </p:cNvSpPr>
          <p:nvPr/>
        </p:nvSpPr>
        <p:spPr bwMode="auto">
          <a:xfrm>
            <a:off x="2915816" y="3292529"/>
            <a:ext cx="2178050" cy="400110"/>
          </a:xfrm>
          <a:prstGeom prst="rect">
            <a:avLst/>
          </a:prstGeom>
          <a:noFill/>
          <a:ln w="9525">
            <a:noFill/>
            <a:miter lim="800000"/>
            <a:headEnd/>
            <a:tailEnd/>
          </a:ln>
        </p:spPr>
        <p:txBody>
          <a:bodyPr>
            <a:spAutoFit/>
          </a:bodyPr>
          <a:lstStyle/>
          <a:p>
            <a:pPr algn="ctr"/>
            <a:r>
              <a:rPr lang="fr-FR" sz="2000" b="1" dirty="0" smtClean="0">
                <a:solidFill>
                  <a:srgbClr val="00B0F0"/>
                </a:solidFill>
                <a:latin typeface="Arial Narrow" pitchFamily="34" charset="0"/>
              </a:rPr>
              <a:t>Techniques</a:t>
            </a:r>
            <a:endParaRPr lang="fr-FR" sz="2000" b="1" dirty="0">
              <a:solidFill>
                <a:srgbClr val="00B0F0"/>
              </a:solidFill>
              <a:latin typeface="Arial Narrow" pitchFamily="34" charset="0"/>
            </a:endParaRPr>
          </a:p>
        </p:txBody>
      </p:sp>
      <p:sp>
        <p:nvSpPr>
          <p:cNvPr id="14" name="Text Box 2"/>
          <p:cNvSpPr txBox="1">
            <a:spLocks noChangeArrowheads="1"/>
          </p:cNvSpPr>
          <p:nvPr/>
        </p:nvSpPr>
        <p:spPr bwMode="auto">
          <a:xfrm>
            <a:off x="2915816" y="1588730"/>
            <a:ext cx="2178050" cy="400110"/>
          </a:xfrm>
          <a:prstGeom prst="rect">
            <a:avLst/>
          </a:prstGeom>
          <a:noFill/>
          <a:ln w="9525">
            <a:noFill/>
            <a:miter lim="800000"/>
            <a:headEnd/>
            <a:tailEnd/>
          </a:ln>
        </p:spPr>
        <p:txBody>
          <a:bodyPr>
            <a:spAutoFit/>
          </a:bodyPr>
          <a:lstStyle/>
          <a:p>
            <a:pPr algn="ctr"/>
            <a:r>
              <a:rPr lang="en-US" sz="2000" b="1" dirty="0" smtClean="0">
                <a:solidFill>
                  <a:srgbClr val="00B0F0"/>
                </a:solidFill>
                <a:latin typeface="Arial Narrow" pitchFamily="34" charset="0"/>
              </a:rPr>
              <a:t>Main Parameters</a:t>
            </a:r>
            <a:endParaRPr lang="en-US" sz="2000" b="1" dirty="0">
              <a:solidFill>
                <a:srgbClr val="00B0F0"/>
              </a:solidFill>
              <a:latin typeface="Arial Narrow"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GID: </a:t>
            </a:r>
            <a:r>
              <a:rPr lang="en-GB" dirty="0" err="1" smtClean="0"/>
              <a:t>Lipidic</a:t>
            </a:r>
            <a:r>
              <a:rPr lang="en-GB" dirty="0" smtClean="0"/>
              <a:t> monolayer (DPPC) on the air/water interface at 30 </a:t>
            </a:r>
            <a:r>
              <a:rPr lang="en-GB" cap="none" dirty="0" err="1" smtClean="0"/>
              <a:t>m</a:t>
            </a:r>
            <a:r>
              <a:rPr lang="en-GB" dirty="0" err="1" smtClean="0"/>
              <a:t>N</a:t>
            </a:r>
            <a:r>
              <a:rPr lang="en-GB" dirty="0" smtClean="0"/>
              <a:t>/</a:t>
            </a:r>
            <a:r>
              <a:rPr lang="en-GB" cap="none" dirty="0" smtClean="0"/>
              <a:t>m</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60</a:t>
            </a:fld>
            <a:endParaRPr lang="fr-FR" dirty="0"/>
          </a:p>
        </p:txBody>
      </p:sp>
      <p:pic>
        <p:nvPicPr>
          <p:cNvPr id="5" name="Picture 2" descr="2Dma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42900" y="1517551"/>
            <a:ext cx="3584575" cy="2970212"/>
          </a:xfrm>
          <a:prstGeom prst="rect">
            <a:avLst/>
          </a:prstGeom>
          <a:noFill/>
          <a:ln w="9525">
            <a:noFill/>
            <a:miter lim="800000"/>
            <a:headEnd/>
            <a:tailEnd/>
          </a:ln>
        </p:spPr>
      </p:pic>
      <p:graphicFrame>
        <p:nvGraphicFramePr>
          <p:cNvPr id="6" name="Object 4"/>
          <p:cNvGraphicFramePr>
            <a:graphicFrameLocks noChangeAspect="1"/>
          </p:cNvGraphicFramePr>
          <p:nvPr/>
        </p:nvGraphicFramePr>
        <p:xfrm>
          <a:off x="3975100" y="1423888"/>
          <a:ext cx="2628900" cy="1866900"/>
        </p:xfrm>
        <a:graphic>
          <a:graphicData uri="http://schemas.openxmlformats.org/presentationml/2006/ole">
            <p:oleObj spid="_x0000_s1513474" name="Graph" r:id="rId5" imgW="5028438" imgH="3563112" progId="Origin50.Graph">
              <p:embed/>
            </p:oleObj>
          </a:graphicData>
        </a:graphic>
      </p:graphicFrame>
      <p:graphicFrame>
        <p:nvGraphicFramePr>
          <p:cNvPr id="7" name="Object 5"/>
          <p:cNvGraphicFramePr>
            <a:graphicFrameLocks noChangeAspect="1"/>
          </p:cNvGraphicFramePr>
          <p:nvPr/>
        </p:nvGraphicFramePr>
        <p:xfrm>
          <a:off x="6467475" y="1412776"/>
          <a:ext cx="2647950" cy="1876425"/>
        </p:xfrm>
        <a:graphic>
          <a:graphicData uri="http://schemas.openxmlformats.org/presentationml/2006/ole">
            <p:oleObj spid="_x0000_s1513475" name="Graph" r:id="rId6" imgW="5028438" imgH="3563112" progId="Origin50.Graph">
              <p:embed/>
            </p:oleObj>
          </a:graphicData>
        </a:graphic>
      </p:graphicFrame>
      <p:sp>
        <p:nvSpPr>
          <p:cNvPr id="8" name="Line 10"/>
          <p:cNvSpPr>
            <a:spLocks noChangeShapeType="1"/>
          </p:cNvSpPr>
          <p:nvPr/>
        </p:nvSpPr>
        <p:spPr bwMode="auto">
          <a:xfrm>
            <a:off x="1911350" y="1943001"/>
            <a:ext cx="3175" cy="2436812"/>
          </a:xfrm>
          <a:prstGeom prst="line">
            <a:avLst/>
          </a:prstGeom>
          <a:noFill/>
          <a:ln w="9525">
            <a:solidFill>
              <a:srgbClr val="FF0000"/>
            </a:solidFill>
            <a:prstDash val="dash"/>
            <a:round/>
            <a:headEnd/>
            <a:tailEnd/>
          </a:ln>
        </p:spPr>
        <p:txBody>
          <a:bodyPr/>
          <a:lstStyle/>
          <a:p>
            <a:endParaRPr lang="en-GB"/>
          </a:p>
        </p:txBody>
      </p:sp>
      <p:sp>
        <p:nvSpPr>
          <p:cNvPr id="9" name="Line 11"/>
          <p:cNvSpPr>
            <a:spLocks noChangeShapeType="1"/>
          </p:cNvSpPr>
          <p:nvPr/>
        </p:nvSpPr>
        <p:spPr bwMode="auto">
          <a:xfrm flipH="1">
            <a:off x="2828925" y="1949351"/>
            <a:ext cx="1588" cy="2430462"/>
          </a:xfrm>
          <a:prstGeom prst="line">
            <a:avLst/>
          </a:prstGeom>
          <a:noFill/>
          <a:ln w="9525">
            <a:solidFill>
              <a:schemeClr val="tx1"/>
            </a:solidFill>
            <a:prstDash val="dash"/>
            <a:round/>
            <a:headEnd/>
            <a:tailEnd/>
          </a:ln>
        </p:spPr>
        <p:txBody>
          <a:bodyPr/>
          <a:lstStyle/>
          <a:p>
            <a:endParaRPr lang="en-GB"/>
          </a:p>
        </p:txBody>
      </p:sp>
      <p:sp>
        <p:nvSpPr>
          <p:cNvPr id="10" name="Text Box 12"/>
          <p:cNvSpPr txBox="1">
            <a:spLocks noChangeArrowheads="1"/>
          </p:cNvSpPr>
          <p:nvPr/>
        </p:nvSpPr>
        <p:spPr bwMode="auto">
          <a:xfrm>
            <a:off x="1531938" y="3568601"/>
            <a:ext cx="336550" cy="366712"/>
          </a:xfrm>
          <a:prstGeom prst="rect">
            <a:avLst/>
          </a:prstGeom>
          <a:noFill/>
          <a:ln w="9525">
            <a:noFill/>
            <a:miter lim="800000"/>
            <a:headEnd/>
            <a:tailEnd/>
          </a:ln>
        </p:spPr>
        <p:txBody>
          <a:bodyPr wrap="none">
            <a:spAutoFit/>
          </a:bodyPr>
          <a:lstStyle/>
          <a:p>
            <a:r>
              <a:rPr lang="en-US" b="0">
                <a:solidFill>
                  <a:srgbClr val="FF0000"/>
                </a:solidFill>
              </a:rPr>
              <a:t>A</a:t>
            </a:r>
          </a:p>
        </p:txBody>
      </p:sp>
      <p:sp>
        <p:nvSpPr>
          <p:cNvPr id="11" name="Text Box 13"/>
          <p:cNvSpPr txBox="1">
            <a:spLocks noChangeArrowheads="1"/>
          </p:cNvSpPr>
          <p:nvPr/>
        </p:nvSpPr>
        <p:spPr bwMode="auto">
          <a:xfrm>
            <a:off x="4521200" y="1562001"/>
            <a:ext cx="336550" cy="366712"/>
          </a:xfrm>
          <a:prstGeom prst="rect">
            <a:avLst/>
          </a:prstGeom>
          <a:noFill/>
          <a:ln w="9525">
            <a:noFill/>
            <a:miter lim="800000"/>
            <a:headEnd/>
            <a:tailEnd/>
          </a:ln>
        </p:spPr>
        <p:txBody>
          <a:bodyPr wrap="none">
            <a:spAutoFit/>
          </a:bodyPr>
          <a:lstStyle/>
          <a:p>
            <a:r>
              <a:rPr lang="en-US" b="0">
                <a:solidFill>
                  <a:srgbClr val="FF0000"/>
                </a:solidFill>
              </a:rPr>
              <a:t>A</a:t>
            </a:r>
          </a:p>
        </p:txBody>
      </p:sp>
      <p:sp>
        <p:nvSpPr>
          <p:cNvPr id="12" name="Text Box 14"/>
          <p:cNvSpPr txBox="1">
            <a:spLocks noChangeArrowheads="1"/>
          </p:cNvSpPr>
          <p:nvPr/>
        </p:nvSpPr>
        <p:spPr bwMode="auto">
          <a:xfrm>
            <a:off x="2857500" y="1693763"/>
            <a:ext cx="336550" cy="366713"/>
          </a:xfrm>
          <a:prstGeom prst="rect">
            <a:avLst/>
          </a:prstGeom>
          <a:noFill/>
          <a:ln w="9525">
            <a:noFill/>
            <a:miter lim="800000"/>
            <a:headEnd/>
            <a:tailEnd/>
          </a:ln>
        </p:spPr>
        <p:txBody>
          <a:bodyPr wrap="none">
            <a:spAutoFit/>
          </a:bodyPr>
          <a:lstStyle/>
          <a:p>
            <a:r>
              <a:rPr lang="en-US" b="0"/>
              <a:t>B</a:t>
            </a:r>
          </a:p>
        </p:txBody>
      </p:sp>
      <p:sp>
        <p:nvSpPr>
          <p:cNvPr id="13" name="Text Box 15"/>
          <p:cNvSpPr txBox="1">
            <a:spLocks noChangeArrowheads="1"/>
          </p:cNvSpPr>
          <p:nvPr/>
        </p:nvSpPr>
        <p:spPr bwMode="auto">
          <a:xfrm>
            <a:off x="7032625" y="1525488"/>
            <a:ext cx="336550" cy="366713"/>
          </a:xfrm>
          <a:prstGeom prst="rect">
            <a:avLst/>
          </a:prstGeom>
          <a:noFill/>
          <a:ln w="9525">
            <a:noFill/>
            <a:miter lim="800000"/>
            <a:headEnd/>
            <a:tailEnd/>
          </a:ln>
        </p:spPr>
        <p:txBody>
          <a:bodyPr wrap="none">
            <a:spAutoFit/>
          </a:bodyPr>
          <a:lstStyle/>
          <a:p>
            <a:r>
              <a:rPr lang="en-US" b="0"/>
              <a:t>B</a:t>
            </a:r>
          </a:p>
        </p:txBody>
      </p:sp>
      <p:sp>
        <p:nvSpPr>
          <p:cNvPr id="14" name="Text Box 186"/>
          <p:cNvSpPr txBox="1">
            <a:spLocks noChangeArrowheads="1"/>
          </p:cNvSpPr>
          <p:nvPr/>
        </p:nvSpPr>
        <p:spPr bwMode="auto">
          <a:xfrm>
            <a:off x="9525" y="6124476"/>
            <a:ext cx="8553450" cy="338137"/>
          </a:xfrm>
          <a:prstGeom prst="rect">
            <a:avLst/>
          </a:prstGeom>
          <a:noFill/>
          <a:ln w="9525" algn="ctr">
            <a:noFill/>
            <a:miter lim="800000"/>
            <a:headEnd/>
            <a:tailEnd/>
          </a:ln>
        </p:spPr>
        <p:txBody>
          <a:bodyPr>
            <a:spAutoFit/>
          </a:bodyPr>
          <a:lstStyle/>
          <a:p>
            <a:r>
              <a:rPr lang="en-US" sz="1600" dirty="0">
                <a:solidFill>
                  <a:srgbClr val="132577"/>
                </a:solidFill>
              </a:rPr>
              <a:t>Output:  </a:t>
            </a:r>
            <a:r>
              <a:rPr lang="en-US" sz="1600" b="0" dirty="0">
                <a:solidFill>
                  <a:srgbClr val="132577"/>
                </a:solidFill>
              </a:rPr>
              <a:t>Lattice parameters, tilt angle &amp; azimuth, correlation length and molecular length</a:t>
            </a:r>
          </a:p>
        </p:txBody>
      </p:sp>
      <p:sp>
        <p:nvSpPr>
          <p:cNvPr id="15" name="Text Box 8"/>
          <p:cNvSpPr txBox="1">
            <a:spLocks noChangeArrowheads="1"/>
          </p:cNvSpPr>
          <p:nvPr/>
        </p:nvSpPr>
        <p:spPr bwMode="auto">
          <a:xfrm>
            <a:off x="1042988" y="1698526"/>
            <a:ext cx="919162" cy="357187"/>
          </a:xfrm>
          <a:prstGeom prst="rect">
            <a:avLst/>
          </a:prstGeom>
          <a:noFill/>
          <a:ln w="9525">
            <a:noFill/>
            <a:miter lim="800000"/>
            <a:headEnd/>
            <a:tailEnd/>
          </a:ln>
        </p:spPr>
        <p:txBody>
          <a:bodyPr/>
          <a:lstStyle/>
          <a:p>
            <a:r>
              <a:rPr lang="en-US" sz="1600" b="0"/>
              <a:t>(10)(01)</a:t>
            </a:r>
          </a:p>
        </p:txBody>
      </p:sp>
      <p:sp>
        <p:nvSpPr>
          <p:cNvPr id="16" name="Text Box 8"/>
          <p:cNvSpPr txBox="1">
            <a:spLocks noChangeArrowheads="1"/>
          </p:cNvSpPr>
          <p:nvPr/>
        </p:nvSpPr>
        <p:spPr bwMode="auto">
          <a:xfrm>
            <a:off x="2976563" y="3070126"/>
            <a:ext cx="547687" cy="357187"/>
          </a:xfrm>
          <a:prstGeom prst="rect">
            <a:avLst/>
          </a:prstGeom>
          <a:noFill/>
          <a:ln w="9525">
            <a:noFill/>
            <a:miter lim="800000"/>
            <a:headEnd/>
            <a:tailEnd/>
          </a:ln>
        </p:spPr>
        <p:txBody>
          <a:bodyPr/>
          <a:lstStyle/>
          <a:p>
            <a:r>
              <a:rPr lang="en-US" sz="1600" b="0"/>
              <a:t>(11)</a:t>
            </a:r>
          </a:p>
        </p:txBody>
      </p:sp>
      <p:sp>
        <p:nvSpPr>
          <p:cNvPr id="17" name="Text Box 8"/>
          <p:cNvSpPr txBox="1">
            <a:spLocks noChangeArrowheads="1"/>
          </p:cNvSpPr>
          <p:nvPr/>
        </p:nvSpPr>
        <p:spPr bwMode="auto">
          <a:xfrm>
            <a:off x="1700213" y="4298851"/>
            <a:ext cx="547687" cy="357187"/>
          </a:xfrm>
          <a:prstGeom prst="rect">
            <a:avLst/>
          </a:prstGeom>
          <a:noFill/>
          <a:ln w="9525">
            <a:noFill/>
            <a:miter lim="800000"/>
            <a:headEnd/>
            <a:tailEnd/>
          </a:ln>
        </p:spPr>
        <p:txBody>
          <a:bodyPr/>
          <a:lstStyle/>
          <a:p>
            <a:r>
              <a:rPr lang="en-US" sz="1600" b="0">
                <a:solidFill>
                  <a:srgbClr val="0000FF"/>
                </a:solidFill>
              </a:rPr>
              <a:t>q</a:t>
            </a:r>
            <a:r>
              <a:rPr lang="en-US" sz="1600" b="0" baseline="-25000">
                <a:solidFill>
                  <a:srgbClr val="0000FF"/>
                </a:solidFill>
              </a:rPr>
              <a:t>||</a:t>
            </a:r>
            <a:r>
              <a:rPr lang="en-US" sz="1600" b="0" baseline="30000">
                <a:solidFill>
                  <a:srgbClr val="0000FF"/>
                </a:solidFill>
              </a:rPr>
              <a:t>1</a:t>
            </a:r>
          </a:p>
        </p:txBody>
      </p:sp>
      <p:sp>
        <p:nvSpPr>
          <p:cNvPr id="18" name="Text Box 8"/>
          <p:cNvSpPr txBox="1">
            <a:spLocks noChangeArrowheads="1"/>
          </p:cNvSpPr>
          <p:nvPr/>
        </p:nvSpPr>
        <p:spPr bwMode="auto">
          <a:xfrm>
            <a:off x="2652713" y="4298851"/>
            <a:ext cx="547687" cy="357187"/>
          </a:xfrm>
          <a:prstGeom prst="rect">
            <a:avLst/>
          </a:prstGeom>
          <a:noFill/>
          <a:ln w="9525">
            <a:noFill/>
            <a:miter lim="800000"/>
            <a:headEnd/>
            <a:tailEnd/>
          </a:ln>
        </p:spPr>
        <p:txBody>
          <a:bodyPr/>
          <a:lstStyle/>
          <a:p>
            <a:r>
              <a:rPr lang="en-US" sz="1600" b="0">
                <a:solidFill>
                  <a:srgbClr val="0000FF"/>
                </a:solidFill>
              </a:rPr>
              <a:t>q</a:t>
            </a:r>
            <a:r>
              <a:rPr lang="en-US" sz="1600" b="0" baseline="-25000">
                <a:solidFill>
                  <a:srgbClr val="0000FF"/>
                </a:solidFill>
              </a:rPr>
              <a:t>||</a:t>
            </a:r>
            <a:r>
              <a:rPr lang="en-US" sz="1600" b="0" baseline="30000">
                <a:solidFill>
                  <a:srgbClr val="0000FF"/>
                </a:solidFill>
              </a:rPr>
              <a:t>2</a:t>
            </a:r>
          </a:p>
        </p:txBody>
      </p:sp>
      <p:sp>
        <p:nvSpPr>
          <p:cNvPr id="19" name="Text Box 8"/>
          <p:cNvSpPr txBox="1">
            <a:spLocks noChangeArrowheads="1"/>
          </p:cNvSpPr>
          <p:nvPr/>
        </p:nvSpPr>
        <p:spPr bwMode="auto">
          <a:xfrm>
            <a:off x="61913" y="2327176"/>
            <a:ext cx="547687" cy="357187"/>
          </a:xfrm>
          <a:prstGeom prst="rect">
            <a:avLst/>
          </a:prstGeom>
          <a:noFill/>
          <a:ln w="9525">
            <a:noFill/>
            <a:miter lim="800000"/>
            <a:headEnd/>
            <a:tailEnd/>
          </a:ln>
        </p:spPr>
        <p:txBody>
          <a:bodyPr/>
          <a:lstStyle/>
          <a:p>
            <a:r>
              <a:rPr lang="en-US" sz="1600" b="0">
                <a:solidFill>
                  <a:srgbClr val="0000FF"/>
                </a:solidFill>
              </a:rPr>
              <a:t>q</a:t>
            </a:r>
            <a:r>
              <a:rPr lang="en-US" sz="1600" b="0" baseline="-25000">
                <a:solidFill>
                  <a:srgbClr val="0000FF"/>
                </a:solidFill>
              </a:rPr>
              <a:t>z</a:t>
            </a:r>
            <a:r>
              <a:rPr lang="en-US" sz="1600" b="0" baseline="30000">
                <a:solidFill>
                  <a:srgbClr val="0000FF"/>
                </a:solidFill>
              </a:rPr>
              <a:t>1</a:t>
            </a:r>
          </a:p>
        </p:txBody>
      </p:sp>
      <p:sp>
        <p:nvSpPr>
          <p:cNvPr id="20" name="Text Box 8"/>
          <p:cNvSpPr txBox="1">
            <a:spLocks noChangeArrowheads="1"/>
          </p:cNvSpPr>
          <p:nvPr/>
        </p:nvSpPr>
        <p:spPr bwMode="auto">
          <a:xfrm>
            <a:off x="128588" y="3736876"/>
            <a:ext cx="547687" cy="357187"/>
          </a:xfrm>
          <a:prstGeom prst="rect">
            <a:avLst/>
          </a:prstGeom>
          <a:noFill/>
          <a:ln w="9525">
            <a:noFill/>
            <a:miter lim="800000"/>
            <a:headEnd/>
            <a:tailEnd/>
          </a:ln>
        </p:spPr>
        <p:txBody>
          <a:bodyPr/>
          <a:lstStyle/>
          <a:p>
            <a:r>
              <a:rPr lang="en-US" sz="1600" b="0">
                <a:solidFill>
                  <a:srgbClr val="0000FF"/>
                </a:solidFill>
              </a:rPr>
              <a:t>q</a:t>
            </a:r>
            <a:r>
              <a:rPr lang="en-US" sz="1600" b="0" baseline="-25000">
                <a:solidFill>
                  <a:srgbClr val="0000FF"/>
                </a:solidFill>
              </a:rPr>
              <a:t>z</a:t>
            </a:r>
            <a:r>
              <a:rPr lang="en-US" sz="1600" b="0" baseline="30000">
                <a:solidFill>
                  <a:srgbClr val="0000FF"/>
                </a:solidFill>
              </a:rPr>
              <a:t>2</a:t>
            </a:r>
          </a:p>
        </p:txBody>
      </p:sp>
      <p:sp>
        <p:nvSpPr>
          <p:cNvPr id="21" name="Line 10"/>
          <p:cNvSpPr>
            <a:spLocks noChangeShapeType="1"/>
          </p:cNvSpPr>
          <p:nvPr/>
        </p:nvSpPr>
        <p:spPr bwMode="auto">
          <a:xfrm rot="5400000">
            <a:off x="1358106" y="1485008"/>
            <a:ext cx="3175" cy="2436812"/>
          </a:xfrm>
          <a:prstGeom prst="line">
            <a:avLst/>
          </a:prstGeom>
          <a:noFill/>
          <a:ln w="9525">
            <a:solidFill>
              <a:srgbClr val="FF0000"/>
            </a:solidFill>
            <a:prstDash val="dash"/>
            <a:round/>
            <a:headEnd/>
            <a:tailEnd/>
          </a:ln>
        </p:spPr>
        <p:txBody>
          <a:bodyPr/>
          <a:lstStyle/>
          <a:p>
            <a:endParaRPr lang="en-GB"/>
          </a:p>
        </p:txBody>
      </p:sp>
      <p:sp>
        <p:nvSpPr>
          <p:cNvPr id="22" name="Line 11"/>
          <p:cNvSpPr>
            <a:spLocks noChangeShapeType="1"/>
          </p:cNvSpPr>
          <p:nvPr/>
        </p:nvSpPr>
        <p:spPr bwMode="auto">
          <a:xfrm rot="5400000" flipH="1">
            <a:off x="1355725" y="2835176"/>
            <a:ext cx="1588" cy="2430462"/>
          </a:xfrm>
          <a:prstGeom prst="line">
            <a:avLst/>
          </a:prstGeom>
          <a:noFill/>
          <a:ln w="9525">
            <a:solidFill>
              <a:schemeClr val="tx1"/>
            </a:solidFill>
            <a:prstDash val="dash"/>
            <a:round/>
            <a:headEnd/>
            <a:tailEnd/>
          </a:ln>
        </p:spPr>
        <p:txBody>
          <a:bodyPr/>
          <a:lstStyle/>
          <a:p>
            <a:endParaRPr lang="en-GB"/>
          </a:p>
        </p:txBody>
      </p:sp>
      <p:sp>
        <p:nvSpPr>
          <p:cNvPr id="23" name="Text Box 8"/>
          <p:cNvSpPr txBox="1">
            <a:spLocks noChangeArrowheads="1"/>
          </p:cNvSpPr>
          <p:nvPr/>
        </p:nvSpPr>
        <p:spPr bwMode="auto">
          <a:xfrm>
            <a:off x="214313" y="4937026"/>
            <a:ext cx="4252912" cy="395287"/>
          </a:xfrm>
          <a:prstGeom prst="rect">
            <a:avLst/>
          </a:prstGeom>
          <a:noFill/>
          <a:ln w="9525">
            <a:noFill/>
            <a:miter lim="800000"/>
            <a:headEnd/>
            <a:tailEnd/>
          </a:ln>
        </p:spPr>
        <p:txBody>
          <a:bodyPr/>
          <a:lstStyle/>
          <a:p>
            <a:r>
              <a:rPr lang="en-US" sz="1600" b="0"/>
              <a:t>q</a:t>
            </a:r>
            <a:r>
              <a:rPr lang="en-US" sz="1600" b="0" baseline="-25000"/>
              <a:t>||</a:t>
            </a:r>
            <a:r>
              <a:rPr lang="en-US" sz="1600" b="0" baseline="30000"/>
              <a:t>1</a:t>
            </a:r>
            <a:r>
              <a:rPr lang="en-US" sz="1600" b="0"/>
              <a:t>, q</a:t>
            </a:r>
            <a:r>
              <a:rPr lang="en-US" sz="1600" b="0" baseline="-25000"/>
              <a:t>||</a:t>
            </a:r>
            <a:r>
              <a:rPr lang="en-US" sz="1600" b="0" baseline="30000"/>
              <a:t>2</a:t>
            </a:r>
            <a:r>
              <a:rPr lang="en-US" sz="1600" b="0"/>
              <a:t>   -   2D cell lattice parameters: a, b, </a:t>
            </a:r>
            <a:r>
              <a:rPr lang="en-US" sz="1600" b="0">
                <a:latin typeface="Symbol" pitchFamily="18" charset="2"/>
              </a:rPr>
              <a:t>g</a:t>
            </a:r>
            <a:r>
              <a:rPr lang="en-US" sz="1600" b="0"/>
              <a:t>.</a:t>
            </a:r>
            <a:endParaRPr lang="en-US" sz="1600" b="0" baseline="-25000"/>
          </a:p>
        </p:txBody>
      </p:sp>
      <p:sp>
        <p:nvSpPr>
          <p:cNvPr id="24" name="Text Box 8"/>
          <p:cNvSpPr txBox="1">
            <a:spLocks noChangeArrowheads="1"/>
          </p:cNvSpPr>
          <p:nvPr/>
        </p:nvSpPr>
        <p:spPr bwMode="auto">
          <a:xfrm>
            <a:off x="214313" y="5470426"/>
            <a:ext cx="5567362" cy="395287"/>
          </a:xfrm>
          <a:prstGeom prst="rect">
            <a:avLst/>
          </a:prstGeom>
          <a:noFill/>
          <a:ln w="9525">
            <a:noFill/>
            <a:miter lim="800000"/>
            <a:headEnd/>
            <a:tailEnd/>
          </a:ln>
        </p:spPr>
        <p:txBody>
          <a:bodyPr/>
          <a:lstStyle/>
          <a:p>
            <a:r>
              <a:rPr lang="en-US" sz="1600" b="0"/>
              <a:t>q</a:t>
            </a:r>
            <a:r>
              <a:rPr lang="en-US" sz="1600" b="0" baseline="-25000"/>
              <a:t>||</a:t>
            </a:r>
            <a:r>
              <a:rPr lang="en-US" sz="1600" b="0" baseline="30000"/>
              <a:t>1</a:t>
            </a:r>
            <a:r>
              <a:rPr lang="en-US" sz="1600" b="0"/>
              <a:t>, q</a:t>
            </a:r>
            <a:r>
              <a:rPr lang="en-US" sz="1600" b="0" baseline="-25000"/>
              <a:t>||</a:t>
            </a:r>
            <a:r>
              <a:rPr lang="en-US" sz="1600" b="0" baseline="30000"/>
              <a:t>2</a:t>
            </a:r>
            <a:r>
              <a:rPr lang="en-US" sz="1600" b="0"/>
              <a:t>, q</a:t>
            </a:r>
            <a:r>
              <a:rPr lang="en-US" sz="1600" b="0" baseline="-25000"/>
              <a:t>z</a:t>
            </a:r>
            <a:r>
              <a:rPr lang="en-US" sz="1600" b="0" baseline="30000"/>
              <a:t>1</a:t>
            </a:r>
            <a:r>
              <a:rPr lang="en-US" sz="1600" b="0"/>
              <a:t>, q</a:t>
            </a:r>
            <a:r>
              <a:rPr lang="en-US" sz="1600" b="0" baseline="-25000"/>
              <a:t>z</a:t>
            </a:r>
            <a:r>
              <a:rPr lang="en-US" sz="1600" b="0" baseline="30000"/>
              <a:t>2</a:t>
            </a:r>
            <a:r>
              <a:rPr lang="en-US" sz="1600" b="0"/>
              <a:t>   -   molecular tilt (</a:t>
            </a:r>
            <a:r>
              <a:rPr lang="en-US" sz="1600" b="0">
                <a:latin typeface="Symbol" pitchFamily="18" charset="2"/>
              </a:rPr>
              <a:t>q</a:t>
            </a:r>
            <a:r>
              <a:rPr lang="en-US" sz="1600" b="0"/>
              <a:t>) and the tilt azimuth (</a:t>
            </a:r>
            <a:r>
              <a:rPr lang="en-US" sz="1600" b="0">
                <a:latin typeface="Symbol" pitchFamily="18" charset="2"/>
              </a:rPr>
              <a:t>y</a:t>
            </a:r>
            <a:r>
              <a:rPr lang="en-US" sz="1600" b="0"/>
              <a:t>)</a:t>
            </a:r>
            <a:endParaRPr lang="en-US" sz="1600" b="0" baseline="-25000"/>
          </a:p>
        </p:txBody>
      </p:sp>
      <p:grpSp>
        <p:nvGrpSpPr>
          <p:cNvPr id="25" name="Group 73"/>
          <p:cNvGrpSpPr>
            <a:grpSpLocks/>
          </p:cNvGrpSpPr>
          <p:nvPr/>
        </p:nvGrpSpPr>
        <p:grpSpPr bwMode="auto">
          <a:xfrm>
            <a:off x="5810250" y="3228876"/>
            <a:ext cx="2651125" cy="2603500"/>
            <a:chOff x="6353176" y="3582988"/>
            <a:chExt cx="2651125" cy="2603499"/>
          </a:xfrm>
        </p:grpSpPr>
        <p:sp>
          <p:nvSpPr>
            <p:cNvPr id="26" name="Line 91"/>
            <p:cNvSpPr>
              <a:spLocks noChangeShapeType="1"/>
            </p:cNvSpPr>
            <p:nvPr/>
          </p:nvSpPr>
          <p:spPr bwMode="auto">
            <a:xfrm flipV="1">
              <a:off x="7669213" y="3916363"/>
              <a:ext cx="0" cy="1709737"/>
            </a:xfrm>
            <a:prstGeom prst="line">
              <a:avLst/>
            </a:prstGeom>
            <a:noFill/>
            <a:ln w="9525">
              <a:solidFill>
                <a:schemeClr val="tx1"/>
              </a:solidFill>
              <a:round/>
              <a:headEnd/>
              <a:tailEnd type="triangle" w="med" len="med"/>
            </a:ln>
          </p:spPr>
          <p:txBody>
            <a:bodyPr/>
            <a:lstStyle/>
            <a:p>
              <a:endParaRPr lang="en-GB"/>
            </a:p>
          </p:txBody>
        </p:sp>
        <p:sp>
          <p:nvSpPr>
            <p:cNvPr id="27" name="Line 93"/>
            <p:cNvSpPr>
              <a:spLocks noChangeShapeType="1"/>
            </p:cNvSpPr>
            <p:nvPr/>
          </p:nvSpPr>
          <p:spPr bwMode="auto">
            <a:xfrm>
              <a:off x="7353301" y="5181601"/>
              <a:ext cx="315912" cy="471486"/>
            </a:xfrm>
            <a:prstGeom prst="line">
              <a:avLst/>
            </a:prstGeom>
            <a:noFill/>
            <a:ln w="28575">
              <a:solidFill>
                <a:srgbClr val="800080"/>
              </a:solidFill>
              <a:round/>
              <a:headEnd type="triangle" w="med" len="med"/>
              <a:tailEnd/>
            </a:ln>
          </p:spPr>
          <p:txBody>
            <a:bodyPr/>
            <a:lstStyle/>
            <a:p>
              <a:endParaRPr lang="en-GB"/>
            </a:p>
          </p:txBody>
        </p:sp>
        <p:sp>
          <p:nvSpPr>
            <p:cNvPr id="28" name="Arc 96"/>
            <p:cNvSpPr>
              <a:spLocks/>
            </p:cNvSpPr>
            <p:nvPr/>
          </p:nvSpPr>
          <p:spPr bwMode="auto">
            <a:xfrm rot="1074074" flipH="1">
              <a:off x="7709501" y="3979782"/>
              <a:ext cx="510626" cy="761823"/>
            </a:xfrm>
            <a:custGeom>
              <a:avLst/>
              <a:gdLst>
                <a:gd name="T0" fmla="*/ 0 w 20229"/>
                <a:gd name="T1" fmla="*/ 0 h 21600"/>
                <a:gd name="T2" fmla="*/ 0 w 20229"/>
                <a:gd name="T3" fmla="*/ 0 h 21600"/>
                <a:gd name="T4" fmla="*/ 0 w 20229"/>
                <a:gd name="T5" fmla="*/ 0 h 21600"/>
                <a:gd name="T6" fmla="*/ 0 60000 65536"/>
                <a:gd name="T7" fmla="*/ 0 60000 65536"/>
                <a:gd name="T8" fmla="*/ 0 60000 65536"/>
                <a:gd name="T9" fmla="*/ 0 w 20229"/>
                <a:gd name="T10" fmla="*/ 0 h 21600"/>
                <a:gd name="T11" fmla="*/ 20229 w 20229"/>
                <a:gd name="T12" fmla="*/ 21600 h 21600"/>
              </a:gdLst>
              <a:ahLst/>
              <a:cxnLst>
                <a:cxn ang="T6">
                  <a:pos x="T0" y="T1"/>
                </a:cxn>
                <a:cxn ang="T7">
                  <a:pos x="T2" y="T3"/>
                </a:cxn>
                <a:cxn ang="T8">
                  <a:pos x="T4" y="T5"/>
                </a:cxn>
              </a:cxnLst>
              <a:rect l="T9" t="T10" r="T11" b="T12"/>
              <a:pathLst>
                <a:path w="20229" h="21600" fill="none" extrusionOk="0">
                  <a:moveTo>
                    <a:pt x="-1" y="0"/>
                  </a:moveTo>
                  <a:cubicBezTo>
                    <a:pt x="9007" y="0"/>
                    <a:pt x="17070" y="5590"/>
                    <a:pt x="20228" y="14026"/>
                  </a:cubicBezTo>
                </a:path>
                <a:path w="20229" h="21600" stroke="0" extrusionOk="0">
                  <a:moveTo>
                    <a:pt x="-1" y="0"/>
                  </a:moveTo>
                  <a:cubicBezTo>
                    <a:pt x="9007" y="0"/>
                    <a:pt x="17070" y="5590"/>
                    <a:pt x="20228" y="14026"/>
                  </a:cubicBezTo>
                  <a:lnTo>
                    <a:pt x="0" y="21600"/>
                  </a:lnTo>
                  <a:close/>
                </a:path>
              </a:pathLst>
            </a:custGeom>
            <a:noFill/>
            <a:ln w="9525">
              <a:solidFill>
                <a:schemeClr val="tx1"/>
              </a:solidFill>
              <a:round/>
              <a:headEnd type="triangle" w="med" len="med"/>
              <a:tailEnd type="triangle" w="med" len="med"/>
            </a:ln>
          </p:spPr>
          <p:txBody>
            <a:bodyPr wrap="none" anchor="ctr"/>
            <a:lstStyle/>
            <a:p>
              <a:endParaRPr lang="en-GB"/>
            </a:p>
          </p:txBody>
        </p:sp>
        <p:graphicFrame>
          <p:nvGraphicFramePr>
            <p:cNvPr id="29" name="Object 97"/>
            <p:cNvGraphicFramePr>
              <a:graphicFrameLocks noChangeAspect="1"/>
            </p:cNvGraphicFramePr>
            <p:nvPr/>
          </p:nvGraphicFramePr>
          <p:xfrm>
            <a:off x="7361238" y="4044950"/>
            <a:ext cx="255587" cy="357188"/>
          </p:xfrm>
          <a:graphic>
            <a:graphicData uri="http://schemas.openxmlformats.org/presentationml/2006/ole">
              <p:oleObj spid="_x0000_s1513476" name="Equation" r:id="rId7" imgW="126720" imgH="177480" progId="Equation.3">
                <p:embed/>
              </p:oleObj>
            </a:graphicData>
          </a:graphic>
        </p:graphicFrame>
        <p:graphicFrame>
          <p:nvGraphicFramePr>
            <p:cNvPr id="30" name="Object 98"/>
            <p:cNvGraphicFramePr>
              <a:graphicFrameLocks noChangeAspect="1"/>
            </p:cNvGraphicFramePr>
            <p:nvPr/>
          </p:nvGraphicFramePr>
          <p:xfrm>
            <a:off x="7861300" y="3582988"/>
            <a:ext cx="288925" cy="400050"/>
          </p:xfrm>
          <a:graphic>
            <a:graphicData uri="http://schemas.openxmlformats.org/presentationml/2006/ole">
              <p:oleObj spid="_x0000_s1513477" name="Equation" r:id="rId8" imgW="126720" imgH="177480" progId="Equation.3">
                <p:embed/>
              </p:oleObj>
            </a:graphicData>
          </a:graphic>
        </p:graphicFrame>
        <p:sp>
          <p:nvSpPr>
            <p:cNvPr id="31" name="Line 102"/>
            <p:cNvSpPr>
              <a:spLocks noChangeShapeType="1"/>
            </p:cNvSpPr>
            <p:nvPr/>
          </p:nvSpPr>
          <p:spPr bwMode="auto">
            <a:xfrm>
              <a:off x="8362950" y="3937000"/>
              <a:ext cx="0" cy="1466850"/>
            </a:xfrm>
            <a:prstGeom prst="line">
              <a:avLst/>
            </a:prstGeom>
            <a:noFill/>
            <a:ln w="9525" cap="rnd">
              <a:solidFill>
                <a:schemeClr val="tx1"/>
              </a:solidFill>
              <a:prstDash val="sysDot"/>
              <a:round/>
              <a:headEnd/>
              <a:tailEnd/>
            </a:ln>
          </p:spPr>
          <p:txBody>
            <a:bodyPr/>
            <a:lstStyle/>
            <a:p>
              <a:endParaRPr lang="en-GB"/>
            </a:p>
          </p:txBody>
        </p:sp>
        <p:sp>
          <p:nvSpPr>
            <p:cNvPr id="32" name="Line 103"/>
            <p:cNvSpPr>
              <a:spLocks noChangeShapeType="1"/>
            </p:cNvSpPr>
            <p:nvPr/>
          </p:nvSpPr>
          <p:spPr bwMode="auto">
            <a:xfrm flipH="1">
              <a:off x="7700963" y="5353050"/>
              <a:ext cx="785812" cy="284163"/>
            </a:xfrm>
            <a:prstGeom prst="line">
              <a:avLst/>
            </a:prstGeom>
            <a:noFill/>
            <a:ln w="9525" cap="rnd">
              <a:solidFill>
                <a:schemeClr val="tx1"/>
              </a:solidFill>
              <a:prstDash val="sysDot"/>
              <a:round/>
              <a:headEnd/>
              <a:tailEnd/>
            </a:ln>
          </p:spPr>
          <p:txBody>
            <a:bodyPr/>
            <a:lstStyle/>
            <a:p>
              <a:endParaRPr lang="en-GB"/>
            </a:p>
          </p:txBody>
        </p:sp>
        <p:sp>
          <p:nvSpPr>
            <p:cNvPr id="33" name="Arc 104"/>
            <p:cNvSpPr>
              <a:spLocks/>
            </p:cNvSpPr>
            <p:nvPr/>
          </p:nvSpPr>
          <p:spPr bwMode="auto">
            <a:xfrm rot="5233737" flipH="1">
              <a:off x="8294696" y="5419492"/>
              <a:ext cx="193656" cy="257638"/>
            </a:xfrm>
            <a:custGeom>
              <a:avLst/>
              <a:gdLst>
                <a:gd name="T0" fmla="*/ 0 w 26290"/>
                <a:gd name="T1" fmla="*/ 0 h 21600"/>
                <a:gd name="T2" fmla="*/ 0 w 26290"/>
                <a:gd name="T3" fmla="*/ 0 h 21600"/>
                <a:gd name="T4" fmla="*/ 0 w 26290"/>
                <a:gd name="T5" fmla="*/ 0 h 21600"/>
                <a:gd name="T6" fmla="*/ 0 60000 65536"/>
                <a:gd name="T7" fmla="*/ 0 60000 65536"/>
                <a:gd name="T8" fmla="*/ 0 60000 65536"/>
                <a:gd name="T9" fmla="*/ 0 w 26290"/>
                <a:gd name="T10" fmla="*/ 0 h 21600"/>
                <a:gd name="T11" fmla="*/ 26290 w 26290"/>
                <a:gd name="T12" fmla="*/ 21600 h 21600"/>
              </a:gdLst>
              <a:ahLst/>
              <a:cxnLst>
                <a:cxn ang="T6">
                  <a:pos x="T0" y="T1"/>
                </a:cxn>
                <a:cxn ang="T7">
                  <a:pos x="T2" y="T3"/>
                </a:cxn>
                <a:cxn ang="T8">
                  <a:pos x="T4" y="T5"/>
                </a:cxn>
              </a:cxnLst>
              <a:rect l="T9" t="T10" r="T11" b="T12"/>
              <a:pathLst>
                <a:path w="26290" h="21600" fill="none" extrusionOk="0">
                  <a:moveTo>
                    <a:pt x="0" y="515"/>
                  </a:moveTo>
                  <a:cubicBezTo>
                    <a:pt x="1539" y="172"/>
                    <a:pt x="3112" y="-1"/>
                    <a:pt x="4690" y="0"/>
                  </a:cubicBezTo>
                  <a:cubicBezTo>
                    <a:pt x="16619" y="0"/>
                    <a:pt x="26290" y="9670"/>
                    <a:pt x="26290" y="21600"/>
                  </a:cubicBezTo>
                </a:path>
                <a:path w="26290" h="21600" stroke="0" extrusionOk="0">
                  <a:moveTo>
                    <a:pt x="0" y="515"/>
                  </a:moveTo>
                  <a:cubicBezTo>
                    <a:pt x="1539" y="172"/>
                    <a:pt x="3112" y="-1"/>
                    <a:pt x="4690" y="0"/>
                  </a:cubicBezTo>
                  <a:cubicBezTo>
                    <a:pt x="16619" y="0"/>
                    <a:pt x="26290" y="9670"/>
                    <a:pt x="26290" y="21600"/>
                  </a:cubicBezTo>
                  <a:lnTo>
                    <a:pt x="4690" y="21600"/>
                  </a:lnTo>
                  <a:close/>
                </a:path>
              </a:pathLst>
            </a:custGeom>
            <a:noFill/>
            <a:ln w="9525">
              <a:solidFill>
                <a:schemeClr val="tx1"/>
              </a:solidFill>
              <a:round/>
              <a:headEnd type="triangle" w="med" len="med"/>
              <a:tailEnd type="triangle" w="med" len="med"/>
            </a:ln>
          </p:spPr>
          <p:txBody>
            <a:bodyPr wrap="none" anchor="ctr"/>
            <a:lstStyle/>
            <a:p>
              <a:endParaRPr lang="en-GB"/>
            </a:p>
          </p:txBody>
        </p:sp>
        <p:graphicFrame>
          <p:nvGraphicFramePr>
            <p:cNvPr id="34" name="Object 105"/>
            <p:cNvGraphicFramePr>
              <a:graphicFrameLocks noChangeAspect="1"/>
            </p:cNvGraphicFramePr>
            <p:nvPr/>
          </p:nvGraphicFramePr>
          <p:xfrm>
            <a:off x="8488363" y="5200650"/>
            <a:ext cx="347662" cy="374650"/>
          </p:xfrm>
          <a:graphic>
            <a:graphicData uri="http://schemas.openxmlformats.org/presentationml/2006/ole">
              <p:oleObj spid="_x0000_s1513478" name="Equation" r:id="rId9" imgW="152280" imgH="164880" progId="Equation.3">
                <p:embed/>
              </p:oleObj>
            </a:graphicData>
          </a:graphic>
        </p:graphicFrame>
        <p:sp>
          <p:nvSpPr>
            <p:cNvPr id="35" name="Line 106"/>
            <p:cNvSpPr>
              <a:spLocks noChangeShapeType="1"/>
            </p:cNvSpPr>
            <p:nvPr/>
          </p:nvSpPr>
          <p:spPr bwMode="auto">
            <a:xfrm flipV="1">
              <a:off x="7680324" y="5648325"/>
              <a:ext cx="1006475" cy="1588"/>
            </a:xfrm>
            <a:prstGeom prst="line">
              <a:avLst/>
            </a:prstGeom>
            <a:noFill/>
            <a:ln w="28575">
              <a:solidFill>
                <a:srgbClr val="800080"/>
              </a:solidFill>
              <a:round/>
              <a:headEnd/>
              <a:tailEnd type="triangle" w="med" len="med"/>
            </a:ln>
          </p:spPr>
          <p:txBody>
            <a:bodyPr/>
            <a:lstStyle/>
            <a:p>
              <a:endParaRPr lang="en-GB"/>
            </a:p>
          </p:txBody>
        </p:sp>
        <p:graphicFrame>
          <p:nvGraphicFramePr>
            <p:cNvPr id="36" name="Object 109"/>
            <p:cNvGraphicFramePr>
              <a:graphicFrameLocks noChangeAspect="1"/>
            </p:cNvGraphicFramePr>
            <p:nvPr/>
          </p:nvGraphicFramePr>
          <p:xfrm>
            <a:off x="7138988" y="5172075"/>
            <a:ext cx="284162" cy="434975"/>
          </p:xfrm>
          <a:graphic>
            <a:graphicData uri="http://schemas.openxmlformats.org/presentationml/2006/ole">
              <p:oleObj spid="_x0000_s1513479" name="Equation" r:id="rId10" imgW="139680" imgH="215640" progId="Equation.3">
                <p:embed/>
              </p:oleObj>
            </a:graphicData>
          </a:graphic>
        </p:graphicFrame>
        <p:graphicFrame>
          <p:nvGraphicFramePr>
            <p:cNvPr id="37" name="Object 110"/>
            <p:cNvGraphicFramePr>
              <a:graphicFrameLocks noChangeAspect="1"/>
            </p:cNvGraphicFramePr>
            <p:nvPr/>
          </p:nvGraphicFramePr>
          <p:xfrm>
            <a:off x="8388350" y="5667375"/>
            <a:ext cx="255588" cy="357188"/>
          </p:xfrm>
          <a:graphic>
            <a:graphicData uri="http://schemas.openxmlformats.org/presentationml/2006/ole">
              <p:oleObj spid="_x0000_s1513480" name="Equation" r:id="rId11" imgW="126720" imgH="177480" progId="Equation.3">
                <p:embed/>
              </p:oleObj>
            </a:graphicData>
          </a:graphic>
        </p:graphicFrame>
        <p:pic>
          <p:nvPicPr>
            <p:cNvPr id="38" name="Picture 58" descr="Palmitic-acid-3D-balls.png"/>
            <p:cNvPicPr>
              <a:picLocks noChangeAspect="1"/>
            </p:cNvPicPr>
            <p:nvPr/>
          </p:nvPicPr>
          <p:blipFill>
            <a:blip r:embed="rId12" cstate="print"/>
            <a:srcRect/>
            <a:stretch>
              <a:fillRect/>
            </a:stretch>
          </p:blipFill>
          <p:spPr bwMode="auto">
            <a:xfrm rot="6710409">
              <a:off x="6950284" y="4572540"/>
              <a:ext cx="2160201" cy="543651"/>
            </a:xfrm>
            <a:prstGeom prst="rect">
              <a:avLst/>
            </a:prstGeom>
            <a:noFill/>
            <a:ln w="9525">
              <a:noFill/>
              <a:miter lim="800000"/>
              <a:headEnd/>
              <a:tailEnd/>
            </a:ln>
          </p:spPr>
        </p:pic>
        <p:sp>
          <p:nvSpPr>
            <p:cNvPr id="39" name="Line 103"/>
            <p:cNvSpPr>
              <a:spLocks noChangeShapeType="1"/>
            </p:cNvSpPr>
            <p:nvPr/>
          </p:nvSpPr>
          <p:spPr bwMode="auto">
            <a:xfrm flipH="1">
              <a:off x="7691437" y="3895725"/>
              <a:ext cx="642937" cy="236538"/>
            </a:xfrm>
            <a:prstGeom prst="line">
              <a:avLst/>
            </a:prstGeom>
            <a:noFill/>
            <a:ln w="9525" cap="rnd">
              <a:solidFill>
                <a:schemeClr val="tx1"/>
              </a:solidFill>
              <a:prstDash val="sysDot"/>
              <a:round/>
              <a:headEnd/>
              <a:tailEnd/>
            </a:ln>
          </p:spPr>
          <p:txBody>
            <a:bodyPr/>
            <a:lstStyle/>
            <a:p>
              <a:endParaRPr lang="en-GB"/>
            </a:p>
          </p:txBody>
        </p:sp>
        <p:sp>
          <p:nvSpPr>
            <p:cNvPr id="40" name="Arc 79"/>
            <p:cNvSpPr>
              <a:spLocks/>
            </p:cNvSpPr>
            <p:nvPr/>
          </p:nvSpPr>
          <p:spPr bwMode="auto">
            <a:xfrm rot="-881393">
              <a:off x="6724651" y="5848350"/>
              <a:ext cx="466724" cy="338137"/>
            </a:xfrm>
            <a:custGeom>
              <a:avLst/>
              <a:gdLst>
                <a:gd name="T0" fmla="*/ 0 w 21600"/>
                <a:gd name="T1" fmla="*/ 0 h 21216"/>
                <a:gd name="T2" fmla="*/ 0 w 21600"/>
                <a:gd name="T3" fmla="*/ 0 h 21216"/>
                <a:gd name="T4" fmla="*/ 0 w 21600"/>
                <a:gd name="T5" fmla="*/ 0 h 21216"/>
                <a:gd name="T6" fmla="*/ 0 60000 65536"/>
                <a:gd name="T7" fmla="*/ 0 60000 65536"/>
                <a:gd name="T8" fmla="*/ 0 60000 65536"/>
                <a:gd name="T9" fmla="*/ 0 w 21600"/>
                <a:gd name="T10" fmla="*/ 0 h 21216"/>
                <a:gd name="T11" fmla="*/ 21600 w 21600"/>
                <a:gd name="T12" fmla="*/ 21216 h 21216"/>
              </a:gdLst>
              <a:ahLst/>
              <a:cxnLst>
                <a:cxn ang="T6">
                  <a:pos x="T0" y="T1"/>
                </a:cxn>
                <a:cxn ang="T7">
                  <a:pos x="T2" y="T3"/>
                </a:cxn>
                <a:cxn ang="T8">
                  <a:pos x="T4" y="T5"/>
                </a:cxn>
              </a:cxnLst>
              <a:rect l="T9" t="T10" r="T11" b="T12"/>
              <a:pathLst>
                <a:path w="21600" h="21216" fill="none" extrusionOk="0">
                  <a:moveTo>
                    <a:pt x="6448" y="-1"/>
                  </a:moveTo>
                  <a:cubicBezTo>
                    <a:pt x="15462" y="2819"/>
                    <a:pt x="21600" y="11169"/>
                    <a:pt x="21600" y="20615"/>
                  </a:cubicBezTo>
                  <a:cubicBezTo>
                    <a:pt x="21600" y="20815"/>
                    <a:pt x="21597" y="21015"/>
                    <a:pt x="21591" y="21215"/>
                  </a:cubicBezTo>
                </a:path>
                <a:path w="21600" h="21216" stroke="0" extrusionOk="0">
                  <a:moveTo>
                    <a:pt x="6448" y="-1"/>
                  </a:moveTo>
                  <a:cubicBezTo>
                    <a:pt x="15462" y="2819"/>
                    <a:pt x="21600" y="11169"/>
                    <a:pt x="21600" y="20615"/>
                  </a:cubicBezTo>
                  <a:cubicBezTo>
                    <a:pt x="21600" y="20815"/>
                    <a:pt x="21597" y="21015"/>
                    <a:pt x="21591" y="21215"/>
                  </a:cubicBezTo>
                  <a:lnTo>
                    <a:pt x="0" y="20615"/>
                  </a:lnTo>
                  <a:close/>
                </a:path>
              </a:pathLst>
            </a:custGeom>
            <a:noFill/>
            <a:ln w="9525">
              <a:solidFill>
                <a:schemeClr val="tx1"/>
              </a:solidFill>
              <a:round/>
              <a:headEnd type="triangle" w="med" len="med"/>
              <a:tailEnd type="triangle" w="med" len="med"/>
            </a:ln>
          </p:spPr>
          <p:txBody>
            <a:bodyPr wrap="none" anchor="ctr"/>
            <a:lstStyle/>
            <a:p>
              <a:endParaRPr lang="en-GB"/>
            </a:p>
          </p:txBody>
        </p:sp>
        <p:graphicFrame>
          <p:nvGraphicFramePr>
            <p:cNvPr id="41" name="Object 80"/>
            <p:cNvGraphicFramePr>
              <a:graphicFrameLocks noChangeAspect="1"/>
            </p:cNvGraphicFramePr>
            <p:nvPr/>
          </p:nvGraphicFramePr>
          <p:xfrm>
            <a:off x="7127875" y="5702300"/>
            <a:ext cx="252413" cy="327025"/>
          </p:xfrm>
          <a:graphic>
            <a:graphicData uri="http://schemas.openxmlformats.org/presentationml/2006/ole">
              <p:oleObj spid="_x0000_s1513481" name="Equation" r:id="rId13" imgW="126720" imgH="164880" progId="Equation.3">
                <p:embed/>
              </p:oleObj>
            </a:graphicData>
          </a:graphic>
        </p:graphicFrame>
        <p:sp>
          <p:nvSpPr>
            <p:cNvPr id="42" name="Line 93"/>
            <p:cNvSpPr>
              <a:spLocks noChangeShapeType="1"/>
            </p:cNvSpPr>
            <p:nvPr/>
          </p:nvSpPr>
          <p:spPr bwMode="auto">
            <a:xfrm>
              <a:off x="7696201" y="5686426"/>
              <a:ext cx="315912" cy="471486"/>
            </a:xfrm>
            <a:prstGeom prst="line">
              <a:avLst/>
            </a:prstGeom>
            <a:noFill/>
            <a:ln w="15875">
              <a:solidFill>
                <a:srgbClr val="800080"/>
              </a:solidFill>
              <a:prstDash val="sysDash"/>
              <a:round/>
              <a:headEnd/>
              <a:tailEnd/>
            </a:ln>
          </p:spPr>
          <p:txBody>
            <a:bodyPr/>
            <a:lstStyle/>
            <a:p>
              <a:endParaRPr lang="en-GB"/>
            </a:p>
          </p:txBody>
        </p:sp>
        <p:sp>
          <p:nvSpPr>
            <p:cNvPr id="43" name="Line 106"/>
            <p:cNvSpPr>
              <a:spLocks noChangeShapeType="1"/>
            </p:cNvSpPr>
            <p:nvPr/>
          </p:nvSpPr>
          <p:spPr bwMode="auto">
            <a:xfrm flipV="1">
              <a:off x="6642099" y="5638800"/>
              <a:ext cx="1006475" cy="1588"/>
            </a:xfrm>
            <a:prstGeom prst="line">
              <a:avLst/>
            </a:prstGeom>
            <a:noFill/>
            <a:ln w="15875">
              <a:solidFill>
                <a:srgbClr val="800080"/>
              </a:solidFill>
              <a:prstDash val="sysDash"/>
              <a:round/>
              <a:headEnd/>
              <a:tailEnd/>
            </a:ln>
          </p:spPr>
          <p:txBody>
            <a:bodyPr/>
            <a:lstStyle/>
            <a:p>
              <a:endParaRPr lang="en-GB"/>
            </a:p>
          </p:txBody>
        </p:sp>
        <p:grpSp>
          <p:nvGrpSpPr>
            <p:cNvPr id="44" name="Group 72"/>
            <p:cNvGrpSpPr>
              <a:grpSpLocks/>
            </p:cNvGrpSpPr>
            <p:nvPr/>
          </p:nvGrpSpPr>
          <p:grpSpPr bwMode="auto">
            <a:xfrm>
              <a:off x="6353176" y="5200650"/>
              <a:ext cx="2651125" cy="942972"/>
              <a:chOff x="6353176" y="5200650"/>
              <a:chExt cx="2651125" cy="942972"/>
            </a:xfrm>
          </p:grpSpPr>
          <p:grpSp>
            <p:nvGrpSpPr>
              <p:cNvPr id="45" name="Group 68"/>
              <p:cNvGrpSpPr>
                <a:grpSpLocks/>
              </p:cNvGrpSpPr>
              <p:nvPr/>
            </p:nvGrpSpPr>
            <p:grpSpPr bwMode="auto">
              <a:xfrm>
                <a:off x="6353176" y="5200650"/>
                <a:ext cx="2012950" cy="942972"/>
                <a:chOff x="6372226" y="5867400"/>
                <a:chExt cx="2012950" cy="942972"/>
              </a:xfrm>
            </p:grpSpPr>
            <p:sp>
              <p:nvSpPr>
                <p:cNvPr id="49" name="Line 106"/>
                <p:cNvSpPr>
                  <a:spLocks noChangeShapeType="1"/>
                </p:cNvSpPr>
                <p:nvPr/>
              </p:nvSpPr>
              <p:spPr bwMode="auto">
                <a:xfrm flipV="1">
                  <a:off x="6372226" y="5867400"/>
                  <a:ext cx="2012950" cy="1588"/>
                </a:xfrm>
                <a:prstGeom prst="line">
                  <a:avLst/>
                </a:prstGeom>
                <a:noFill/>
                <a:ln w="15875">
                  <a:solidFill>
                    <a:srgbClr val="800080"/>
                  </a:solidFill>
                  <a:prstDash val="sysDash"/>
                  <a:round/>
                  <a:headEnd/>
                  <a:tailEnd/>
                </a:ln>
              </p:spPr>
              <p:txBody>
                <a:bodyPr/>
                <a:lstStyle/>
                <a:p>
                  <a:endParaRPr lang="en-GB"/>
                </a:p>
              </p:txBody>
            </p:sp>
            <p:sp>
              <p:nvSpPr>
                <p:cNvPr id="50" name="Line 93"/>
                <p:cNvSpPr>
                  <a:spLocks noChangeShapeType="1"/>
                </p:cNvSpPr>
                <p:nvPr/>
              </p:nvSpPr>
              <p:spPr bwMode="auto">
                <a:xfrm>
                  <a:off x="6372226" y="5867400"/>
                  <a:ext cx="631824" cy="942972"/>
                </a:xfrm>
                <a:prstGeom prst="line">
                  <a:avLst/>
                </a:prstGeom>
                <a:noFill/>
                <a:ln w="15875">
                  <a:solidFill>
                    <a:srgbClr val="800080"/>
                  </a:solidFill>
                  <a:prstDash val="sysDash"/>
                  <a:round/>
                  <a:headEnd/>
                  <a:tailEnd/>
                </a:ln>
              </p:spPr>
              <p:txBody>
                <a:bodyPr/>
                <a:lstStyle/>
                <a:p>
                  <a:endParaRPr lang="en-GB"/>
                </a:p>
              </p:txBody>
            </p:sp>
          </p:grpSp>
          <p:grpSp>
            <p:nvGrpSpPr>
              <p:cNvPr id="46" name="Group 69"/>
              <p:cNvGrpSpPr>
                <a:grpSpLocks/>
              </p:cNvGrpSpPr>
              <p:nvPr/>
            </p:nvGrpSpPr>
            <p:grpSpPr bwMode="auto">
              <a:xfrm flipH="1" flipV="1">
                <a:off x="6991351" y="5200650"/>
                <a:ext cx="2012950" cy="942972"/>
                <a:chOff x="6372226" y="5867400"/>
                <a:chExt cx="2012950" cy="942972"/>
              </a:xfrm>
            </p:grpSpPr>
            <p:sp>
              <p:nvSpPr>
                <p:cNvPr id="47" name="Line 106"/>
                <p:cNvSpPr>
                  <a:spLocks noChangeShapeType="1"/>
                </p:cNvSpPr>
                <p:nvPr/>
              </p:nvSpPr>
              <p:spPr bwMode="auto">
                <a:xfrm flipV="1">
                  <a:off x="6372226" y="5867400"/>
                  <a:ext cx="2012950" cy="1588"/>
                </a:xfrm>
                <a:prstGeom prst="line">
                  <a:avLst/>
                </a:prstGeom>
                <a:noFill/>
                <a:ln w="15875">
                  <a:solidFill>
                    <a:srgbClr val="800080"/>
                  </a:solidFill>
                  <a:prstDash val="sysDash"/>
                  <a:round/>
                  <a:headEnd/>
                  <a:tailEnd/>
                </a:ln>
              </p:spPr>
              <p:txBody>
                <a:bodyPr/>
                <a:lstStyle/>
                <a:p>
                  <a:endParaRPr lang="en-GB"/>
                </a:p>
              </p:txBody>
            </p:sp>
            <p:sp>
              <p:nvSpPr>
                <p:cNvPr id="48" name="Line 93"/>
                <p:cNvSpPr>
                  <a:spLocks noChangeShapeType="1"/>
                </p:cNvSpPr>
                <p:nvPr/>
              </p:nvSpPr>
              <p:spPr bwMode="auto">
                <a:xfrm>
                  <a:off x="6372226" y="5867400"/>
                  <a:ext cx="631824" cy="942972"/>
                </a:xfrm>
                <a:prstGeom prst="line">
                  <a:avLst/>
                </a:prstGeom>
                <a:noFill/>
                <a:ln w="15875">
                  <a:solidFill>
                    <a:srgbClr val="800080"/>
                  </a:solidFill>
                  <a:prstDash val="sysDash"/>
                  <a:round/>
                  <a:headEnd/>
                  <a:tailEnd/>
                </a:ln>
              </p:spPr>
              <p:txBody>
                <a:bodyPr/>
                <a:lstStyle/>
                <a:p>
                  <a:endParaRPr lang="en-GB"/>
                </a:p>
              </p:txBody>
            </p:sp>
          </p:grpSp>
        </p:grpSp>
      </p:grpSp>
      <p:sp>
        <p:nvSpPr>
          <p:cNvPr id="51" name="Text Box 8"/>
          <p:cNvSpPr txBox="1">
            <a:spLocks noChangeArrowheads="1"/>
          </p:cNvSpPr>
          <p:nvPr/>
        </p:nvSpPr>
        <p:spPr bwMode="auto">
          <a:xfrm>
            <a:off x="4355976" y="1857995"/>
            <a:ext cx="1368152" cy="360040"/>
          </a:xfrm>
          <a:prstGeom prst="rect">
            <a:avLst/>
          </a:prstGeom>
          <a:noFill/>
          <a:ln w="9525">
            <a:noFill/>
            <a:miter lim="800000"/>
            <a:headEnd/>
            <a:tailEnd/>
          </a:ln>
        </p:spPr>
        <p:txBody>
          <a:bodyPr/>
          <a:lstStyle/>
          <a:p>
            <a:r>
              <a:rPr lang="en-US" sz="1400" b="0" dirty="0" smtClean="0">
                <a:solidFill>
                  <a:srgbClr val="FF0000"/>
                </a:solidFill>
              </a:rPr>
              <a:t>Q</a:t>
            </a:r>
            <a:r>
              <a:rPr lang="en-US" sz="1400" b="0" baseline="-25000" dirty="0">
                <a:solidFill>
                  <a:srgbClr val="FF0000"/>
                </a:solidFill>
              </a:rPr>
              <a:t>||</a:t>
            </a:r>
            <a:r>
              <a:rPr lang="en-US" sz="1400" b="0" dirty="0">
                <a:solidFill>
                  <a:srgbClr val="FF0000"/>
                </a:solidFill>
              </a:rPr>
              <a:t>=</a:t>
            </a:r>
            <a:r>
              <a:rPr lang="en-US" sz="1400" b="0" dirty="0" smtClean="0">
                <a:solidFill>
                  <a:srgbClr val="FF0000"/>
                </a:solidFill>
              </a:rPr>
              <a:t>1.36 </a:t>
            </a:r>
            <a:r>
              <a:rPr lang="en-US" sz="1400" b="0" dirty="0">
                <a:solidFill>
                  <a:srgbClr val="FF0000"/>
                </a:solidFill>
              </a:rPr>
              <a:t>A</a:t>
            </a:r>
            <a:r>
              <a:rPr lang="en-US" sz="1400" b="0" baseline="30000" dirty="0">
                <a:solidFill>
                  <a:srgbClr val="FF0000"/>
                </a:solidFill>
              </a:rPr>
              <a:t>-1</a:t>
            </a:r>
            <a:endParaRPr lang="en-US" sz="1400" b="0" dirty="0">
              <a:solidFill>
                <a:srgbClr val="FF0000"/>
              </a:solidFill>
            </a:endParaRPr>
          </a:p>
        </p:txBody>
      </p:sp>
      <p:sp>
        <p:nvSpPr>
          <p:cNvPr id="52" name="Text Box 7"/>
          <p:cNvSpPr txBox="1">
            <a:spLocks noChangeArrowheads="1"/>
          </p:cNvSpPr>
          <p:nvPr/>
        </p:nvSpPr>
        <p:spPr bwMode="auto">
          <a:xfrm>
            <a:off x="7596336" y="1569963"/>
            <a:ext cx="1296144" cy="360040"/>
          </a:xfrm>
          <a:prstGeom prst="rect">
            <a:avLst/>
          </a:prstGeom>
          <a:noFill/>
          <a:ln w="9525">
            <a:noFill/>
            <a:miter lim="800000"/>
            <a:headEnd/>
            <a:tailEnd/>
          </a:ln>
        </p:spPr>
        <p:txBody>
          <a:bodyPr/>
          <a:lstStyle/>
          <a:p>
            <a:r>
              <a:rPr lang="en-US" sz="1400" b="0" dirty="0" smtClean="0"/>
              <a:t>Q</a:t>
            </a:r>
            <a:r>
              <a:rPr lang="en-US" sz="1400" b="0" baseline="-25000" dirty="0"/>
              <a:t>||</a:t>
            </a:r>
            <a:r>
              <a:rPr lang="en-US" sz="1400" b="0" dirty="0"/>
              <a:t>=</a:t>
            </a:r>
            <a:r>
              <a:rPr lang="en-US" sz="1400" b="0" dirty="0" smtClean="0"/>
              <a:t>1.47 </a:t>
            </a:r>
            <a:r>
              <a:rPr lang="en-US" sz="1400" b="0" dirty="0"/>
              <a:t>A</a:t>
            </a:r>
            <a:r>
              <a:rPr lang="en-US" sz="1400" b="0" baseline="30000" dirty="0"/>
              <a:t>-1</a:t>
            </a:r>
            <a:endParaRPr lang="en-US" sz="1400" b="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GB" dirty="0" smtClean="0"/>
              <a:t>GID: </a:t>
            </a:r>
            <a:r>
              <a:rPr lang="en-GB" dirty="0" err="1" smtClean="0"/>
              <a:t>Behenic</a:t>
            </a:r>
            <a:r>
              <a:rPr lang="en-GB" dirty="0" smtClean="0"/>
              <a:t> acid (C</a:t>
            </a:r>
            <a:r>
              <a:rPr lang="en-GB" baseline="-25000" dirty="0" smtClean="0"/>
              <a:t>22</a:t>
            </a:r>
            <a:r>
              <a:rPr lang="en-GB" dirty="0" smtClean="0"/>
              <a:t>) phase diagram</a:t>
            </a:r>
            <a:endParaRPr lang="en-GB" dirty="0"/>
          </a:p>
        </p:txBody>
      </p:sp>
      <p:sp>
        <p:nvSpPr>
          <p:cNvPr id="66562" name="Slide Number Placeholder 5"/>
          <p:cNvSpPr>
            <a:spLocks noGrp="1"/>
          </p:cNvSpPr>
          <p:nvPr>
            <p:ph type="sldNum" sz="quarter" idx="11"/>
          </p:nvPr>
        </p:nvSpPr>
        <p:spPr>
          <a:noFill/>
        </p:spPr>
        <p:txBody>
          <a:bodyPr/>
          <a:lstStyle/>
          <a:p>
            <a:fld id="{37940467-83E4-41A0-890A-735CC100D744}" type="slidenum">
              <a:rPr lang="en-GB" smtClean="0">
                <a:latin typeface="Arial" pitchFamily="34" charset="0"/>
              </a:rPr>
              <a:pPr/>
              <a:t>61</a:t>
            </a:fld>
            <a:endParaRPr lang="en-GB" smtClean="0">
              <a:latin typeface="Arial" pitchFamily="34" charset="0"/>
            </a:endParaRPr>
          </a:p>
        </p:txBody>
      </p:sp>
      <p:pic>
        <p:nvPicPr>
          <p:cNvPr id="66563" name="Picture 2"/>
          <p:cNvPicPr>
            <a:picLocks noChangeAspect="1" noChangeArrowheads="1"/>
          </p:cNvPicPr>
          <p:nvPr/>
        </p:nvPicPr>
        <p:blipFill>
          <a:blip r:embed="rId3" cstate="print"/>
          <a:srcRect/>
          <a:stretch>
            <a:fillRect/>
          </a:stretch>
        </p:blipFill>
        <p:spPr bwMode="auto">
          <a:xfrm>
            <a:off x="5946775" y="1506538"/>
            <a:ext cx="2808288" cy="2451100"/>
          </a:xfrm>
          <a:prstGeom prst="rect">
            <a:avLst/>
          </a:prstGeom>
          <a:noFill/>
          <a:ln w="9525">
            <a:noFill/>
            <a:miter lim="800000"/>
            <a:headEnd/>
            <a:tailEnd/>
          </a:ln>
        </p:spPr>
      </p:pic>
      <p:pic>
        <p:nvPicPr>
          <p:cNvPr id="66565" name="Picture 4"/>
          <p:cNvPicPr>
            <a:picLocks noChangeAspect="1" noChangeArrowheads="1"/>
          </p:cNvPicPr>
          <p:nvPr/>
        </p:nvPicPr>
        <p:blipFill>
          <a:blip r:embed="rId4" cstate="print"/>
          <a:srcRect/>
          <a:stretch>
            <a:fillRect/>
          </a:stretch>
        </p:blipFill>
        <p:spPr bwMode="auto">
          <a:xfrm rot="60000">
            <a:off x="31750" y="1225550"/>
            <a:ext cx="5454650" cy="5138738"/>
          </a:xfrm>
          <a:prstGeom prst="rect">
            <a:avLst/>
          </a:prstGeom>
          <a:noFill/>
          <a:ln w="9525">
            <a:noFill/>
            <a:miter lim="800000"/>
            <a:headEnd/>
            <a:tailEnd/>
          </a:ln>
        </p:spPr>
      </p:pic>
      <p:sp>
        <p:nvSpPr>
          <p:cNvPr id="66566" name="Text Box 5"/>
          <p:cNvSpPr txBox="1">
            <a:spLocks noChangeArrowheads="1"/>
          </p:cNvSpPr>
          <p:nvPr/>
        </p:nvSpPr>
        <p:spPr bwMode="auto">
          <a:xfrm>
            <a:off x="4651375" y="6273800"/>
            <a:ext cx="4398963" cy="274638"/>
          </a:xfrm>
          <a:prstGeom prst="rect">
            <a:avLst/>
          </a:prstGeom>
          <a:noFill/>
          <a:ln w="9525">
            <a:noFill/>
            <a:miter lim="800000"/>
            <a:headEnd/>
            <a:tailEnd/>
          </a:ln>
        </p:spPr>
        <p:txBody>
          <a:bodyPr wrap="none">
            <a:spAutoFit/>
          </a:bodyPr>
          <a:lstStyle/>
          <a:p>
            <a:r>
              <a:rPr lang="fr-FR" sz="1200" b="0" i="1">
                <a:latin typeface="Times New Roman" pitchFamily="18" charset="0"/>
              </a:rPr>
              <a:t>Kenn, et al., The Journal of Physical Chemistry, Vol. 95, No. 5, 1991</a:t>
            </a:r>
            <a:endParaRPr lang="fr-FR" sz="1200" b="0">
              <a:latin typeface="Times New Roman" pitchFamily="18" charset="0"/>
            </a:endParaRPr>
          </a:p>
        </p:txBody>
      </p:sp>
      <p:sp>
        <p:nvSpPr>
          <p:cNvPr id="66567" name="Text Box 6"/>
          <p:cNvSpPr txBox="1">
            <a:spLocks noChangeArrowheads="1"/>
          </p:cNvSpPr>
          <p:nvPr/>
        </p:nvSpPr>
        <p:spPr bwMode="auto">
          <a:xfrm>
            <a:off x="5270500" y="6007100"/>
            <a:ext cx="3825875" cy="274638"/>
          </a:xfrm>
          <a:prstGeom prst="rect">
            <a:avLst/>
          </a:prstGeom>
          <a:noFill/>
          <a:ln w="9525" algn="ctr">
            <a:noFill/>
            <a:miter lim="800000"/>
            <a:headEnd/>
            <a:tailEnd/>
          </a:ln>
        </p:spPr>
        <p:txBody>
          <a:bodyPr>
            <a:spAutoFit/>
          </a:bodyPr>
          <a:lstStyle/>
          <a:p>
            <a:pPr algn="ctr"/>
            <a:r>
              <a:rPr lang="en-US" sz="1200" b="0" i="1">
                <a:latin typeface="Times New Roman" pitchFamily="18" charset="0"/>
              </a:rPr>
              <a:t>Kaganer et al., Reviews of Modern Physics, </a:t>
            </a:r>
            <a:r>
              <a:rPr lang="en-US" sz="1200" i="1">
                <a:latin typeface="Times New Roman" pitchFamily="18" charset="0"/>
              </a:rPr>
              <a:t>71</a:t>
            </a:r>
            <a:r>
              <a:rPr lang="en-US" sz="1200" b="0" i="1">
                <a:latin typeface="Times New Roman" pitchFamily="18" charset="0"/>
              </a:rPr>
              <a:t> (1999) 779</a:t>
            </a:r>
          </a:p>
        </p:txBody>
      </p:sp>
      <p:sp>
        <p:nvSpPr>
          <p:cNvPr id="66569" name="Text Box 8"/>
          <p:cNvSpPr txBox="1">
            <a:spLocks noChangeArrowheads="1"/>
          </p:cNvSpPr>
          <p:nvPr/>
        </p:nvSpPr>
        <p:spPr bwMode="auto">
          <a:xfrm>
            <a:off x="7143750" y="2425700"/>
            <a:ext cx="322263" cy="366713"/>
          </a:xfrm>
          <a:prstGeom prst="rect">
            <a:avLst/>
          </a:prstGeom>
          <a:noFill/>
          <a:ln w="9525">
            <a:noFill/>
            <a:miter lim="800000"/>
            <a:headEnd/>
            <a:tailEnd/>
          </a:ln>
        </p:spPr>
        <p:txBody>
          <a:bodyPr wrap="none">
            <a:spAutoFit/>
          </a:bodyPr>
          <a:lstStyle/>
          <a:p>
            <a:r>
              <a:rPr lang="fr-FR">
                <a:solidFill>
                  <a:srgbClr val="DD2026"/>
                </a:solidFill>
                <a:cs typeface="Arial" pitchFamily="34" charset="0"/>
              </a:rPr>
              <a:t>○</a:t>
            </a:r>
          </a:p>
        </p:txBody>
      </p:sp>
      <p:sp>
        <p:nvSpPr>
          <p:cNvPr id="66570" name="Text Box 9"/>
          <p:cNvSpPr txBox="1">
            <a:spLocks noChangeArrowheads="1"/>
          </p:cNvSpPr>
          <p:nvPr/>
        </p:nvSpPr>
        <p:spPr bwMode="auto">
          <a:xfrm>
            <a:off x="5421313" y="3683000"/>
            <a:ext cx="322262" cy="366713"/>
          </a:xfrm>
          <a:prstGeom prst="rect">
            <a:avLst/>
          </a:prstGeom>
          <a:noFill/>
          <a:ln w="9525">
            <a:noFill/>
            <a:miter lim="800000"/>
            <a:headEnd/>
            <a:tailEnd/>
          </a:ln>
        </p:spPr>
        <p:txBody>
          <a:bodyPr wrap="none">
            <a:spAutoFit/>
          </a:bodyPr>
          <a:lstStyle/>
          <a:p>
            <a:r>
              <a:rPr lang="fr-FR">
                <a:solidFill>
                  <a:srgbClr val="DD2026"/>
                </a:solidFill>
                <a:cs typeface="Arial" pitchFamily="34" charset="0"/>
              </a:rPr>
              <a:t>□</a:t>
            </a:r>
          </a:p>
        </p:txBody>
      </p:sp>
      <p:sp>
        <p:nvSpPr>
          <p:cNvPr id="66571" name="Text Box 10"/>
          <p:cNvSpPr txBox="1">
            <a:spLocks noChangeArrowheads="1"/>
          </p:cNvSpPr>
          <p:nvPr/>
        </p:nvSpPr>
        <p:spPr bwMode="auto">
          <a:xfrm>
            <a:off x="7158038" y="3371850"/>
            <a:ext cx="296862" cy="366713"/>
          </a:xfrm>
          <a:prstGeom prst="rect">
            <a:avLst/>
          </a:prstGeom>
          <a:noFill/>
          <a:ln w="9525">
            <a:noFill/>
            <a:miter lim="800000"/>
            <a:headEnd/>
            <a:tailEnd/>
          </a:ln>
        </p:spPr>
        <p:txBody>
          <a:bodyPr wrap="none">
            <a:spAutoFit/>
          </a:bodyPr>
          <a:lstStyle/>
          <a:p>
            <a:r>
              <a:rPr lang="fr-FR">
                <a:solidFill>
                  <a:srgbClr val="DD2026"/>
                </a:solidFill>
                <a:cs typeface="Arial" pitchFamily="34" charset="0"/>
              </a:rPr>
              <a:t>◊</a:t>
            </a:r>
          </a:p>
        </p:txBody>
      </p:sp>
      <p:sp>
        <p:nvSpPr>
          <p:cNvPr id="66572" name="Text Box 11"/>
          <p:cNvSpPr txBox="1">
            <a:spLocks noChangeArrowheads="1"/>
          </p:cNvSpPr>
          <p:nvPr/>
        </p:nvSpPr>
        <p:spPr bwMode="auto">
          <a:xfrm flipV="1">
            <a:off x="5414963" y="4851400"/>
            <a:ext cx="430212" cy="366713"/>
          </a:xfrm>
          <a:prstGeom prst="rect">
            <a:avLst/>
          </a:prstGeom>
          <a:noFill/>
          <a:ln w="9525">
            <a:noFill/>
            <a:miter lim="800000"/>
            <a:headEnd/>
            <a:tailEnd/>
          </a:ln>
        </p:spPr>
        <p:txBody>
          <a:bodyPr>
            <a:spAutoFit/>
          </a:bodyPr>
          <a:lstStyle/>
          <a:p>
            <a:r>
              <a:rPr lang="fr-FR">
                <a:solidFill>
                  <a:srgbClr val="DD2026"/>
                </a:solidFill>
                <a:cs typeface="Arial" pitchFamily="34" charset="0"/>
              </a:rPr>
              <a:t>☼</a:t>
            </a:r>
          </a:p>
        </p:txBody>
      </p:sp>
      <p:sp>
        <p:nvSpPr>
          <p:cNvPr id="66573" name="Text Box 12"/>
          <p:cNvSpPr txBox="1">
            <a:spLocks noChangeArrowheads="1"/>
          </p:cNvSpPr>
          <p:nvPr/>
        </p:nvSpPr>
        <p:spPr bwMode="auto">
          <a:xfrm flipV="1">
            <a:off x="6221413" y="2351088"/>
            <a:ext cx="430212" cy="366712"/>
          </a:xfrm>
          <a:prstGeom prst="rect">
            <a:avLst/>
          </a:prstGeom>
          <a:noFill/>
          <a:ln w="9525">
            <a:noFill/>
            <a:miter lim="800000"/>
            <a:headEnd/>
            <a:tailEnd/>
          </a:ln>
        </p:spPr>
        <p:txBody>
          <a:bodyPr>
            <a:spAutoFit/>
          </a:bodyPr>
          <a:lstStyle/>
          <a:p>
            <a:r>
              <a:rPr lang="fr-FR">
                <a:solidFill>
                  <a:srgbClr val="DD2026"/>
                </a:solidFill>
                <a:cs typeface="Arial" pitchFamily="34" charset="0"/>
              </a:rPr>
              <a:t>☼</a:t>
            </a:r>
          </a:p>
        </p:txBody>
      </p:sp>
      <p:sp>
        <p:nvSpPr>
          <p:cNvPr id="66574" name="Text Box 13"/>
          <p:cNvSpPr txBox="1">
            <a:spLocks noChangeArrowheads="1"/>
          </p:cNvSpPr>
          <p:nvPr/>
        </p:nvSpPr>
        <p:spPr bwMode="auto">
          <a:xfrm>
            <a:off x="7137400" y="1919288"/>
            <a:ext cx="322263" cy="366712"/>
          </a:xfrm>
          <a:prstGeom prst="rect">
            <a:avLst/>
          </a:prstGeom>
          <a:noFill/>
          <a:ln w="9525">
            <a:noFill/>
            <a:miter lim="800000"/>
            <a:headEnd/>
            <a:tailEnd/>
          </a:ln>
        </p:spPr>
        <p:txBody>
          <a:bodyPr wrap="none">
            <a:spAutoFit/>
          </a:bodyPr>
          <a:lstStyle/>
          <a:p>
            <a:r>
              <a:rPr lang="fr-FR">
                <a:solidFill>
                  <a:srgbClr val="DD2026"/>
                </a:solidFill>
                <a:cs typeface="Arial" pitchFamily="34" charset="0"/>
              </a:rPr>
              <a:t>□</a:t>
            </a:r>
          </a:p>
        </p:txBody>
      </p:sp>
      <p:sp>
        <p:nvSpPr>
          <p:cNvPr id="66575" name="Text Box 14"/>
          <p:cNvSpPr txBox="1">
            <a:spLocks noChangeArrowheads="1"/>
          </p:cNvSpPr>
          <p:nvPr/>
        </p:nvSpPr>
        <p:spPr bwMode="auto">
          <a:xfrm>
            <a:off x="5400675" y="2493963"/>
            <a:ext cx="322263" cy="366712"/>
          </a:xfrm>
          <a:prstGeom prst="rect">
            <a:avLst/>
          </a:prstGeom>
          <a:noFill/>
          <a:ln w="9525">
            <a:noFill/>
            <a:miter lim="800000"/>
            <a:headEnd/>
            <a:tailEnd/>
          </a:ln>
        </p:spPr>
        <p:txBody>
          <a:bodyPr wrap="none">
            <a:spAutoFit/>
          </a:bodyPr>
          <a:lstStyle/>
          <a:p>
            <a:r>
              <a:rPr lang="fr-FR">
                <a:solidFill>
                  <a:srgbClr val="DD2026"/>
                </a:solidFill>
                <a:cs typeface="Arial" pitchFamily="34" charset="0"/>
              </a:rPr>
              <a:t>○</a:t>
            </a:r>
          </a:p>
        </p:txBody>
      </p:sp>
      <p:sp>
        <p:nvSpPr>
          <p:cNvPr id="66576" name="Text Box 15"/>
          <p:cNvSpPr txBox="1">
            <a:spLocks noChangeArrowheads="1"/>
          </p:cNvSpPr>
          <p:nvPr/>
        </p:nvSpPr>
        <p:spPr bwMode="auto">
          <a:xfrm>
            <a:off x="5413375" y="1443038"/>
            <a:ext cx="296863" cy="366712"/>
          </a:xfrm>
          <a:prstGeom prst="rect">
            <a:avLst/>
          </a:prstGeom>
          <a:noFill/>
          <a:ln w="9525">
            <a:noFill/>
            <a:miter lim="800000"/>
            <a:headEnd/>
            <a:tailEnd/>
          </a:ln>
        </p:spPr>
        <p:txBody>
          <a:bodyPr wrap="none">
            <a:spAutoFit/>
          </a:bodyPr>
          <a:lstStyle/>
          <a:p>
            <a:r>
              <a:rPr lang="fr-FR">
                <a:solidFill>
                  <a:srgbClr val="DD2026"/>
                </a:solidFill>
                <a:cs typeface="Arial" pitchFamily="34" charset="0"/>
              </a:rPr>
              <a:t>◊</a:t>
            </a:r>
          </a:p>
        </p:txBody>
      </p:sp>
      <p:sp>
        <p:nvSpPr>
          <p:cNvPr id="21" name="Footer Placeholder 2"/>
          <p:cNvSpPr>
            <a:spLocks noGrp="1"/>
          </p:cNvSpPr>
          <p:nvPr>
            <p:ph type="ftr" sz="quarter" idx="10"/>
          </p:nvPr>
        </p:nvSpPr>
        <p:spPr>
          <a:xfrm>
            <a:off x="719572" y="6483349"/>
            <a:ext cx="6120000" cy="212489"/>
          </a:xfrm>
        </p:spPr>
        <p:txBody>
          <a:bodyPr/>
          <a:lstStyle/>
          <a:p>
            <a:r>
              <a:rPr lang="en-US" smtClean="0"/>
              <a:t>4/12/2017,  SYNOHF, Annecy,  O. Konovalov</a:t>
            </a:r>
            <a:endParaRPr lang="fr-F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GID: </a:t>
            </a:r>
            <a:r>
              <a:rPr lang="en-GB" dirty="0" smtClean="0"/>
              <a:t>2D protein crystals,  Towards atomic resolution</a:t>
            </a:r>
            <a:endParaRPr lang="en-GB" dirty="0"/>
          </a:p>
        </p:txBody>
      </p:sp>
      <p:sp>
        <p:nvSpPr>
          <p:cNvPr id="3" name="Footer Placeholder 2"/>
          <p:cNvSpPr>
            <a:spLocks noGrp="1"/>
          </p:cNvSpPr>
          <p:nvPr>
            <p:ph type="ftr" sz="quarter" idx="10"/>
          </p:nvPr>
        </p:nvSpPr>
        <p:spPr/>
        <p:txBody>
          <a:bodyPr/>
          <a:lstStyle/>
          <a:p>
            <a:r>
              <a:rPr lang="en-US" dirty="0"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dirty="0" smtClean="0"/>
              <a:t>Page </a:t>
            </a:r>
            <a:fld id="{733122C9-A0B9-462F-8757-0847AD287B63}" type="slidenum">
              <a:rPr lang="fr-FR" smtClean="0"/>
              <a:pPr/>
              <a:t>62</a:t>
            </a:fld>
            <a:endParaRPr lang="fr-FR" dirty="0"/>
          </a:p>
        </p:txBody>
      </p:sp>
      <p:pic>
        <p:nvPicPr>
          <p:cNvPr id="5" name="Picture 6" descr="bj0704408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4300" y="1200820"/>
            <a:ext cx="4845050" cy="3749675"/>
          </a:xfrm>
          <a:prstGeom prst="rect">
            <a:avLst/>
          </a:prstGeom>
          <a:noFill/>
          <a:ln w="9525">
            <a:noFill/>
            <a:miter lim="800000"/>
            <a:headEnd/>
            <a:tailEnd/>
          </a:ln>
        </p:spPr>
      </p:pic>
      <p:sp>
        <p:nvSpPr>
          <p:cNvPr id="6" name="Text Box 4"/>
          <p:cNvSpPr txBox="1">
            <a:spLocks noChangeArrowheads="1"/>
          </p:cNvSpPr>
          <p:nvPr/>
        </p:nvSpPr>
        <p:spPr bwMode="auto">
          <a:xfrm>
            <a:off x="2789238" y="1613570"/>
            <a:ext cx="981075" cy="639763"/>
          </a:xfrm>
          <a:prstGeom prst="rect">
            <a:avLst/>
          </a:prstGeom>
          <a:noFill/>
          <a:ln w="9525">
            <a:noFill/>
            <a:miter lim="800000"/>
            <a:headEnd/>
            <a:tailEnd/>
          </a:ln>
        </p:spPr>
        <p:txBody>
          <a:bodyPr>
            <a:spAutoFit/>
          </a:bodyPr>
          <a:lstStyle/>
          <a:p>
            <a:pPr algn="ctr"/>
            <a:r>
              <a:rPr lang="en-GB" sz="1200"/>
              <a:t>a=55.5 </a:t>
            </a:r>
            <a:r>
              <a:rPr lang="en-US" sz="1200"/>
              <a:t>Å</a:t>
            </a:r>
          </a:p>
          <a:p>
            <a:pPr algn="ctr"/>
            <a:r>
              <a:rPr lang="en-GB" sz="1200"/>
              <a:t>b=110.4 </a:t>
            </a:r>
            <a:r>
              <a:rPr lang="en-US" sz="1200"/>
              <a:t>Å</a:t>
            </a:r>
          </a:p>
          <a:p>
            <a:pPr algn="ctr"/>
            <a:r>
              <a:rPr lang="en-GB" sz="1200">
                <a:latin typeface="Symbol" pitchFamily="18" charset="2"/>
              </a:rPr>
              <a:t>g</a:t>
            </a:r>
            <a:r>
              <a:rPr lang="en-GB" sz="1200"/>
              <a:t>=106.4</a:t>
            </a:r>
            <a:r>
              <a:rPr lang="en-GB" sz="1200" baseline="30000"/>
              <a:t>o</a:t>
            </a:r>
            <a:endParaRPr lang="fr-FR" sz="1200" baseline="30000"/>
          </a:p>
        </p:txBody>
      </p:sp>
      <p:sp>
        <p:nvSpPr>
          <p:cNvPr id="7" name="Text Box 5"/>
          <p:cNvSpPr txBox="1">
            <a:spLocks noChangeArrowheads="1"/>
          </p:cNvSpPr>
          <p:nvPr/>
        </p:nvSpPr>
        <p:spPr bwMode="auto">
          <a:xfrm>
            <a:off x="3440113" y="3348708"/>
            <a:ext cx="1549400" cy="336550"/>
          </a:xfrm>
          <a:prstGeom prst="rect">
            <a:avLst/>
          </a:prstGeom>
          <a:noFill/>
          <a:ln w="9525">
            <a:noFill/>
            <a:miter lim="800000"/>
            <a:headEnd/>
            <a:tailEnd/>
          </a:ln>
        </p:spPr>
        <p:txBody>
          <a:bodyPr wrap="none">
            <a:spAutoFit/>
          </a:bodyPr>
          <a:lstStyle/>
          <a:p>
            <a:pPr algn="ctr"/>
            <a:r>
              <a:rPr lang="en-US" sz="1600">
                <a:solidFill>
                  <a:srgbClr val="FFFF00"/>
                </a:solidFill>
              </a:rPr>
              <a:t>19 Bragg rods</a:t>
            </a:r>
            <a:endParaRPr lang="fr-FR" sz="1600">
              <a:solidFill>
                <a:srgbClr val="FFFF00"/>
              </a:solidFill>
            </a:endParaRPr>
          </a:p>
        </p:txBody>
      </p:sp>
      <p:sp>
        <p:nvSpPr>
          <p:cNvPr id="8" name="Text Box 14"/>
          <p:cNvSpPr txBox="1">
            <a:spLocks noChangeArrowheads="1"/>
          </p:cNvSpPr>
          <p:nvPr/>
        </p:nvSpPr>
        <p:spPr bwMode="auto">
          <a:xfrm>
            <a:off x="1506538" y="908720"/>
            <a:ext cx="1666875" cy="400050"/>
          </a:xfrm>
          <a:prstGeom prst="rect">
            <a:avLst/>
          </a:prstGeom>
          <a:noFill/>
          <a:ln w="9525">
            <a:noFill/>
            <a:miter lim="800000"/>
            <a:headEnd/>
            <a:tailEnd/>
          </a:ln>
        </p:spPr>
        <p:txBody>
          <a:bodyPr wrap="none">
            <a:spAutoFit/>
          </a:bodyPr>
          <a:lstStyle/>
          <a:p>
            <a:pPr algn="ctr"/>
            <a:r>
              <a:rPr lang="en-US" sz="2000"/>
              <a:t>Streptavidin</a:t>
            </a:r>
            <a:endParaRPr lang="fr-FR" sz="2000"/>
          </a:p>
        </p:txBody>
      </p:sp>
      <p:pic>
        <p:nvPicPr>
          <p:cNvPr id="10" name="Picture 2" descr="atomic_gid"/>
          <p:cNvPicPr>
            <a:picLocks noChangeAspect="1" noChangeArrowheads="1"/>
          </p:cNvPicPr>
          <p:nvPr/>
        </p:nvPicPr>
        <p:blipFill>
          <a:blip r:embed="rId4" cstate="print"/>
          <a:srcRect/>
          <a:stretch>
            <a:fillRect/>
          </a:stretch>
        </p:blipFill>
        <p:spPr bwMode="auto">
          <a:xfrm>
            <a:off x="7185025" y="1918370"/>
            <a:ext cx="1792288" cy="1555750"/>
          </a:xfrm>
          <a:prstGeom prst="rect">
            <a:avLst/>
          </a:prstGeom>
          <a:noFill/>
          <a:ln w="9525">
            <a:noFill/>
            <a:miter lim="800000"/>
            <a:headEnd/>
            <a:tailEnd/>
          </a:ln>
        </p:spPr>
      </p:pic>
      <p:grpSp>
        <p:nvGrpSpPr>
          <p:cNvPr id="9" name="Group 20"/>
          <p:cNvGrpSpPr>
            <a:grpSpLocks/>
          </p:cNvGrpSpPr>
          <p:nvPr/>
        </p:nvGrpSpPr>
        <p:grpSpPr bwMode="auto">
          <a:xfrm>
            <a:off x="5145088" y="1850108"/>
            <a:ext cx="2039937" cy="1720850"/>
            <a:chOff x="5144839" y="1893949"/>
            <a:chExt cx="2039731" cy="1720623"/>
          </a:xfrm>
        </p:grpSpPr>
        <p:sp>
          <p:nvSpPr>
            <p:cNvPr id="12" name="Text Box 19"/>
            <p:cNvSpPr txBox="1">
              <a:spLocks noChangeArrowheads="1"/>
            </p:cNvSpPr>
            <p:nvPr/>
          </p:nvSpPr>
          <p:spPr bwMode="auto">
            <a:xfrm>
              <a:off x="6518275" y="2446338"/>
              <a:ext cx="184150" cy="366712"/>
            </a:xfrm>
            <a:prstGeom prst="rect">
              <a:avLst/>
            </a:prstGeom>
            <a:noFill/>
            <a:ln w="9525">
              <a:noFill/>
              <a:miter lim="800000"/>
              <a:headEnd/>
              <a:tailEnd/>
            </a:ln>
          </p:spPr>
          <p:txBody>
            <a:bodyPr wrap="none">
              <a:spAutoFit/>
            </a:bodyPr>
            <a:lstStyle/>
            <a:p>
              <a:pPr algn="ctr"/>
              <a:endParaRPr lang="fr-FR"/>
            </a:p>
          </p:txBody>
        </p:sp>
        <p:pic>
          <p:nvPicPr>
            <p:cNvPr id="13" name="Picture 3" descr="atomic_gid_2"/>
            <p:cNvPicPr>
              <a:picLocks noChangeAspect="1" noChangeArrowheads="1"/>
            </p:cNvPicPr>
            <p:nvPr/>
          </p:nvPicPr>
          <p:blipFill>
            <a:blip r:embed="rId5" cstate="print"/>
            <a:srcRect/>
            <a:stretch>
              <a:fillRect/>
            </a:stretch>
          </p:blipFill>
          <p:spPr bwMode="auto">
            <a:xfrm>
              <a:off x="5144839" y="1893949"/>
              <a:ext cx="2039731" cy="1720623"/>
            </a:xfrm>
            <a:prstGeom prst="rect">
              <a:avLst/>
            </a:prstGeom>
            <a:noFill/>
            <a:ln w="9525">
              <a:noFill/>
              <a:miter lim="800000"/>
              <a:headEnd/>
              <a:tailEnd/>
            </a:ln>
          </p:spPr>
        </p:pic>
        <p:sp>
          <p:nvSpPr>
            <p:cNvPr id="14" name="TextBox 17"/>
            <p:cNvSpPr txBox="1">
              <a:spLocks noChangeArrowheads="1"/>
            </p:cNvSpPr>
            <p:nvPr/>
          </p:nvSpPr>
          <p:spPr bwMode="auto">
            <a:xfrm>
              <a:off x="5581403" y="2101933"/>
              <a:ext cx="502061" cy="307777"/>
            </a:xfrm>
            <a:prstGeom prst="rect">
              <a:avLst/>
            </a:prstGeom>
            <a:noFill/>
            <a:ln w="9525">
              <a:noFill/>
              <a:miter lim="800000"/>
              <a:headEnd/>
              <a:tailEnd/>
            </a:ln>
          </p:spPr>
          <p:txBody>
            <a:bodyPr wrap="none">
              <a:spAutoFit/>
            </a:bodyPr>
            <a:lstStyle/>
            <a:p>
              <a:r>
                <a:rPr lang="en-US" sz="1400"/>
                <a:t>(02)</a:t>
              </a:r>
              <a:endParaRPr lang="en-GB" sz="1400"/>
            </a:p>
          </p:txBody>
        </p:sp>
        <p:sp>
          <p:nvSpPr>
            <p:cNvPr id="15" name="TextBox 18"/>
            <p:cNvSpPr txBox="1">
              <a:spLocks noChangeArrowheads="1"/>
            </p:cNvSpPr>
            <p:nvPr/>
          </p:nvSpPr>
          <p:spPr bwMode="auto">
            <a:xfrm>
              <a:off x="6315694" y="2907465"/>
              <a:ext cx="488724" cy="307777"/>
            </a:xfrm>
            <a:prstGeom prst="rect">
              <a:avLst/>
            </a:prstGeom>
            <a:noFill/>
            <a:ln w="9525">
              <a:noFill/>
              <a:miter lim="800000"/>
              <a:headEnd/>
              <a:tailEnd/>
            </a:ln>
          </p:spPr>
          <p:txBody>
            <a:bodyPr wrap="none">
              <a:spAutoFit/>
            </a:bodyPr>
            <a:lstStyle/>
            <a:p>
              <a:r>
                <a:rPr lang="en-US" sz="1400"/>
                <a:t>(11)</a:t>
              </a:r>
              <a:endParaRPr lang="en-GB" sz="1400"/>
            </a:p>
          </p:txBody>
        </p:sp>
      </p:grpSp>
      <p:sp>
        <p:nvSpPr>
          <p:cNvPr id="16" name="Text Box 14"/>
          <p:cNvSpPr txBox="1">
            <a:spLocks noChangeArrowheads="1"/>
          </p:cNvSpPr>
          <p:nvPr/>
        </p:nvSpPr>
        <p:spPr bwMode="auto">
          <a:xfrm>
            <a:off x="6156325" y="908720"/>
            <a:ext cx="1766888" cy="400050"/>
          </a:xfrm>
          <a:prstGeom prst="rect">
            <a:avLst/>
          </a:prstGeom>
          <a:noFill/>
          <a:ln w="9525">
            <a:noFill/>
            <a:miter lim="800000"/>
            <a:headEnd/>
            <a:tailEnd/>
          </a:ln>
        </p:spPr>
        <p:txBody>
          <a:bodyPr wrap="none">
            <a:spAutoFit/>
          </a:bodyPr>
          <a:lstStyle/>
          <a:p>
            <a:pPr algn="ctr"/>
            <a:r>
              <a:rPr lang="en-US" sz="2000"/>
              <a:t>Behenic acid</a:t>
            </a:r>
            <a:endParaRPr lang="fr-FR" sz="2000"/>
          </a:p>
        </p:txBody>
      </p:sp>
      <p:sp>
        <p:nvSpPr>
          <p:cNvPr id="17" name="Text Box 20"/>
          <p:cNvSpPr txBox="1">
            <a:spLocks noChangeArrowheads="1"/>
          </p:cNvSpPr>
          <p:nvPr/>
        </p:nvSpPr>
        <p:spPr bwMode="auto">
          <a:xfrm>
            <a:off x="5073650" y="5890295"/>
            <a:ext cx="3998913" cy="276225"/>
          </a:xfrm>
          <a:prstGeom prst="rect">
            <a:avLst/>
          </a:prstGeom>
          <a:noFill/>
          <a:ln w="9525">
            <a:noFill/>
            <a:miter lim="800000"/>
            <a:headEnd/>
            <a:tailEnd/>
          </a:ln>
        </p:spPr>
        <p:txBody>
          <a:bodyPr>
            <a:spAutoFit/>
          </a:bodyPr>
          <a:lstStyle/>
          <a:p>
            <a:pPr algn="ctr"/>
            <a:r>
              <a:rPr lang="fr-FR" sz="1200" i="1"/>
              <a:t>J. Pignat et al., Thin Solid Films, 515, 5690, (2007)</a:t>
            </a:r>
            <a:endParaRPr lang="fr-FR" sz="1200">
              <a:solidFill>
                <a:schemeClr val="accent2"/>
              </a:solidFill>
            </a:endParaRPr>
          </a:p>
        </p:txBody>
      </p:sp>
      <p:grpSp>
        <p:nvGrpSpPr>
          <p:cNvPr id="11" name="Group 27"/>
          <p:cNvGrpSpPr>
            <a:grpSpLocks/>
          </p:cNvGrpSpPr>
          <p:nvPr/>
        </p:nvGrpSpPr>
        <p:grpSpPr bwMode="auto">
          <a:xfrm>
            <a:off x="5075238" y="3997995"/>
            <a:ext cx="4057650" cy="1631950"/>
            <a:chOff x="5087629" y="4398076"/>
            <a:chExt cx="4056371" cy="1631216"/>
          </a:xfrm>
        </p:grpSpPr>
        <p:sp>
          <p:nvSpPr>
            <p:cNvPr id="19" name="Text Box 12"/>
            <p:cNvSpPr txBox="1">
              <a:spLocks noChangeArrowheads="1"/>
            </p:cNvSpPr>
            <p:nvPr/>
          </p:nvSpPr>
          <p:spPr bwMode="auto">
            <a:xfrm>
              <a:off x="5087629" y="4398076"/>
              <a:ext cx="4056371" cy="1631216"/>
            </a:xfrm>
            <a:prstGeom prst="rect">
              <a:avLst/>
            </a:prstGeom>
            <a:noFill/>
            <a:ln w="9525">
              <a:noFill/>
              <a:miter lim="800000"/>
              <a:headEnd/>
              <a:tailEnd/>
            </a:ln>
          </p:spPr>
          <p:txBody>
            <a:bodyPr>
              <a:spAutoFit/>
            </a:bodyPr>
            <a:lstStyle/>
            <a:p>
              <a:r>
                <a:rPr lang="en-GB" sz="1400">
                  <a:solidFill>
                    <a:srgbClr val="FF0066"/>
                  </a:solidFill>
                </a:rPr>
                <a:t>Reflections intensity ratio</a:t>
              </a:r>
            </a:p>
            <a:p>
              <a:endParaRPr lang="en-GB" sz="800">
                <a:solidFill>
                  <a:srgbClr val="FF0066"/>
                </a:solidFill>
              </a:endParaRPr>
            </a:p>
            <a:p>
              <a:r>
                <a:rPr lang="en-GB" sz="1400">
                  <a:solidFill>
                    <a:srgbClr val="FF0066"/>
                  </a:solidFill>
                </a:rPr>
                <a:t>                 orientation of the backbone planes</a:t>
              </a:r>
              <a:br>
                <a:rPr lang="en-GB" sz="1400">
                  <a:solidFill>
                    <a:srgbClr val="FF0066"/>
                  </a:solidFill>
                </a:rPr>
              </a:br>
              <a:endParaRPr lang="en-GB" sz="1400">
                <a:solidFill>
                  <a:srgbClr val="FF0066"/>
                </a:solidFill>
              </a:endParaRPr>
            </a:p>
            <a:p>
              <a:r>
                <a:rPr lang="en-GB" sz="1400">
                  <a:solidFill>
                    <a:srgbClr val="FF0066"/>
                  </a:solidFill>
                </a:rPr>
                <a:t>Bragg rod profiles</a:t>
              </a:r>
            </a:p>
            <a:p>
              <a:endParaRPr lang="en-GB" sz="800">
                <a:solidFill>
                  <a:srgbClr val="FF0066"/>
                </a:solidFill>
              </a:endParaRPr>
            </a:p>
            <a:p>
              <a:r>
                <a:rPr lang="en-GB" sz="1400">
                  <a:solidFill>
                    <a:srgbClr val="FF0066"/>
                  </a:solidFill>
                </a:rPr>
                <a:t>                  conformation defects</a:t>
              </a:r>
            </a:p>
            <a:p>
              <a:r>
                <a:rPr lang="en-GB" sz="1400">
                  <a:solidFill>
                    <a:srgbClr val="FF0066"/>
                  </a:solidFill>
                </a:rPr>
                <a:t>                  in the hydrocarbon chain</a:t>
              </a:r>
              <a:endParaRPr lang="fr-FR" sz="1400">
                <a:solidFill>
                  <a:srgbClr val="FF0066"/>
                </a:solidFill>
              </a:endParaRPr>
            </a:p>
          </p:txBody>
        </p:sp>
        <p:sp>
          <p:nvSpPr>
            <p:cNvPr id="20" name="Bent Arrow 19"/>
            <p:cNvSpPr/>
            <p:nvPr/>
          </p:nvSpPr>
          <p:spPr bwMode="auto">
            <a:xfrm flipV="1">
              <a:off x="5260611" y="4702739"/>
              <a:ext cx="688758" cy="272927"/>
            </a:xfrm>
            <a:prstGeom prst="bentArrow">
              <a:avLst>
                <a:gd name="adj1" fmla="val 25000"/>
                <a:gd name="adj2" fmla="val 25000"/>
                <a:gd name="adj3" fmla="val 25000"/>
                <a:gd name="adj4" fmla="val 58333"/>
              </a:avLst>
            </a:prstGeom>
            <a:solidFill>
              <a:srgbClr val="7DA9DA"/>
            </a:solidFill>
            <a:ln w="9525" cap="flat" cmpd="sng" algn="ctr">
              <a:noFill/>
              <a:prstDash val="solid"/>
              <a:round/>
              <a:headEnd type="none" w="med" len="med"/>
              <a:tailEnd type="none" w="med" len="med"/>
            </a:ln>
            <a:effectLst/>
          </p:spPr>
          <p:txBody>
            <a:bodyPr wrap="none" anchor="ctr"/>
            <a:lstStyle/>
            <a:p>
              <a:pPr algn="ctr">
                <a:defRPr/>
              </a:pPr>
              <a:endParaRPr lang="en-GB">
                <a:latin typeface="Arial" charset="0"/>
                <a:cs typeface="Arial" charset="0"/>
              </a:endParaRPr>
            </a:p>
          </p:txBody>
        </p:sp>
        <p:sp>
          <p:nvSpPr>
            <p:cNvPr id="21" name="Bent Arrow 20"/>
            <p:cNvSpPr/>
            <p:nvPr/>
          </p:nvSpPr>
          <p:spPr bwMode="auto">
            <a:xfrm flipV="1">
              <a:off x="5259025" y="5472331"/>
              <a:ext cx="688758" cy="272927"/>
            </a:xfrm>
            <a:prstGeom prst="bentArrow">
              <a:avLst>
                <a:gd name="adj1" fmla="val 25000"/>
                <a:gd name="adj2" fmla="val 25000"/>
                <a:gd name="adj3" fmla="val 25000"/>
                <a:gd name="adj4" fmla="val 58333"/>
              </a:avLst>
            </a:prstGeom>
            <a:solidFill>
              <a:srgbClr val="7DA9DA"/>
            </a:solidFill>
            <a:ln w="9525" cap="flat" cmpd="sng" algn="ctr">
              <a:noFill/>
              <a:prstDash val="solid"/>
              <a:round/>
              <a:headEnd type="none" w="med" len="med"/>
              <a:tailEnd type="none" w="med" len="med"/>
            </a:ln>
            <a:effectLst/>
          </p:spPr>
          <p:txBody>
            <a:bodyPr wrap="none" anchor="ctr"/>
            <a:lstStyle/>
            <a:p>
              <a:pPr algn="ctr">
                <a:defRPr/>
              </a:pPr>
              <a:endParaRPr lang="en-GB">
                <a:latin typeface="Arial" charset="0"/>
                <a:cs typeface="Arial" charset="0"/>
              </a:endParaRPr>
            </a:p>
          </p:txBody>
        </p:sp>
      </p:grpSp>
      <p:cxnSp>
        <p:nvCxnSpPr>
          <p:cNvPr id="22" name="Straight Connector 32"/>
          <p:cNvCxnSpPr>
            <a:cxnSpLocks noChangeShapeType="1"/>
          </p:cNvCxnSpPr>
          <p:nvPr/>
        </p:nvCxnSpPr>
        <p:spPr bwMode="auto">
          <a:xfrm rot="5400000">
            <a:off x="3152775" y="3524921"/>
            <a:ext cx="3787775" cy="0"/>
          </a:xfrm>
          <a:prstGeom prst="line">
            <a:avLst/>
          </a:prstGeom>
          <a:noFill/>
          <a:ln w="9525" algn="ctr">
            <a:solidFill>
              <a:srgbClr val="00B050"/>
            </a:solidFill>
            <a:prstDash val="sysDot"/>
            <a:round/>
            <a:headEnd/>
            <a:tailEnd/>
          </a:ln>
        </p:spPr>
      </p:cxnSp>
      <p:sp>
        <p:nvSpPr>
          <p:cNvPr id="23" name="Text Box 7"/>
          <p:cNvSpPr txBox="1">
            <a:spLocks noChangeArrowheads="1"/>
          </p:cNvSpPr>
          <p:nvPr/>
        </p:nvSpPr>
        <p:spPr bwMode="auto">
          <a:xfrm>
            <a:off x="9525" y="5883945"/>
            <a:ext cx="4170363" cy="276225"/>
          </a:xfrm>
          <a:prstGeom prst="rect">
            <a:avLst/>
          </a:prstGeom>
          <a:noFill/>
          <a:ln w="9525">
            <a:noFill/>
            <a:miter lim="800000"/>
            <a:headEnd/>
            <a:tailEnd/>
          </a:ln>
        </p:spPr>
        <p:txBody>
          <a:bodyPr wrap="none">
            <a:spAutoFit/>
          </a:bodyPr>
          <a:lstStyle/>
          <a:p>
            <a:r>
              <a:rPr lang="fr-FR" sz="1200" i="1"/>
              <a:t>P.-F. Lenne et al.,Biophysical Journal, v. 79, 496  (2000)</a:t>
            </a:r>
          </a:p>
        </p:txBody>
      </p:sp>
      <p:pic>
        <p:nvPicPr>
          <p:cNvPr id="24" name="Picture 24" descr="streptavidine_12_rod.jpg"/>
          <p:cNvPicPr>
            <a:picLocks noChangeAspect="1"/>
          </p:cNvPicPr>
          <p:nvPr/>
        </p:nvPicPr>
        <p:blipFill>
          <a:blip r:embed="rId6" cstate="print"/>
          <a:srcRect/>
          <a:stretch>
            <a:fillRect/>
          </a:stretch>
        </p:blipFill>
        <p:spPr bwMode="auto">
          <a:xfrm>
            <a:off x="225425" y="4718720"/>
            <a:ext cx="1576388" cy="1203325"/>
          </a:xfrm>
          <a:prstGeom prst="rect">
            <a:avLst/>
          </a:prstGeom>
          <a:noFill/>
          <a:ln w="9525">
            <a:noFill/>
            <a:miter lim="800000"/>
            <a:headEnd/>
            <a:tailEnd/>
          </a:ln>
        </p:spPr>
      </p:pic>
      <p:sp>
        <p:nvSpPr>
          <p:cNvPr id="25" name="TextBox 25"/>
          <p:cNvSpPr txBox="1">
            <a:spLocks noChangeArrowheads="1"/>
          </p:cNvSpPr>
          <p:nvPr/>
        </p:nvSpPr>
        <p:spPr bwMode="auto">
          <a:xfrm>
            <a:off x="1909763" y="5185445"/>
            <a:ext cx="1708150" cy="338138"/>
          </a:xfrm>
          <a:prstGeom prst="rect">
            <a:avLst/>
          </a:prstGeom>
          <a:noFill/>
          <a:ln w="9525">
            <a:noFill/>
            <a:miter lim="800000"/>
            <a:headEnd/>
            <a:tailEnd/>
          </a:ln>
        </p:spPr>
        <p:txBody>
          <a:bodyPr wrap="none">
            <a:spAutoFit/>
          </a:bodyPr>
          <a:lstStyle/>
          <a:p>
            <a:r>
              <a:rPr lang="en-US" sz="1600" b="0">
                <a:latin typeface="Times New Roman" pitchFamily="18" charset="0"/>
                <a:cs typeface="Times New Roman" pitchFamily="18" charset="0"/>
                <a:sym typeface="Wingdings" pitchFamily="2" charset="2"/>
              </a:rPr>
              <a:t> </a:t>
            </a:r>
            <a:r>
              <a:rPr lang="en-US" sz="1600" b="0">
                <a:latin typeface="Times New Roman" pitchFamily="18" charset="0"/>
                <a:cs typeface="Times New Roman" pitchFamily="18" charset="0"/>
              </a:rPr>
              <a:t>Bragg rod (-12)</a:t>
            </a:r>
            <a:endParaRPr lang="en-GB" sz="1600" b="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smtClean="0"/>
              <a:t>Charged magnetic </a:t>
            </a:r>
            <a:r>
              <a:rPr lang="en-GB" sz="1600" dirty="0" err="1" smtClean="0"/>
              <a:t>nanoplates</a:t>
            </a:r>
            <a:r>
              <a:rPr lang="en-GB" sz="1600" dirty="0" smtClean="0"/>
              <a:t>  at Air-liquid interface</a:t>
            </a:r>
            <a:endParaRPr lang="en-GB" sz="1600" dirty="0"/>
          </a:p>
        </p:txBody>
      </p:sp>
      <p:sp>
        <p:nvSpPr>
          <p:cNvPr id="5" name="Slide Number Placeholder 4"/>
          <p:cNvSpPr>
            <a:spLocks noGrp="1"/>
          </p:cNvSpPr>
          <p:nvPr>
            <p:ph type="sldNum" sz="quarter" idx="15"/>
          </p:nvPr>
        </p:nvSpPr>
        <p:spPr/>
        <p:txBody>
          <a:bodyPr/>
          <a:lstStyle/>
          <a:p>
            <a:r>
              <a:rPr lang="fr-FR" smtClean="0"/>
              <a:t>Page </a:t>
            </a:r>
            <a:fld id="{733122C9-A0B9-462F-8757-0847AD287B63}" type="slidenum">
              <a:rPr lang="fr-FR" smtClean="0"/>
              <a:pPr/>
              <a:t>63</a:t>
            </a:fld>
            <a:endParaRPr lang="fr-FR"/>
          </a:p>
        </p:txBody>
      </p:sp>
      <p:sp>
        <p:nvSpPr>
          <p:cNvPr id="6" name="Footer Placeholder 5"/>
          <p:cNvSpPr>
            <a:spLocks noGrp="1"/>
          </p:cNvSpPr>
          <p:nvPr>
            <p:ph type="ftr" sz="quarter" idx="16"/>
          </p:nvPr>
        </p:nvSpPr>
        <p:spPr/>
        <p:txBody>
          <a:bodyPr/>
          <a:lstStyle/>
          <a:p>
            <a:r>
              <a:rPr lang="en-GB" smtClean="0"/>
              <a:t>4/12/2017,  SYNOHF, Annecy,  O. Konovalov</a:t>
            </a:r>
            <a:endParaRPr lang="fr-FR"/>
          </a:p>
        </p:txBody>
      </p:sp>
      <p:pic>
        <p:nvPicPr>
          <p:cNvPr id="7" name="Picture 3" descr="fig1"/>
          <p:cNvPicPr>
            <a:picLocks noChangeAspect="1" noChangeArrowheads="1"/>
          </p:cNvPicPr>
          <p:nvPr/>
        </p:nvPicPr>
        <p:blipFill>
          <a:blip r:embed="rId2" cstate="print"/>
          <a:srcRect b="53741"/>
          <a:stretch>
            <a:fillRect/>
          </a:stretch>
        </p:blipFill>
        <p:spPr bwMode="auto">
          <a:xfrm>
            <a:off x="251520" y="1052736"/>
            <a:ext cx="3849926" cy="1512168"/>
          </a:xfrm>
          <a:prstGeom prst="rect">
            <a:avLst/>
          </a:prstGeom>
          <a:noFill/>
          <a:ln w="9525">
            <a:noFill/>
            <a:miter lim="800000"/>
            <a:headEnd/>
            <a:tailEnd/>
          </a:ln>
        </p:spPr>
      </p:pic>
      <p:grpSp>
        <p:nvGrpSpPr>
          <p:cNvPr id="3" name="Группа 89"/>
          <p:cNvGrpSpPr/>
          <p:nvPr/>
        </p:nvGrpSpPr>
        <p:grpSpPr>
          <a:xfrm>
            <a:off x="7020272" y="836712"/>
            <a:ext cx="1800200" cy="1800200"/>
            <a:chOff x="7236296" y="3717032"/>
            <a:chExt cx="1800200" cy="1800200"/>
          </a:xfrm>
        </p:grpSpPr>
        <p:sp>
          <p:nvSpPr>
            <p:cNvPr id="9" name="TextBox 8"/>
            <p:cNvSpPr txBox="1"/>
            <p:nvPr/>
          </p:nvSpPr>
          <p:spPr>
            <a:xfrm>
              <a:off x="8100392" y="5022701"/>
              <a:ext cx="288862" cy="307777"/>
            </a:xfrm>
            <a:prstGeom prst="rect">
              <a:avLst/>
            </a:prstGeom>
            <a:noFill/>
          </p:spPr>
          <p:txBody>
            <a:bodyPr wrap="none" rtlCol="0">
              <a:spAutoFit/>
            </a:bodyPr>
            <a:lstStyle/>
            <a:p>
              <a:r>
                <a:rPr lang="en-GB" sz="1400" dirty="0" smtClean="0"/>
                <a:t>+</a:t>
              </a:r>
              <a:endParaRPr lang="en-GB" sz="1400" dirty="0"/>
            </a:p>
          </p:txBody>
        </p:sp>
        <p:cxnSp>
          <p:nvCxnSpPr>
            <p:cNvPr id="10" name="Прямая соединительная линия 39"/>
            <p:cNvCxnSpPr/>
            <p:nvPr/>
          </p:nvCxnSpPr>
          <p:spPr>
            <a:xfrm>
              <a:off x="8604448" y="4869160"/>
              <a:ext cx="43204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Шестиугольник 36"/>
            <p:cNvSpPr/>
            <p:nvPr/>
          </p:nvSpPr>
          <p:spPr>
            <a:xfrm>
              <a:off x="7308304" y="4437112"/>
              <a:ext cx="1440160" cy="720080"/>
            </a:xfrm>
            <a:prstGeom prst="hexagon">
              <a:avLst>
                <a:gd name="adj" fmla="val 54101"/>
                <a:gd name="vf" fmla="val 1154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scene3d>
              <a:camera prst="orthographicFront"/>
              <a:lightRig rig="morning" dir="t"/>
            </a:scene3d>
            <a:sp3d prstMaterial="dkEdge">
              <a:bevelT/>
              <a:bevelB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Прямая соединительная линия 38"/>
            <p:cNvCxnSpPr/>
            <p:nvPr/>
          </p:nvCxnSpPr>
          <p:spPr>
            <a:xfrm>
              <a:off x="8604448" y="4797152"/>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48"/>
            <p:cNvCxnSpPr/>
            <p:nvPr/>
          </p:nvCxnSpPr>
          <p:spPr>
            <a:xfrm>
              <a:off x="8964488" y="4293096"/>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 стрелкой 51"/>
            <p:cNvCxnSpPr/>
            <p:nvPr/>
          </p:nvCxnSpPr>
          <p:spPr>
            <a:xfrm>
              <a:off x="8964488" y="4437112"/>
              <a:ext cx="0" cy="360040"/>
            </a:xfrm>
            <a:prstGeom prst="straightConnector1">
              <a:avLst/>
            </a:prstGeom>
            <a:ln>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52"/>
            <p:cNvCxnSpPr/>
            <p:nvPr/>
          </p:nvCxnSpPr>
          <p:spPr>
            <a:xfrm flipV="1">
              <a:off x="8964488" y="4869160"/>
              <a:ext cx="0" cy="279648"/>
            </a:xfrm>
            <a:prstGeom prst="straightConnector1">
              <a:avLst/>
            </a:prstGeom>
            <a:ln>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54"/>
            <p:cNvCxnSpPr/>
            <p:nvPr/>
          </p:nvCxnSpPr>
          <p:spPr>
            <a:xfrm>
              <a:off x="7308304" y="4797152"/>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55"/>
            <p:cNvCxnSpPr/>
            <p:nvPr/>
          </p:nvCxnSpPr>
          <p:spPr>
            <a:xfrm>
              <a:off x="8748464" y="4797152"/>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 стрелкой 57"/>
            <p:cNvCxnSpPr/>
            <p:nvPr/>
          </p:nvCxnSpPr>
          <p:spPr>
            <a:xfrm>
              <a:off x="7308304" y="5373216"/>
              <a:ext cx="1440160" cy="0"/>
            </a:xfrm>
            <a:prstGeom prst="straightConnector1">
              <a:avLst/>
            </a:prstGeom>
            <a:ln>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596336" y="5157192"/>
              <a:ext cx="785793" cy="276999"/>
            </a:xfrm>
            <a:prstGeom prst="rect">
              <a:avLst/>
            </a:prstGeom>
            <a:noFill/>
          </p:spPr>
          <p:txBody>
            <a:bodyPr wrap="none" rtlCol="0">
              <a:spAutoFit/>
            </a:bodyPr>
            <a:lstStyle/>
            <a:p>
              <a:r>
                <a:rPr lang="en-GB" sz="1200" dirty="0" smtClean="0"/>
                <a:t>~</a:t>
              </a:r>
              <a:r>
                <a:rPr lang="ru-RU" sz="1200" dirty="0" smtClean="0"/>
                <a:t>100</a:t>
              </a:r>
              <a:r>
                <a:rPr lang="en-GB" sz="1200" dirty="0" smtClean="0"/>
                <a:t> nm</a:t>
              </a:r>
              <a:endParaRPr lang="en-GB" sz="1200" dirty="0"/>
            </a:p>
          </p:txBody>
        </p:sp>
        <p:sp>
          <p:nvSpPr>
            <p:cNvPr id="20" name="TextBox 19"/>
            <p:cNvSpPr txBox="1"/>
            <p:nvPr/>
          </p:nvSpPr>
          <p:spPr>
            <a:xfrm rot="16200000">
              <a:off x="8571009" y="4350715"/>
              <a:ext cx="615874" cy="276999"/>
            </a:xfrm>
            <a:prstGeom prst="rect">
              <a:avLst/>
            </a:prstGeom>
            <a:noFill/>
          </p:spPr>
          <p:txBody>
            <a:bodyPr wrap="none" rtlCol="0">
              <a:spAutoFit/>
            </a:bodyPr>
            <a:lstStyle/>
            <a:p>
              <a:r>
                <a:rPr lang="en-GB" sz="1200" dirty="0" smtClean="0"/>
                <a:t>~5 nm</a:t>
              </a:r>
              <a:endParaRPr lang="en-GB" sz="1200" dirty="0"/>
            </a:p>
          </p:txBody>
        </p:sp>
        <p:sp>
          <p:nvSpPr>
            <p:cNvPr id="21" name="TextBox 20"/>
            <p:cNvSpPr txBox="1"/>
            <p:nvPr/>
          </p:nvSpPr>
          <p:spPr>
            <a:xfrm>
              <a:off x="8181095" y="4792265"/>
              <a:ext cx="288862" cy="307777"/>
            </a:xfrm>
            <a:prstGeom prst="rect">
              <a:avLst/>
            </a:prstGeom>
            <a:noFill/>
          </p:spPr>
          <p:txBody>
            <a:bodyPr wrap="none" rtlCol="0">
              <a:spAutoFit/>
            </a:bodyPr>
            <a:lstStyle/>
            <a:p>
              <a:r>
                <a:rPr lang="en-GB" sz="1400" dirty="0" smtClean="0"/>
                <a:t>+</a:t>
              </a:r>
              <a:endParaRPr lang="en-GB" sz="1400" dirty="0"/>
            </a:p>
          </p:txBody>
        </p:sp>
        <p:sp>
          <p:nvSpPr>
            <p:cNvPr id="22" name="TextBox 21"/>
            <p:cNvSpPr txBox="1"/>
            <p:nvPr/>
          </p:nvSpPr>
          <p:spPr>
            <a:xfrm>
              <a:off x="7524328" y="4437112"/>
              <a:ext cx="288862" cy="307777"/>
            </a:xfrm>
            <a:prstGeom prst="rect">
              <a:avLst/>
            </a:prstGeom>
            <a:noFill/>
          </p:spPr>
          <p:txBody>
            <a:bodyPr wrap="none" rtlCol="0">
              <a:spAutoFit/>
            </a:bodyPr>
            <a:lstStyle/>
            <a:p>
              <a:r>
                <a:rPr lang="en-GB" sz="1400" dirty="0" smtClean="0"/>
                <a:t>+</a:t>
              </a:r>
              <a:endParaRPr lang="en-GB" sz="1400" dirty="0"/>
            </a:p>
          </p:txBody>
        </p:sp>
        <p:sp>
          <p:nvSpPr>
            <p:cNvPr id="23" name="TextBox 22"/>
            <p:cNvSpPr txBox="1"/>
            <p:nvPr/>
          </p:nvSpPr>
          <p:spPr>
            <a:xfrm>
              <a:off x="7380312" y="4561383"/>
              <a:ext cx="288862" cy="307777"/>
            </a:xfrm>
            <a:prstGeom prst="rect">
              <a:avLst/>
            </a:prstGeom>
            <a:noFill/>
          </p:spPr>
          <p:txBody>
            <a:bodyPr wrap="none" rtlCol="0">
              <a:spAutoFit/>
            </a:bodyPr>
            <a:lstStyle/>
            <a:p>
              <a:r>
                <a:rPr lang="en-GB" sz="1400" dirty="0" smtClean="0"/>
                <a:t>+</a:t>
              </a:r>
              <a:endParaRPr lang="en-GB" sz="1400" dirty="0"/>
            </a:p>
          </p:txBody>
        </p:sp>
        <p:sp>
          <p:nvSpPr>
            <p:cNvPr id="24" name="TextBox 23"/>
            <p:cNvSpPr txBox="1"/>
            <p:nvPr/>
          </p:nvSpPr>
          <p:spPr>
            <a:xfrm>
              <a:off x="8100392" y="4417367"/>
              <a:ext cx="288862" cy="307777"/>
            </a:xfrm>
            <a:prstGeom prst="rect">
              <a:avLst/>
            </a:prstGeom>
            <a:noFill/>
          </p:spPr>
          <p:txBody>
            <a:bodyPr wrap="none" rtlCol="0">
              <a:spAutoFit/>
            </a:bodyPr>
            <a:lstStyle/>
            <a:p>
              <a:r>
                <a:rPr lang="en-GB" sz="1400" dirty="0" smtClean="0"/>
                <a:t>+</a:t>
              </a:r>
              <a:endParaRPr lang="en-GB" sz="1400" dirty="0"/>
            </a:p>
          </p:txBody>
        </p:sp>
        <p:sp>
          <p:nvSpPr>
            <p:cNvPr id="25" name="TextBox 24"/>
            <p:cNvSpPr txBox="1"/>
            <p:nvPr/>
          </p:nvSpPr>
          <p:spPr>
            <a:xfrm>
              <a:off x="8316416" y="4581128"/>
              <a:ext cx="288862" cy="307777"/>
            </a:xfrm>
            <a:prstGeom prst="rect">
              <a:avLst/>
            </a:prstGeom>
            <a:noFill/>
          </p:spPr>
          <p:txBody>
            <a:bodyPr wrap="none" rtlCol="0">
              <a:spAutoFit/>
            </a:bodyPr>
            <a:lstStyle/>
            <a:p>
              <a:r>
                <a:rPr lang="en-GB" sz="1400" dirty="0" smtClean="0"/>
                <a:t>+</a:t>
              </a:r>
              <a:endParaRPr lang="en-GB" sz="1400" dirty="0"/>
            </a:p>
          </p:txBody>
        </p:sp>
        <p:sp>
          <p:nvSpPr>
            <p:cNvPr id="26" name="TextBox 25"/>
            <p:cNvSpPr txBox="1"/>
            <p:nvPr/>
          </p:nvSpPr>
          <p:spPr>
            <a:xfrm>
              <a:off x="7884368" y="4869160"/>
              <a:ext cx="288862" cy="307777"/>
            </a:xfrm>
            <a:prstGeom prst="rect">
              <a:avLst/>
            </a:prstGeom>
            <a:noFill/>
          </p:spPr>
          <p:txBody>
            <a:bodyPr wrap="none" rtlCol="0">
              <a:spAutoFit/>
            </a:bodyPr>
            <a:lstStyle/>
            <a:p>
              <a:r>
                <a:rPr lang="en-GB" sz="1400" dirty="0" smtClean="0"/>
                <a:t>+</a:t>
              </a:r>
              <a:endParaRPr lang="en-GB" sz="1400" dirty="0"/>
            </a:p>
          </p:txBody>
        </p:sp>
        <p:sp>
          <p:nvSpPr>
            <p:cNvPr id="27" name="TextBox 26"/>
            <p:cNvSpPr txBox="1"/>
            <p:nvPr/>
          </p:nvSpPr>
          <p:spPr>
            <a:xfrm>
              <a:off x="7595506" y="4705399"/>
              <a:ext cx="288862" cy="307777"/>
            </a:xfrm>
            <a:prstGeom prst="rect">
              <a:avLst/>
            </a:prstGeom>
            <a:noFill/>
          </p:spPr>
          <p:txBody>
            <a:bodyPr wrap="none" rtlCol="0">
              <a:spAutoFit/>
            </a:bodyPr>
            <a:lstStyle/>
            <a:p>
              <a:r>
                <a:rPr lang="en-GB" sz="1400" dirty="0" smtClean="0"/>
                <a:t>+</a:t>
              </a:r>
              <a:endParaRPr lang="en-GB" sz="1400" dirty="0"/>
            </a:p>
          </p:txBody>
        </p:sp>
        <p:sp>
          <p:nvSpPr>
            <p:cNvPr id="28" name="TextBox 27"/>
            <p:cNvSpPr txBox="1"/>
            <p:nvPr/>
          </p:nvSpPr>
          <p:spPr>
            <a:xfrm>
              <a:off x="7236296" y="4797152"/>
              <a:ext cx="288862" cy="307777"/>
            </a:xfrm>
            <a:prstGeom prst="rect">
              <a:avLst/>
            </a:prstGeom>
            <a:noFill/>
          </p:spPr>
          <p:txBody>
            <a:bodyPr wrap="none" rtlCol="0">
              <a:spAutoFit/>
            </a:bodyPr>
            <a:lstStyle/>
            <a:p>
              <a:r>
                <a:rPr lang="en-GB" sz="1400" dirty="0" smtClean="0"/>
                <a:t>+</a:t>
              </a:r>
              <a:endParaRPr lang="en-GB" sz="1400" dirty="0"/>
            </a:p>
          </p:txBody>
        </p:sp>
        <p:sp>
          <p:nvSpPr>
            <p:cNvPr id="29" name="TextBox 28"/>
            <p:cNvSpPr txBox="1"/>
            <p:nvPr/>
          </p:nvSpPr>
          <p:spPr>
            <a:xfrm>
              <a:off x="7423745" y="4941168"/>
              <a:ext cx="288862" cy="307777"/>
            </a:xfrm>
            <a:prstGeom prst="rect">
              <a:avLst/>
            </a:prstGeom>
            <a:noFill/>
          </p:spPr>
          <p:txBody>
            <a:bodyPr wrap="none" rtlCol="0">
              <a:spAutoFit/>
            </a:bodyPr>
            <a:lstStyle/>
            <a:p>
              <a:r>
                <a:rPr lang="en-GB" sz="1400" dirty="0" smtClean="0"/>
                <a:t>+</a:t>
              </a:r>
              <a:endParaRPr lang="en-GB" sz="1400" dirty="0"/>
            </a:p>
          </p:txBody>
        </p:sp>
        <p:sp>
          <p:nvSpPr>
            <p:cNvPr id="30" name="TextBox 29"/>
            <p:cNvSpPr txBox="1"/>
            <p:nvPr/>
          </p:nvSpPr>
          <p:spPr>
            <a:xfrm>
              <a:off x="8325941" y="4975076"/>
              <a:ext cx="288862" cy="307777"/>
            </a:xfrm>
            <a:prstGeom prst="rect">
              <a:avLst/>
            </a:prstGeom>
            <a:noFill/>
          </p:spPr>
          <p:txBody>
            <a:bodyPr wrap="none" rtlCol="0">
              <a:spAutoFit/>
            </a:bodyPr>
            <a:lstStyle/>
            <a:p>
              <a:r>
                <a:rPr lang="en-GB" sz="1400" dirty="0" smtClean="0"/>
                <a:t>+</a:t>
              </a:r>
              <a:endParaRPr lang="en-GB" sz="1400" dirty="0"/>
            </a:p>
          </p:txBody>
        </p:sp>
        <p:sp>
          <p:nvSpPr>
            <p:cNvPr id="31" name="TextBox 30"/>
            <p:cNvSpPr txBox="1"/>
            <p:nvPr/>
          </p:nvSpPr>
          <p:spPr>
            <a:xfrm>
              <a:off x="8469127" y="4816202"/>
              <a:ext cx="288862" cy="307777"/>
            </a:xfrm>
            <a:prstGeom prst="rect">
              <a:avLst/>
            </a:prstGeom>
            <a:noFill/>
          </p:spPr>
          <p:txBody>
            <a:bodyPr wrap="none" rtlCol="0">
              <a:spAutoFit/>
            </a:bodyPr>
            <a:lstStyle/>
            <a:p>
              <a:r>
                <a:rPr lang="en-GB" sz="1400" dirty="0" smtClean="0"/>
                <a:t>+</a:t>
              </a:r>
              <a:endParaRPr lang="en-GB" sz="1400" dirty="0"/>
            </a:p>
          </p:txBody>
        </p:sp>
        <p:sp>
          <p:nvSpPr>
            <p:cNvPr id="32" name="Стрелка вверх 72"/>
            <p:cNvSpPr/>
            <p:nvPr/>
          </p:nvSpPr>
          <p:spPr>
            <a:xfrm>
              <a:off x="7733778" y="3717032"/>
              <a:ext cx="535013" cy="1080120"/>
            </a:xfrm>
            <a:prstGeom prst="up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smtClean="0">
                  <a:solidFill>
                    <a:schemeClr val="accent1">
                      <a:lumMod val="60000"/>
                      <a:lumOff val="40000"/>
                    </a:schemeClr>
                  </a:solidFill>
                </a:rPr>
                <a:t>μ</a:t>
              </a:r>
              <a:endParaRPr lang="en-GB" b="1" i="1" dirty="0">
                <a:solidFill>
                  <a:schemeClr val="accent1">
                    <a:lumMod val="60000"/>
                    <a:lumOff val="40000"/>
                  </a:schemeClr>
                </a:solidFill>
              </a:endParaRPr>
            </a:p>
          </p:txBody>
        </p:sp>
        <p:sp>
          <p:nvSpPr>
            <p:cNvPr id="33" name="TextBox 32"/>
            <p:cNvSpPr txBox="1"/>
            <p:nvPr/>
          </p:nvSpPr>
          <p:spPr>
            <a:xfrm>
              <a:off x="7955546" y="4633391"/>
              <a:ext cx="288862" cy="307777"/>
            </a:xfrm>
            <a:prstGeom prst="rect">
              <a:avLst/>
            </a:prstGeom>
            <a:noFill/>
          </p:spPr>
          <p:txBody>
            <a:bodyPr wrap="none" rtlCol="0">
              <a:spAutoFit/>
            </a:bodyPr>
            <a:lstStyle/>
            <a:p>
              <a:r>
                <a:rPr lang="en-GB" sz="1400" dirty="0" smtClean="0"/>
                <a:t>+</a:t>
              </a:r>
              <a:endParaRPr lang="en-GB" sz="1400" dirty="0"/>
            </a:p>
          </p:txBody>
        </p:sp>
      </p:grpSp>
      <p:sp>
        <p:nvSpPr>
          <p:cNvPr id="41" name="Прямоугольник 74"/>
          <p:cNvSpPr/>
          <p:nvPr/>
        </p:nvSpPr>
        <p:spPr>
          <a:xfrm>
            <a:off x="4499992" y="908720"/>
            <a:ext cx="2520280" cy="738664"/>
          </a:xfrm>
          <a:prstGeom prst="rect">
            <a:avLst/>
          </a:prstGeom>
        </p:spPr>
        <p:txBody>
          <a:bodyPr wrap="square">
            <a:spAutoFit/>
          </a:bodyPr>
          <a:lstStyle/>
          <a:p>
            <a:r>
              <a:rPr lang="en-GB" sz="1400" i="1" dirty="0" smtClean="0"/>
              <a:t>SrFe</a:t>
            </a:r>
            <a:r>
              <a:rPr lang="en-GB" sz="900" i="1" dirty="0" smtClean="0"/>
              <a:t>12</a:t>
            </a:r>
            <a:r>
              <a:rPr lang="en-GB" sz="1400" i="1" dirty="0" smtClean="0"/>
              <a:t>O</a:t>
            </a:r>
            <a:r>
              <a:rPr lang="en-GB" sz="900" i="1" dirty="0" smtClean="0"/>
              <a:t>19</a:t>
            </a:r>
            <a:r>
              <a:rPr lang="en-GB" sz="1400" i="1" dirty="0" smtClean="0"/>
              <a:t>: (P6</a:t>
            </a:r>
            <a:r>
              <a:rPr lang="en-GB" sz="900" i="1" dirty="0" smtClean="0"/>
              <a:t>3</a:t>
            </a:r>
            <a:r>
              <a:rPr lang="en-GB" sz="1400" i="1" dirty="0" smtClean="0"/>
              <a:t>/</a:t>
            </a:r>
            <a:r>
              <a:rPr lang="en-GB" sz="1400" i="1" dirty="0" err="1" smtClean="0"/>
              <a:t>mmc</a:t>
            </a:r>
            <a:r>
              <a:rPr lang="en-GB" sz="1400" i="1" dirty="0" smtClean="0"/>
              <a:t>)</a:t>
            </a:r>
          </a:p>
          <a:p>
            <a:r>
              <a:rPr lang="en-GB" sz="1400" i="1" dirty="0" smtClean="0"/>
              <a:t>c -axis  : easy magnetization</a:t>
            </a:r>
          </a:p>
          <a:p>
            <a:endParaRPr lang="en-GB" sz="1400" i="1" dirty="0"/>
          </a:p>
        </p:txBody>
      </p:sp>
      <p:pic>
        <p:nvPicPr>
          <p:cNvPr id="44" name="Picture 15" descr="C:\_Exp\_Nal700\_XRR\NAL0310_4_DPPG_667-714.png"/>
          <p:cNvPicPr>
            <a:picLocks noChangeAspect="1" noChangeArrowheads="1"/>
          </p:cNvPicPr>
          <p:nvPr/>
        </p:nvPicPr>
        <p:blipFill>
          <a:blip r:embed="rId3" cstate="print"/>
          <a:srcRect/>
          <a:stretch>
            <a:fillRect/>
          </a:stretch>
        </p:blipFill>
        <p:spPr bwMode="auto">
          <a:xfrm>
            <a:off x="179512" y="3284984"/>
            <a:ext cx="4202898" cy="3168352"/>
          </a:xfrm>
          <a:prstGeom prst="rect">
            <a:avLst/>
          </a:prstGeom>
          <a:noFill/>
        </p:spPr>
      </p:pic>
      <p:pic>
        <p:nvPicPr>
          <p:cNvPr id="105" name="Picture 104" descr="GID_nanoplate_2.png"/>
          <p:cNvPicPr>
            <a:picLocks noChangeAspect="1"/>
          </p:cNvPicPr>
          <p:nvPr/>
        </p:nvPicPr>
        <p:blipFill>
          <a:blip r:embed="rId4" cstate="print"/>
          <a:stretch>
            <a:fillRect/>
          </a:stretch>
        </p:blipFill>
        <p:spPr>
          <a:xfrm>
            <a:off x="5652120" y="3393705"/>
            <a:ext cx="2918951" cy="3131639"/>
          </a:xfrm>
          <a:prstGeom prst="rect">
            <a:avLst/>
          </a:prstGeom>
        </p:spPr>
      </p:pic>
      <p:sp>
        <p:nvSpPr>
          <p:cNvPr id="106" name="TextBox 105"/>
          <p:cNvSpPr txBox="1"/>
          <p:nvPr/>
        </p:nvSpPr>
        <p:spPr>
          <a:xfrm>
            <a:off x="5541883" y="2780928"/>
            <a:ext cx="3350597" cy="646331"/>
          </a:xfrm>
          <a:prstGeom prst="rect">
            <a:avLst/>
          </a:prstGeom>
          <a:noFill/>
        </p:spPr>
        <p:txBody>
          <a:bodyPr wrap="none" rtlCol="0">
            <a:spAutoFit/>
          </a:bodyPr>
          <a:lstStyle/>
          <a:p>
            <a:pPr algn="ctr"/>
            <a:r>
              <a:rPr lang="en-US" dirty="0" smtClean="0"/>
              <a:t>GID</a:t>
            </a:r>
          </a:p>
          <a:p>
            <a:pPr algn="ctr"/>
            <a:r>
              <a:rPr lang="en-US" dirty="0" smtClean="0"/>
              <a:t>PFTD (-), pH=3.8, </a:t>
            </a:r>
            <a:r>
              <a:rPr lang="en-US" dirty="0" smtClean="0">
                <a:latin typeface="Symbol" pitchFamily="18" charset="2"/>
              </a:rPr>
              <a:t>p</a:t>
            </a:r>
            <a:r>
              <a:rPr lang="en-US" dirty="0" smtClean="0"/>
              <a:t>=25mN/m</a:t>
            </a:r>
            <a:endParaRPr lang="en-GB" dirty="0"/>
          </a:p>
        </p:txBody>
      </p:sp>
      <p:sp>
        <p:nvSpPr>
          <p:cNvPr id="107" name="TextBox 106"/>
          <p:cNvSpPr txBox="1"/>
          <p:nvPr/>
        </p:nvSpPr>
        <p:spPr>
          <a:xfrm>
            <a:off x="4355976" y="1484784"/>
            <a:ext cx="2160240" cy="1600438"/>
          </a:xfrm>
          <a:prstGeom prst="rect">
            <a:avLst/>
          </a:prstGeom>
          <a:noFill/>
        </p:spPr>
        <p:txBody>
          <a:bodyPr wrap="square" rtlCol="0">
            <a:spAutoFit/>
          </a:bodyPr>
          <a:lstStyle/>
          <a:p>
            <a:r>
              <a:rPr lang="en-US" sz="1400" b="1" u="sng" dirty="0" smtClean="0">
                <a:solidFill>
                  <a:srgbClr val="0033CC"/>
                </a:solidFill>
              </a:rPr>
              <a:t>Variable conditions</a:t>
            </a:r>
          </a:p>
          <a:p>
            <a:r>
              <a:rPr lang="en-US" sz="1400" b="1" dirty="0" smtClean="0">
                <a:solidFill>
                  <a:srgbClr val="0033CC"/>
                </a:solidFill>
              </a:rPr>
              <a:t>pH</a:t>
            </a:r>
          </a:p>
          <a:p>
            <a:r>
              <a:rPr lang="en-US" sz="1400" b="1" dirty="0" smtClean="0">
                <a:solidFill>
                  <a:srgbClr val="0033CC"/>
                </a:solidFill>
              </a:rPr>
              <a:t>Surfactant</a:t>
            </a:r>
          </a:p>
          <a:p>
            <a:r>
              <a:rPr lang="en-US" sz="1400" b="1" dirty="0" smtClean="0">
                <a:solidFill>
                  <a:srgbClr val="0033CC"/>
                </a:solidFill>
              </a:rPr>
              <a:t>Charge sign</a:t>
            </a:r>
          </a:p>
          <a:p>
            <a:r>
              <a:rPr lang="en-US" sz="1400" b="1" dirty="0" smtClean="0">
                <a:solidFill>
                  <a:srgbClr val="0033CC"/>
                </a:solidFill>
              </a:rPr>
              <a:t>Charge density</a:t>
            </a:r>
          </a:p>
          <a:p>
            <a:r>
              <a:rPr lang="en-US" sz="1400" b="1" dirty="0" smtClean="0">
                <a:solidFill>
                  <a:srgbClr val="0033CC"/>
                </a:solidFill>
              </a:rPr>
              <a:t>Concentration</a:t>
            </a:r>
          </a:p>
          <a:p>
            <a:r>
              <a:rPr lang="en-US" sz="1400" b="1" dirty="0" smtClean="0">
                <a:solidFill>
                  <a:srgbClr val="0033CC"/>
                </a:solidFill>
              </a:rPr>
              <a:t>Magnetic field</a:t>
            </a:r>
          </a:p>
        </p:txBody>
      </p:sp>
      <p:sp>
        <p:nvSpPr>
          <p:cNvPr id="108" name="TextBox 107"/>
          <p:cNvSpPr txBox="1"/>
          <p:nvPr/>
        </p:nvSpPr>
        <p:spPr>
          <a:xfrm>
            <a:off x="769025" y="2854677"/>
            <a:ext cx="3082895" cy="646331"/>
          </a:xfrm>
          <a:prstGeom prst="rect">
            <a:avLst/>
          </a:prstGeom>
          <a:solidFill>
            <a:schemeClr val="bg1"/>
          </a:solidFill>
        </p:spPr>
        <p:txBody>
          <a:bodyPr wrap="none" rtlCol="0">
            <a:spAutoFit/>
          </a:bodyPr>
          <a:lstStyle/>
          <a:p>
            <a:pPr algn="ctr"/>
            <a:r>
              <a:rPr lang="en-US" dirty="0" smtClean="0"/>
              <a:t>XRR</a:t>
            </a:r>
          </a:p>
          <a:p>
            <a:pPr algn="ctr"/>
            <a:r>
              <a:rPr lang="en-US" dirty="0" smtClean="0"/>
              <a:t>DPPG (-), pH=5, </a:t>
            </a:r>
            <a:r>
              <a:rPr lang="en-US" dirty="0" smtClean="0">
                <a:latin typeface="Symbol" pitchFamily="18" charset="2"/>
              </a:rPr>
              <a:t>p</a:t>
            </a:r>
            <a:r>
              <a:rPr lang="en-US" dirty="0" smtClean="0"/>
              <a:t>=25mN/m</a:t>
            </a:r>
            <a:endParaRPr lang="en-GB"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smtClean="0">
                <a:latin typeface="Arial Narrow" pitchFamily="34" charset="0"/>
              </a:rPr>
              <a:t>In situ, real time observation of polymer-fullerene </a:t>
            </a:r>
            <a:r>
              <a:rPr lang="en-GB" dirty="0" smtClean="0">
                <a:latin typeface="Arial Narrow" pitchFamily="34" charset="0"/>
              </a:rPr>
              <a:t>blend crystallisation </a:t>
            </a:r>
            <a:r>
              <a:rPr lang="en-GB" dirty="0" smtClean="0">
                <a:latin typeface="Arial Narrow" pitchFamily="34" charset="0"/>
              </a:rPr>
              <a:t>for organic </a:t>
            </a:r>
            <a:r>
              <a:rPr lang="en-GB" dirty="0" err="1" smtClean="0">
                <a:latin typeface="Arial Narrow" pitchFamily="34" charset="0"/>
              </a:rPr>
              <a:t>photovoltaics</a:t>
            </a:r>
            <a:endParaRPr lang="en-GB" dirty="0">
              <a:latin typeface="Arial Narrow" pitchFamily="34" charset="0"/>
            </a:endParaRPr>
          </a:p>
        </p:txBody>
      </p:sp>
      <p:sp>
        <p:nvSpPr>
          <p:cNvPr id="35844" name="TextBox 3"/>
          <p:cNvSpPr txBox="1">
            <a:spLocks noChangeArrowheads="1"/>
          </p:cNvSpPr>
          <p:nvPr/>
        </p:nvSpPr>
        <p:spPr bwMode="auto">
          <a:xfrm>
            <a:off x="4768850" y="6021288"/>
            <a:ext cx="4352925" cy="338137"/>
          </a:xfrm>
          <a:prstGeom prst="rect">
            <a:avLst/>
          </a:prstGeom>
          <a:noFill/>
          <a:ln w="9525">
            <a:noFill/>
            <a:miter lim="800000"/>
            <a:headEnd/>
            <a:tailEnd/>
          </a:ln>
        </p:spPr>
        <p:txBody>
          <a:bodyPr wrap="none">
            <a:spAutoFit/>
          </a:bodyPr>
          <a:lstStyle/>
          <a:p>
            <a:r>
              <a:rPr lang="en-GB" sz="1600" i="1" dirty="0">
                <a:latin typeface="Times New Roman" pitchFamily="18" charset="0"/>
                <a:cs typeface="Times New Roman" pitchFamily="18" charset="0"/>
              </a:rPr>
              <a:t>M. </a:t>
            </a:r>
            <a:r>
              <a:rPr lang="en-GB" sz="1600" i="1" dirty="0" err="1">
                <a:latin typeface="Times New Roman" pitchFamily="18" charset="0"/>
                <a:cs typeface="Times New Roman" pitchFamily="18" charset="0"/>
              </a:rPr>
              <a:t>Sanyal</a:t>
            </a:r>
            <a:r>
              <a:rPr lang="en-GB" sz="1600" i="1" dirty="0">
                <a:latin typeface="Times New Roman" pitchFamily="18" charset="0"/>
                <a:cs typeface="Times New Roman" pitchFamily="18" charset="0"/>
              </a:rPr>
              <a:t>, et al., Macromolecules 44, 3795 (2011)</a:t>
            </a:r>
            <a:endParaRPr lang="en-GB" sz="1600" dirty="0">
              <a:latin typeface="Times New Roman" pitchFamily="18" charset="0"/>
              <a:cs typeface="Times New Roman" pitchFamily="18" charset="0"/>
            </a:endParaRPr>
          </a:p>
        </p:txBody>
      </p:sp>
      <p:pic>
        <p:nvPicPr>
          <p:cNvPr id="35845" name="Picture 2" descr="figure_60_HL2011"/>
          <p:cNvPicPr>
            <a:picLocks noChangeAspect="1" noChangeArrowheads="1"/>
          </p:cNvPicPr>
          <p:nvPr/>
        </p:nvPicPr>
        <p:blipFill>
          <a:blip r:embed="rId3" cstate="print"/>
          <a:srcRect/>
          <a:stretch>
            <a:fillRect/>
          </a:stretch>
        </p:blipFill>
        <p:spPr bwMode="auto">
          <a:xfrm>
            <a:off x="166439" y="1320130"/>
            <a:ext cx="3486150" cy="4629150"/>
          </a:xfrm>
          <a:prstGeom prst="rect">
            <a:avLst/>
          </a:prstGeom>
          <a:noFill/>
          <a:ln w="9525">
            <a:noFill/>
            <a:miter lim="800000"/>
            <a:headEnd/>
            <a:tailEnd/>
          </a:ln>
        </p:spPr>
      </p:pic>
      <p:pic>
        <p:nvPicPr>
          <p:cNvPr id="35846" name="Picture 3" descr="figure_61_HL2011"/>
          <p:cNvPicPr>
            <a:picLocks noChangeAspect="1" noChangeArrowheads="1"/>
          </p:cNvPicPr>
          <p:nvPr/>
        </p:nvPicPr>
        <p:blipFill>
          <a:blip r:embed="rId4" cstate="print"/>
          <a:srcRect/>
          <a:stretch>
            <a:fillRect/>
          </a:stretch>
        </p:blipFill>
        <p:spPr bwMode="auto">
          <a:xfrm>
            <a:off x="4747964" y="1131218"/>
            <a:ext cx="4000500" cy="4610100"/>
          </a:xfrm>
          <a:prstGeom prst="rect">
            <a:avLst/>
          </a:prstGeom>
          <a:noFill/>
          <a:ln w="9525">
            <a:noFill/>
            <a:miter lim="800000"/>
            <a:headEnd/>
            <a:tailEnd/>
          </a:ln>
        </p:spPr>
      </p:pic>
      <p:sp>
        <p:nvSpPr>
          <p:cNvPr id="35847" name="TextBox 6"/>
          <p:cNvSpPr txBox="1">
            <a:spLocks noChangeArrowheads="1"/>
          </p:cNvSpPr>
          <p:nvPr/>
        </p:nvSpPr>
        <p:spPr bwMode="auto">
          <a:xfrm>
            <a:off x="4622552" y="4242718"/>
            <a:ext cx="1971675" cy="307975"/>
          </a:xfrm>
          <a:prstGeom prst="rect">
            <a:avLst/>
          </a:prstGeom>
          <a:noFill/>
          <a:ln w="9525">
            <a:noFill/>
            <a:miter lim="800000"/>
            <a:headEnd/>
            <a:tailEnd/>
          </a:ln>
        </p:spPr>
        <p:txBody>
          <a:bodyPr wrap="none">
            <a:spAutoFit/>
          </a:bodyPr>
          <a:lstStyle/>
          <a:p>
            <a:r>
              <a:rPr lang="en-GB" sz="1400" b="1">
                <a:latin typeface="Arial Narrow" pitchFamily="34" charset="0"/>
              </a:rPr>
              <a:t>P3HT:PCBM /1:0.5 &amp; 1:0.8</a:t>
            </a:r>
          </a:p>
        </p:txBody>
      </p:sp>
      <p:sp>
        <p:nvSpPr>
          <p:cNvPr id="35848" name="TextBox 7"/>
          <p:cNvSpPr txBox="1">
            <a:spLocks noChangeArrowheads="1"/>
          </p:cNvSpPr>
          <p:nvPr/>
        </p:nvSpPr>
        <p:spPr bwMode="auto">
          <a:xfrm>
            <a:off x="7410202" y="4242718"/>
            <a:ext cx="1322387" cy="307975"/>
          </a:xfrm>
          <a:prstGeom prst="rect">
            <a:avLst/>
          </a:prstGeom>
          <a:noFill/>
          <a:ln w="9525">
            <a:noFill/>
            <a:miter lim="800000"/>
            <a:headEnd/>
            <a:tailEnd/>
          </a:ln>
        </p:spPr>
        <p:txBody>
          <a:bodyPr wrap="none">
            <a:spAutoFit/>
          </a:bodyPr>
          <a:lstStyle/>
          <a:p>
            <a:r>
              <a:rPr lang="en-GB" sz="1400" b="1">
                <a:latin typeface="Arial Narrow" pitchFamily="34" charset="0"/>
              </a:rPr>
              <a:t>P3HT:PCBM /1:2</a:t>
            </a:r>
          </a:p>
        </p:txBody>
      </p:sp>
      <p:sp>
        <p:nvSpPr>
          <p:cNvPr id="11" name="Slide Number Placeholder 10"/>
          <p:cNvSpPr>
            <a:spLocks noGrp="1"/>
          </p:cNvSpPr>
          <p:nvPr>
            <p:ph type="sldNum" sz="quarter" idx="11"/>
          </p:nvPr>
        </p:nvSpPr>
        <p:spPr/>
        <p:txBody>
          <a:bodyPr/>
          <a:lstStyle/>
          <a:p>
            <a:pPr>
              <a:defRPr/>
            </a:pPr>
            <a:fld id="{BEBDCD7D-F91D-4C33-9BFB-BF8B6888E7D7}" type="slidenum">
              <a:rPr lang="en-US" smtClean="0">
                <a:solidFill>
                  <a:srgbClr val="132577"/>
                </a:solidFill>
              </a:rPr>
              <a:pPr>
                <a:defRPr/>
              </a:pPr>
              <a:t>64</a:t>
            </a:fld>
            <a:endParaRPr lang="en-US">
              <a:solidFill>
                <a:srgbClr val="132577"/>
              </a:solidFill>
            </a:endParaRPr>
          </a:p>
        </p:txBody>
      </p:sp>
      <p:sp>
        <p:nvSpPr>
          <p:cNvPr id="12" name="Footer Placeholder 2"/>
          <p:cNvSpPr>
            <a:spLocks noGrp="1"/>
          </p:cNvSpPr>
          <p:nvPr>
            <p:ph type="ftr" sz="quarter" idx="10"/>
          </p:nvPr>
        </p:nvSpPr>
        <p:spPr>
          <a:xfrm>
            <a:off x="719572" y="6483349"/>
            <a:ext cx="6120000" cy="212489"/>
          </a:xfrm>
        </p:spPr>
        <p:txBody>
          <a:bodyPr/>
          <a:lstStyle/>
          <a:p>
            <a:r>
              <a:rPr lang="en-GB" dirty="0" smtClean="0"/>
              <a:t>4/12/2017,  SYNOHF, Annecy,  O. Konovalov</a:t>
            </a:r>
            <a:endParaRPr lang="fr-FR"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65</a:t>
            </a:fld>
            <a:endParaRPr lang="fr-FR" dirty="0"/>
          </a:p>
        </p:txBody>
      </p:sp>
      <p:sp>
        <p:nvSpPr>
          <p:cNvPr id="5" name="Rectangle 4"/>
          <p:cNvSpPr>
            <a:spLocks noChangeArrowheads="1"/>
          </p:cNvSpPr>
          <p:nvPr/>
        </p:nvSpPr>
        <p:spPr bwMode="auto">
          <a:xfrm>
            <a:off x="0" y="2132856"/>
            <a:ext cx="9144000" cy="2677656"/>
          </a:xfrm>
          <a:prstGeom prst="rect">
            <a:avLst/>
          </a:prstGeom>
          <a:noFill/>
          <a:ln w="9525" algn="ctr">
            <a:noFill/>
            <a:miter lim="800000"/>
            <a:headEnd/>
            <a:tailEnd/>
          </a:ln>
        </p:spPr>
        <p:txBody>
          <a:bodyPr>
            <a:spAutoFit/>
          </a:bodyPr>
          <a:lstStyle/>
          <a:p>
            <a:pPr algn="ctr">
              <a:lnSpc>
                <a:spcPct val="150000"/>
              </a:lnSpc>
            </a:pPr>
            <a:r>
              <a:rPr lang="en-GB" sz="2800" b="1" dirty="0" smtClean="0">
                <a:solidFill>
                  <a:srgbClr val="FF0000"/>
                </a:solidFill>
              </a:rPr>
              <a:t>X-Ray Standing Waves (XSW)</a:t>
            </a:r>
          </a:p>
          <a:p>
            <a:pPr algn="ctr">
              <a:lnSpc>
                <a:spcPct val="150000"/>
              </a:lnSpc>
            </a:pPr>
            <a:endParaRPr lang="en-GB" sz="2800" b="1" dirty="0" smtClean="0">
              <a:solidFill>
                <a:srgbClr val="132577"/>
              </a:solidFill>
            </a:endParaRPr>
          </a:p>
          <a:p>
            <a:pPr algn="ctr">
              <a:lnSpc>
                <a:spcPct val="150000"/>
              </a:lnSpc>
            </a:pPr>
            <a:r>
              <a:rPr lang="en-GB" sz="2800" b="1" dirty="0" smtClean="0">
                <a:solidFill>
                  <a:srgbClr val="132577"/>
                </a:solidFill>
              </a:rPr>
              <a:t>Standing-Wave X-Ray Fluorescence</a:t>
            </a:r>
          </a:p>
          <a:p>
            <a:pPr algn="ctr">
              <a:lnSpc>
                <a:spcPct val="150000"/>
              </a:lnSpc>
            </a:pPr>
            <a:r>
              <a:rPr lang="en-GB" sz="2800" b="1" dirty="0" smtClean="0">
                <a:solidFill>
                  <a:srgbClr val="132577"/>
                </a:solidFill>
              </a:rPr>
              <a:t>Grazing incidence X-Ray Fluorescence (TRXF)</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irror_yield.png"/>
          <p:cNvPicPr>
            <a:picLocks noChangeAspect="1"/>
          </p:cNvPicPr>
          <p:nvPr/>
        </p:nvPicPr>
        <p:blipFill>
          <a:blip r:embed="rId3" cstate="print"/>
          <a:stretch>
            <a:fillRect/>
          </a:stretch>
        </p:blipFill>
        <p:spPr>
          <a:xfrm>
            <a:off x="4499992" y="3356992"/>
            <a:ext cx="3821613" cy="2883794"/>
          </a:xfrm>
          <a:prstGeom prst="rect">
            <a:avLst/>
          </a:prstGeom>
        </p:spPr>
      </p:pic>
      <p:sp>
        <p:nvSpPr>
          <p:cNvPr id="2" name="Title 1"/>
          <p:cNvSpPr>
            <a:spLocks noGrp="1"/>
          </p:cNvSpPr>
          <p:nvPr>
            <p:ph type="title"/>
          </p:nvPr>
        </p:nvSpPr>
        <p:spPr/>
        <p:txBody>
          <a:bodyPr/>
          <a:lstStyle/>
          <a:p>
            <a:r>
              <a:rPr lang="en-US" dirty="0" smtClean="0"/>
              <a:t>XSW generation by crystal &amp; total reflection from mirror</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66</a:t>
            </a:fld>
            <a:endParaRPr lang="fr-FR" dirty="0"/>
          </a:p>
        </p:txBody>
      </p:sp>
      <p:pic>
        <p:nvPicPr>
          <p:cNvPr id="5" name="Picture 4" descr="XSW_crystal.png"/>
          <p:cNvPicPr>
            <a:picLocks noChangeAspect="1"/>
          </p:cNvPicPr>
          <p:nvPr/>
        </p:nvPicPr>
        <p:blipFill>
          <a:blip r:embed="rId4" cstate="print"/>
          <a:stretch>
            <a:fillRect/>
          </a:stretch>
        </p:blipFill>
        <p:spPr>
          <a:xfrm>
            <a:off x="678220" y="692696"/>
            <a:ext cx="3240360" cy="2988332"/>
          </a:xfrm>
          <a:prstGeom prst="rect">
            <a:avLst/>
          </a:prstGeom>
        </p:spPr>
      </p:pic>
      <p:pic>
        <p:nvPicPr>
          <p:cNvPr id="7" name="Picture 6" descr="XSW_mirror_0.png"/>
          <p:cNvPicPr>
            <a:picLocks noChangeAspect="1"/>
          </p:cNvPicPr>
          <p:nvPr/>
        </p:nvPicPr>
        <p:blipFill>
          <a:blip r:embed="rId5" cstate="print"/>
          <a:stretch>
            <a:fillRect/>
          </a:stretch>
        </p:blipFill>
        <p:spPr>
          <a:xfrm>
            <a:off x="179512" y="3717032"/>
            <a:ext cx="4237776" cy="2588923"/>
          </a:xfrm>
          <a:prstGeom prst="rect">
            <a:avLst/>
          </a:prstGeom>
        </p:spPr>
      </p:pic>
      <p:pic>
        <p:nvPicPr>
          <p:cNvPr id="8" name="Picture 7" descr="mirror_refl_phase.png"/>
          <p:cNvPicPr>
            <a:picLocks noChangeAspect="1"/>
          </p:cNvPicPr>
          <p:nvPr/>
        </p:nvPicPr>
        <p:blipFill>
          <a:blip r:embed="rId6" cstate="print"/>
          <a:stretch>
            <a:fillRect/>
          </a:stretch>
        </p:blipFill>
        <p:spPr>
          <a:xfrm>
            <a:off x="4499992" y="620688"/>
            <a:ext cx="3870204" cy="2920461"/>
          </a:xfrm>
          <a:prstGeom prst="rect">
            <a:avLst/>
          </a:prstGeom>
        </p:spPr>
      </p:pic>
      <p:pic>
        <p:nvPicPr>
          <p:cNvPr id="10" name="Picture 9" descr="mirror_yield_map.png"/>
          <p:cNvPicPr>
            <a:picLocks noChangeAspect="1"/>
          </p:cNvPicPr>
          <p:nvPr/>
        </p:nvPicPr>
        <p:blipFill>
          <a:blip r:embed="rId7" cstate="print"/>
          <a:stretch>
            <a:fillRect/>
          </a:stretch>
        </p:blipFill>
        <p:spPr>
          <a:xfrm>
            <a:off x="7956376" y="4941168"/>
            <a:ext cx="1215347" cy="917103"/>
          </a:xfrm>
          <a:prstGeom prst="rect">
            <a:avLst/>
          </a:prstGeom>
        </p:spPr>
      </p:pic>
      <p:graphicFrame>
        <p:nvGraphicFramePr>
          <p:cNvPr id="1342466" name="Object 2"/>
          <p:cNvGraphicFramePr>
            <a:graphicFrameLocks noChangeAspect="1"/>
          </p:cNvGraphicFramePr>
          <p:nvPr/>
        </p:nvGraphicFramePr>
        <p:xfrm>
          <a:off x="6948264" y="4365104"/>
          <a:ext cx="2073038" cy="504056"/>
        </p:xfrm>
        <a:graphic>
          <a:graphicData uri="http://schemas.openxmlformats.org/presentationml/2006/ole">
            <p:oleObj spid="_x0000_s1342466" name="Equation" r:id="rId8" imgW="939600" imgH="228600" progId="Equation.3">
              <p:embed/>
            </p:oleObj>
          </a:graphicData>
        </a:graphic>
      </p:graphicFrame>
      <p:sp>
        <p:nvSpPr>
          <p:cNvPr id="13" name="TextBox 12"/>
          <p:cNvSpPr txBox="1"/>
          <p:nvPr/>
        </p:nvSpPr>
        <p:spPr>
          <a:xfrm>
            <a:off x="3351788" y="5723964"/>
            <a:ext cx="860172"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mirror</a:t>
            </a:r>
            <a:endParaRPr lang="en-GB" b="1" dirty="0">
              <a:latin typeface="Times New Roman" pitchFamily="18" charset="0"/>
              <a:cs typeface="Times New Roman" pitchFamily="18" charset="0"/>
            </a:endParaRPr>
          </a:p>
        </p:txBody>
      </p:sp>
      <p:graphicFrame>
        <p:nvGraphicFramePr>
          <p:cNvPr id="14" name="Object 213"/>
          <p:cNvGraphicFramePr>
            <a:graphicFrameLocks noChangeAspect="1"/>
          </p:cNvGraphicFramePr>
          <p:nvPr/>
        </p:nvGraphicFramePr>
        <p:xfrm>
          <a:off x="7236296" y="980728"/>
          <a:ext cx="1652588" cy="714375"/>
        </p:xfrm>
        <a:graphic>
          <a:graphicData uri="http://schemas.openxmlformats.org/presentationml/2006/ole">
            <p:oleObj spid="_x0000_s1342467" name="Equation" r:id="rId9" imgW="1231560" imgH="533160" progId="Equation.3">
              <p:embed/>
            </p:oleObj>
          </a:graphicData>
        </a:graphic>
      </p:graphicFrame>
      <p:graphicFrame>
        <p:nvGraphicFramePr>
          <p:cNvPr id="1342468" name="Object 4"/>
          <p:cNvGraphicFramePr>
            <a:graphicFrameLocks noChangeAspect="1"/>
          </p:cNvGraphicFramePr>
          <p:nvPr/>
        </p:nvGraphicFramePr>
        <p:xfrm>
          <a:off x="7236296" y="2276475"/>
          <a:ext cx="1527175" cy="731838"/>
        </p:xfrm>
        <a:graphic>
          <a:graphicData uri="http://schemas.openxmlformats.org/presentationml/2006/ole">
            <p:oleObj spid="_x0000_s1342468" name="Equation" r:id="rId10" imgW="825480" imgH="393480" progId="Equation.3">
              <p:embed/>
            </p:oleObj>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GIXF: Specific ion adsorption and short-range interactions</a:t>
            </a:r>
            <a:br>
              <a:rPr lang="en-GB" dirty="0" smtClean="0"/>
            </a:br>
            <a:r>
              <a:rPr lang="en-GB" dirty="0" smtClean="0"/>
              <a:t>at the air aqueous solution interface</a:t>
            </a:r>
            <a:endParaRPr lang="en-GB"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67</a:t>
            </a:fld>
            <a:endParaRPr lang="fr-FR" dirty="0"/>
          </a:p>
        </p:txBody>
      </p:sp>
      <p:sp>
        <p:nvSpPr>
          <p:cNvPr id="5" name="Text Box 3"/>
          <p:cNvSpPr txBox="1">
            <a:spLocks noChangeArrowheads="1"/>
          </p:cNvSpPr>
          <p:nvPr/>
        </p:nvSpPr>
        <p:spPr bwMode="auto">
          <a:xfrm>
            <a:off x="4649912" y="6079902"/>
            <a:ext cx="4379913" cy="304800"/>
          </a:xfrm>
          <a:prstGeom prst="rect">
            <a:avLst/>
          </a:prstGeom>
          <a:noFill/>
          <a:ln w="9525">
            <a:noFill/>
            <a:miter lim="800000"/>
            <a:headEnd/>
            <a:tailEnd/>
          </a:ln>
        </p:spPr>
        <p:txBody>
          <a:bodyPr wrap="none">
            <a:spAutoFit/>
          </a:bodyPr>
          <a:lstStyle/>
          <a:p>
            <a:r>
              <a:rPr lang="en-GB" sz="1400" b="0" i="1">
                <a:latin typeface="Times New Roman" pitchFamily="18" charset="0"/>
              </a:rPr>
              <a:t>V. Padmanabhan et al., Phys. Rev. Lett. 99, 086105 (2007</a:t>
            </a:r>
            <a:r>
              <a:rPr lang="fr-FR" sz="1400" b="0" i="1">
                <a:latin typeface="Times New Roman" pitchFamily="18" charset="0"/>
              </a:rPr>
              <a:t>)</a:t>
            </a:r>
          </a:p>
        </p:txBody>
      </p:sp>
      <p:pic>
        <p:nvPicPr>
          <p:cNvPr id="6" name="Picture 4" descr="fluor_1"/>
          <p:cNvPicPr>
            <a:picLocks noChangeAspect="1" noChangeArrowheads="1"/>
          </p:cNvPicPr>
          <p:nvPr/>
        </p:nvPicPr>
        <p:blipFill>
          <a:blip r:embed="rId3" cstate="print"/>
          <a:srcRect/>
          <a:stretch>
            <a:fillRect/>
          </a:stretch>
        </p:blipFill>
        <p:spPr bwMode="auto">
          <a:xfrm>
            <a:off x="185862" y="1196752"/>
            <a:ext cx="3716338" cy="2190750"/>
          </a:xfrm>
          <a:prstGeom prst="rect">
            <a:avLst/>
          </a:prstGeom>
          <a:noFill/>
          <a:ln w="9525">
            <a:noFill/>
            <a:miter lim="800000"/>
            <a:headEnd/>
            <a:tailEnd/>
          </a:ln>
        </p:spPr>
      </p:pic>
      <p:pic>
        <p:nvPicPr>
          <p:cNvPr id="7" name="Picture 5" descr="fluor_2"/>
          <p:cNvPicPr>
            <a:picLocks noChangeAspect="1" noChangeArrowheads="1"/>
          </p:cNvPicPr>
          <p:nvPr/>
        </p:nvPicPr>
        <p:blipFill>
          <a:blip r:embed="rId4" cstate="print"/>
          <a:srcRect/>
          <a:stretch>
            <a:fillRect/>
          </a:stretch>
        </p:blipFill>
        <p:spPr bwMode="auto">
          <a:xfrm>
            <a:off x="179512" y="3382739"/>
            <a:ext cx="4276725" cy="2987675"/>
          </a:xfrm>
          <a:prstGeom prst="rect">
            <a:avLst/>
          </a:prstGeom>
          <a:noFill/>
          <a:ln w="9525">
            <a:noFill/>
            <a:miter lim="800000"/>
            <a:headEnd/>
            <a:tailEnd/>
          </a:ln>
        </p:spPr>
      </p:pic>
      <p:pic>
        <p:nvPicPr>
          <p:cNvPr id="8" name="Picture 6" descr="fluor_3"/>
          <p:cNvPicPr>
            <a:picLocks noChangeAspect="1" noChangeArrowheads="1"/>
          </p:cNvPicPr>
          <p:nvPr/>
        </p:nvPicPr>
        <p:blipFill>
          <a:blip r:embed="rId5" cstate="print"/>
          <a:srcRect/>
          <a:stretch>
            <a:fillRect/>
          </a:stretch>
        </p:blipFill>
        <p:spPr bwMode="auto">
          <a:xfrm>
            <a:off x="2089275" y="3471639"/>
            <a:ext cx="2282825" cy="1420813"/>
          </a:xfrm>
          <a:prstGeom prst="rect">
            <a:avLst/>
          </a:prstGeom>
          <a:noFill/>
          <a:ln w="9525">
            <a:noFill/>
            <a:miter lim="800000"/>
            <a:headEnd/>
            <a:tailEnd/>
          </a:ln>
        </p:spPr>
      </p:pic>
      <p:sp>
        <p:nvSpPr>
          <p:cNvPr id="9" name="Text Box 7"/>
          <p:cNvSpPr txBox="1">
            <a:spLocks noChangeArrowheads="1"/>
          </p:cNvSpPr>
          <p:nvPr/>
        </p:nvSpPr>
        <p:spPr bwMode="auto">
          <a:xfrm>
            <a:off x="3097337" y="4376514"/>
            <a:ext cx="671513" cy="274638"/>
          </a:xfrm>
          <a:prstGeom prst="rect">
            <a:avLst/>
          </a:prstGeom>
          <a:noFill/>
          <a:ln w="9525">
            <a:noFill/>
            <a:miter lim="800000"/>
            <a:headEnd/>
            <a:tailEnd/>
          </a:ln>
        </p:spPr>
        <p:txBody>
          <a:bodyPr wrap="none">
            <a:spAutoFit/>
          </a:bodyPr>
          <a:lstStyle/>
          <a:p>
            <a:r>
              <a:rPr lang="en-US" sz="1200">
                <a:latin typeface="Symbol" pitchFamily="18" charset="2"/>
              </a:rPr>
              <a:t>a</a:t>
            </a:r>
            <a:r>
              <a:rPr lang="en-US" sz="1200" baseline="-25000"/>
              <a:t>i</a:t>
            </a:r>
            <a:r>
              <a:rPr lang="en-US" sz="1200"/>
              <a:t> nm</a:t>
            </a:r>
            <a:r>
              <a:rPr lang="en-US" sz="1200" baseline="30000"/>
              <a:t>-1</a:t>
            </a:r>
            <a:endParaRPr lang="fr-FR" sz="1200" baseline="30000"/>
          </a:p>
        </p:txBody>
      </p:sp>
      <p:sp>
        <p:nvSpPr>
          <p:cNvPr id="10" name="Text Box 8"/>
          <p:cNvSpPr txBox="1">
            <a:spLocks noChangeArrowheads="1"/>
          </p:cNvSpPr>
          <p:nvPr/>
        </p:nvSpPr>
        <p:spPr bwMode="auto">
          <a:xfrm rot="-5400000">
            <a:off x="1287588" y="4005039"/>
            <a:ext cx="1293812" cy="274637"/>
          </a:xfrm>
          <a:prstGeom prst="rect">
            <a:avLst/>
          </a:prstGeom>
          <a:noFill/>
          <a:ln w="9525">
            <a:noFill/>
            <a:miter lim="800000"/>
            <a:headEnd/>
            <a:tailEnd/>
          </a:ln>
        </p:spPr>
        <p:txBody>
          <a:bodyPr wrap="none">
            <a:spAutoFit/>
          </a:bodyPr>
          <a:lstStyle/>
          <a:p>
            <a:r>
              <a:rPr lang="en-US" sz="1200">
                <a:latin typeface="Symbol" pitchFamily="18" charset="2"/>
              </a:rPr>
              <a:t>a</a:t>
            </a:r>
            <a:r>
              <a:rPr lang="en-US" sz="1200" baseline="-25000"/>
              <a:t>i</a:t>
            </a:r>
            <a:r>
              <a:rPr lang="en-US" sz="1200" baseline="30000"/>
              <a:t>-1</a:t>
            </a:r>
            <a:r>
              <a:rPr lang="en-US" sz="1200"/>
              <a:t>(I</a:t>
            </a:r>
            <a:r>
              <a:rPr lang="en-US" sz="1200" baseline="-25000"/>
              <a:t>f</a:t>
            </a:r>
            <a:r>
              <a:rPr lang="en-US" sz="1200"/>
              <a:t>/I</a:t>
            </a:r>
            <a:r>
              <a:rPr lang="en-US" sz="1200" baseline="-25000"/>
              <a:t>e</a:t>
            </a:r>
            <a:r>
              <a:rPr lang="en-US" sz="1200"/>
              <a:t>)/(I</a:t>
            </a:r>
            <a:r>
              <a:rPr lang="en-US" sz="1200" baseline="-25000"/>
              <a:t>f</a:t>
            </a:r>
            <a:r>
              <a:rPr lang="en-US" sz="1200"/>
              <a:t>/I</a:t>
            </a:r>
            <a:r>
              <a:rPr lang="en-US" sz="1200" baseline="-25000"/>
              <a:t>e</a:t>
            </a:r>
            <a:r>
              <a:rPr lang="en-US" sz="1200"/>
              <a:t>)</a:t>
            </a:r>
            <a:r>
              <a:rPr lang="en-US" sz="1200" baseline="-25000"/>
              <a:t>bulk</a:t>
            </a:r>
            <a:endParaRPr lang="fr-FR" sz="1200" baseline="-25000"/>
          </a:p>
        </p:txBody>
      </p:sp>
      <p:pic>
        <p:nvPicPr>
          <p:cNvPr id="11" name="Picture 9" descr="fluor_4"/>
          <p:cNvPicPr>
            <a:picLocks noChangeAspect="1" noChangeArrowheads="1"/>
          </p:cNvPicPr>
          <p:nvPr/>
        </p:nvPicPr>
        <p:blipFill>
          <a:blip r:embed="rId6" cstate="print"/>
          <a:srcRect/>
          <a:stretch>
            <a:fillRect/>
          </a:stretch>
        </p:blipFill>
        <p:spPr bwMode="auto">
          <a:xfrm>
            <a:off x="4656262" y="1547589"/>
            <a:ext cx="4171950" cy="2498725"/>
          </a:xfrm>
          <a:prstGeom prst="rect">
            <a:avLst/>
          </a:prstGeom>
          <a:noFill/>
          <a:ln w="9525">
            <a:noFill/>
            <a:miter lim="800000"/>
            <a:headEnd/>
            <a:tailEnd/>
          </a:ln>
        </p:spPr>
      </p:pic>
      <p:pic>
        <p:nvPicPr>
          <p:cNvPr id="12" name="Picture 10" descr="fluor_5"/>
          <p:cNvPicPr>
            <a:picLocks noChangeAspect="1" noChangeArrowheads="1"/>
          </p:cNvPicPr>
          <p:nvPr/>
        </p:nvPicPr>
        <p:blipFill>
          <a:blip r:embed="rId7" cstate="print"/>
          <a:srcRect/>
          <a:stretch>
            <a:fillRect/>
          </a:stretch>
        </p:blipFill>
        <p:spPr bwMode="auto">
          <a:xfrm>
            <a:off x="5367462" y="4144739"/>
            <a:ext cx="3270250" cy="1951038"/>
          </a:xfrm>
          <a:prstGeom prst="rect">
            <a:avLst/>
          </a:prstGeom>
          <a:noFill/>
          <a:ln w="9525">
            <a:noFill/>
            <a:miter lim="800000"/>
            <a:headEnd/>
            <a:tailEnd/>
          </a:ln>
        </p:spPr>
      </p:pic>
      <p:sp>
        <p:nvSpPr>
          <p:cNvPr id="13" name="Text Box 11"/>
          <p:cNvSpPr txBox="1">
            <a:spLocks noChangeArrowheads="1"/>
          </p:cNvSpPr>
          <p:nvPr/>
        </p:nvSpPr>
        <p:spPr bwMode="auto">
          <a:xfrm>
            <a:off x="2592512" y="5013102"/>
            <a:ext cx="1755775" cy="304800"/>
          </a:xfrm>
          <a:prstGeom prst="rect">
            <a:avLst/>
          </a:prstGeom>
          <a:noFill/>
          <a:ln w="9525">
            <a:noFill/>
            <a:miter lim="800000"/>
            <a:headEnd/>
            <a:tailEnd/>
          </a:ln>
        </p:spPr>
        <p:txBody>
          <a:bodyPr wrap="none">
            <a:spAutoFit/>
          </a:bodyPr>
          <a:lstStyle/>
          <a:p>
            <a:r>
              <a:rPr lang="en-US" sz="1400" dirty="0" err="1">
                <a:solidFill>
                  <a:srgbClr val="0033CC"/>
                </a:solidFill>
              </a:rPr>
              <a:t>KCl</a:t>
            </a:r>
            <a:r>
              <a:rPr lang="en-US" sz="1400" dirty="0">
                <a:solidFill>
                  <a:srgbClr val="0033CC"/>
                </a:solidFill>
              </a:rPr>
              <a:t> 0.1M + KI 0.1M</a:t>
            </a:r>
            <a:endParaRPr lang="fr-FR" sz="1400" dirty="0">
              <a:solidFill>
                <a:srgbClr val="0033CC"/>
              </a:solidFill>
            </a:endParaRPr>
          </a:p>
        </p:txBody>
      </p:sp>
      <p:sp>
        <p:nvSpPr>
          <p:cNvPr id="14" name="Text Box 12"/>
          <p:cNvSpPr txBox="1">
            <a:spLocks noChangeArrowheads="1"/>
          </p:cNvSpPr>
          <p:nvPr/>
        </p:nvSpPr>
        <p:spPr bwMode="auto">
          <a:xfrm>
            <a:off x="6781925" y="5376639"/>
            <a:ext cx="1739900" cy="320675"/>
          </a:xfrm>
          <a:prstGeom prst="rect">
            <a:avLst/>
          </a:prstGeom>
          <a:noFill/>
          <a:ln w="9525">
            <a:noFill/>
            <a:miter lim="800000"/>
            <a:headEnd/>
            <a:tailEnd/>
          </a:ln>
        </p:spPr>
        <p:txBody>
          <a:bodyPr wrap="none">
            <a:spAutoFit/>
          </a:bodyPr>
          <a:lstStyle/>
          <a:p>
            <a:r>
              <a:rPr lang="en-US" sz="1500" dirty="0" err="1">
                <a:solidFill>
                  <a:srgbClr val="0033CC"/>
                </a:solidFill>
                <a:latin typeface="Arial Narrow" pitchFamily="34" charset="0"/>
              </a:rPr>
              <a:t>CsCl</a:t>
            </a:r>
            <a:r>
              <a:rPr lang="en-US" sz="1500" dirty="0">
                <a:solidFill>
                  <a:srgbClr val="0033CC"/>
                </a:solidFill>
                <a:latin typeface="Arial Narrow" pitchFamily="34" charset="0"/>
              </a:rPr>
              <a:t> 0.1M + </a:t>
            </a:r>
            <a:r>
              <a:rPr lang="en-US" sz="1500" dirty="0" err="1">
                <a:solidFill>
                  <a:srgbClr val="0033CC"/>
                </a:solidFill>
                <a:latin typeface="Arial Narrow" pitchFamily="34" charset="0"/>
              </a:rPr>
              <a:t>CsI</a:t>
            </a:r>
            <a:r>
              <a:rPr lang="en-US" sz="1500" dirty="0">
                <a:solidFill>
                  <a:srgbClr val="0033CC"/>
                </a:solidFill>
                <a:latin typeface="Arial Narrow" pitchFamily="34" charset="0"/>
              </a:rPr>
              <a:t> 0.1M</a:t>
            </a:r>
            <a:endParaRPr lang="fr-FR" sz="1500" dirty="0">
              <a:solidFill>
                <a:srgbClr val="0033CC"/>
              </a:solidFill>
              <a:latin typeface="Arial Narrow" pitchFamily="34" charset="0"/>
            </a:endParaRPr>
          </a:p>
        </p:txBody>
      </p:sp>
      <p:sp>
        <p:nvSpPr>
          <p:cNvPr id="15" name="Text Box 13"/>
          <p:cNvSpPr txBox="1">
            <a:spLocks noChangeArrowheads="1"/>
          </p:cNvSpPr>
          <p:nvPr/>
        </p:nvSpPr>
        <p:spPr bwMode="auto">
          <a:xfrm>
            <a:off x="5438900" y="1744439"/>
            <a:ext cx="1865960" cy="523220"/>
          </a:xfrm>
          <a:prstGeom prst="rect">
            <a:avLst/>
          </a:prstGeom>
          <a:noFill/>
          <a:ln w="9525">
            <a:noFill/>
            <a:miter lim="800000"/>
            <a:headEnd/>
            <a:tailEnd/>
          </a:ln>
        </p:spPr>
        <p:txBody>
          <a:bodyPr wrap="none">
            <a:spAutoFit/>
          </a:bodyPr>
          <a:lstStyle/>
          <a:p>
            <a:r>
              <a:rPr lang="en-US" sz="1400" dirty="0" err="1">
                <a:solidFill>
                  <a:srgbClr val="0033CC"/>
                </a:solidFill>
              </a:rPr>
              <a:t>KCl</a:t>
            </a:r>
            <a:r>
              <a:rPr lang="en-US" sz="1400" dirty="0">
                <a:solidFill>
                  <a:srgbClr val="0033CC"/>
                </a:solidFill>
              </a:rPr>
              <a:t> 0.1M</a:t>
            </a:r>
          </a:p>
          <a:p>
            <a:r>
              <a:rPr lang="en-US" sz="1400" dirty="0">
                <a:solidFill>
                  <a:srgbClr val="0033CC"/>
                </a:solidFill>
              </a:rPr>
              <a:t>depleted layer 3.77 A</a:t>
            </a:r>
            <a:endParaRPr lang="fr-FR" sz="1400" dirty="0">
              <a:solidFill>
                <a:srgbClr val="0033CC"/>
              </a:solidFill>
            </a:endParaRPr>
          </a:p>
        </p:txBody>
      </p:sp>
      <p:grpSp>
        <p:nvGrpSpPr>
          <p:cNvPr id="3" name="Group 14"/>
          <p:cNvGrpSpPr>
            <a:grpSpLocks/>
          </p:cNvGrpSpPr>
          <p:nvPr/>
        </p:nvGrpSpPr>
        <p:grpSpPr bwMode="auto">
          <a:xfrm>
            <a:off x="6600950" y="2779489"/>
            <a:ext cx="2049462" cy="782638"/>
            <a:chOff x="4231" y="1858"/>
            <a:chExt cx="1291" cy="493"/>
          </a:xfrm>
        </p:grpSpPr>
        <p:sp>
          <p:nvSpPr>
            <p:cNvPr id="17" name="Text Box 15"/>
            <p:cNvSpPr txBox="1">
              <a:spLocks noChangeArrowheads="1"/>
            </p:cNvSpPr>
            <p:nvPr/>
          </p:nvSpPr>
          <p:spPr bwMode="auto">
            <a:xfrm>
              <a:off x="4543" y="1858"/>
              <a:ext cx="625" cy="192"/>
            </a:xfrm>
            <a:prstGeom prst="rect">
              <a:avLst/>
            </a:prstGeom>
            <a:noFill/>
            <a:ln w="9525">
              <a:noFill/>
              <a:miter lim="800000"/>
              <a:headEnd/>
              <a:tailEnd/>
            </a:ln>
          </p:spPr>
          <p:txBody>
            <a:bodyPr wrap="none">
              <a:spAutoFit/>
            </a:bodyPr>
            <a:lstStyle/>
            <a:p>
              <a:r>
                <a:rPr lang="en-US" sz="1400" b="0">
                  <a:latin typeface="Symbol" pitchFamily="18" charset="2"/>
                </a:rPr>
                <a:t>p</a:t>
              </a:r>
              <a:r>
                <a:rPr lang="en-US" sz="1400" b="0" baseline="-25000"/>
                <a:t>elec</a:t>
              </a:r>
              <a:r>
                <a:rPr lang="en-US" sz="1400" b="0"/>
                <a:t> &gt; </a:t>
              </a:r>
              <a:r>
                <a:rPr lang="en-US" sz="1400" b="0">
                  <a:latin typeface="Symbol" pitchFamily="18" charset="2"/>
                </a:rPr>
                <a:t>p</a:t>
              </a:r>
              <a:r>
                <a:rPr lang="en-US" sz="1400" b="0" baseline="-25000"/>
                <a:t>solv</a:t>
              </a:r>
              <a:endParaRPr lang="fr-FR" sz="1400" b="0" baseline="-25000"/>
            </a:p>
          </p:txBody>
        </p:sp>
        <p:sp>
          <p:nvSpPr>
            <p:cNvPr id="18" name="Rectangle 16" descr="Zig zag"/>
            <p:cNvSpPr>
              <a:spLocks noChangeArrowheads="1"/>
            </p:cNvSpPr>
            <p:nvPr/>
          </p:nvSpPr>
          <p:spPr bwMode="auto">
            <a:xfrm>
              <a:off x="4231" y="2050"/>
              <a:ext cx="1047" cy="301"/>
            </a:xfrm>
            <a:prstGeom prst="rect">
              <a:avLst/>
            </a:prstGeom>
            <a:pattFill prst="zigZag">
              <a:fgClr>
                <a:srgbClr val="00CCFF"/>
              </a:fgClr>
              <a:bgClr>
                <a:schemeClr val="bg1"/>
              </a:bgClr>
            </a:pattFill>
            <a:ln w="9525">
              <a:solidFill>
                <a:schemeClr val="tx1"/>
              </a:solidFill>
              <a:miter lim="800000"/>
              <a:headEnd/>
              <a:tailEnd/>
            </a:ln>
          </p:spPr>
          <p:txBody>
            <a:bodyPr wrap="none" anchor="ctr"/>
            <a:lstStyle/>
            <a:p>
              <a:endParaRPr lang="en-US"/>
            </a:p>
          </p:txBody>
        </p:sp>
        <p:sp>
          <p:nvSpPr>
            <p:cNvPr id="19" name="Line 17"/>
            <p:cNvSpPr>
              <a:spLocks noChangeShapeType="1"/>
            </p:cNvSpPr>
            <p:nvPr/>
          </p:nvSpPr>
          <p:spPr bwMode="auto">
            <a:xfrm>
              <a:off x="4231" y="2098"/>
              <a:ext cx="1047" cy="0"/>
            </a:xfrm>
            <a:prstGeom prst="line">
              <a:avLst/>
            </a:prstGeom>
            <a:noFill/>
            <a:ln w="9525">
              <a:solidFill>
                <a:schemeClr val="tx1"/>
              </a:solidFill>
              <a:prstDash val="dash"/>
              <a:round/>
              <a:headEnd/>
              <a:tailEnd/>
            </a:ln>
          </p:spPr>
          <p:txBody>
            <a:bodyPr/>
            <a:lstStyle/>
            <a:p>
              <a:endParaRPr lang="en-GB"/>
            </a:p>
          </p:txBody>
        </p:sp>
        <p:grpSp>
          <p:nvGrpSpPr>
            <p:cNvPr id="16" name="Group 18"/>
            <p:cNvGrpSpPr>
              <a:grpSpLocks/>
            </p:cNvGrpSpPr>
            <p:nvPr/>
          </p:nvGrpSpPr>
          <p:grpSpPr bwMode="auto">
            <a:xfrm>
              <a:off x="4374" y="2240"/>
              <a:ext cx="80" cy="80"/>
              <a:chOff x="522" y="970"/>
              <a:chExt cx="115" cy="115"/>
            </a:xfrm>
          </p:grpSpPr>
          <p:sp>
            <p:nvSpPr>
              <p:cNvPr id="49" name="Oval 19"/>
              <p:cNvSpPr>
                <a:spLocks noChangeArrowheads="1"/>
              </p:cNvSpPr>
              <p:nvPr/>
            </p:nvSpPr>
            <p:spPr bwMode="auto">
              <a:xfrm>
                <a:off x="522" y="970"/>
                <a:ext cx="115" cy="115"/>
              </a:xfrm>
              <a:prstGeom prst="ellipse">
                <a:avLst/>
              </a:prstGeom>
              <a:solidFill>
                <a:srgbClr val="0000FF"/>
              </a:solidFill>
              <a:ln w="9525">
                <a:solidFill>
                  <a:schemeClr val="tx1"/>
                </a:solidFill>
                <a:round/>
                <a:headEnd/>
                <a:tailEnd/>
              </a:ln>
            </p:spPr>
            <p:txBody>
              <a:bodyPr wrap="none" anchor="ctr"/>
              <a:lstStyle/>
              <a:p>
                <a:endParaRPr lang="en-US"/>
              </a:p>
            </p:txBody>
          </p:sp>
          <p:sp>
            <p:nvSpPr>
              <p:cNvPr id="50" name="Line 20"/>
              <p:cNvSpPr>
                <a:spLocks noChangeShapeType="1"/>
              </p:cNvSpPr>
              <p:nvPr/>
            </p:nvSpPr>
            <p:spPr bwMode="auto">
              <a:xfrm>
                <a:off x="533" y="1027"/>
                <a:ext cx="91" cy="0"/>
              </a:xfrm>
              <a:prstGeom prst="line">
                <a:avLst/>
              </a:prstGeom>
              <a:noFill/>
              <a:ln w="28575">
                <a:solidFill>
                  <a:schemeClr val="bg1"/>
                </a:solidFill>
                <a:round/>
                <a:headEnd/>
                <a:tailEnd/>
              </a:ln>
            </p:spPr>
            <p:txBody>
              <a:bodyPr/>
              <a:lstStyle/>
              <a:p>
                <a:endParaRPr lang="en-GB"/>
              </a:p>
            </p:txBody>
          </p:sp>
          <p:sp>
            <p:nvSpPr>
              <p:cNvPr id="51" name="Line 21"/>
              <p:cNvSpPr>
                <a:spLocks noChangeShapeType="1"/>
              </p:cNvSpPr>
              <p:nvPr/>
            </p:nvSpPr>
            <p:spPr bwMode="auto">
              <a:xfrm rot="-5400000">
                <a:off x="533" y="1027"/>
                <a:ext cx="91" cy="0"/>
              </a:xfrm>
              <a:prstGeom prst="line">
                <a:avLst/>
              </a:prstGeom>
              <a:noFill/>
              <a:ln w="28575">
                <a:solidFill>
                  <a:schemeClr val="bg1"/>
                </a:solidFill>
                <a:round/>
                <a:headEnd/>
                <a:tailEnd/>
              </a:ln>
            </p:spPr>
            <p:txBody>
              <a:bodyPr/>
              <a:lstStyle/>
              <a:p>
                <a:endParaRPr lang="en-GB"/>
              </a:p>
            </p:txBody>
          </p:sp>
        </p:grpSp>
        <p:grpSp>
          <p:nvGrpSpPr>
            <p:cNvPr id="20" name="Group 22"/>
            <p:cNvGrpSpPr>
              <a:grpSpLocks/>
            </p:cNvGrpSpPr>
            <p:nvPr/>
          </p:nvGrpSpPr>
          <p:grpSpPr bwMode="auto">
            <a:xfrm>
              <a:off x="4279" y="2114"/>
              <a:ext cx="80" cy="80"/>
              <a:chOff x="1247" y="1071"/>
              <a:chExt cx="115" cy="115"/>
            </a:xfrm>
          </p:grpSpPr>
          <p:sp>
            <p:nvSpPr>
              <p:cNvPr id="47" name="Oval 23"/>
              <p:cNvSpPr>
                <a:spLocks noChangeArrowheads="1"/>
              </p:cNvSpPr>
              <p:nvPr/>
            </p:nvSpPr>
            <p:spPr bwMode="auto">
              <a:xfrm>
                <a:off x="1247" y="1071"/>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 name="Line 24"/>
              <p:cNvSpPr>
                <a:spLocks noChangeShapeType="1"/>
              </p:cNvSpPr>
              <p:nvPr/>
            </p:nvSpPr>
            <p:spPr bwMode="auto">
              <a:xfrm>
                <a:off x="1259" y="1128"/>
                <a:ext cx="91" cy="0"/>
              </a:xfrm>
              <a:prstGeom prst="line">
                <a:avLst/>
              </a:prstGeom>
              <a:noFill/>
              <a:ln w="28575">
                <a:solidFill>
                  <a:schemeClr val="bg1"/>
                </a:solidFill>
                <a:round/>
                <a:headEnd/>
                <a:tailEnd/>
              </a:ln>
            </p:spPr>
            <p:txBody>
              <a:bodyPr/>
              <a:lstStyle/>
              <a:p>
                <a:endParaRPr lang="en-GB"/>
              </a:p>
            </p:txBody>
          </p:sp>
        </p:grpSp>
        <p:grpSp>
          <p:nvGrpSpPr>
            <p:cNvPr id="21" name="Group 25"/>
            <p:cNvGrpSpPr>
              <a:grpSpLocks/>
            </p:cNvGrpSpPr>
            <p:nvPr/>
          </p:nvGrpSpPr>
          <p:grpSpPr bwMode="auto">
            <a:xfrm>
              <a:off x="4882" y="2256"/>
              <a:ext cx="80" cy="80"/>
              <a:chOff x="522" y="970"/>
              <a:chExt cx="115" cy="115"/>
            </a:xfrm>
          </p:grpSpPr>
          <p:sp>
            <p:nvSpPr>
              <p:cNvPr id="44" name="Oval 26"/>
              <p:cNvSpPr>
                <a:spLocks noChangeArrowheads="1"/>
              </p:cNvSpPr>
              <p:nvPr/>
            </p:nvSpPr>
            <p:spPr bwMode="auto">
              <a:xfrm>
                <a:off x="522" y="970"/>
                <a:ext cx="115" cy="115"/>
              </a:xfrm>
              <a:prstGeom prst="ellipse">
                <a:avLst/>
              </a:prstGeom>
              <a:solidFill>
                <a:srgbClr val="0000FF"/>
              </a:solidFill>
              <a:ln w="9525">
                <a:solidFill>
                  <a:schemeClr val="tx1"/>
                </a:solidFill>
                <a:round/>
                <a:headEnd/>
                <a:tailEnd/>
              </a:ln>
            </p:spPr>
            <p:txBody>
              <a:bodyPr wrap="none" anchor="ctr"/>
              <a:lstStyle/>
              <a:p>
                <a:endParaRPr lang="en-US"/>
              </a:p>
            </p:txBody>
          </p:sp>
          <p:sp>
            <p:nvSpPr>
              <p:cNvPr id="45" name="Line 27"/>
              <p:cNvSpPr>
                <a:spLocks noChangeShapeType="1"/>
              </p:cNvSpPr>
              <p:nvPr/>
            </p:nvSpPr>
            <p:spPr bwMode="auto">
              <a:xfrm>
                <a:off x="533" y="1027"/>
                <a:ext cx="91" cy="0"/>
              </a:xfrm>
              <a:prstGeom prst="line">
                <a:avLst/>
              </a:prstGeom>
              <a:noFill/>
              <a:ln w="28575">
                <a:solidFill>
                  <a:schemeClr val="bg1"/>
                </a:solidFill>
                <a:round/>
                <a:headEnd/>
                <a:tailEnd/>
              </a:ln>
            </p:spPr>
            <p:txBody>
              <a:bodyPr/>
              <a:lstStyle/>
              <a:p>
                <a:endParaRPr lang="en-GB"/>
              </a:p>
            </p:txBody>
          </p:sp>
          <p:sp>
            <p:nvSpPr>
              <p:cNvPr id="46" name="Line 28"/>
              <p:cNvSpPr>
                <a:spLocks noChangeShapeType="1"/>
              </p:cNvSpPr>
              <p:nvPr/>
            </p:nvSpPr>
            <p:spPr bwMode="auto">
              <a:xfrm rot="-5400000">
                <a:off x="533" y="1027"/>
                <a:ext cx="91" cy="0"/>
              </a:xfrm>
              <a:prstGeom prst="line">
                <a:avLst/>
              </a:prstGeom>
              <a:noFill/>
              <a:ln w="28575">
                <a:solidFill>
                  <a:schemeClr val="bg1"/>
                </a:solidFill>
                <a:round/>
                <a:headEnd/>
                <a:tailEnd/>
              </a:ln>
            </p:spPr>
            <p:txBody>
              <a:bodyPr/>
              <a:lstStyle/>
              <a:p>
                <a:endParaRPr lang="en-GB"/>
              </a:p>
            </p:txBody>
          </p:sp>
        </p:grpSp>
        <p:grpSp>
          <p:nvGrpSpPr>
            <p:cNvPr id="22" name="Group 29"/>
            <p:cNvGrpSpPr>
              <a:grpSpLocks/>
            </p:cNvGrpSpPr>
            <p:nvPr/>
          </p:nvGrpSpPr>
          <p:grpSpPr bwMode="auto">
            <a:xfrm>
              <a:off x="4531" y="2112"/>
              <a:ext cx="81" cy="81"/>
              <a:chOff x="522" y="970"/>
              <a:chExt cx="115" cy="115"/>
            </a:xfrm>
          </p:grpSpPr>
          <p:sp>
            <p:nvSpPr>
              <p:cNvPr id="41" name="Oval 30"/>
              <p:cNvSpPr>
                <a:spLocks noChangeArrowheads="1"/>
              </p:cNvSpPr>
              <p:nvPr/>
            </p:nvSpPr>
            <p:spPr bwMode="auto">
              <a:xfrm>
                <a:off x="522" y="970"/>
                <a:ext cx="115" cy="115"/>
              </a:xfrm>
              <a:prstGeom prst="ellipse">
                <a:avLst/>
              </a:prstGeom>
              <a:solidFill>
                <a:srgbClr val="0000FF"/>
              </a:solidFill>
              <a:ln w="9525">
                <a:solidFill>
                  <a:schemeClr val="tx1"/>
                </a:solidFill>
                <a:round/>
                <a:headEnd/>
                <a:tailEnd/>
              </a:ln>
            </p:spPr>
            <p:txBody>
              <a:bodyPr wrap="none" anchor="ctr"/>
              <a:lstStyle/>
              <a:p>
                <a:endParaRPr lang="en-US"/>
              </a:p>
            </p:txBody>
          </p:sp>
          <p:sp>
            <p:nvSpPr>
              <p:cNvPr id="42" name="Line 31"/>
              <p:cNvSpPr>
                <a:spLocks noChangeShapeType="1"/>
              </p:cNvSpPr>
              <p:nvPr/>
            </p:nvSpPr>
            <p:spPr bwMode="auto">
              <a:xfrm>
                <a:off x="533" y="1027"/>
                <a:ext cx="91" cy="0"/>
              </a:xfrm>
              <a:prstGeom prst="line">
                <a:avLst/>
              </a:prstGeom>
              <a:noFill/>
              <a:ln w="28575">
                <a:solidFill>
                  <a:schemeClr val="bg1"/>
                </a:solidFill>
                <a:round/>
                <a:headEnd/>
                <a:tailEnd/>
              </a:ln>
            </p:spPr>
            <p:txBody>
              <a:bodyPr/>
              <a:lstStyle/>
              <a:p>
                <a:endParaRPr lang="en-GB"/>
              </a:p>
            </p:txBody>
          </p:sp>
          <p:sp>
            <p:nvSpPr>
              <p:cNvPr id="43" name="Line 32"/>
              <p:cNvSpPr>
                <a:spLocks noChangeShapeType="1"/>
              </p:cNvSpPr>
              <p:nvPr/>
            </p:nvSpPr>
            <p:spPr bwMode="auto">
              <a:xfrm rot="-5400000">
                <a:off x="533" y="1027"/>
                <a:ext cx="91" cy="0"/>
              </a:xfrm>
              <a:prstGeom prst="line">
                <a:avLst/>
              </a:prstGeom>
              <a:noFill/>
              <a:ln w="28575">
                <a:solidFill>
                  <a:schemeClr val="bg1"/>
                </a:solidFill>
                <a:round/>
                <a:headEnd/>
                <a:tailEnd/>
              </a:ln>
            </p:spPr>
            <p:txBody>
              <a:bodyPr/>
              <a:lstStyle/>
              <a:p>
                <a:endParaRPr lang="en-GB"/>
              </a:p>
            </p:txBody>
          </p:sp>
        </p:grpSp>
        <p:grpSp>
          <p:nvGrpSpPr>
            <p:cNvPr id="23" name="Group 33"/>
            <p:cNvGrpSpPr>
              <a:grpSpLocks/>
            </p:cNvGrpSpPr>
            <p:nvPr/>
          </p:nvGrpSpPr>
          <p:grpSpPr bwMode="auto">
            <a:xfrm>
              <a:off x="5024" y="2114"/>
              <a:ext cx="81" cy="80"/>
              <a:chOff x="522" y="970"/>
              <a:chExt cx="115" cy="115"/>
            </a:xfrm>
          </p:grpSpPr>
          <p:sp>
            <p:nvSpPr>
              <p:cNvPr id="38" name="Oval 34"/>
              <p:cNvSpPr>
                <a:spLocks noChangeArrowheads="1"/>
              </p:cNvSpPr>
              <p:nvPr/>
            </p:nvSpPr>
            <p:spPr bwMode="auto">
              <a:xfrm>
                <a:off x="522" y="970"/>
                <a:ext cx="115" cy="115"/>
              </a:xfrm>
              <a:prstGeom prst="ellipse">
                <a:avLst/>
              </a:prstGeom>
              <a:solidFill>
                <a:srgbClr val="0000FF"/>
              </a:solidFill>
              <a:ln w="9525">
                <a:solidFill>
                  <a:schemeClr val="tx1"/>
                </a:solidFill>
                <a:round/>
                <a:headEnd/>
                <a:tailEnd/>
              </a:ln>
            </p:spPr>
            <p:txBody>
              <a:bodyPr wrap="none" anchor="ctr"/>
              <a:lstStyle/>
              <a:p>
                <a:endParaRPr lang="en-US"/>
              </a:p>
            </p:txBody>
          </p:sp>
          <p:sp>
            <p:nvSpPr>
              <p:cNvPr id="39" name="Line 35"/>
              <p:cNvSpPr>
                <a:spLocks noChangeShapeType="1"/>
              </p:cNvSpPr>
              <p:nvPr/>
            </p:nvSpPr>
            <p:spPr bwMode="auto">
              <a:xfrm>
                <a:off x="533" y="1027"/>
                <a:ext cx="91" cy="0"/>
              </a:xfrm>
              <a:prstGeom prst="line">
                <a:avLst/>
              </a:prstGeom>
              <a:noFill/>
              <a:ln w="28575">
                <a:solidFill>
                  <a:schemeClr val="bg1"/>
                </a:solidFill>
                <a:round/>
                <a:headEnd/>
                <a:tailEnd/>
              </a:ln>
            </p:spPr>
            <p:txBody>
              <a:bodyPr/>
              <a:lstStyle/>
              <a:p>
                <a:endParaRPr lang="en-GB"/>
              </a:p>
            </p:txBody>
          </p:sp>
          <p:sp>
            <p:nvSpPr>
              <p:cNvPr id="40" name="Line 36"/>
              <p:cNvSpPr>
                <a:spLocks noChangeShapeType="1"/>
              </p:cNvSpPr>
              <p:nvPr/>
            </p:nvSpPr>
            <p:spPr bwMode="auto">
              <a:xfrm rot="-5400000">
                <a:off x="533" y="1027"/>
                <a:ext cx="91" cy="0"/>
              </a:xfrm>
              <a:prstGeom prst="line">
                <a:avLst/>
              </a:prstGeom>
              <a:noFill/>
              <a:ln w="28575">
                <a:solidFill>
                  <a:schemeClr val="bg1"/>
                </a:solidFill>
                <a:round/>
                <a:headEnd/>
                <a:tailEnd/>
              </a:ln>
            </p:spPr>
            <p:txBody>
              <a:bodyPr/>
              <a:lstStyle/>
              <a:p>
                <a:endParaRPr lang="en-GB"/>
              </a:p>
            </p:txBody>
          </p:sp>
        </p:grpSp>
        <p:grpSp>
          <p:nvGrpSpPr>
            <p:cNvPr id="24" name="Group 37"/>
            <p:cNvGrpSpPr>
              <a:grpSpLocks/>
            </p:cNvGrpSpPr>
            <p:nvPr/>
          </p:nvGrpSpPr>
          <p:grpSpPr bwMode="auto">
            <a:xfrm>
              <a:off x="4596" y="2240"/>
              <a:ext cx="81" cy="80"/>
              <a:chOff x="1247" y="1071"/>
              <a:chExt cx="115" cy="115"/>
            </a:xfrm>
          </p:grpSpPr>
          <p:sp>
            <p:nvSpPr>
              <p:cNvPr id="36" name="Oval 38"/>
              <p:cNvSpPr>
                <a:spLocks noChangeArrowheads="1"/>
              </p:cNvSpPr>
              <p:nvPr/>
            </p:nvSpPr>
            <p:spPr bwMode="auto">
              <a:xfrm>
                <a:off x="1247" y="1071"/>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37" name="Line 39"/>
              <p:cNvSpPr>
                <a:spLocks noChangeShapeType="1"/>
              </p:cNvSpPr>
              <p:nvPr/>
            </p:nvSpPr>
            <p:spPr bwMode="auto">
              <a:xfrm>
                <a:off x="1259" y="1128"/>
                <a:ext cx="91" cy="0"/>
              </a:xfrm>
              <a:prstGeom prst="line">
                <a:avLst/>
              </a:prstGeom>
              <a:noFill/>
              <a:ln w="28575">
                <a:solidFill>
                  <a:schemeClr val="bg1"/>
                </a:solidFill>
                <a:round/>
                <a:headEnd/>
                <a:tailEnd/>
              </a:ln>
            </p:spPr>
            <p:txBody>
              <a:bodyPr/>
              <a:lstStyle/>
              <a:p>
                <a:endParaRPr lang="en-GB"/>
              </a:p>
            </p:txBody>
          </p:sp>
        </p:grpSp>
        <p:grpSp>
          <p:nvGrpSpPr>
            <p:cNvPr id="25" name="Group 40"/>
            <p:cNvGrpSpPr>
              <a:grpSpLocks/>
            </p:cNvGrpSpPr>
            <p:nvPr/>
          </p:nvGrpSpPr>
          <p:grpSpPr bwMode="auto">
            <a:xfrm>
              <a:off x="5136" y="2193"/>
              <a:ext cx="80" cy="80"/>
              <a:chOff x="1247" y="1071"/>
              <a:chExt cx="115" cy="115"/>
            </a:xfrm>
          </p:grpSpPr>
          <p:sp>
            <p:nvSpPr>
              <p:cNvPr id="34" name="Oval 41"/>
              <p:cNvSpPr>
                <a:spLocks noChangeArrowheads="1"/>
              </p:cNvSpPr>
              <p:nvPr/>
            </p:nvSpPr>
            <p:spPr bwMode="auto">
              <a:xfrm>
                <a:off x="1247" y="1071"/>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35" name="Line 42"/>
              <p:cNvSpPr>
                <a:spLocks noChangeShapeType="1"/>
              </p:cNvSpPr>
              <p:nvPr/>
            </p:nvSpPr>
            <p:spPr bwMode="auto">
              <a:xfrm>
                <a:off x="1259" y="1128"/>
                <a:ext cx="91" cy="0"/>
              </a:xfrm>
              <a:prstGeom prst="line">
                <a:avLst/>
              </a:prstGeom>
              <a:noFill/>
              <a:ln w="28575">
                <a:solidFill>
                  <a:schemeClr val="bg1"/>
                </a:solidFill>
                <a:round/>
                <a:headEnd/>
                <a:tailEnd/>
              </a:ln>
            </p:spPr>
            <p:txBody>
              <a:bodyPr/>
              <a:lstStyle/>
              <a:p>
                <a:endParaRPr lang="en-GB"/>
              </a:p>
            </p:txBody>
          </p:sp>
        </p:grpSp>
        <p:grpSp>
          <p:nvGrpSpPr>
            <p:cNvPr id="26" name="Group 43"/>
            <p:cNvGrpSpPr>
              <a:grpSpLocks/>
            </p:cNvGrpSpPr>
            <p:nvPr/>
          </p:nvGrpSpPr>
          <p:grpSpPr bwMode="auto">
            <a:xfrm>
              <a:off x="4770" y="2112"/>
              <a:ext cx="81" cy="81"/>
              <a:chOff x="1247" y="1071"/>
              <a:chExt cx="115" cy="115"/>
            </a:xfrm>
          </p:grpSpPr>
          <p:sp>
            <p:nvSpPr>
              <p:cNvPr id="32" name="Oval 44"/>
              <p:cNvSpPr>
                <a:spLocks noChangeArrowheads="1"/>
              </p:cNvSpPr>
              <p:nvPr/>
            </p:nvSpPr>
            <p:spPr bwMode="auto">
              <a:xfrm>
                <a:off x="1247" y="1071"/>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33" name="Line 45"/>
              <p:cNvSpPr>
                <a:spLocks noChangeShapeType="1"/>
              </p:cNvSpPr>
              <p:nvPr/>
            </p:nvSpPr>
            <p:spPr bwMode="auto">
              <a:xfrm>
                <a:off x="1259" y="1128"/>
                <a:ext cx="91" cy="0"/>
              </a:xfrm>
              <a:prstGeom prst="line">
                <a:avLst/>
              </a:prstGeom>
              <a:noFill/>
              <a:ln w="28575">
                <a:solidFill>
                  <a:schemeClr val="bg1"/>
                </a:solidFill>
                <a:round/>
                <a:headEnd/>
                <a:tailEnd/>
              </a:ln>
            </p:spPr>
            <p:txBody>
              <a:bodyPr/>
              <a:lstStyle/>
              <a:p>
                <a:endParaRPr lang="en-GB"/>
              </a:p>
            </p:txBody>
          </p:sp>
        </p:grpSp>
        <p:sp>
          <p:nvSpPr>
            <p:cNvPr id="28" name="Text Box 46"/>
            <p:cNvSpPr txBox="1">
              <a:spLocks noChangeArrowheads="1"/>
            </p:cNvSpPr>
            <p:nvPr/>
          </p:nvSpPr>
          <p:spPr bwMode="auto">
            <a:xfrm>
              <a:off x="5326" y="1950"/>
              <a:ext cx="196" cy="231"/>
            </a:xfrm>
            <a:prstGeom prst="rect">
              <a:avLst/>
            </a:prstGeom>
            <a:noFill/>
            <a:ln w="9525">
              <a:noFill/>
              <a:miter lim="800000"/>
              <a:headEnd/>
              <a:tailEnd/>
            </a:ln>
          </p:spPr>
          <p:txBody>
            <a:bodyPr wrap="none">
              <a:spAutoFit/>
            </a:bodyPr>
            <a:lstStyle/>
            <a:p>
              <a:r>
                <a:rPr lang="en-US" b="0"/>
                <a:t>d</a:t>
              </a:r>
              <a:endParaRPr lang="fr-FR" b="0"/>
            </a:p>
          </p:txBody>
        </p:sp>
        <p:grpSp>
          <p:nvGrpSpPr>
            <p:cNvPr id="27" name="Group 47"/>
            <p:cNvGrpSpPr>
              <a:grpSpLocks/>
            </p:cNvGrpSpPr>
            <p:nvPr/>
          </p:nvGrpSpPr>
          <p:grpSpPr bwMode="auto">
            <a:xfrm>
              <a:off x="5319" y="1961"/>
              <a:ext cx="1" cy="219"/>
              <a:chOff x="5319" y="1961"/>
              <a:chExt cx="1" cy="219"/>
            </a:xfrm>
          </p:grpSpPr>
          <p:sp>
            <p:nvSpPr>
              <p:cNvPr id="30" name="Line 48"/>
              <p:cNvSpPr>
                <a:spLocks noChangeShapeType="1"/>
              </p:cNvSpPr>
              <p:nvPr/>
            </p:nvSpPr>
            <p:spPr bwMode="auto">
              <a:xfrm flipV="1">
                <a:off x="5320" y="2096"/>
                <a:ext cx="0" cy="84"/>
              </a:xfrm>
              <a:prstGeom prst="line">
                <a:avLst/>
              </a:prstGeom>
              <a:noFill/>
              <a:ln w="9525">
                <a:solidFill>
                  <a:schemeClr val="tx1"/>
                </a:solidFill>
                <a:round/>
                <a:headEnd/>
                <a:tailEnd type="triangle" w="med" len="med"/>
              </a:ln>
            </p:spPr>
            <p:txBody>
              <a:bodyPr/>
              <a:lstStyle/>
              <a:p>
                <a:endParaRPr lang="en-GB"/>
              </a:p>
            </p:txBody>
          </p:sp>
          <p:sp>
            <p:nvSpPr>
              <p:cNvPr id="31" name="Line 49"/>
              <p:cNvSpPr>
                <a:spLocks noChangeShapeType="1"/>
              </p:cNvSpPr>
              <p:nvPr/>
            </p:nvSpPr>
            <p:spPr bwMode="auto">
              <a:xfrm>
                <a:off x="5319" y="1961"/>
                <a:ext cx="0" cy="84"/>
              </a:xfrm>
              <a:prstGeom prst="line">
                <a:avLst/>
              </a:prstGeom>
              <a:noFill/>
              <a:ln w="9525">
                <a:solidFill>
                  <a:schemeClr val="tx1"/>
                </a:solidFill>
                <a:round/>
                <a:headEnd/>
                <a:tailEnd type="triangle" w="med" len="med"/>
              </a:ln>
            </p:spPr>
            <p:txBody>
              <a:bodyPr/>
              <a:lstStyle/>
              <a:p>
                <a:endParaRPr lang="en-GB"/>
              </a:p>
            </p:txBody>
          </p:sp>
        </p:grpSp>
      </p:grpSp>
      <p:sp>
        <p:nvSpPr>
          <p:cNvPr id="52" name="Text Box 50"/>
          <p:cNvSpPr txBox="1">
            <a:spLocks noChangeArrowheads="1"/>
          </p:cNvSpPr>
          <p:nvPr/>
        </p:nvSpPr>
        <p:spPr bwMode="auto">
          <a:xfrm>
            <a:off x="687512" y="3198589"/>
            <a:ext cx="2352675" cy="336550"/>
          </a:xfrm>
          <a:prstGeom prst="rect">
            <a:avLst/>
          </a:prstGeom>
          <a:noFill/>
          <a:ln w="9525">
            <a:noFill/>
            <a:miter lim="800000"/>
            <a:headEnd/>
            <a:tailEnd/>
          </a:ln>
        </p:spPr>
        <p:txBody>
          <a:bodyPr wrap="none">
            <a:spAutoFit/>
          </a:bodyPr>
          <a:lstStyle/>
          <a:p>
            <a:r>
              <a:rPr lang="en-US" sz="1600"/>
              <a:t>Concentration profiles</a:t>
            </a:r>
            <a:endParaRPr lang="fr-FR" sz="1600"/>
          </a:p>
        </p:txBody>
      </p:sp>
      <p:sp>
        <p:nvSpPr>
          <p:cNvPr id="53" name="Footer Placeholder 2"/>
          <p:cNvSpPr>
            <a:spLocks noGrp="1"/>
          </p:cNvSpPr>
          <p:nvPr>
            <p:ph type="ftr" sz="quarter" idx="10"/>
          </p:nvPr>
        </p:nvSpPr>
        <p:spPr>
          <a:xfrm>
            <a:off x="719572" y="6483349"/>
            <a:ext cx="6120000" cy="212489"/>
          </a:xfrm>
        </p:spPr>
        <p:txBody>
          <a:bodyPr/>
          <a:lstStyle/>
          <a:p>
            <a:r>
              <a:rPr lang="en-US" smtClean="0"/>
              <a:t>4/12/2017,  SYNOHF, Annecy,  O. Konovalov</a:t>
            </a:r>
            <a:endParaRPr lang="fr-F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Simultaneous GIXF, XRR, and GISAXS/WAXS</a:t>
            </a:r>
            <a:endParaRPr lang="en-GB" dirty="0"/>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68</a:t>
            </a:fld>
            <a:endParaRPr lang="fr-FR" dirty="0"/>
          </a:p>
        </p:txBody>
      </p:sp>
      <p:pic>
        <p:nvPicPr>
          <p:cNvPr id="5" name="Picture 4"/>
          <p:cNvPicPr>
            <a:picLocks noChangeAspect="1" noChangeArrowheads="1"/>
          </p:cNvPicPr>
          <p:nvPr/>
        </p:nvPicPr>
        <p:blipFill>
          <a:blip r:embed="rId3" cstate="print"/>
          <a:srcRect/>
          <a:stretch>
            <a:fillRect/>
          </a:stretch>
        </p:blipFill>
        <p:spPr bwMode="auto">
          <a:xfrm>
            <a:off x="107504" y="692696"/>
            <a:ext cx="5105400" cy="2686050"/>
          </a:xfrm>
          <a:prstGeom prst="rect">
            <a:avLst/>
          </a:prstGeom>
          <a:noFill/>
          <a:ln w="9525">
            <a:noFill/>
            <a:miter lim="800000"/>
            <a:headEnd/>
            <a:tailEnd/>
          </a:ln>
        </p:spPr>
      </p:pic>
      <p:sp>
        <p:nvSpPr>
          <p:cNvPr id="6" name="TextBox 5"/>
          <p:cNvSpPr txBox="1"/>
          <p:nvPr/>
        </p:nvSpPr>
        <p:spPr>
          <a:xfrm>
            <a:off x="360040" y="3666778"/>
            <a:ext cx="8748464" cy="2462213"/>
          </a:xfrm>
          <a:prstGeom prst="rect">
            <a:avLst/>
          </a:prstGeom>
          <a:noFill/>
        </p:spPr>
        <p:txBody>
          <a:bodyPr wrap="square" rtlCol="0">
            <a:spAutoFit/>
          </a:bodyPr>
          <a:lstStyle/>
          <a:p>
            <a:r>
              <a:rPr lang="en-US" sz="2200" b="1" dirty="0" smtClean="0">
                <a:latin typeface="Times New Roman" pitchFamily="18" charset="0"/>
                <a:cs typeface="Times New Roman" pitchFamily="18" charset="0"/>
              </a:rPr>
              <a:t>GIXF &amp; XRR:</a:t>
            </a:r>
          </a:p>
          <a:p>
            <a:r>
              <a:rPr lang="en-US" sz="2200" dirty="0" smtClean="0">
                <a:solidFill>
                  <a:srgbClr val="0000FF"/>
                </a:solidFill>
                <a:latin typeface="Times New Roman" pitchFamily="18" charset="0"/>
                <a:cs typeface="Times New Roman" pitchFamily="18" charset="0"/>
              </a:rPr>
              <a:t>Ion specific </a:t>
            </a:r>
            <a:r>
              <a:rPr lang="en-US" sz="2200" dirty="0" err="1" smtClean="0">
                <a:solidFill>
                  <a:srgbClr val="0000FF"/>
                </a:solidFill>
                <a:latin typeface="Times New Roman" pitchFamily="18" charset="0"/>
                <a:cs typeface="Times New Roman" pitchFamily="18" charset="0"/>
              </a:rPr>
              <a:t>gelation</a:t>
            </a:r>
            <a:r>
              <a:rPr lang="en-US" sz="2200" dirty="0" smtClean="0">
                <a:solidFill>
                  <a:srgbClr val="0000FF"/>
                </a:solidFill>
                <a:latin typeface="Times New Roman" pitchFamily="18" charset="0"/>
                <a:cs typeface="Times New Roman" pitchFamily="18" charset="0"/>
              </a:rPr>
              <a:t> of charged sugars (localization accuracy:  </a:t>
            </a:r>
            <a:r>
              <a:rPr lang="en-US" sz="2200" dirty="0" smtClean="0">
                <a:solidFill>
                  <a:srgbClr val="0000FF"/>
                </a:solidFill>
                <a:latin typeface="Times New Roman"/>
                <a:cs typeface="Times New Roman"/>
              </a:rPr>
              <a:t>∆z = ± 3 Å).</a:t>
            </a:r>
          </a:p>
          <a:p>
            <a:r>
              <a:rPr lang="en-US" sz="2200" dirty="0" smtClean="0">
                <a:latin typeface="Times New Roman"/>
                <a:cs typeface="Times New Roman"/>
              </a:rPr>
              <a:t>→ Unraveling how bacteria survives against drugs</a:t>
            </a:r>
          </a:p>
          <a:p>
            <a:endParaRPr lang="en-US" sz="2200" b="1" dirty="0" smtClean="0">
              <a:latin typeface="Times New Roman" pitchFamily="18" charset="0"/>
              <a:cs typeface="Times New Roman" pitchFamily="18" charset="0"/>
            </a:endParaRPr>
          </a:p>
          <a:p>
            <a:r>
              <a:rPr lang="en-US" sz="2200" b="1" dirty="0" smtClean="0">
                <a:latin typeface="Times New Roman" pitchFamily="18" charset="0"/>
                <a:cs typeface="Times New Roman" pitchFamily="18" charset="0"/>
              </a:rPr>
              <a:t>GISAXS &amp; GIXF:</a:t>
            </a:r>
          </a:p>
          <a:p>
            <a:r>
              <a:rPr lang="en-US" sz="2200" dirty="0" smtClean="0">
                <a:solidFill>
                  <a:srgbClr val="0000FF"/>
                </a:solidFill>
                <a:latin typeface="Times New Roman" pitchFamily="18" charset="0"/>
                <a:cs typeface="Times New Roman" pitchFamily="18" charset="0"/>
              </a:rPr>
              <a:t>Localization &amp; correlation of drugs and protein NPs on membranes</a:t>
            </a:r>
          </a:p>
          <a:p>
            <a:r>
              <a:rPr lang="en-US" sz="2200" dirty="0" smtClean="0">
                <a:latin typeface="Times New Roman"/>
                <a:cs typeface="Times New Roman"/>
              </a:rPr>
              <a:t>→ Unraveling where drugs and proteins function</a:t>
            </a:r>
          </a:p>
        </p:txBody>
      </p:sp>
      <p:pic>
        <p:nvPicPr>
          <p:cNvPr id="7" name="Picture 17"/>
          <p:cNvPicPr>
            <a:picLocks noChangeAspect="1" noChangeArrowheads="1"/>
          </p:cNvPicPr>
          <p:nvPr/>
        </p:nvPicPr>
        <p:blipFill>
          <a:blip r:embed="rId4" cstate="print"/>
          <a:srcRect/>
          <a:stretch>
            <a:fillRect/>
          </a:stretch>
        </p:blipFill>
        <p:spPr bwMode="auto">
          <a:xfrm>
            <a:off x="5724128" y="714450"/>
            <a:ext cx="3108391" cy="2376264"/>
          </a:xfrm>
          <a:prstGeom prst="rect">
            <a:avLst/>
          </a:prstGeom>
          <a:noFill/>
          <a:ln w="9525">
            <a:noFill/>
            <a:miter lim="800000"/>
            <a:headEnd/>
            <a:tailEnd/>
          </a:ln>
          <a:effectLst/>
        </p:spPr>
      </p:pic>
      <p:sp>
        <p:nvSpPr>
          <p:cNvPr id="8" name="Rectangle 16"/>
          <p:cNvSpPr>
            <a:spLocks noChangeArrowheads="1"/>
          </p:cNvSpPr>
          <p:nvPr/>
        </p:nvSpPr>
        <p:spPr bwMode="auto">
          <a:xfrm>
            <a:off x="4283968" y="4890914"/>
            <a:ext cx="4664739" cy="369332"/>
          </a:xfrm>
          <a:prstGeom prst="rect">
            <a:avLst/>
          </a:prstGeom>
          <a:noFill/>
          <a:ln w="9525">
            <a:noFill/>
            <a:miter lim="800000"/>
            <a:headEnd/>
            <a:tailEnd/>
          </a:ln>
        </p:spPr>
        <p:txBody>
          <a:bodyPr wrap="none">
            <a:spAutoFit/>
          </a:bodyPr>
          <a:lstStyle/>
          <a:p>
            <a:r>
              <a:rPr lang="en-US" b="1" dirty="0" err="1" smtClean="0">
                <a:latin typeface="Times New Roman" pitchFamily="18" charset="0"/>
                <a:cs typeface="Times New Roman" pitchFamily="18" charset="0"/>
              </a:rPr>
              <a:t>Schneck</a:t>
            </a:r>
            <a:r>
              <a:rPr lang="en-US" b="1" dirty="0" smtClean="0">
                <a:latin typeface="Times New Roman" pitchFamily="18" charset="0"/>
                <a:cs typeface="Times New Roman" pitchFamily="18" charset="0"/>
              </a:rPr>
              <a:t>,..</a:t>
            </a:r>
            <a:r>
              <a:rPr lang="en-US" b="1" dirty="0" err="1" smtClean="0">
                <a:latin typeface="Times New Roman" pitchFamily="18" charset="0"/>
                <a:cs typeface="Times New Roman" pitchFamily="18" charset="0"/>
              </a:rPr>
              <a:t>Konovalov</a:t>
            </a:r>
            <a:r>
              <a:rPr lang="en-US" b="1" dirty="0" smtClean="0">
                <a:latin typeface="Times New Roman" pitchFamily="18" charset="0"/>
                <a:cs typeface="Times New Roman" pitchFamily="18" charset="0"/>
              </a:rPr>
              <a:t>, .. Tanaka, </a:t>
            </a:r>
            <a:r>
              <a:rPr lang="en-US" b="1" i="1" dirty="0" smtClean="0">
                <a:latin typeface="Times New Roman" pitchFamily="18" charset="0"/>
                <a:cs typeface="Times New Roman" pitchFamily="18" charset="0"/>
              </a:rPr>
              <a:t>PNAS</a:t>
            </a:r>
            <a:r>
              <a:rPr lang="en-US" b="1" dirty="0" smtClean="0">
                <a:latin typeface="Times New Roman" pitchFamily="18" charset="0"/>
                <a:cs typeface="Times New Roman" pitchFamily="18" charset="0"/>
              </a:rPr>
              <a:t> (2010).</a:t>
            </a:r>
            <a:endParaRPr lang="en-US" b="1" dirty="0">
              <a:latin typeface="Times New Roman" pitchFamily="18" charset="0"/>
              <a:cs typeface="Times New Roman" pitchFamily="18" charset="0"/>
            </a:endParaRPr>
          </a:p>
        </p:txBody>
      </p:sp>
      <p:sp>
        <p:nvSpPr>
          <p:cNvPr id="9" name="Text Box 15"/>
          <p:cNvSpPr txBox="1">
            <a:spLocks noChangeArrowheads="1"/>
          </p:cNvSpPr>
          <p:nvPr/>
        </p:nvSpPr>
        <p:spPr bwMode="auto">
          <a:xfrm>
            <a:off x="3857195" y="6187058"/>
            <a:ext cx="5323317" cy="646331"/>
          </a:xfrm>
          <a:prstGeom prst="rect">
            <a:avLst/>
          </a:prstGeom>
          <a:noFill/>
          <a:ln w="9525">
            <a:noFill/>
            <a:miter lim="800000"/>
            <a:headEnd/>
            <a:tailEnd/>
          </a:ln>
          <a:effectLst/>
        </p:spPr>
        <p:txBody>
          <a:bodyPr wrap="none">
            <a:spAutoFit/>
          </a:bodyPr>
          <a:lstStyle/>
          <a:p>
            <a:r>
              <a:rPr lang="en-US" sz="1800" b="1" dirty="0" err="1">
                <a:latin typeface="Times New Roman" pitchFamily="18" charset="0"/>
                <a:cs typeface="Times New Roman" pitchFamily="18" charset="0"/>
              </a:rPr>
              <a:t>Abuillan</a:t>
            </a:r>
            <a:r>
              <a:rPr lang="en-US" sz="1800" b="1" dirty="0">
                <a:latin typeface="Times New Roman" pitchFamily="18" charset="0"/>
                <a:cs typeface="Times New Roman" pitchFamily="18" charset="0"/>
              </a:rPr>
              <a:t>, </a:t>
            </a:r>
            <a:r>
              <a:rPr lang="en-US" sz="1800" b="1" dirty="0" smtClean="0">
                <a:latin typeface="Times New Roman" pitchFamily="18" charset="0"/>
                <a:cs typeface="Times New Roman" pitchFamily="18" charset="0"/>
              </a:rPr>
              <a:t>..</a:t>
            </a:r>
            <a:r>
              <a:rPr lang="en-US" sz="1800" b="1" dirty="0" err="1" smtClean="0">
                <a:latin typeface="Times New Roman" pitchFamily="18" charset="0"/>
                <a:cs typeface="Times New Roman" pitchFamily="18" charset="0"/>
              </a:rPr>
              <a:t>Boroviev</a:t>
            </a:r>
            <a:r>
              <a:rPr lang="en-US" sz="1800" b="1" dirty="0" smtClean="0">
                <a:latin typeface="Times New Roman" pitchFamily="18" charset="0"/>
                <a:cs typeface="Times New Roman" pitchFamily="18" charset="0"/>
              </a:rPr>
              <a:t>,.. </a:t>
            </a:r>
            <a:r>
              <a:rPr lang="en-US" sz="1800" b="1" dirty="0">
                <a:latin typeface="Times New Roman" pitchFamily="18" charset="0"/>
                <a:cs typeface="Times New Roman" pitchFamily="18" charset="0"/>
              </a:rPr>
              <a:t>Tanaka, </a:t>
            </a:r>
            <a:r>
              <a:rPr lang="en-US" sz="1800" b="1" i="1" dirty="0">
                <a:latin typeface="Times New Roman" pitchFamily="18" charset="0"/>
                <a:cs typeface="Times New Roman" pitchFamily="18" charset="0"/>
              </a:rPr>
              <a:t>J. Chem. Phys.</a:t>
            </a:r>
            <a:r>
              <a:rPr lang="en-US" sz="1800" b="1" dirty="0">
                <a:latin typeface="Times New Roman" pitchFamily="18" charset="0"/>
                <a:cs typeface="Times New Roman" pitchFamily="18" charset="0"/>
              </a:rPr>
              <a:t> (2012</a:t>
            </a:r>
            <a:r>
              <a:rPr lang="en-US" sz="1800" b="1" dirty="0" smtClean="0">
                <a:latin typeface="Times New Roman" pitchFamily="18" charset="0"/>
                <a:cs typeface="Times New Roman" pitchFamily="18" charset="0"/>
              </a:rPr>
              <a:t>)</a:t>
            </a:r>
          </a:p>
          <a:p>
            <a:r>
              <a:rPr lang="en-US" b="1" dirty="0" err="1" smtClean="0">
                <a:latin typeface="Times New Roman" pitchFamily="18" charset="0"/>
                <a:cs typeface="Times New Roman" pitchFamily="18" charset="0"/>
              </a:rPr>
              <a:t>Abuillan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Konovalov</a:t>
            </a:r>
            <a:r>
              <a:rPr lang="en-US" b="1" dirty="0" smtClean="0">
                <a:latin typeface="Times New Roman" pitchFamily="18" charset="0"/>
                <a:cs typeface="Times New Roman" pitchFamily="18" charset="0"/>
              </a:rPr>
              <a:t>,. Tanaka, </a:t>
            </a:r>
            <a:r>
              <a:rPr lang="en-US" b="1" i="1" dirty="0" smtClean="0">
                <a:latin typeface="Times New Roman" pitchFamily="18" charset="0"/>
                <a:cs typeface="Times New Roman" pitchFamily="18" charset="0"/>
              </a:rPr>
              <a:t>Phys. Rev. E</a:t>
            </a:r>
            <a:r>
              <a:rPr lang="en-US" b="1" dirty="0" smtClean="0">
                <a:latin typeface="Times New Roman" pitchFamily="18" charset="0"/>
                <a:cs typeface="Times New Roman" pitchFamily="18" charset="0"/>
              </a:rPr>
              <a:t> (2013)</a:t>
            </a:r>
            <a:endParaRPr lang="en-US" sz="1800" b="1" dirty="0">
              <a:latin typeface="Times New Roman" pitchFamily="18" charset="0"/>
              <a:cs typeface="Times New Roman" pitchFamily="18" charset="0"/>
            </a:endParaRPr>
          </a:p>
        </p:txBody>
      </p:sp>
      <p:graphicFrame>
        <p:nvGraphicFramePr>
          <p:cNvPr id="10" name="Object 2"/>
          <p:cNvGraphicFramePr>
            <a:graphicFrameLocks noChangeAspect="1"/>
          </p:cNvGraphicFramePr>
          <p:nvPr/>
        </p:nvGraphicFramePr>
        <p:xfrm>
          <a:off x="5076056" y="3224060"/>
          <a:ext cx="4067944" cy="802758"/>
        </p:xfrm>
        <a:graphic>
          <a:graphicData uri="http://schemas.openxmlformats.org/presentationml/2006/ole">
            <p:oleObj spid="_x0000_s1511426" name="Equation" r:id="rId5" imgW="2463480" imgH="482400" progId="Equation.3">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publications\SWXF\newfigures\results_singlemono.jpg"/>
          <p:cNvPicPr>
            <a:picLocks noChangeAspect="1" noChangeArrowheads="1"/>
          </p:cNvPicPr>
          <p:nvPr/>
        </p:nvPicPr>
        <p:blipFill>
          <a:blip r:embed="rId4" cstate="print"/>
          <a:srcRect/>
          <a:stretch>
            <a:fillRect/>
          </a:stretch>
        </p:blipFill>
        <p:spPr bwMode="auto">
          <a:xfrm>
            <a:off x="251520" y="1772816"/>
            <a:ext cx="5106754" cy="4752528"/>
          </a:xfrm>
          <a:prstGeom prst="rect">
            <a:avLst/>
          </a:prstGeom>
          <a:noFill/>
        </p:spPr>
      </p:pic>
      <p:sp>
        <p:nvSpPr>
          <p:cNvPr id="4" name="TextBox 3"/>
          <p:cNvSpPr txBox="1"/>
          <p:nvPr/>
        </p:nvSpPr>
        <p:spPr>
          <a:xfrm>
            <a:off x="35496" y="1124744"/>
            <a:ext cx="5050422" cy="461665"/>
          </a:xfrm>
          <a:prstGeom prst="rect">
            <a:avLst/>
          </a:prstGeom>
          <a:noFill/>
        </p:spPr>
        <p:txBody>
          <a:bodyPr wrap="none" rtlCol="0">
            <a:spAutoFit/>
          </a:bodyPr>
          <a:lstStyle/>
          <a:p>
            <a:r>
              <a:rPr lang="de-DE" sz="2400" dirty="0" smtClean="0"/>
              <a:t>Lipid Single Monolayers on Al oxide</a:t>
            </a:r>
            <a:endParaRPr lang="de-DE" sz="2400" dirty="0"/>
          </a:p>
        </p:txBody>
      </p:sp>
      <p:sp>
        <p:nvSpPr>
          <p:cNvPr id="5" name="TextBox 4"/>
          <p:cNvSpPr txBox="1"/>
          <p:nvPr/>
        </p:nvSpPr>
        <p:spPr>
          <a:xfrm>
            <a:off x="5652120" y="1700808"/>
            <a:ext cx="3168352" cy="1846659"/>
          </a:xfrm>
          <a:prstGeom prst="rect">
            <a:avLst/>
          </a:prstGeom>
          <a:noFill/>
        </p:spPr>
        <p:txBody>
          <a:bodyPr wrap="square" rtlCol="0">
            <a:spAutoFit/>
          </a:bodyPr>
          <a:lstStyle/>
          <a:p>
            <a:r>
              <a:rPr lang="en-US" sz="1400" b="1" dirty="0" err="1" smtClean="0"/>
              <a:t>Sulfoglycolipids</a:t>
            </a:r>
            <a:r>
              <a:rPr lang="en-US" sz="1400" b="1" dirty="0" smtClean="0"/>
              <a:t> (SGS)</a:t>
            </a:r>
          </a:p>
          <a:p>
            <a:endParaRPr lang="en-US" sz="400" dirty="0" smtClean="0"/>
          </a:p>
          <a:p>
            <a:r>
              <a:rPr lang="en-US" sz="1400" dirty="0" smtClean="0"/>
              <a:t>abundant in nerve system and thylakoids </a:t>
            </a:r>
          </a:p>
          <a:p>
            <a:endParaRPr lang="en-US" sz="400" dirty="0" smtClean="0"/>
          </a:p>
          <a:p>
            <a:r>
              <a:rPr lang="en-US" sz="1400" dirty="0" smtClean="0"/>
              <a:t>SGS: S at tip of </a:t>
            </a:r>
            <a:r>
              <a:rPr lang="en-US" sz="1400" dirty="0" err="1" smtClean="0"/>
              <a:t>saccharide</a:t>
            </a:r>
            <a:r>
              <a:rPr lang="en-US" sz="1400" dirty="0" smtClean="0"/>
              <a:t> headgroup (hg)</a:t>
            </a:r>
          </a:p>
          <a:p>
            <a:endParaRPr lang="en-US" sz="400" dirty="0" smtClean="0"/>
          </a:p>
          <a:p>
            <a:r>
              <a:rPr lang="en-US" sz="1400" dirty="0" smtClean="0"/>
              <a:t>fit:   sharp S distribution   (</a:t>
            </a:r>
            <a:r>
              <a:rPr lang="en-US" sz="1400" i="1" dirty="0" smtClean="0">
                <a:latin typeface="Symbol" pitchFamily="18" charset="2"/>
              </a:rPr>
              <a:t>s</a:t>
            </a:r>
            <a:r>
              <a:rPr lang="en-US" sz="1400" dirty="0" smtClean="0"/>
              <a:t> &lt; 10 Å)</a:t>
            </a:r>
          </a:p>
          <a:p>
            <a:endParaRPr lang="en-US" sz="400" dirty="0" smtClean="0"/>
          </a:p>
          <a:p>
            <a:r>
              <a:rPr lang="en-US" sz="1400" dirty="0" smtClean="0"/>
              <a:t>center set as </a:t>
            </a:r>
            <a:r>
              <a:rPr lang="en-US" sz="1400" i="1" dirty="0" err="1" smtClean="0"/>
              <a:t>z</a:t>
            </a:r>
            <a:r>
              <a:rPr lang="en-US" sz="1400" baseline="-25000" dirty="0" err="1" smtClean="0"/>
              <a:t>S</a:t>
            </a:r>
            <a:r>
              <a:rPr lang="en-US" sz="1400" dirty="0" smtClean="0"/>
              <a:t>= 0    (solid surface)</a:t>
            </a:r>
            <a:endParaRPr lang="en-US" sz="1400" dirty="0"/>
          </a:p>
        </p:txBody>
      </p:sp>
      <p:grpSp>
        <p:nvGrpSpPr>
          <p:cNvPr id="2" name="Group 9"/>
          <p:cNvGrpSpPr/>
          <p:nvPr/>
        </p:nvGrpSpPr>
        <p:grpSpPr>
          <a:xfrm>
            <a:off x="5076056" y="1124744"/>
            <a:ext cx="4040678" cy="373062"/>
            <a:chOff x="323528" y="836712"/>
            <a:chExt cx="4040678" cy="373062"/>
          </a:xfrm>
        </p:grpSpPr>
        <p:graphicFrame>
          <p:nvGraphicFramePr>
            <p:cNvPr id="2050" name="Object 2"/>
            <p:cNvGraphicFramePr>
              <a:graphicFrameLocks noChangeAspect="1"/>
            </p:cNvGraphicFramePr>
            <p:nvPr/>
          </p:nvGraphicFramePr>
          <p:xfrm>
            <a:off x="1115616" y="836712"/>
            <a:ext cx="549275" cy="373062"/>
          </p:xfrm>
          <a:graphic>
            <a:graphicData uri="http://schemas.openxmlformats.org/presentationml/2006/ole">
              <p:oleObj spid="_x0000_s1371138" name="Equation" r:id="rId5" imgW="355320" imgH="241200" progId="Equation.3">
                <p:embed/>
              </p:oleObj>
            </a:graphicData>
          </a:graphic>
        </p:graphicFrame>
        <p:sp>
          <p:nvSpPr>
            <p:cNvPr id="7" name="TextBox 6"/>
            <p:cNvSpPr txBox="1"/>
            <p:nvPr/>
          </p:nvSpPr>
          <p:spPr>
            <a:xfrm>
              <a:off x="323528" y="836712"/>
              <a:ext cx="838115" cy="307777"/>
            </a:xfrm>
            <a:prstGeom prst="rect">
              <a:avLst/>
            </a:prstGeom>
            <a:noFill/>
          </p:spPr>
          <p:txBody>
            <a:bodyPr wrap="none" rtlCol="0">
              <a:spAutoFit/>
            </a:bodyPr>
            <a:lstStyle/>
            <a:p>
              <a:r>
                <a:rPr lang="de-DE" sz="1400" dirty="0" smtClean="0"/>
                <a:t>Symbols:</a:t>
              </a:r>
              <a:endParaRPr lang="de-DE" sz="1400" dirty="0"/>
            </a:p>
          </p:txBody>
        </p:sp>
        <p:sp>
          <p:nvSpPr>
            <p:cNvPr id="8" name="TextBox 7"/>
            <p:cNvSpPr txBox="1"/>
            <p:nvPr/>
          </p:nvSpPr>
          <p:spPr>
            <a:xfrm>
              <a:off x="1691680" y="836712"/>
              <a:ext cx="2672526" cy="307777"/>
            </a:xfrm>
            <a:prstGeom prst="rect">
              <a:avLst/>
            </a:prstGeom>
            <a:noFill/>
          </p:spPr>
          <p:txBody>
            <a:bodyPr wrap="none" rtlCol="0">
              <a:spAutoFit/>
            </a:bodyPr>
            <a:lstStyle/>
            <a:p>
              <a:r>
                <a:rPr lang="de-DE" sz="1400" dirty="0" smtClean="0"/>
                <a:t>experiment.   Solid lines: model</a:t>
              </a:r>
              <a:endParaRPr lang="de-DE" sz="1400" dirty="0"/>
            </a:p>
          </p:txBody>
        </p:sp>
      </p:grpSp>
      <p:sp>
        <p:nvSpPr>
          <p:cNvPr id="9" name="TextBox 8"/>
          <p:cNvSpPr txBox="1"/>
          <p:nvPr/>
        </p:nvSpPr>
        <p:spPr>
          <a:xfrm>
            <a:off x="35496" y="744959"/>
            <a:ext cx="7577459" cy="307777"/>
          </a:xfrm>
          <a:prstGeom prst="rect">
            <a:avLst/>
          </a:prstGeom>
          <a:noFill/>
        </p:spPr>
        <p:txBody>
          <a:bodyPr wrap="none" rtlCol="0">
            <a:spAutoFit/>
          </a:bodyPr>
          <a:lstStyle/>
          <a:p>
            <a:r>
              <a:rPr lang="de-DE" sz="1400" b="1" dirty="0" smtClean="0"/>
              <a:t>Multilayers:</a:t>
            </a:r>
            <a:r>
              <a:rPr lang="de-DE" sz="1400" dirty="0" smtClean="0"/>
              <a:t> 20x(Ni/Al ), 20 nm period, surface: single crystal sapphire Al oxide terminated</a:t>
            </a:r>
            <a:endParaRPr lang="de-DE" sz="1400" dirty="0"/>
          </a:p>
        </p:txBody>
      </p:sp>
      <p:cxnSp>
        <p:nvCxnSpPr>
          <p:cNvPr id="12" name="Straight Connector 11"/>
          <p:cNvCxnSpPr/>
          <p:nvPr/>
        </p:nvCxnSpPr>
        <p:spPr>
          <a:xfrm>
            <a:off x="179512" y="1124744"/>
            <a:ext cx="871296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52120" y="3429000"/>
            <a:ext cx="3168352" cy="1138773"/>
          </a:xfrm>
          <a:prstGeom prst="rect">
            <a:avLst/>
          </a:prstGeom>
          <a:noFill/>
        </p:spPr>
        <p:txBody>
          <a:bodyPr wrap="square" rtlCol="0">
            <a:spAutoFit/>
          </a:bodyPr>
          <a:lstStyle/>
          <a:p>
            <a:r>
              <a:rPr lang="en-US" sz="1400" b="1" dirty="0" smtClean="0"/>
              <a:t>Phospholipids</a:t>
            </a:r>
          </a:p>
          <a:p>
            <a:endParaRPr lang="en-US" sz="400" dirty="0" smtClean="0"/>
          </a:p>
          <a:p>
            <a:r>
              <a:rPr lang="en-US" sz="1400" dirty="0" smtClean="0"/>
              <a:t>dominant lipid class in animals </a:t>
            </a:r>
          </a:p>
          <a:p>
            <a:endParaRPr lang="en-US" sz="400" dirty="0" smtClean="0"/>
          </a:p>
          <a:p>
            <a:r>
              <a:rPr lang="en-US" sz="1400" dirty="0" smtClean="0"/>
              <a:t>DSPC: P in inner hg region  </a:t>
            </a:r>
          </a:p>
          <a:p>
            <a:endParaRPr lang="en-US" sz="400" dirty="0" smtClean="0"/>
          </a:p>
          <a:p>
            <a:r>
              <a:rPr lang="en-US" sz="1400" dirty="0" smtClean="0"/>
              <a:t>fit: </a:t>
            </a:r>
            <a:r>
              <a:rPr lang="en-US" sz="1400" i="1" dirty="0" err="1" smtClean="0"/>
              <a:t>z</a:t>
            </a:r>
            <a:r>
              <a:rPr lang="en-US" sz="1400" baseline="-25000" dirty="0" err="1" smtClean="0"/>
              <a:t>P</a:t>
            </a:r>
            <a:r>
              <a:rPr lang="en-US" sz="1400" dirty="0" smtClean="0"/>
              <a:t> = 4 ± 2 Å</a:t>
            </a:r>
            <a:endParaRPr lang="en-US" sz="1400" dirty="0"/>
          </a:p>
        </p:txBody>
      </p:sp>
      <p:cxnSp>
        <p:nvCxnSpPr>
          <p:cNvPr id="14" name="Straight Arrow Connector 13"/>
          <p:cNvCxnSpPr/>
          <p:nvPr/>
        </p:nvCxnSpPr>
        <p:spPr>
          <a:xfrm>
            <a:off x="5940152" y="4653136"/>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57900" y="4499595"/>
            <a:ext cx="1970348" cy="307777"/>
          </a:xfrm>
          <a:prstGeom prst="rect">
            <a:avLst/>
          </a:prstGeom>
          <a:noFill/>
        </p:spPr>
        <p:txBody>
          <a:bodyPr wrap="none" rtlCol="0">
            <a:spAutoFit/>
          </a:bodyPr>
          <a:lstStyle/>
          <a:p>
            <a:r>
              <a:rPr lang="de-DE" sz="1400" dirty="0" smtClean="0"/>
              <a:t>different  hg  structure </a:t>
            </a:r>
            <a:endParaRPr lang="de-DE" sz="1400" dirty="0"/>
          </a:p>
        </p:txBody>
      </p:sp>
      <p:cxnSp>
        <p:nvCxnSpPr>
          <p:cNvPr id="17" name="Straight Connector 16"/>
          <p:cNvCxnSpPr/>
          <p:nvPr/>
        </p:nvCxnSpPr>
        <p:spPr>
          <a:xfrm>
            <a:off x="5364088" y="3309436"/>
            <a:ext cx="3600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92080" y="4927520"/>
            <a:ext cx="3600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52120" y="5160094"/>
            <a:ext cx="3240360" cy="1077218"/>
          </a:xfrm>
          <a:prstGeom prst="rect">
            <a:avLst/>
          </a:prstGeom>
          <a:noFill/>
        </p:spPr>
        <p:txBody>
          <a:bodyPr wrap="square" rtlCol="0">
            <a:spAutoFit/>
          </a:bodyPr>
          <a:lstStyle/>
          <a:p>
            <a:r>
              <a:rPr lang="en-US" sz="1400" b="1" dirty="0" smtClean="0"/>
              <a:t>Phospholipids + PEG lipids</a:t>
            </a:r>
          </a:p>
          <a:p>
            <a:endParaRPr lang="en-US" sz="400" dirty="0" smtClean="0"/>
          </a:p>
          <a:p>
            <a:r>
              <a:rPr lang="en-US" sz="1400" dirty="0" smtClean="0"/>
              <a:t>5% PEG lipid, </a:t>
            </a:r>
            <a:r>
              <a:rPr lang="en-US" sz="1400" i="1" dirty="0" smtClean="0"/>
              <a:t>N</a:t>
            </a:r>
            <a:r>
              <a:rPr lang="en-US" sz="1400" dirty="0" smtClean="0"/>
              <a:t> = 114 </a:t>
            </a:r>
          </a:p>
          <a:p>
            <a:endParaRPr lang="en-US" sz="400" dirty="0" smtClean="0"/>
          </a:p>
          <a:p>
            <a:r>
              <a:rPr lang="en-US" sz="1400" dirty="0" smtClean="0"/>
              <a:t>fit: </a:t>
            </a:r>
            <a:r>
              <a:rPr lang="en-US" sz="1400" i="1" dirty="0" err="1" smtClean="0"/>
              <a:t>z</a:t>
            </a:r>
            <a:r>
              <a:rPr lang="en-US" sz="1400" baseline="-25000" dirty="0" err="1" smtClean="0"/>
              <a:t>P</a:t>
            </a:r>
            <a:r>
              <a:rPr lang="en-US" sz="1400" dirty="0" smtClean="0"/>
              <a:t> = 3 ± 2 Å</a:t>
            </a:r>
          </a:p>
          <a:p>
            <a:r>
              <a:rPr lang="en-US" sz="1400" dirty="0" smtClean="0"/>
              <a:t>               no PEG layer below monolayer</a:t>
            </a:r>
          </a:p>
        </p:txBody>
      </p:sp>
      <p:cxnSp>
        <p:nvCxnSpPr>
          <p:cNvPr id="19" name="Straight Arrow Connector 18"/>
          <p:cNvCxnSpPr/>
          <p:nvPr/>
        </p:nvCxnSpPr>
        <p:spPr>
          <a:xfrm>
            <a:off x="5901480" y="6093296"/>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itle 22"/>
          <p:cNvSpPr>
            <a:spLocks noGrp="1"/>
          </p:cNvSpPr>
          <p:nvPr>
            <p:ph type="title"/>
          </p:nvPr>
        </p:nvSpPr>
        <p:spPr/>
        <p:txBody>
          <a:bodyPr/>
          <a:lstStyle/>
          <a:p>
            <a:r>
              <a:rPr lang="en-GB" dirty="0" smtClean="0"/>
              <a:t>Depth Localization with Near-Angstrom Precision of Biologically Important Chemical Elements in Molecular Layers</a:t>
            </a:r>
            <a:endParaRPr lang="en-GB" dirty="0"/>
          </a:p>
        </p:txBody>
      </p:sp>
      <p:sp>
        <p:nvSpPr>
          <p:cNvPr id="22" name="Footer Placeholder 21"/>
          <p:cNvSpPr>
            <a:spLocks noGrp="1"/>
          </p:cNvSpPr>
          <p:nvPr>
            <p:ph type="ftr" sz="quarter" idx="10"/>
          </p:nvPr>
        </p:nvSpPr>
        <p:spPr/>
        <p:txBody>
          <a:bodyPr/>
          <a:lstStyle/>
          <a:p>
            <a:pPr>
              <a:defRPr/>
            </a:pPr>
            <a:r>
              <a:rPr lang="en-GB" smtClean="0"/>
              <a:t>4/12/2017,  SYNOHF, Annecy,  O. Konovalov</a:t>
            </a:r>
            <a:endParaRPr lang="en-GB"/>
          </a:p>
        </p:txBody>
      </p:sp>
      <p:sp>
        <p:nvSpPr>
          <p:cNvPr id="21" name="Slide Number Placeholder 20"/>
          <p:cNvSpPr>
            <a:spLocks noGrp="1"/>
          </p:cNvSpPr>
          <p:nvPr>
            <p:ph type="sldNum" sz="quarter" idx="11"/>
          </p:nvPr>
        </p:nvSpPr>
        <p:spPr/>
        <p:txBody>
          <a:bodyPr/>
          <a:lstStyle/>
          <a:p>
            <a:pPr>
              <a:defRPr/>
            </a:pPr>
            <a:fld id="{0326E3C2-31B1-4E14-96F8-16052BAD056E}" type="slidenum">
              <a:rPr lang="en-GB" smtClean="0"/>
              <a:pPr>
                <a:defRPr/>
              </a:pPr>
              <a:t>69</a:t>
            </a:fld>
            <a:endParaRPr lang="en-GB"/>
          </a:p>
        </p:txBody>
      </p:sp>
      <p:sp>
        <p:nvSpPr>
          <p:cNvPr id="24" name="TextBox 23"/>
          <p:cNvSpPr txBox="1"/>
          <p:nvPr/>
        </p:nvSpPr>
        <p:spPr>
          <a:xfrm>
            <a:off x="4644008" y="6505599"/>
            <a:ext cx="2417650" cy="307777"/>
          </a:xfrm>
          <a:prstGeom prst="rect">
            <a:avLst/>
          </a:prstGeom>
          <a:noFill/>
        </p:spPr>
        <p:txBody>
          <a:bodyPr wrap="none" rtlCol="0">
            <a:spAutoFit/>
          </a:bodyPr>
          <a:lstStyle/>
          <a:p>
            <a:r>
              <a:rPr lang="de-DE" sz="1400" i="1" dirty="0" smtClean="0">
                <a:latin typeface="Times New Roman" pitchFamily="18" charset="0"/>
                <a:cs typeface="Times New Roman" pitchFamily="18" charset="0"/>
              </a:rPr>
              <a:t>E. Schneck et al., PNAS (2016)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descr="a-glass-of-water.jpg"/>
          <p:cNvPicPr>
            <a:picLocks noChangeAspect="1"/>
          </p:cNvPicPr>
          <p:nvPr/>
        </p:nvPicPr>
        <p:blipFill>
          <a:blip r:embed="rId3" cstate="print"/>
          <a:srcRect/>
          <a:stretch>
            <a:fillRect/>
          </a:stretch>
        </p:blipFill>
        <p:spPr bwMode="auto">
          <a:xfrm>
            <a:off x="3765550" y="2709863"/>
            <a:ext cx="2109788" cy="1901825"/>
          </a:xfrm>
          <a:prstGeom prst="rect">
            <a:avLst/>
          </a:prstGeom>
          <a:noFill/>
          <a:ln w="9525">
            <a:noFill/>
            <a:miter lim="800000"/>
            <a:headEnd/>
            <a:tailEnd/>
          </a:ln>
        </p:spPr>
      </p:pic>
      <p:sp>
        <p:nvSpPr>
          <p:cNvPr id="14" name="Title 13"/>
          <p:cNvSpPr>
            <a:spLocks noGrp="1"/>
          </p:cNvSpPr>
          <p:nvPr>
            <p:ph type="title"/>
          </p:nvPr>
        </p:nvSpPr>
        <p:spPr/>
        <p:txBody>
          <a:bodyPr/>
          <a:lstStyle/>
          <a:p>
            <a:r>
              <a:rPr lang="en-US" dirty="0" smtClean="0"/>
              <a:t>Why study surfaces, interfaces and thin films</a:t>
            </a:r>
            <a:endParaRPr lang="en-GB" dirty="0"/>
          </a:p>
        </p:txBody>
      </p:sp>
      <p:sp>
        <p:nvSpPr>
          <p:cNvPr id="37899" name="Footer Placeholder 2"/>
          <p:cNvSpPr>
            <a:spLocks noGrp="1"/>
          </p:cNvSpPr>
          <p:nvPr>
            <p:ph type="ftr" sz="quarter" idx="10"/>
          </p:nvPr>
        </p:nvSpPr>
        <p:spPr>
          <a:noFill/>
        </p:spPr>
        <p:txBody>
          <a:bodyPr/>
          <a:lstStyle/>
          <a:p>
            <a:r>
              <a:rPr lang="en-GB" dirty="0" smtClean="0">
                <a:latin typeface="Arial" pitchFamily="34" charset="0"/>
              </a:rPr>
              <a:t>4/12/2017,  SYNOHF, Annecy,  O. Konovalov</a:t>
            </a:r>
            <a:endParaRPr lang="ru-RU" dirty="0" smtClean="0">
              <a:latin typeface="Arial" pitchFamily="34" charset="0"/>
            </a:endParaRPr>
          </a:p>
        </p:txBody>
      </p:sp>
      <p:sp>
        <p:nvSpPr>
          <p:cNvPr id="37891" name="Slide Number Placeholder 3"/>
          <p:cNvSpPr>
            <a:spLocks noGrp="1"/>
          </p:cNvSpPr>
          <p:nvPr>
            <p:ph type="sldNum" sz="quarter" idx="11"/>
          </p:nvPr>
        </p:nvSpPr>
        <p:spPr>
          <a:noFill/>
        </p:spPr>
        <p:txBody>
          <a:bodyPr/>
          <a:lstStyle/>
          <a:p>
            <a:fld id="{598482E9-9821-4AEC-A15E-73E6261AB403}" type="slidenum">
              <a:rPr lang="en-GB" smtClean="0">
                <a:latin typeface="Arial" pitchFamily="34" charset="0"/>
              </a:rPr>
              <a:pPr/>
              <a:t>7</a:t>
            </a:fld>
            <a:endParaRPr lang="en-GB" smtClean="0">
              <a:latin typeface="Arial" pitchFamily="34" charset="0"/>
            </a:endParaRPr>
          </a:p>
        </p:txBody>
      </p:sp>
      <p:sp>
        <p:nvSpPr>
          <p:cNvPr id="37893" name="TextBox 5"/>
          <p:cNvSpPr txBox="1">
            <a:spLocks noChangeArrowheads="1"/>
          </p:cNvSpPr>
          <p:nvPr/>
        </p:nvSpPr>
        <p:spPr bwMode="auto">
          <a:xfrm>
            <a:off x="85725" y="1289050"/>
            <a:ext cx="3637534" cy="3970318"/>
          </a:xfrm>
          <a:prstGeom prst="rect">
            <a:avLst/>
          </a:prstGeom>
          <a:noFill/>
          <a:ln w="9525">
            <a:noFill/>
            <a:miter lim="800000"/>
            <a:headEnd/>
            <a:tailEnd/>
          </a:ln>
        </p:spPr>
        <p:txBody>
          <a:bodyPr wrap="none">
            <a:spAutoFit/>
          </a:bodyPr>
          <a:lstStyle/>
          <a:p>
            <a:pPr>
              <a:buFont typeface="Arial" pitchFamily="34" charset="0"/>
              <a:buChar char="?"/>
            </a:pPr>
            <a:r>
              <a:rPr lang="ru-RU" dirty="0"/>
              <a:t>   </a:t>
            </a:r>
            <a:r>
              <a:rPr lang="en-US" dirty="0" smtClean="0"/>
              <a:t>p</a:t>
            </a:r>
            <a:r>
              <a:rPr lang="en-GB" dirty="0" err="1" smtClean="0"/>
              <a:t>hases</a:t>
            </a:r>
            <a:r>
              <a:rPr lang="en-GB" dirty="0" smtClean="0"/>
              <a:t> </a:t>
            </a:r>
            <a:r>
              <a:rPr lang="en-GB" dirty="0" smtClean="0"/>
              <a:t>boundary</a:t>
            </a:r>
            <a:r>
              <a:rPr lang="ru-RU" dirty="0" smtClean="0"/>
              <a:t/>
            </a:r>
            <a:br>
              <a:rPr lang="ru-RU" dirty="0" smtClean="0"/>
            </a:br>
            <a:endParaRPr lang="ru-RU" dirty="0"/>
          </a:p>
          <a:p>
            <a:pPr>
              <a:buFont typeface="Arial" pitchFamily="34" charset="0"/>
              <a:buChar char="?"/>
            </a:pPr>
            <a:r>
              <a:rPr lang="ru-RU" dirty="0"/>
              <a:t>   </a:t>
            </a:r>
            <a:r>
              <a:rPr lang="en-US" dirty="0" smtClean="0"/>
              <a:t>crystal growth</a:t>
            </a:r>
            <a:r>
              <a:rPr lang="ru-RU" dirty="0"/>
              <a:t/>
            </a:r>
            <a:br>
              <a:rPr lang="ru-RU" dirty="0"/>
            </a:br>
            <a:endParaRPr lang="ru-RU" dirty="0"/>
          </a:p>
          <a:p>
            <a:pPr>
              <a:buFont typeface="Arial" pitchFamily="34" charset="0"/>
              <a:buChar char="?"/>
            </a:pPr>
            <a:r>
              <a:rPr lang="ru-RU" dirty="0"/>
              <a:t>   </a:t>
            </a:r>
            <a:r>
              <a:rPr lang="en-US" dirty="0" smtClean="0"/>
              <a:t>chemical reaction on surfaces</a:t>
            </a:r>
            <a:br>
              <a:rPr lang="en-US" dirty="0" smtClean="0"/>
            </a:br>
            <a:r>
              <a:rPr lang="en-US" dirty="0" smtClean="0"/>
              <a:t>     </a:t>
            </a:r>
            <a:r>
              <a:rPr lang="ru-RU" dirty="0" smtClean="0"/>
              <a:t>  </a:t>
            </a:r>
            <a:r>
              <a:rPr lang="ru-RU" dirty="0">
                <a:sym typeface="Wingdings" pitchFamily="2" charset="2"/>
              </a:rPr>
              <a:t> </a:t>
            </a:r>
            <a:r>
              <a:rPr lang="en-US" dirty="0" smtClean="0">
                <a:sym typeface="Wingdings" pitchFamily="2" charset="2"/>
              </a:rPr>
              <a:t>catalysis</a:t>
            </a:r>
            <a:r>
              <a:rPr lang="ru-RU" dirty="0" smtClean="0"/>
              <a:t/>
            </a:r>
            <a:br>
              <a:rPr lang="ru-RU" dirty="0" smtClean="0"/>
            </a:br>
            <a:endParaRPr lang="ru-RU" dirty="0"/>
          </a:p>
          <a:p>
            <a:pPr>
              <a:buFont typeface="Arial" pitchFamily="34" charset="0"/>
              <a:buChar char="?"/>
            </a:pPr>
            <a:r>
              <a:rPr lang="ru-RU" dirty="0"/>
              <a:t>   </a:t>
            </a:r>
            <a:r>
              <a:rPr lang="en-US" dirty="0" smtClean="0"/>
              <a:t>physics of 2D systems</a:t>
            </a:r>
            <a:r>
              <a:rPr lang="ru-RU" dirty="0"/>
              <a:t/>
            </a:r>
            <a:br>
              <a:rPr lang="ru-RU" dirty="0"/>
            </a:br>
            <a:endParaRPr lang="ru-RU" dirty="0"/>
          </a:p>
          <a:p>
            <a:pPr>
              <a:buFont typeface="Arial" pitchFamily="34" charset="0"/>
              <a:buChar char="?"/>
            </a:pPr>
            <a:r>
              <a:rPr lang="ru-RU" dirty="0"/>
              <a:t>   </a:t>
            </a:r>
            <a:r>
              <a:rPr lang="en-US" dirty="0" smtClean="0"/>
              <a:t>thin films</a:t>
            </a:r>
            <a:r>
              <a:rPr lang="ru-RU" dirty="0" smtClean="0"/>
              <a:t>, </a:t>
            </a:r>
            <a:r>
              <a:rPr lang="en-US" dirty="0" smtClean="0"/>
              <a:t>membranes</a:t>
            </a:r>
            <a:r>
              <a:rPr lang="ru-RU" dirty="0"/>
              <a:t/>
            </a:r>
            <a:br>
              <a:rPr lang="ru-RU" dirty="0"/>
            </a:br>
            <a:endParaRPr lang="ru-RU" dirty="0"/>
          </a:p>
          <a:p>
            <a:pPr>
              <a:buFont typeface="Arial" pitchFamily="34" charset="0"/>
              <a:buChar char="?"/>
            </a:pPr>
            <a:r>
              <a:rPr lang="ru-RU" dirty="0"/>
              <a:t>   </a:t>
            </a:r>
            <a:r>
              <a:rPr lang="en-US" dirty="0"/>
              <a:t>….</a:t>
            </a:r>
            <a:endParaRPr lang="ru-RU" dirty="0"/>
          </a:p>
          <a:p>
            <a:endParaRPr lang="ru-RU" dirty="0"/>
          </a:p>
          <a:p>
            <a:endParaRPr lang="en-GB" dirty="0"/>
          </a:p>
        </p:txBody>
      </p:sp>
      <p:pic>
        <p:nvPicPr>
          <p:cNvPr id="37894" name="Picture 8" descr="crystal_growth_1.gif"/>
          <p:cNvPicPr>
            <a:picLocks noChangeAspect="1"/>
          </p:cNvPicPr>
          <p:nvPr/>
        </p:nvPicPr>
        <p:blipFill>
          <a:blip r:embed="rId4" cstate="print"/>
          <a:srcRect/>
          <a:stretch>
            <a:fillRect/>
          </a:stretch>
        </p:blipFill>
        <p:spPr bwMode="auto">
          <a:xfrm>
            <a:off x="5943600" y="2906713"/>
            <a:ext cx="3073400" cy="1657350"/>
          </a:xfrm>
          <a:prstGeom prst="rect">
            <a:avLst/>
          </a:prstGeom>
          <a:noFill/>
          <a:ln w="9525">
            <a:noFill/>
            <a:miter lim="800000"/>
            <a:headEnd/>
            <a:tailEnd/>
          </a:ln>
        </p:spPr>
      </p:pic>
      <p:pic>
        <p:nvPicPr>
          <p:cNvPr id="37895" name="Picture 9" descr="Catalysis.jpeg"/>
          <p:cNvPicPr>
            <a:picLocks noChangeAspect="1"/>
          </p:cNvPicPr>
          <p:nvPr/>
        </p:nvPicPr>
        <p:blipFill>
          <a:blip r:embed="rId5" cstate="print"/>
          <a:srcRect/>
          <a:stretch>
            <a:fillRect/>
          </a:stretch>
        </p:blipFill>
        <p:spPr bwMode="auto">
          <a:xfrm>
            <a:off x="5926138" y="4708525"/>
            <a:ext cx="3043237" cy="1697038"/>
          </a:xfrm>
          <a:prstGeom prst="rect">
            <a:avLst/>
          </a:prstGeom>
          <a:noFill/>
          <a:ln w="9525">
            <a:noFill/>
            <a:miter lim="800000"/>
            <a:headEnd/>
            <a:tailEnd/>
          </a:ln>
        </p:spPr>
      </p:pic>
      <p:pic>
        <p:nvPicPr>
          <p:cNvPr id="37896" name="Picture 10" descr="AR-stack.jpg"/>
          <p:cNvPicPr>
            <a:picLocks noChangeAspect="1"/>
          </p:cNvPicPr>
          <p:nvPr/>
        </p:nvPicPr>
        <p:blipFill>
          <a:blip r:embed="rId6" cstate="print"/>
          <a:srcRect/>
          <a:stretch>
            <a:fillRect/>
          </a:stretch>
        </p:blipFill>
        <p:spPr bwMode="auto">
          <a:xfrm>
            <a:off x="3922713" y="4600575"/>
            <a:ext cx="1917700" cy="1916113"/>
          </a:xfrm>
          <a:prstGeom prst="rect">
            <a:avLst/>
          </a:prstGeom>
          <a:noFill/>
          <a:ln w="9525">
            <a:noFill/>
            <a:miter lim="800000"/>
            <a:headEnd/>
            <a:tailEnd/>
          </a:ln>
        </p:spPr>
      </p:pic>
      <p:pic>
        <p:nvPicPr>
          <p:cNvPr id="37897" name="Picture 2" descr="cellmemb"/>
          <p:cNvPicPr>
            <a:picLocks noChangeAspect="1" noChangeArrowheads="1"/>
          </p:cNvPicPr>
          <p:nvPr/>
        </p:nvPicPr>
        <p:blipFill>
          <a:blip r:embed="rId7" cstate="print"/>
          <a:srcRect/>
          <a:stretch>
            <a:fillRect/>
          </a:stretch>
        </p:blipFill>
        <p:spPr bwMode="auto">
          <a:xfrm>
            <a:off x="155575" y="4640263"/>
            <a:ext cx="3687763" cy="1868487"/>
          </a:xfrm>
          <a:prstGeom prst="rect">
            <a:avLst/>
          </a:prstGeom>
          <a:noFill/>
          <a:ln w="9525">
            <a:noFill/>
            <a:miter lim="800000"/>
            <a:headEnd/>
            <a:tailEnd/>
          </a:ln>
        </p:spPr>
      </p:pic>
      <p:pic>
        <p:nvPicPr>
          <p:cNvPr id="37901" name="Picture 13" descr="Lotus3.jpg"/>
          <p:cNvPicPr>
            <a:picLocks noChangeAspect="1"/>
          </p:cNvPicPr>
          <p:nvPr/>
        </p:nvPicPr>
        <p:blipFill>
          <a:blip r:embed="rId8" cstate="print"/>
          <a:srcRect/>
          <a:stretch>
            <a:fillRect/>
          </a:stretch>
        </p:blipFill>
        <p:spPr bwMode="auto">
          <a:xfrm>
            <a:off x="6629400" y="1200150"/>
            <a:ext cx="2171700" cy="1628775"/>
          </a:xfrm>
          <a:prstGeom prst="rect">
            <a:avLst/>
          </a:prstGeom>
          <a:noFill/>
          <a:ln w="9525">
            <a:noFill/>
            <a:miter lim="800000"/>
            <a:headEnd/>
            <a:tailEnd/>
          </a:ln>
        </p:spPr>
      </p:pic>
      <p:pic>
        <p:nvPicPr>
          <p:cNvPr id="18" name="Picture 17" descr="oilwater.png"/>
          <p:cNvPicPr>
            <a:picLocks noChangeAspect="1"/>
          </p:cNvPicPr>
          <p:nvPr/>
        </p:nvPicPr>
        <p:blipFill>
          <a:blip r:embed="rId9" cstate="print"/>
          <a:stretch>
            <a:fillRect/>
          </a:stretch>
        </p:blipFill>
        <p:spPr>
          <a:xfrm>
            <a:off x="3715416" y="2060848"/>
            <a:ext cx="2008712" cy="2376264"/>
          </a:xfrm>
          <a:prstGeom prst="rect">
            <a:avLst/>
          </a:prstGeom>
        </p:spPr>
      </p:pic>
      <p:pic>
        <p:nvPicPr>
          <p:cNvPr id="37900" name="Picture 12" descr="batterfly1.gif"/>
          <p:cNvPicPr>
            <a:picLocks noChangeAspect="1"/>
          </p:cNvPicPr>
          <p:nvPr/>
        </p:nvPicPr>
        <p:blipFill>
          <a:blip r:embed="rId10" cstate="print"/>
          <a:srcRect/>
          <a:stretch>
            <a:fillRect/>
          </a:stretch>
        </p:blipFill>
        <p:spPr bwMode="auto">
          <a:xfrm>
            <a:off x="4988024" y="1018828"/>
            <a:ext cx="1552575" cy="1390650"/>
          </a:xfrm>
          <a:prstGeom prst="rect">
            <a:avLst/>
          </a:prstGeom>
          <a:noFill/>
          <a:ln w="9525">
            <a:noFill/>
            <a:miter lim="800000"/>
            <a:headEnd/>
            <a:tailEnd/>
          </a:ln>
        </p:spPr>
      </p:pic>
      <p:pic>
        <p:nvPicPr>
          <p:cNvPr id="15" name="Picture 14" descr="nps.png"/>
          <p:cNvPicPr>
            <a:picLocks noChangeAspect="1"/>
          </p:cNvPicPr>
          <p:nvPr/>
        </p:nvPicPr>
        <p:blipFill>
          <a:blip r:embed="rId11" cstate="print"/>
          <a:stretch>
            <a:fillRect/>
          </a:stretch>
        </p:blipFill>
        <p:spPr>
          <a:xfrm>
            <a:off x="3275856" y="2996952"/>
            <a:ext cx="1170533" cy="749873"/>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 / conclusion</a:t>
            </a:r>
            <a:endParaRPr lang="en-GB" dirty="0"/>
          </a:p>
        </p:txBody>
      </p:sp>
      <p:sp>
        <p:nvSpPr>
          <p:cNvPr id="3" name="Footer Placeholder 2"/>
          <p:cNvSpPr>
            <a:spLocks noGrp="1"/>
          </p:cNvSpPr>
          <p:nvPr>
            <p:ph type="ftr" sz="quarter" idx="10"/>
          </p:nvPr>
        </p:nvSpPr>
        <p:spPr/>
        <p:txBody>
          <a:bodyPr/>
          <a:lstStyle/>
          <a:p>
            <a:r>
              <a:rPr lang="en-GB"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70</a:t>
            </a:fld>
            <a:endParaRPr lang="fr-FR" dirty="0"/>
          </a:p>
        </p:txBody>
      </p:sp>
      <p:sp>
        <p:nvSpPr>
          <p:cNvPr id="6" name="TextBox 4"/>
          <p:cNvSpPr txBox="1">
            <a:spLocks noChangeArrowheads="1"/>
          </p:cNvSpPr>
          <p:nvPr/>
        </p:nvSpPr>
        <p:spPr bwMode="auto">
          <a:xfrm>
            <a:off x="35496" y="2132856"/>
            <a:ext cx="9144000" cy="523220"/>
          </a:xfrm>
          <a:prstGeom prst="rect">
            <a:avLst/>
          </a:prstGeom>
          <a:noFill/>
          <a:ln w="9525">
            <a:noFill/>
            <a:miter lim="800000"/>
            <a:headEnd/>
            <a:tailEnd/>
          </a:ln>
        </p:spPr>
        <p:txBody>
          <a:bodyPr wrap="square">
            <a:spAutoFit/>
          </a:bodyPr>
          <a:lstStyle/>
          <a:p>
            <a:pPr algn="ctr"/>
            <a:r>
              <a:rPr lang="en-US" sz="2800" b="1" dirty="0" smtClean="0">
                <a:solidFill>
                  <a:srgbClr val="132577"/>
                </a:solidFill>
              </a:rPr>
              <a:t>Numerous </a:t>
            </a:r>
            <a:r>
              <a:rPr lang="en-US" sz="2800" b="1" dirty="0" smtClean="0">
                <a:solidFill>
                  <a:srgbClr val="132577"/>
                </a:solidFill>
              </a:rPr>
              <a:t>collaborators and users</a:t>
            </a:r>
          </a:p>
        </p:txBody>
      </p:sp>
      <p:sp>
        <p:nvSpPr>
          <p:cNvPr id="9" name="TextBox 8"/>
          <p:cNvSpPr txBox="1"/>
          <p:nvPr/>
        </p:nvSpPr>
        <p:spPr>
          <a:xfrm>
            <a:off x="3389935" y="6228020"/>
            <a:ext cx="4710457" cy="369332"/>
          </a:xfrm>
          <a:prstGeom prst="rect">
            <a:avLst/>
          </a:prstGeom>
          <a:noFill/>
        </p:spPr>
        <p:txBody>
          <a:bodyPr wrap="none" rtlCol="0">
            <a:spAutoFit/>
          </a:bodyPr>
          <a:lstStyle/>
          <a:p>
            <a:r>
              <a:rPr lang="en-US" i="1" dirty="0" smtClean="0"/>
              <a:t>Contact: Oleg Konovalov, konovalov@esrf.fr</a:t>
            </a:r>
            <a:endParaRPr lang="en-GB" i="1" dirty="0"/>
          </a:p>
        </p:txBody>
      </p:sp>
      <p:sp>
        <p:nvSpPr>
          <p:cNvPr id="12" name="TextBox 11"/>
          <p:cNvSpPr txBox="1"/>
          <p:nvPr/>
        </p:nvSpPr>
        <p:spPr>
          <a:xfrm>
            <a:off x="0" y="2742019"/>
            <a:ext cx="9144000" cy="830997"/>
          </a:xfrm>
          <a:prstGeom prst="rect">
            <a:avLst/>
          </a:prstGeom>
          <a:noFill/>
        </p:spPr>
        <p:txBody>
          <a:bodyPr wrap="square" rtlCol="0">
            <a:spAutoFit/>
          </a:bodyPr>
          <a:lstStyle/>
          <a:p>
            <a:pPr algn="ctr"/>
            <a:r>
              <a:rPr lang="en-US" sz="4800" b="1" i="1" dirty="0" smtClean="0"/>
              <a:t>Thank you</a:t>
            </a:r>
            <a:endParaRPr lang="en-GB" sz="4800" b="1" i="1" dirty="0"/>
          </a:p>
        </p:txBody>
      </p:sp>
      <p:pic>
        <p:nvPicPr>
          <p:cNvPr id="13" name="Picture 2" descr="C:\Users\Giovanni\Downloads\pscm-logo-1200px-rgb.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40152" y="836712"/>
            <a:ext cx="1652191" cy="72008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1403648" y="764704"/>
            <a:ext cx="2209259" cy="1323439"/>
          </a:xfrm>
          <a:prstGeom prst="rect">
            <a:avLst/>
          </a:prstGeom>
          <a:noFill/>
        </p:spPr>
        <p:txBody>
          <a:bodyPr wrap="none" rtlCol="0">
            <a:spAutoFit/>
          </a:bodyPr>
          <a:lstStyle/>
          <a:p>
            <a:r>
              <a:rPr lang="en-US" sz="2000" dirty="0" smtClean="0"/>
              <a:t>ID10</a:t>
            </a:r>
          </a:p>
          <a:p>
            <a:r>
              <a:rPr lang="en-US" sz="2000" dirty="0" smtClean="0"/>
              <a:t>Giovanni </a:t>
            </a:r>
            <a:r>
              <a:rPr lang="en-US" sz="2000" dirty="0" smtClean="0"/>
              <a:t>Li </a:t>
            </a:r>
            <a:r>
              <a:rPr lang="en-US" sz="2000" dirty="0" err="1" smtClean="0"/>
              <a:t>Destri</a:t>
            </a:r>
            <a:endParaRPr lang="en-US" sz="2000" dirty="0" smtClean="0"/>
          </a:p>
          <a:p>
            <a:r>
              <a:rPr lang="en-US" sz="2000" dirty="0" err="1" smtClean="0"/>
              <a:t>Jaco</a:t>
            </a:r>
            <a:r>
              <a:rPr lang="en-US" sz="2000" dirty="0" smtClean="0"/>
              <a:t> </a:t>
            </a:r>
            <a:r>
              <a:rPr lang="en-US" sz="2000" dirty="0" err="1" smtClean="0"/>
              <a:t>Geuchies</a:t>
            </a:r>
            <a:endParaRPr lang="en-US" sz="2000" dirty="0" smtClean="0"/>
          </a:p>
          <a:p>
            <a:r>
              <a:rPr lang="en-US" sz="2000" dirty="0" err="1" smtClean="0"/>
              <a:t>Karim</a:t>
            </a:r>
            <a:r>
              <a:rPr lang="en-US" sz="2000" dirty="0" smtClean="0"/>
              <a:t> </a:t>
            </a:r>
            <a:r>
              <a:rPr lang="en-US" sz="2000" dirty="0" err="1" smtClean="0"/>
              <a:t>Lhoste</a:t>
            </a:r>
            <a:r>
              <a:rPr lang="en-US" sz="2000" dirty="0" smtClean="0"/>
              <a:t> </a:t>
            </a:r>
          </a:p>
        </p:txBody>
      </p:sp>
      <p:sp>
        <p:nvSpPr>
          <p:cNvPr id="15" name="TextBox 14"/>
          <p:cNvSpPr txBox="1"/>
          <p:nvPr/>
        </p:nvSpPr>
        <p:spPr>
          <a:xfrm>
            <a:off x="5940152" y="1556792"/>
            <a:ext cx="1944216" cy="400110"/>
          </a:xfrm>
          <a:prstGeom prst="rect">
            <a:avLst/>
          </a:prstGeom>
          <a:noFill/>
        </p:spPr>
        <p:txBody>
          <a:bodyPr wrap="square" rtlCol="0">
            <a:spAutoFit/>
          </a:bodyPr>
          <a:lstStyle/>
          <a:p>
            <a:r>
              <a:rPr lang="en-US" sz="2000" dirty="0" smtClean="0"/>
              <a:t>Diego </a:t>
            </a:r>
            <a:r>
              <a:rPr lang="en-US" sz="2000" dirty="0" err="1" smtClean="0"/>
              <a:t>Pontoni</a:t>
            </a:r>
            <a:endParaRPr lang="en-US" sz="2000" dirty="0" smtClean="0"/>
          </a:p>
        </p:txBody>
      </p:sp>
      <p:pic>
        <p:nvPicPr>
          <p:cNvPr id="16" name="Picture 2" descr="http://www.demedici.fr/immagini/ESRF-Log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794521"/>
            <a:ext cx="987444" cy="12573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31" descr="surfaces2.jpg"/>
          <p:cNvPicPr>
            <a:picLocks noChangeAspect="1"/>
          </p:cNvPicPr>
          <p:nvPr/>
        </p:nvPicPr>
        <p:blipFill>
          <a:blip r:embed="rId5" cstate="print"/>
          <a:srcRect/>
          <a:stretch>
            <a:fillRect/>
          </a:stretch>
        </p:blipFill>
        <p:spPr bwMode="auto">
          <a:xfrm>
            <a:off x="35496" y="3883174"/>
            <a:ext cx="2201862" cy="2570162"/>
          </a:xfrm>
          <a:prstGeom prst="rect">
            <a:avLst/>
          </a:prstGeom>
          <a:noFill/>
          <a:ln w="9525">
            <a:noFill/>
            <a:miter lim="800000"/>
            <a:headEnd/>
            <a:tailEnd/>
          </a:ln>
        </p:spPr>
      </p:pic>
      <p:grpSp>
        <p:nvGrpSpPr>
          <p:cNvPr id="19" name="Group 5"/>
          <p:cNvGrpSpPr>
            <a:grpSpLocks/>
          </p:cNvGrpSpPr>
          <p:nvPr/>
        </p:nvGrpSpPr>
        <p:grpSpPr bwMode="auto">
          <a:xfrm>
            <a:off x="2162746" y="4591199"/>
            <a:ext cx="1190625" cy="1436687"/>
            <a:chOff x="3055" y="1294"/>
            <a:chExt cx="750" cy="905"/>
          </a:xfrm>
        </p:grpSpPr>
        <p:sp>
          <p:nvSpPr>
            <p:cNvPr id="20" name="AutoShape 6"/>
            <p:cNvSpPr>
              <a:spLocks noChangeArrowheads="1"/>
            </p:cNvSpPr>
            <p:nvPr/>
          </p:nvSpPr>
          <p:spPr bwMode="auto">
            <a:xfrm>
              <a:off x="3056" y="1294"/>
              <a:ext cx="749" cy="270"/>
            </a:xfrm>
            <a:prstGeom prst="leftArrow">
              <a:avLst>
                <a:gd name="adj1" fmla="val 62694"/>
                <a:gd name="adj2" fmla="val 40648"/>
              </a:avLst>
            </a:prstGeom>
            <a:gradFill rotWithShape="1">
              <a:gsLst>
                <a:gs pos="0">
                  <a:srgbClr val="B4CCEA"/>
                </a:gs>
                <a:gs pos="100000">
                  <a:schemeClr val="bg1">
                    <a:alpha val="0"/>
                  </a:schemeClr>
                </a:gs>
              </a:gsLst>
              <a:lin ang="0" scaled="1"/>
            </a:gradFill>
            <a:ln w="9525">
              <a:noFill/>
              <a:miter lim="800000"/>
              <a:headEnd/>
              <a:tailEnd/>
            </a:ln>
          </p:spPr>
          <p:txBody>
            <a:bodyPr wrap="none" anchor="ctr"/>
            <a:lstStyle/>
            <a:p>
              <a:pPr algn="ctr"/>
              <a:r>
                <a:rPr lang="en-US" sz="1400">
                  <a:solidFill>
                    <a:schemeClr val="accent2"/>
                  </a:solidFill>
                </a:rPr>
                <a:t>gas-liquid</a:t>
              </a:r>
              <a:endParaRPr lang="fr-FR" sz="1400">
                <a:solidFill>
                  <a:schemeClr val="accent2"/>
                </a:solidFill>
              </a:endParaRPr>
            </a:p>
          </p:txBody>
        </p:sp>
        <p:sp>
          <p:nvSpPr>
            <p:cNvPr id="21" name="AutoShape 7"/>
            <p:cNvSpPr>
              <a:spLocks noChangeArrowheads="1"/>
            </p:cNvSpPr>
            <p:nvPr/>
          </p:nvSpPr>
          <p:spPr bwMode="auto">
            <a:xfrm>
              <a:off x="3055" y="1611"/>
              <a:ext cx="749" cy="270"/>
            </a:xfrm>
            <a:prstGeom prst="leftArrow">
              <a:avLst>
                <a:gd name="adj1" fmla="val 62694"/>
                <a:gd name="adj2" fmla="val 40648"/>
              </a:avLst>
            </a:prstGeom>
            <a:gradFill rotWithShape="1">
              <a:gsLst>
                <a:gs pos="0">
                  <a:srgbClr val="B4CCEA"/>
                </a:gs>
                <a:gs pos="100000">
                  <a:schemeClr val="bg1">
                    <a:alpha val="0"/>
                  </a:schemeClr>
                </a:gs>
              </a:gsLst>
              <a:lin ang="0" scaled="1"/>
            </a:gradFill>
            <a:ln w="9525">
              <a:noFill/>
              <a:miter lim="800000"/>
              <a:headEnd/>
              <a:tailEnd/>
            </a:ln>
          </p:spPr>
          <p:txBody>
            <a:bodyPr wrap="none" anchor="ctr"/>
            <a:lstStyle/>
            <a:p>
              <a:pPr algn="ctr"/>
              <a:r>
                <a:rPr lang="en-US" sz="1400">
                  <a:solidFill>
                    <a:schemeClr val="accent2"/>
                  </a:solidFill>
                </a:rPr>
                <a:t>liquid-liquid</a:t>
              </a:r>
              <a:endParaRPr lang="fr-FR" sz="1400">
                <a:solidFill>
                  <a:schemeClr val="accent2"/>
                </a:solidFill>
              </a:endParaRPr>
            </a:p>
          </p:txBody>
        </p:sp>
        <p:sp>
          <p:nvSpPr>
            <p:cNvPr id="22" name="AutoShape 8"/>
            <p:cNvSpPr>
              <a:spLocks noChangeArrowheads="1"/>
            </p:cNvSpPr>
            <p:nvPr/>
          </p:nvSpPr>
          <p:spPr bwMode="auto">
            <a:xfrm>
              <a:off x="3055" y="1929"/>
              <a:ext cx="749" cy="270"/>
            </a:xfrm>
            <a:prstGeom prst="leftArrow">
              <a:avLst>
                <a:gd name="adj1" fmla="val 62694"/>
                <a:gd name="adj2" fmla="val 40648"/>
              </a:avLst>
            </a:prstGeom>
            <a:gradFill rotWithShape="1">
              <a:gsLst>
                <a:gs pos="0">
                  <a:srgbClr val="B4CCEA"/>
                </a:gs>
                <a:gs pos="100000">
                  <a:schemeClr val="bg1">
                    <a:alpha val="0"/>
                  </a:schemeClr>
                </a:gs>
              </a:gsLst>
              <a:lin ang="0" scaled="1"/>
            </a:gradFill>
            <a:ln w="9525">
              <a:noFill/>
              <a:miter lim="800000"/>
              <a:headEnd/>
              <a:tailEnd/>
            </a:ln>
          </p:spPr>
          <p:txBody>
            <a:bodyPr wrap="none" anchor="ctr"/>
            <a:lstStyle/>
            <a:p>
              <a:pPr algn="ctr"/>
              <a:r>
                <a:rPr lang="en-US" sz="1400">
                  <a:solidFill>
                    <a:schemeClr val="accent2"/>
                  </a:solidFill>
                </a:rPr>
                <a:t>liquid-solid</a:t>
              </a:r>
              <a:endParaRPr lang="fr-FR" sz="1400">
                <a:solidFill>
                  <a:schemeClr val="accent2"/>
                </a:solidFill>
              </a:endParaRPr>
            </a:p>
          </p:txBody>
        </p:sp>
      </p:grpSp>
      <p:sp>
        <p:nvSpPr>
          <p:cNvPr id="23" name="TextBox 22"/>
          <p:cNvSpPr txBox="1"/>
          <p:nvPr/>
        </p:nvSpPr>
        <p:spPr>
          <a:xfrm>
            <a:off x="2267744" y="3718773"/>
            <a:ext cx="6732240" cy="646331"/>
          </a:xfrm>
          <a:prstGeom prst="rect">
            <a:avLst/>
          </a:prstGeom>
          <a:noFill/>
        </p:spPr>
        <p:txBody>
          <a:bodyPr wrap="square" rtlCol="0">
            <a:spAutoFit/>
          </a:bodyPr>
          <a:lstStyle/>
          <a:p>
            <a:r>
              <a:rPr lang="en-GB" b="1" dirty="0" smtClean="0">
                <a:solidFill>
                  <a:srgbClr val="FF0000"/>
                </a:solidFill>
              </a:rPr>
              <a:t>X-ray surface sensitive technique is a powerful tool  to study broad spectrum of science at surfaces and interfaces</a:t>
            </a:r>
            <a:endParaRPr lang="en-GB" b="1" dirty="0">
              <a:solidFill>
                <a:srgbClr val="FF0000"/>
              </a:solidFill>
            </a:endParaRPr>
          </a:p>
        </p:txBody>
      </p:sp>
      <p:pic>
        <p:nvPicPr>
          <p:cNvPr id="25" name="Picture 116"/>
          <p:cNvPicPr>
            <a:picLocks noChangeAspect="1" noChangeArrowheads="1"/>
          </p:cNvPicPr>
          <p:nvPr/>
        </p:nvPicPr>
        <p:blipFill>
          <a:blip r:embed="rId6" cstate="print"/>
          <a:srcRect/>
          <a:stretch>
            <a:fillRect/>
          </a:stretch>
        </p:blipFill>
        <p:spPr bwMode="auto">
          <a:xfrm>
            <a:off x="3491880" y="4437112"/>
            <a:ext cx="1615462" cy="960487"/>
          </a:xfrm>
          <a:prstGeom prst="rect">
            <a:avLst/>
          </a:prstGeom>
          <a:noFill/>
          <a:ln w="9525">
            <a:noFill/>
            <a:miter lim="800000"/>
            <a:headEnd/>
            <a:tailEnd/>
          </a:ln>
        </p:spPr>
      </p:pic>
      <p:grpSp>
        <p:nvGrpSpPr>
          <p:cNvPr id="31" name="Group 30"/>
          <p:cNvGrpSpPr/>
          <p:nvPr/>
        </p:nvGrpSpPr>
        <p:grpSpPr>
          <a:xfrm>
            <a:off x="5133305" y="4653136"/>
            <a:ext cx="1958975" cy="1434405"/>
            <a:chOff x="5148064" y="4730899"/>
            <a:chExt cx="1958975" cy="1434405"/>
          </a:xfrm>
        </p:grpSpPr>
        <p:sp>
          <p:nvSpPr>
            <p:cNvPr id="28" name="Rectangle 121"/>
            <p:cNvSpPr>
              <a:spLocks noChangeArrowheads="1"/>
            </p:cNvSpPr>
            <p:nvPr/>
          </p:nvSpPr>
          <p:spPr bwMode="auto">
            <a:xfrm>
              <a:off x="5148064" y="4730899"/>
              <a:ext cx="1958975" cy="1434405"/>
            </a:xfrm>
            <a:prstGeom prst="rect">
              <a:avLst/>
            </a:prstGeom>
            <a:solidFill>
              <a:srgbClr val="99CCFF"/>
            </a:solidFill>
            <a:ln w="9525">
              <a:solidFill>
                <a:schemeClr val="tx1"/>
              </a:solidFill>
              <a:miter lim="800000"/>
              <a:headEnd/>
              <a:tailEnd/>
            </a:ln>
          </p:spPr>
          <p:txBody>
            <a:bodyPr wrap="none" anchor="ctr"/>
            <a:lstStyle/>
            <a:p>
              <a:pPr algn="ctr"/>
              <a:endParaRPr lang="en-US"/>
            </a:p>
          </p:txBody>
        </p:sp>
        <p:pic>
          <p:nvPicPr>
            <p:cNvPr id="29" name="Picture 12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229027" y="4775226"/>
              <a:ext cx="1797050" cy="1268322"/>
            </a:xfrm>
            <a:prstGeom prst="rect">
              <a:avLst/>
            </a:prstGeom>
            <a:noFill/>
            <a:ln w="9525">
              <a:noFill/>
              <a:miter lim="800000"/>
              <a:headEnd/>
              <a:tailEnd/>
            </a:ln>
          </p:spPr>
        </p:pic>
      </p:grpSp>
      <p:pic>
        <p:nvPicPr>
          <p:cNvPr id="32" name="Picture 129" descr="fluor_1"/>
          <p:cNvPicPr>
            <a:picLocks noChangeAspect="1" noChangeArrowheads="1"/>
          </p:cNvPicPr>
          <p:nvPr/>
        </p:nvPicPr>
        <p:blipFill>
          <a:blip r:embed="rId8" cstate="print"/>
          <a:srcRect/>
          <a:stretch>
            <a:fillRect/>
          </a:stretch>
        </p:blipFill>
        <p:spPr bwMode="auto">
          <a:xfrm>
            <a:off x="7164288" y="5107607"/>
            <a:ext cx="1794068" cy="10576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study surfaces and interfaces ?</a:t>
            </a:r>
            <a:endParaRPr lang="en-GB" dirty="0"/>
          </a:p>
        </p:txBody>
      </p:sp>
      <p:sp>
        <p:nvSpPr>
          <p:cNvPr id="3" name="Footer Placeholder 2"/>
          <p:cNvSpPr>
            <a:spLocks noGrp="1"/>
          </p:cNvSpPr>
          <p:nvPr>
            <p:ph type="ftr" sz="quarter" idx="10"/>
          </p:nvPr>
        </p:nvSpPr>
        <p:spPr/>
        <p:txBody>
          <a:bodyPr/>
          <a:lstStyle/>
          <a:p>
            <a:r>
              <a:rPr lang="en-US" smtClean="0"/>
              <a:t>4/12/2017,  SYNOHF, Annecy,  O. Konovalov</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8</a:t>
            </a:fld>
            <a:endParaRPr lang="fr-FR" dirty="0"/>
          </a:p>
        </p:txBody>
      </p:sp>
      <p:graphicFrame>
        <p:nvGraphicFramePr>
          <p:cNvPr id="5" name="Object 6"/>
          <p:cNvGraphicFramePr>
            <a:graphicFrameLocks noChangeAspect="1"/>
          </p:cNvGraphicFramePr>
          <p:nvPr/>
        </p:nvGraphicFramePr>
        <p:xfrm>
          <a:off x="5287963" y="1968500"/>
          <a:ext cx="3390900" cy="962025"/>
        </p:xfrm>
        <a:graphic>
          <a:graphicData uri="http://schemas.openxmlformats.org/presentationml/2006/ole">
            <p:oleObj spid="_x0000_s1077250" name="Equation" r:id="rId3" imgW="1701720" imgH="482400" progId="Equation.3">
              <p:embed/>
            </p:oleObj>
          </a:graphicData>
        </a:graphic>
      </p:graphicFrame>
      <p:graphicFrame>
        <p:nvGraphicFramePr>
          <p:cNvPr id="6" name="Object 7"/>
          <p:cNvGraphicFramePr>
            <a:graphicFrameLocks noChangeAspect="1"/>
          </p:cNvGraphicFramePr>
          <p:nvPr/>
        </p:nvGraphicFramePr>
        <p:xfrm>
          <a:off x="5287963" y="3235325"/>
          <a:ext cx="3300412" cy="482600"/>
        </p:xfrm>
        <a:graphic>
          <a:graphicData uri="http://schemas.openxmlformats.org/presentationml/2006/ole">
            <p:oleObj spid="_x0000_s1077251" name="Equation" r:id="rId4" imgW="1650960" imgH="241200" progId="Equation.3">
              <p:embed/>
            </p:oleObj>
          </a:graphicData>
        </a:graphic>
      </p:graphicFrame>
      <p:graphicFrame>
        <p:nvGraphicFramePr>
          <p:cNvPr id="7" name="Object 8"/>
          <p:cNvGraphicFramePr>
            <a:graphicFrameLocks noChangeAspect="1"/>
          </p:cNvGraphicFramePr>
          <p:nvPr/>
        </p:nvGraphicFramePr>
        <p:xfrm>
          <a:off x="5287963" y="4022725"/>
          <a:ext cx="1854200" cy="863600"/>
        </p:xfrm>
        <a:graphic>
          <a:graphicData uri="http://schemas.openxmlformats.org/presentationml/2006/ole">
            <p:oleObj spid="_x0000_s1077252" name="Equation" r:id="rId5" imgW="927000" imgH="431640" progId="Equation.3">
              <p:embed/>
            </p:oleObj>
          </a:graphicData>
        </a:graphic>
      </p:graphicFrame>
      <p:graphicFrame>
        <p:nvGraphicFramePr>
          <p:cNvPr id="8" name="Object 9"/>
          <p:cNvGraphicFramePr>
            <a:graphicFrameLocks noChangeAspect="1"/>
          </p:cNvGraphicFramePr>
          <p:nvPr/>
        </p:nvGraphicFramePr>
        <p:xfrm>
          <a:off x="5287963" y="5191125"/>
          <a:ext cx="3300412" cy="914400"/>
        </p:xfrm>
        <a:graphic>
          <a:graphicData uri="http://schemas.openxmlformats.org/presentationml/2006/ole">
            <p:oleObj spid="_x0000_s1077253" name="Equation" r:id="rId6" imgW="1650960" imgH="457200" progId="Equation.3">
              <p:embed/>
            </p:oleObj>
          </a:graphicData>
        </a:graphic>
      </p:graphicFrame>
      <p:grpSp>
        <p:nvGrpSpPr>
          <p:cNvPr id="9" name="Group 33"/>
          <p:cNvGrpSpPr>
            <a:grpSpLocks/>
          </p:cNvGrpSpPr>
          <p:nvPr/>
        </p:nvGrpSpPr>
        <p:grpSpPr bwMode="auto">
          <a:xfrm>
            <a:off x="528638" y="2089150"/>
            <a:ext cx="4186237" cy="3078163"/>
            <a:chOff x="860611" y="1577789"/>
            <a:chExt cx="4186750" cy="3077784"/>
          </a:xfrm>
        </p:grpSpPr>
        <p:sp>
          <p:nvSpPr>
            <p:cNvPr id="10" name="Rectangle 10"/>
            <p:cNvSpPr>
              <a:spLocks noChangeArrowheads="1"/>
            </p:cNvSpPr>
            <p:nvPr/>
          </p:nvSpPr>
          <p:spPr bwMode="auto">
            <a:xfrm>
              <a:off x="975852" y="3106994"/>
              <a:ext cx="2880000" cy="1548579"/>
            </a:xfrm>
            <a:prstGeom prst="rect">
              <a:avLst/>
            </a:prstGeom>
            <a:solidFill>
              <a:srgbClr val="FF0000"/>
            </a:solidFill>
            <a:ln w="9525" algn="ctr">
              <a:noFill/>
              <a:round/>
              <a:headEnd/>
              <a:tailEnd/>
            </a:ln>
          </p:spPr>
          <p:txBody>
            <a:bodyPr/>
            <a:lstStyle/>
            <a:p>
              <a:endParaRPr lang="en-US"/>
            </a:p>
          </p:txBody>
        </p:sp>
        <p:sp>
          <p:nvSpPr>
            <p:cNvPr id="11" name="Rectangle 9"/>
            <p:cNvSpPr>
              <a:spLocks noChangeArrowheads="1"/>
            </p:cNvSpPr>
            <p:nvPr/>
          </p:nvSpPr>
          <p:spPr bwMode="auto">
            <a:xfrm>
              <a:off x="975852" y="3308554"/>
              <a:ext cx="2880000" cy="1347019"/>
            </a:xfrm>
            <a:prstGeom prst="rect">
              <a:avLst/>
            </a:prstGeom>
            <a:solidFill>
              <a:srgbClr val="3399FF"/>
            </a:solidFill>
            <a:ln w="9525" algn="ctr">
              <a:solidFill>
                <a:schemeClr val="tx1"/>
              </a:solidFill>
              <a:round/>
              <a:headEnd/>
              <a:tailEnd/>
            </a:ln>
          </p:spPr>
          <p:txBody>
            <a:bodyPr/>
            <a:lstStyle/>
            <a:p>
              <a:endParaRPr lang="en-US"/>
            </a:p>
          </p:txBody>
        </p:sp>
        <p:grpSp>
          <p:nvGrpSpPr>
            <p:cNvPr id="12" name="Group 25"/>
            <p:cNvGrpSpPr>
              <a:grpSpLocks/>
            </p:cNvGrpSpPr>
            <p:nvPr/>
          </p:nvGrpSpPr>
          <p:grpSpPr bwMode="auto">
            <a:xfrm>
              <a:off x="1341648" y="2340617"/>
              <a:ext cx="1242987" cy="1528405"/>
              <a:chOff x="1341648" y="2340617"/>
              <a:chExt cx="1242987" cy="1528405"/>
            </a:xfrm>
          </p:grpSpPr>
          <p:sp>
            <p:nvSpPr>
              <p:cNvPr id="17" name="Freeform 14"/>
              <p:cNvSpPr>
                <a:spLocks/>
              </p:cNvSpPr>
              <p:nvPr/>
            </p:nvSpPr>
            <p:spPr bwMode="auto">
              <a:xfrm>
                <a:off x="1802373" y="3102618"/>
                <a:ext cx="782262" cy="766404"/>
              </a:xfrm>
              <a:custGeom>
                <a:avLst/>
                <a:gdLst>
                  <a:gd name="T0" fmla="*/ 0 w 782262"/>
                  <a:gd name="T1" fmla="*/ 0 h 1617378"/>
                  <a:gd name="T2" fmla="*/ 459843 w 782262"/>
                  <a:gd name="T3" fmla="*/ 10 h 1617378"/>
                  <a:gd name="T4" fmla="*/ 782262 w 782262"/>
                  <a:gd name="T5" fmla="*/ 10 h 1617378"/>
                  <a:gd name="T6" fmla="*/ 306562 w 782262"/>
                  <a:gd name="T7" fmla="*/ 0 h 1617378"/>
                  <a:gd name="T8" fmla="*/ 0 w 782262"/>
                  <a:gd name="T9" fmla="*/ 0 h 1617378"/>
                  <a:gd name="T10" fmla="*/ 0 60000 65536"/>
                  <a:gd name="T11" fmla="*/ 0 60000 65536"/>
                  <a:gd name="T12" fmla="*/ 0 60000 65536"/>
                  <a:gd name="T13" fmla="*/ 0 60000 65536"/>
                  <a:gd name="T14" fmla="*/ 0 60000 65536"/>
                  <a:gd name="T15" fmla="*/ 0 w 782262"/>
                  <a:gd name="T16" fmla="*/ 0 h 1617378"/>
                  <a:gd name="T17" fmla="*/ 782262 w 782262"/>
                  <a:gd name="T18" fmla="*/ 1617378 h 1617378"/>
                </a:gdLst>
                <a:ahLst/>
                <a:cxnLst>
                  <a:cxn ang="T10">
                    <a:pos x="T0" y="T1"/>
                  </a:cxn>
                  <a:cxn ang="T11">
                    <a:pos x="T2" y="T3"/>
                  </a:cxn>
                  <a:cxn ang="T12">
                    <a:pos x="T4" y="T5"/>
                  </a:cxn>
                  <a:cxn ang="T13">
                    <a:pos x="T6" y="T7"/>
                  </a:cxn>
                  <a:cxn ang="T14">
                    <a:pos x="T8" y="T9"/>
                  </a:cxn>
                </a:cxnLst>
                <a:rect l="T15" t="T16" r="T17" b="T18"/>
                <a:pathLst>
                  <a:path w="782262" h="1617378">
                    <a:moveTo>
                      <a:pt x="0" y="5285"/>
                    </a:moveTo>
                    <a:lnTo>
                      <a:pt x="459843" y="1617378"/>
                    </a:lnTo>
                    <a:lnTo>
                      <a:pt x="782262" y="1617378"/>
                    </a:lnTo>
                    <a:lnTo>
                      <a:pt x="306562" y="0"/>
                    </a:lnTo>
                    <a:lnTo>
                      <a:pt x="0" y="5285"/>
                    </a:lnTo>
                    <a:close/>
                  </a:path>
                </a:pathLst>
              </a:custGeom>
              <a:solidFill>
                <a:srgbClr val="FFFF00">
                  <a:alpha val="74117"/>
                </a:srgbClr>
              </a:solidFill>
              <a:ln w="9525" cap="flat" cmpd="sng" algn="ctr">
                <a:noFill/>
                <a:prstDash val="solid"/>
                <a:round/>
                <a:headEnd type="none" w="med" len="med"/>
                <a:tailEnd type="none" w="med" len="med"/>
              </a:ln>
            </p:spPr>
            <p:txBody>
              <a:bodyPr/>
              <a:lstStyle/>
              <a:p>
                <a:endParaRPr lang="en-GB"/>
              </a:p>
            </p:txBody>
          </p:sp>
          <p:sp>
            <p:nvSpPr>
              <p:cNvPr id="18" name="Freeform 17"/>
              <p:cNvSpPr/>
              <p:nvPr/>
            </p:nvSpPr>
            <p:spPr bwMode="auto">
              <a:xfrm>
                <a:off x="1341682" y="2341283"/>
                <a:ext cx="782734" cy="765081"/>
              </a:xfrm>
              <a:custGeom>
                <a:avLst/>
                <a:gdLst>
                  <a:gd name="connsiteX0" fmla="*/ 0 w 782262"/>
                  <a:gd name="connsiteY0" fmla="*/ 5285 h 1617378"/>
                  <a:gd name="connsiteX1" fmla="*/ 459843 w 782262"/>
                  <a:gd name="connsiteY1" fmla="*/ 1617378 h 1617378"/>
                  <a:gd name="connsiteX2" fmla="*/ 782262 w 782262"/>
                  <a:gd name="connsiteY2" fmla="*/ 1617378 h 1617378"/>
                  <a:gd name="connsiteX3" fmla="*/ 306562 w 782262"/>
                  <a:gd name="connsiteY3" fmla="*/ 0 h 1617378"/>
                  <a:gd name="connsiteX4" fmla="*/ 0 w 782262"/>
                  <a:gd name="connsiteY4" fmla="*/ 5285 h 161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262" h="1617378">
                    <a:moveTo>
                      <a:pt x="0" y="5285"/>
                    </a:moveTo>
                    <a:lnTo>
                      <a:pt x="459843" y="1617378"/>
                    </a:lnTo>
                    <a:lnTo>
                      <a:pt x="782262" y="1617378"/>
                    </a:lnTo>
                    <a:lnTo>
                      <a:pt x="306562" y="0"/>
                    </a:lnTo>
                    <a:lnTo>
                      <a:pt x="0" y="5285"/>
                    </a:lnTo>
                    <a:close/>
                  </a:path>
                </a:pathLst>
              </a:custGeom>
              <a:solidFill>
                <a:schemeClr val="bg1">
                  <a:lumMod val="95000"/>
                </a:schemeClr>
              </a:solidFill>
              <a:ln w="9525" cap="flat" cmpd="sng" algn="ctr">
                <a:noFill/>
                <a:prstDash val="solid"/>
                <a:round/>
                <a:headEnd type="none" w="med" len="med"/>
                <a:tailEnd type="none" w="med" len="med"/>
              </a:ln>
              <a:effectLst/>
            </p:spPr>
            <p:txBody>
              <a:bodyPr/>
              <a:lstStyle/>
              <a:p>
                <a:pPr>
                  <a:defRPr/>
                </a:pPr>
                <a:endParaRPr lang="en-GB"/>
              </a:p>
            </p:txBody>
          </p:sp>
        </p:grpSp>
        <p:pic>
          <p:nvPicPr>
            <p:cNvPr id="13" name="Picture 27" descr="img-eye_2.jpg"/>
            <p:cNvPicPr>
              <a:picLocks noChangeAspect="1"/>
            </p:cNvPicPr>
            <p:nvPr/>
          </p:nvPicPr>
          <p:blipFill>
            <a:blip r:embed="rId7" cstate="print"/>
            <a:srcRect/>
            <a:stretch>
              <a:fillRect/>
            </a:stretch>
          </p:blipFill>
          <p:spPr bwMode="auto">
            <a:xfrm rot="-2622883">
              <a:off x="3124565" y="1872961"/>
              <a:ext cx="878484" cy="815088"/>
            </a:xfrm>
            <a:prstGeom prst="rect">
              <a:avLst/>
            </a:prstGeom>
            <a:noFill/>
            <a:ln w="9525">
              <a:noFill/>
              <a:miter lim="800000"/>
              <a:headEnd/>
              <a:tailEnd/>
            </a:ln>
          </p:spPr>
        </p:pic>
        <p:cxnSp>
          <p:nvCxnSpPr>
            <p:cNvPr id="14" name="Straight Arrow Connector 30"/>
            <p:cNvCxnSpPr>
              <a:cxnSpLocks noChangeShapeType="1"/>
            </p:cNvCxnSpPr>
            <p:nvPr/>
          </p:nvCxnSpPr>
          <p:spPr bwMode="auto">
            <a:xfrm>
              <a:off x="1497106" y="2375647"/>
              <a:ext cx="367553" cy="591671"/>
            </a:xfrm>
            <a:prstGeom prst="straightConnector1">
              <a:avLst/>
            </a:prstGeom>
            <a:noFill/>
            <a:ln w="9525" algn="ctr">
              <a:solidFill>
                <a:schemeClr val="tx1"/>
              </a:solidFill>
              <a:round/>
              <a:headEnd/>
              <a:tailEnd type="arrow" w="med" len="med"/>
            </a:ln>
          </p:spPr>
        </p:cxnSp>
        <p:sp>
          <p:nvSpPr>
            <p:cNvPr id="15" name="TextBox 31"/>
            <p:cNvSpPr txBox="1">
              <a:spLocks noChangeArrowheads="1"/>
            </p:cNvSpPr>
            <p:nvPr/>
          </p:nvSpPr>
          <p:spPr bwMode="auto">
            <a:xfrm>
              <a:off x="860611" y="1909483"/>
              <a:ext cx="889987" cy="369332"/>
            </a:xfrm>
            <a:prstGeom prst="rect">
              <a:avLst/>
            </a:prstGeom>
            <a:noFill/>
            <a:ln w="9525">
              <a:noFill/>
              <a:miter lim="800000"/>
              <a:headEnd/>
              <a:tailEnd/>
            </a:ln>
          </p:spPr>
          <p:txBody>
            <a:bodyPr wrap="none">
              <a:spAutoFit/>
            </a:bodyPr>
            <a:lstStyle/>
            <a:p>
              <a:r>
                <a:rPr lang="en-US"/>
                <a:t>X-rays</a:t>
              </a:r>
              <a:endParaRPr lang="en-GB"/>
            </a:p>
          </p:txBody>
        </p:sp>
        <p:sp>
          <p:nvSpPr>
            <p:cNvPr id="16" name="TextBox 32"/>
            <p:cNvSpPr txBox="1">
              <a:spLocks noChangeArrowheads="1"/>
            </p:cNvSpPr>
            <p:nvPr/>
          </p:nvSpPr>
          <p:spPr bwMode="auto">
            <a:xfrm>
              <a:off x="3926541" y="1577789"/>
              <a:ext cx="1120820" cy="369332"/>
            </a:xfrm>
            <a:prstGeom prst="rect">
              <a:avLst/>
            </a:prstGeom>
            <a:noFill/>
            <a:ln w="9525">
              <a:noFill/>
              <a:miter lim="800000"/>
              <a:headEnd/>
              <a:tailEnd/>
            </a:ln>
          </p:spPr>
          <p:txBody>
            <a:bodyPr wrap="none">
              <a:spAutoFit/>
            </a:bodyPr>
            <a:lstStyle/>
            <a:p>
              <a:r>
                <a:rPr lang="en-US"/>
                <a:t>Detector</a:t>
              </a:r>
              <a:endParaRPr lang="en-GB"/>
            </a:p>
          </p:txBody>
        </p:sp>
      </p:grpSp>
      <p:cxnSp>
        <p:nvCxnSpPr>
          <p:cNvPr id="19" name="Straight Arrow Connector 35"/>
          <p:cNvCxnSpPr>
            <a:cxnSpLocks noChangeShapeType="1"/>
          </p:cNvCxnSpPr>
          <p:nvPr/>
        </p:nvCxnSpPr>
        <p:spPr bwMode="auto">
          <a:xfrm>
            <a:off x="2706688" y="3827463"/>
            <a:ext cx="9525" cy="1336675"/>
          </a:xfrm>
          <a:prstGeom prst="straightConnector1">
            <a:avLst/>
          </a:prstGeom>
          <a:noFill/>
          <a:ln w="9525" algn="ctr">
            <a:solidFill>
              <a:schemeClr val="tx1"/>
            </a:solidFill>
            <a:round/>
            <a:headEnd type="triangle" w="med" len="med"/>
            <a:tailEnd type="triangle" w="med" len="med"/>
          </a:ln>
        </p:spPr>
      </p:cxnSp>
      <p:cxnSp>
        <p:nvCxnSpPr>
          <p:cNvPr id="20" name="Straight Arrow Connector 36"/>
          <p:cNvCxnSpPr>
            <a:cxnSpLocks noChangeShapeType="1"/>
          </p:cNvCxnSpPr>
          <p:nvPr/>
        </p:nvCxnSpPr>
        <p:spPr bwMode="auto">
          <a:xfrm>
            <a:off x="2878138" y="3613150"/>
            <a:ext cx="4762" cy="217488"/>
          </a:xfrm>
          <a:prstGeom prst="straightConnector1">
            <a:avLst/>
          </a:prstGeom>
          <a:noFill/>
          <a:ln w="9525" algn="ctr">
            <a:solidFill>
              <a:schemeClr val="tx1"/>
            </a:solidFill>
            <a:round/>
            <a:headEnd type="triangle" w="med" len="med"/>
            <a:tailEnd type="triangle" w="med" len="med"/>
          </a:ln>
        </p:spPr>
      </p:cxnSp>
      <p:sp>
        <p:nvSpPr>
          <p:cNvPr id="21" name="TextBox 38"/>
          <p:cNvSpPr txBox="1">
            <a:spLocks noChangeArrowheads="1"/>
          </p:cNvSpPr>
          <p:nvPr/>
        </p:nvSpPr>
        <p:spPr bwMode="auto">
          <a:xfrm>
            <a:off x="2913063" y="3541713"/>
            <a:ext cx="428625" cy="368300"/>
          </a:xfrm>
          <a:prstGeom prst="rect">
            <a:avLst/>
          </a:prstGeom>
          <a:noFill/>
          <a:ln w="9525">
            <a:noFill/>
            <a:miter lim="800000"/>
            <a:headEnd/>
            <a:tailEnd/>
          </a:ln>
        </p:spPr>
        <p:txBody>
          <a:bodyPr wrap="none">
            <a:spAutoFit/>
          </a:bodyPr>
          <a:lstStyle/>
          <a:p>
            <a:r>
              <a:rPr lang="en-US">
                <a:solidFill>
                  <a:schemeClr val="bg1"/>
                </a:solidFill>
              </a:rPr>
              <a:t>d</a:t>
            </a:r>
            <a:r>
              <a:rPr lang="en-US" baseline="-25000">
                <a:solidFill>
                  <a:schemeClr val="bg1"/>
                </a:solidFill>
              </a:rPr>
              <a:t>S</a:t>
            </a:r>
            <a:endParaRPr lang="en-GB" baseline="-25000">
              <a:solidFill>
                <a:schemeClr val="bg1"/>
              </a:solidFill>
            </a:endParaRPr>
          </a:p>
        </p:txBody>
      </p:sp>
      <p:sp>
        <p:nvSpPr>
          <p:cNvPr id="22" name="TextBox 39"/>
          <p:cNvSpPr txBox="1">
            <a:spLocks noChangeArrowheads="1"/>
          </p:cNvSpPr>
          <p:nvPr/>
        </p:nvSpPr>
        <p:spPr bwMode="auto">
          <a:xfrm>
            <a:off x="2779713" y="4375150"/>
            <a:ext cx="434975" cy="368300"/>
          </a:xfrm>
          <a:prstGeom prst="rect">
            <a:avLst/>
          </a:prstGeom>
          <a:noFill/>
          <a:ln w="9525">
            <a:noFill/>
            <a:miter lim="800000"/>
            <a:headEnd/>
            <a:tailEnd/>
          </a:ln>
        </p:spPr>
        <p:txBody>
          <a:bodyPr wrap="none">
            <a:spAutoFit/>
          </a:bodyPr>
          <a:lstStyle/>
          <a:p>
            <a:r>
              <a:rPr lang="en-US">
                <a:solidFill>
                  <a:schemeClr val="bg1"/>
                </a:solidFill>
              </a:rPr>
              <a:t>d</a:t>
            </a:r>
            <a:r>
              <a:rPr lang="en-US" baseline="-25000">
                <a:solidFill>
                  <a:schemeClr val="bg1"/>
                </a:solidFill>
              </a:rPr>
              <a:t>B</a:t>
            </a:r>
            <a:endParaRPr lang="en-GB" baseline="-25000">
              <a:solidFill>
                <a:schemeClr val="bg1"/>
              </a:solidFill>
            </a:endParaRPr>
          </a:p>
        </p:txBody>
      </p:sp>
      <p:cxnSp>
        <p:nvCxnSpPr>
          <p:cNvPr id="23" name="Curved Connector 25"/>
          <p:cNvCxnSpPr>
            <a:cxnSpLocks noChangeShapeType="1"/>
          </p:cNvCxnSpPr>
          <p:nvPr/>
        </p:nvCxnSpPr>
        <p:spPr bwMode="auto">
          <a:xfrm flipV="1">
            <a:off x="1917700" y="3065463"/>
            <a:ext cx="808038" cy="636587"/>
          </a:xfrm>
          <a:prstGeom prst="curvedConnector3">
            <a:avLst>
              <a:gd name="adj1" fmla="val 50000"/>
            </a:avLst>
          </a:prstGeom>
          <a:noFill/>
          <a:ln w="9525" algn="ctr">
            <a:solidFill>
              <a:schemeClr val="tx1"/>
            </a:solidFill>
            <a:round/>
            <a:headEnd/>
            <a:tailEnd type="arrow" w="med" len="med"/>
          </a:ln>
        </p:spPr>
      </p:cxnSp>
      <p:cxnSp>
        <p:nvCxnSpPr>
          <p:cNvPr id="24" name="Curved Connector 29"/>
          <p:cNvCxnSpPr>
            <a:cxnSpLocks noChangeShapeType="1"/>
          </p:cNvCxnSpPr>
          <p:nvPr/>
        </p:nvCxnSpPr>
        <p:spPr bwMode="auto">
          <a:xfrm flipV="1">
            <a:off x="2035175" y="3244850"/>
            <a:ext cx="860425" cy="754063"/>
          </a:xfrm>
          <a:prstGeom prst="curvedConnector3">
            <a:avLst>
              <a:gd name="adj1" fmla="val 50000"/>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p:cNvSpPr>
            <a:spLocks noGrp="1"/>
          </p:cNvSpPr>
          <p:nvPr>
            <p:ph type="title"/>
          </p:nvPr>
        </p:nvSpPr>
        <p:spPr/>
        <p:txBody>
          <a:bodyPr/>
          <a:lstStyle/>
          <a:p>
            <a:r>
              <a:rPr lang="en-GB" dirty="0" smtClean="0"/>
              <a:t>Surface Sensitivity</a:t>
            </a:r>
            <a:endParaRPr lang="en-GB" dirty="0"/>
          </a:p>
        </p:txBody>
      </p:sp>
      <p:sp>
        <p:nvSpPr>
          <p:cNvPr id="2069" name="Slide Number Placeholder 3"/>
          <p:cNvSpPr>
            <a:spLocks noGrp="1"/>
          </p:cNvSpPr>
          <p:nvPr>
            <p:ph type="sldNum" sz="quarter" idx="11"/>
          </p:nvPr>
        </p:nvSpPr>
        <p:spPr>
          <a:noFill/>
        </p:spPr>
        <p:txBody>
          <a:bodyPr/>
          <a:lstStyle/>
          <a:p>
            <a:fld id="{D3AACBA6-B119-4FD8-A779-929443ABE72D}" type="slidenum">
              <a:rPr lang="en-GB" smtClean="0">
                <a:latin typeface="Arial" pitchFamily="34" charset="0"/>
              </a:rPr>
              <a:pPr/>
              <a:t>9</a:t>
            </a:fld>
            <a:endParaRPr lang="en-GB" smtClean="0">
              <a:latin typeface="Arial" pitchFamily="34" charset="0"/>
            </a:endParaRPr>
          </a:p>
        </p:txBody>
      </p:sp>
      <p:sp>
        <p:nvSpPr>
          <p:cNvPr id="2071" name="Rectangle 3"/>
          <p:cNvSpPr>
            <a:spLocks noChangeArrowheads="1"/>
          </p:cNvSpPr>
          <p:nvPr/>
        </p:nvSpPr>
        <p:spPr bwMode="auto">
          <a:xfrm>
            <a:off x="130175" y="1182688"/>
            <a:ext cx="5581650" cy="1452562"/>
          </a:xfrm>
          <a:prstGeom prst="rect">
            <a:avLst/>
          </a:prstGeom>
          <a:solidFill>
            <a:srgbClr val="CCFFFF"/>
          </a:solidFill>
          <a:ln w="9525">
            <a:noFill/>
            <a:miter lim="800000"/>
            <a:headEnd/>
            <a:tailEnd/>
          </a:ln>
        </p:spPr>
        <p:txBody>
          <a:bodyPr wrap="none" anchor="ctr"/>
          <a:lstStyle/>
          <a:p>
            <a:endParaRPr lang="en-US"/>
          </a:p>
        </p:txBody>
      </p:sp>
      <p:sp>
        <p:nvSpPr>
          <p:cNvPr id="2072" name="Rectangle 4"/>
          <p:cNvSpPr>
            <a:spLocks noChangeArrowheads="1"/>
          </p:cNvSpPr>
          <p:nvPr/>
        </p:nvSpPr>
        <p:spPr bwMode="auto">
          <a:xfrm>
            <a:off x="130175" y="2635250"/>
            <a:ext cx="5581650" cy="1577975"/>
          </a:xfrm>
          <a:prstGeom prst="rect">
            <a:avLst/>
          </a:prstGeom>
          <a:solidFill>
            <a:srgbClr val="CC99FF"/>
          </a:solidFill>
          <a:ln w="9525">
            <a:noFill/>
            <a:miter lim="800000"/>
            <a:headEnd/>
            <a:tailEnd/>
          </a:ln>
        </p:spPr>
        <p:txBody>
          <a:bodyPr wrap="none" anchor="ctr"/>
          <a:lstStyle/>
          <a:p>
            <a:endParaRPr lang="en-US"/>
          </a:p>
        </p:txBody>
      </p:sp>
      <p:sp>
        <p:nvSpPr>
          <p:cNvPr id="2073" name="Line 5"/>
          <p:cNvSpPr>
            <a:spLocks noChangeShapeType="1"/>
          </p:cNvSpPr>
          <p:nvPr/>
        </p:nvSpPr>
        <p:spPr bwMode="auto">
          <a:xfrm>
            <a:off x="2921000" y="1198563"/>
            <a:ext cx="0" cy="3000375"/>
          </a:xfrm>
          <a:prstGeom prst="line">
            <a:avLst/>
          </a:prstGeom>
          <a:noFill/>
          <a:ln w="9525">
            <a:solidFill>
              <a:schemeClr val="tx1"/>
            </a:solidFill>
            <a:round/>
            <a:headEnd type="arrow" w="med" len="med"/>
            <a:tailEnd/>
          </a:ln>
        </p:spPr>
        <p:txBody>
          <a:bodyPr/>
          <a:lstStyle/>
          <a:p>
            <a:endParaRPr lang="en-GB"/>
          </a:p>
        </p:txBody>
      </p:sp>
      <p:sp>
        <p:nvSpPr>
          <p:cNvPr id="2074" name="Line 6"/>
          <p:cNvSpPr>
            <a:spLocks noChangeShapeType="1"/>
          </p:cNvSpPr>
          <p:nvPr/>
        </p:nvSpPr>
        <p:spPr bwMode="auto">
          <a:xfrm>
            <a:off x="130175" y="2635250"/>
            <a:ext cx="5581650" cy="0"/>
          </a:xfrm>
          <a:prstGeom prst="line">
            <a:avLst/>
          </a:prstGeom>
          <a:noFill/>
          <a:ln w="9525">
            <a:solidFill>
              <a:schemeClr val="tx1"/>
            </a:solidFill>
            <a:round/>
            <a:headEnd/>
            <a:tailEnd type="arrow" w="med" len="med"/>
          </a:ln>
        </p:spPr>
        <p:txBody>
          <a:bodyPr/>
          <a:lstStyle/>
          <a:p>
            <a:endParaRPr lang="en-GB"/>
          </a:p>
        </p:txBody>
      </p:sp>
      <p:sp>
        <p:nvSpPr>
          <p:cNvPr id="2075" name="Line 8"/>
          <p:cNvSpPr>
            <a:spLocks noChangeShapeType="1"/>
          </p:cNvSpPr>
          <p:nvPr/>
        </p:nvSpPr>
        <p:spPr bwMode="auto">
          <a:xfrm rot="-1200000">
            <a:off x="2841625" y="2201863"/>
            <a:ext cx="2520950" cy="0"/>
          </a:xfrm>
          <a:prstGeom prst="line">
            <a:avLst/>
          </a:prstGeom>
          <a:noFill/>
          <a:ln w="19050">
            <a:solidFill>
              <a:schemeClr val="tx1"/>
            </a:solidFill>
            <a:round/>
            <a:headEnd/>
            <a:tailEnd/>
          </a:ln>
        </p:spPr>
        <p:txBody>
          <a:bodyPr/>
          <a:lstStyle/>
          <a:p>
            <a:endParaRPr lang="en-GB"/>
          </a:p>
        </p:txBody>
      </p:sp>
      <p:sp>
        <p:nvSpPr>
          <p:cNvPr id="2076" name="Line 9"/>
          <p:cNvSpPr>
            <a:spLocks noChangeShapeType="1"/>
          </p:cNvSpPr>
          <p:nvPr/>
        </p:nvSpPr>
        <p:spPr bwMode="auto">
          <a:xfrm rot="1200000" flipH="1">
            <a:off x="466725" y="2201863"/>
            <a:ext cx="2520950" cy="0"/>
          </a:xfrm>
          <a:prstGeom prst="line">
            <a:avLst/>
          </a:prstGeom>
          <a:noFill/>
          <a:ln w="19050">
            <a:solidFill>
              <a:schemeClr val="tx1"/>
            </a:solidFill>
            <a:round/>
            <a:headEnd/>
            <a:tailEnd/>
          </a:ln>
        </p:spPr>
        <p:txBody>
          <a:bodyPr/>
          <a:lstStyle/>
          <a:p>
            <a:endParaRPr lang="en-GB"/>
          </a:p>
        </p:txBody>
      </p:sp>
      <p:sp>
        <p:nvSpPr>
          <p:cNvPr id="2077" name="Arc 10"/>
          <p:cNvSpPr>
            <a:spLocks/>
          </p:cNvSpPr>
          <p:nvPr/>
        </p:nvSpPr>
        <p:spPr bwMode="auto">
          <a:xfrm flipH="1">
            <a:off x="2122488" y="2360613"/>
            <a:ext cx="792162" cy="285750"/>
          </a:xfrm>
          <a:custGeom>
            <a:avLst/>
            <a:gdLst>
              <a:gd name="T0" fmla="*/ 2147483647 w 21600"/>
              <a:gd name="T1" fmla="*/ 0 h 7802"/>
              <a:gd name="T2" fmla="*/ 2147483647 w 21600"/>
              <a:gd name="T3" fmla="*/ 2147483647 h 7802"/>
              <a:gd name="T4" fmla="*/ 0 w 21600"/>
              <a:gd name="T5" fmla="*/ 2147483647 h 7802"/>
              <a:gd name="T6" fmla="*/ 0 60000 65536"/>
              <a:gd name="T7" fmla="*/ 0 60000 65536"/>
              <a:gd name="T8" fmla="*/ 0 60000 65536"/>
              <a:gd name="T9" fmla="*/ 0 w 21600"/>
              <a:gd name="T10" fmla="*/ 0 h 7802"/>
              <a:gd name="T11" fmla="*/ 21600 w 21600"/>
              <a:gd name="T12" fmla="*/ 7802 h 7802"/>
            </a:gdLst>
            <a:ahLst/>
            <a:cxnLst>
              <a:cxn ang="T6">
                <a:pos x="T0" y="T1"/>
              </a:cxn>
              <a:cxn ang="T7">
                <a:pos x="T2" y="T3"/>
              </a:cxn>
              <a:cxn ang="T8">
                <a:pos x="T4" y="T5"/>
              </a:cxn>
            </a:cxnLst>
            <a:rect l="T9" t="T10" r="T11" b="T12"/>
            <a:pathLst>
              <a:path w="21600" h="7802" fill="none" extrusionOk="0">
                <a:moveTo>
                  <a:pt x="20243" y="0"/>
                </a:moveTo>
                <a:cubicBezTo>
                  <a:pt x="21140" y="2410"/>
                  <a:pt x="21600" y="4961"/>
                  <a:pt x="21600" y="7533"/>
                </a:cubicBezTo>
                <a:cubicBezTo>
                  <a:pt x="21600" y="7622"/>
                  <a:pt x="21599" y="7712"/>
                  <a:pt x="21598" y="7802"/>
                </a:cubicBezTo>
              </a:path>
              <a:path w="21600" h="7802" stroke="0" extrusionOk="0">
                <a:moveTo>
                  <a:pt x="20243" y="0"/>
                </a:moveTo>
                <a:cubicBezTo>
                  <a:pt x="21140" y="2410"/>
                  <a:pt x="21600" y="4961"/>
                  <a:pt x="21600" y="7533"/>
                </a:cubicBezTo>
                <a:cubicBezTo>
                  <a:pt x="21600" y="7622"/>
                  <a:pt x="21599" y="7712"/>
                  <a:pt x="21598" y="7802"/>
                </a:cubicBezTo>
                <a:lnTo>
                  <a:pt x="0" y="7533"/>
                </a:lnTo>
                <a:close/>
              </a:path>
            </a:pathLst>
          </a:custGeom>
          <a:noFill/>
          <a:ln w="9525">
            <a:solidFill>
              <a:schemeClr val="tx1"/>
            </a:solidFill>
            <a:round/>
            <a:headEnd/>
            <a:tailEnd/>
          </a:ln>
        </p:spPr>
        <p:txBody>
          <a:bodyPr wrap="none" anchor="ctr"/>
          <a:lstStyle/>
          <a:p>
            <a:endParaRPr lang="en-GB"/>
          </a:p>
        </p:txBody>
      </p:sp>
      <p:sp>
        <p:nvSpPr>
          <p:cNvPr id="2078" name="Arc 11"/>
          <p:cNvSpPr>
            <a:spLocks/>
          </p:cNvSpPr>
          <p:nvPr/>
        </p:nvSpPr>
        <p:spPr bwMode="auto">
          <a:xfrm>
            <a:off x="2938463" y="2373313"/>
            <a:ext cx="792162" cy="298450"/>
          </a:xfrm>
          <a:custGeom>
            <a:avLst/>
            <a:gdLst>
              <a:gd name="T0" fmla="*/ 2147483647 w 21572"/>
              <a:gd name="T1" fmla="*/ 0 h 8159"/>
              <a:gd name="T2" fmla="*/ 2147483647 w 21572"/>
              <a:gd name="T3" fmla="*/ 2147483647 h 8159"/>
              <a:gd name="T4" fmla="*/ 0 w 21572"/>
              <a:gd name="T5" fmla="*/ 2147483647 h 8159"/>
              <a:gd name="T6" fmla="*/ 0 60000 65536"/>
              <a:gd name="T7" fmla="*/ 0 60000 65536"/>
              <a:gd name="T8" fmla="*/ 0 60000 65536"/>
              <a:gd name="T9" fmla="*/ 0 w 21572"/>
              <a:gd name="T10" fmla="*/ 0 h 8159"/>
              <a:gd name="T11" fmla="*/ 21572 w 21572"/>
              <a:gd name="T12" fmla="*/ 8159 h 8159"/>
            </a:gdLst>
            <a:ahLst/>
            <a:cxnLst>
              <a:cxn ang="T6">
                <a:pos x="T0" y="T1"/>
              </a:cxn>
              <a:cxn ang="T7">
                <a:pos x="T2" y="T3"/>
              </a:cxn>
              <a:cxn ang="T8">
                <a:pos x="T4" y="T5"/>
              </a:cxn>
            </a:cxnLst>
            <a:rect l="T9" t="T10" r="T11" b="T12"/>
            <a:pathLst>
              <a:path w="21572" h="8159" fill="none" extrusionOk="0">
                <a:moveTo>
                  <a:pt x="19999" y="0"/>
                </a:moveTo>
                <a:cubicBezTo>
                  <a:pt x="20916" y="2247"/>
                  <a:pt x="21448" y="4634"/>
                  <a:pt x="21571" y="7059"/>
                </a:cubicBezTo>
              </a:path>
              <a:path w="21572" h="8159" stroke="0" extrusionOk="0">
                <a:moveTo>
                  <a:pt x="19999" y="0"/>
                </a:moveTo>
                <a:cubicBezTo>
                  <a:pt x="20916" y="2247"/>
                  <a:pt x="21448" y="4634"/>
                  <a:pt x="21571" y="7059"/>
                </a:cubicBezTo>
                <a:lnTo>
                  <a:pt x="0" y="8159"/>
                </a:lnTo>
                <a:close/>
              </a:path>
            </a:pathLst>
          </a:custGeom>
          <a:noFill/>
          <a:ln w="9525">
            <a:solidFill>
              <a:schemeClr val="tx1"/>
            </a:solidFill>
            <a:round/>
            <a:headEnd/>
            <a:tailEnd/>
          </a:ln>
        </p:spPr>
        <p:txBody>
          <a:bodyPr wrap="none" anchor="ctr"/>
          <a:lstStyle/>
          <a:p>
            <a:endParaRPr lang="en-GB"/>
          </a:p>
        </p:txBody>
      </p:sp>
      <p:sp>
        <p:nvSpPr>
          <p:cNvPr id="2079" name="Arc 12"/>
          <p:cNvSpPr>
            <a:spLocks/>
          </p:cNvSpPr>
          <p:nvPr/>
        </p:nvSpPr>
        <p:spPr bwMode="auto">
          <a:xfrm flipV="1">
            <a:off x="2938463" y="2636838"/>
            <a:ext cx="1096962" cy="644525"/>
          </a:xfrm>
          <a:custGeom>
            <a:avLst/>
            <a:gdLst>
              <a:gd name="T0" fmla="*/ 2147483647 w 21600"/>
              <a:gd name="T1" fmla="*/ 0 h 12679"/>
              <a:gd name="T2" fmla="*/ 2147483647 w 21600"/>
              <a:gd name="T3" fmla="*/ 2147483647 h 12679"/>
              <a:gd name="T4" fmla="*/ 0 w 21600"/>
              <a:gd name="T5" fmla="*/ 2147483647 h 12679"/>
              <a:gd name="T6" fmla="*/ 0 60000 65536"/>
              <a:gd name="T7" fmla="*/ 0 60000 65536"/>
              <a:gd name="T8" fmla="*/ 0 60000 65536"/>
              <a:gd name="T9" fmla="*/ 0 w 21600"/>
              <a:gd name="T10" fmla="*/ 0 h 12679"/>
              <a:gd name="T11" fmla="*/ 21600 w 21600"/>
              <a:gd name="T12" fmla="*/ 12679 h 12679"/>
            </a:gdLst>
            <a:ahLst/>
            <a:cxnLst>
              <a:cxn ang="T6">
                <a:pos x="T0" y="T1"/>
              </a:cxn>
              <a:cxn ang="T7">
                <a:pos x="T2" y="T3"/>
              </a:cxn>
              <a:cxn ang="T8">
                <a:pos x="T4" y="T5"/>
              </a:cxn>
            </a:cxnLst>
            <a:rect l="T9" t="T10" r="T11" b="T12"/>
            <a:pathLst>
              <a:path w="21600" h="12679" fill="none" extrusionOk="0">
                <a:moveTo>
                  <a:pt x="17487" y="-1"/>
                </a:moveTo>
                <a:cubicBezTo>
                  <a:pt x="20153" y="3677"/>
                  <a:pt x="21592" y="8101"/>
                  <a:pt x="21599" y="12644"/>
                </a:cubicBezTo>
              </a:path>
              <a:path w="21600" h="12679" stroke="0" extrusionOk="0">
                <a:moveTo>
                  <a:pt x="17487" y="-1"/>
                </a:moveTo>
                <a:cubicBezTo>
                  <a:pt x="20153" y="3677"/>
                  <a:pt x="21592" y="8101"/>
                  <a:pt x="21599" y="12644"/>
                </a:cubicBezTo>
                <a:lnTo>
                  <a:pt x="0" y="12679"/>
                </a:lnTo>
                <a:close/>
              </a:path>
            </a:pathLst>
          </a:custGeom>
          <a:noFill/>
          <a:ln w="9525">
            <a:solidFill>
              <a:schemeClr val="tx1"/>
            </a:solidFill>
            <a:round/>
            <a:headEnd/>
            <a:tailEnd/>
          </a:ln>
        </p:spPr>
        <p:txBody>
          <a:bodyPr wrap="none" anchor="ctr"/>
          <a:lstStyle/>
          <a:p>
            <a:endParaRPr lang="en-GB"/>
          </a:p>
        </p:txBody>
      </p:sp>
      <p:sp>
        <p:nvSpPr>
          <p:cNvPr id="2080" name="Text Box 13"/>
          <p:cNvSpPr txBox="1">
            <a:spLocks noChangeArrowheads="1"/>
          </p:cNvSpPr>
          <p:nvPr/>
        </p:nvSpPr>
        <p:spPr bwMode="auto">
          <a:xfrm>
            <a:off x="3533775" y="2705100"/>
            <a:ext cx="500063" cy="457200"/>
          </a:xfrm>
          <a:prstGeom prst="rect">
            <a:avLst/>
          </a:prstGeom>
          <a:noFill/>
          <a:ln w="9525">
            <a:noFill/>
            <a:miter lim="800000"/>
            <a:headEnd/>
            <a:tailEnd/>
          </a:ln>
        </p:spPr>
        <p:txBody>
          <a:bodyPr wrap="none">
            <a:spAutoFit/>
          </a:bodyPr>
          <a:lstStyle/>
          <a:p>
            <a:r>
              <a:rPr lang="en-US" sz="2400" b="0">
                <a:latin typeface="Symbol" pitchFamily="18" charset="2"/>
              </a:rPr>
              <a:t>a</a:t>
            </a:r>
            <a:r>
              <a:rPr lang="en-US" sz="2400" b="0" baseline="30000">
                <a:latin typeface="Times New Roman" pitchFamily="18" charset="0"/>
                <a:sym typeface="Symbol" pitchFamily="18" charset="2"/>
              </a:rPr>
              <a:t>T</a:t>
            </a:r>
            <a:endParaRPr lang="fr-FR" sz="2400" b="0" baseline="30000">
              <a:latin typeface="Times New Roman" pitchFamily="18" charset="0"/>
            </a:endParaRPr>
          </a:p>
        </p:txBody>
      </p:sp>
      <p:sp>
        <p:nvSpPr>
          <p:cNvPr id="2081" name="Text Box 14"/>
          <p:cNvSpPr txBox="1">
            <a:spLocks noChangeArrowheads="1"/>
          </p:cNvSpPr>
          <p:nvPr/>
        </p:nvSpPr>
        <p:spPr bwMode="auto">
          <a:xfrm>
            <a:off x="3700463" y="2238375"/>
            <a:ext cx="376237" cy="457200"/>
          </a:xfrm>
          <a:prstGeom prst="rect">
            <a:avLst/>
          </a:prstGeom>
          <a:noFill/>
          <a:ln w="9525">
            <a:noFill/>
            <a:miter lim="800000"/>
            <a:headEnd/>
            <a:tailEnd/>
          </a:ln>
        </p:spPr>
        <p:txBody>
          <a:bodyPr wrap="none">
            <a:spAutoFit/>
          </a:bodyPr>
          <a:lstStyle/>
          <a:p>
            <a:r>
              <a:rPr lang="en-US" sz="2400" b="0">
                <a:latin typeface="Symbol" pitchFamily="18" charset="2"/>
                <a:sym typeface="Symbol" pitchFamily="18" charset="2"/>
              </a:rPr>
              <a:t>a</a:t>
            </a:r>
          </a:p>
        </p:txBody>
      </p:sp>
      <p:sp>
        <p:nvSpPr>
          <p:cNvPr id="2082" name="Text Box 15"/>
          <p:cNvSpPr txBox="1">
            <a:spLocks noChangeArrowheads="1"/>
          </p:cNvSpPr>
          <p:nvPr/>
        </p:nvSpPr>
        <p:spPr bwMode="auto">
          <a:xfrm>
            <a:off x="1771650" y="2238375"/>
            <a:ext cx="376238" cy="457200"/>
          </a:xfrm>
          <a:prstGeom prst="rect">
            <a:avLst/>
          </a:prstGeom>
          <a:noFill/>
          <a:ln w="9525">
            <a:noFill/>
            <a:miter lim="800000"/>
            <a:headEnd/>
            <a:tailEnd/>
          </a:ln>
        </p:spPr>
        <p:txBody>
          <a:bodyPr wrap="none">
            <a:spAutoFit/>
          </a:bodyPr>
          <a:lstStyle/>
          <a:p>
            <a:r>
              <a:rPr lang="en-US" sz="2400" b="0">
                <a:latin typeface="Symbol" pitchFamily="18" charset="2"/>
                <a:sym typeface="Symbol" pitchFamily="18" charset="2"/>
              </a:rPr>
              <a:t>a</a:t>
            </a:r>
          </a:p>
        </p:txBody>
      </p:sp>
      <p:sp>
        <p:nvSpPr>
          <p:cNvPr id="2083" name="Line 16"/>
          <p:cNvSpPr>
            <a:spLocks noChangeShapeType="1"/>
          </p:cNvSpPr>
          <p:nvPr/>
        </p:nvSpPr>
        <p:spPr bwMode="auto">
          <a:xfrm rot="-4200000">
            <a:off x="450850" y="1616075"/>
            <a:ext cx="323850" cy="0"/>
          </a:xfrm>
          <a:prstGeom prst="line">
            <a:avLst/>
          </a:prstGeom>
          <a:noFill/>
          <a:ln w="19050">
            <a:solidFill>
              <a:srgbClr val="81BA16"/>
            </a:solidFill>
            <a:round/>
            <a:headEnd/>
            <a:tailEnd type="triangle" w="med" len="med"/>
          </a:ln>
        </p:spPr>
        <p:txBody>
          <a:bodyPr/>
          <a:lstStyle/>
          <a:p>
            <a:endParaRPr lang="en-GB"/>
          </a:p>
        </p:txBody>
      </p:sp>
      <p:sp>
        <p:nvSpPr>
          <p:cNvPr id="2084" name="Line 7"/>
          <p:cNvSpPr>
            <a:spLocks noChangeShapeType="1"/>
          </p:cNvSpPr>
          <p:nvPr/>
        </p:nvSpPr>
        <p:spPr bwMode="auto">
          <a:xfrm rot="2155313">
            <a:off x="2687638" y="3381375"/>
            <a:ext cx="2520950" cy="0"/>
          </a:xfrm>
          <a:prstGeom prst="line">
            <a:avLst/>
          </a:prstGeom>
          <a:noFill/>
          <a:ln w="19050">
            <a:solidFill>
              <a:schemeClr val="tx1"/>
            </a:solidFill>
            <a:round/>
            <a:headEnd/>
            <a:tailEnd/>
          </a:ln>
        </p:spPr>
        <p:txBody>
          <a:bodyPr/>
          <a:lstStyle/>
          <a:p>
            <a:endParaRPr lang="en-GB"/>
          </a:p>
        </p:txBody>
      </p:sp>
      <p:sp>
        <p:nvSpPr>
          <p:cNvPr id="2085" name="Line 17"/>
          <p:cNvSpPr>
            <a:spLocks noChangeShapeType="1"/>
          </p:cNvSpPr>
          <p:nvPr/>
        </p:nvSpPr>
        <p:spPr bwMode="auto">
          <a:xfrm rot="-3244687">
            <a:off x="4110038" y="3406775"/>
            <a:ext cx="323850" cy="0"/>
          </a:xfrm>
          <a:prstGeom prst="line">
            <a:avLst/>
          </a:prstGeom>
          <a:noFill/>
          <a:ln w="19050">
            <a:solidFill>
              <a:srgbClr val="81BA16"/>
            </a:solidFill>
            <a:round/>
            <a:headEnd/>
            <a:tailEnd type="triangle" w="med" len="med"/>
          </a:ln>
        </p:spPr>
        <p:txBody>
          <a:bodyPr/>
          <a:lstStyle/>
          <a:p>
            <a:endParaRPr lang="en-GB"/>
          </a:p>
        </p:txBody>
      </p:sp>
      <p:sp>
        <p:nvSpPr>
          <p:cNvPr id="2086" name="Line 18"/>
          <p:cNvSpPr>
            <a:spLocks noChangeShapeType="1"/>
          </p:cNvSpPr>
          <p:nvPr/>
        </p:nvSpPr>
        <p:spPr bwMode="auto">
          <a:xfrm rot="4200000" flipH="1">
            <a:off x="4130675" y="1957388"/>
            <a:ext cx="323850" cy="0"/>
          </a:xfrm>
          <a:prstGeom prst="line">
            <a:avLst/>
          </a:prstGeom>
          <a:noFill/>
          <a:ln w="19050">
            <a:solidFill>
              <a:srgbClr val="81BA16"/>
            </a:solidFill>
            <a:round/>
            <a:headEnd/>
            <a:tailEnd type="triangle" w="med" len="med"/>
          </a:ln>
        </p:spPr>
        <p:txBody>
          <a:bodyPr/>
          <a:lstStyle/>
          <a:p>
            <a:endParaRPr lang="en-GB"/>
          </a:p>
        </p:txBody>
      </p:sp>
      <p:sp>
        <p:nvSpPr>
          <p:cNvPr id="2087" name="Text Box 19"/>
          <p:cNvSpPr txBox="1">
            <a:spLocks noChangeArrowheads="1"/>
          </p:cNvSpPr>
          <p:nvPr/>
        </p:nvSpPr>
        <p:spPr bwMode="auto">
          <a:xfrm>
            <a:off x="203200" y="2130425"/>
            <a:ext cx="438150" cy="457200"/>
          </a:xfrm>
          <a:prstGeom prst="rect">
            <a:avLst/>
          </a:prstGeom>
          <a:noFill/>
          <a:ln w="9525">
            <a:noFill/>
            <a:miter lim="800000"/>
            <a:headEnd/>
            <a:tailEnd/>
          </a:ln>
        </p:spPr>
        <p:txBody>
          <a:bodyPr wrap="none">
            <a:spAutoFit/>
          </a:bodyPr>
          <a:lstStyle/>
          <a:p>
            <a:r>
              <a:rPr lang="en-US" sz="2400" b="0">
                <a:latin typeface="Times New Roman" pitchFamily="18" charset="0"/>
              </a:rPr>
              <a:t>n</a:t>
            </a:r>
            <a:r>
              <a:rPr lang="en-US" sz="2400" b="0" baseline="-25000">
                <a:latin typeface="Times New Roman" pitchFamily="18" charset="0"/>
              </a:rPr>
              <a:t>1</a:t>
            </a:r>
            <a:endParaRPr lang="fr-FR" sz="2400" b="0" baseline="-25000">
              <a:latin typeface="Times New Roman" pitchFamily="18" charset="0"/>
            </a:endParaRPr>
          </a:p>
        </p:txBody>
      </p:sp>
      <p:sp>
        <p:nvSpPr>
          <p:cNvPr id="2088" name="Text Box 20"/>
          <p:cNvSpPr txBox="1">
            <a:spLocks noChangeArrowheads="1"/>
          </p:cNvSpPr>
          <p:nvPr/>
        </p:nvSpPr>
        <p:spPr bwMode="auto">
          <a:xfrm>
            <a:off x="196850" y="2743200"/>
            <a:ext cx="438150" cy="457200"/>
          </a:xfrm>
          <a:prstGeom prst="rect">
            <a:avLst/>
          </a:prstGeom>
          <a:noFill/>
          <a:ln w="9525">
            <a:noFill/>
            <a:miter lim="800000"/>
            <a:headEnd/>
            <a:tailEnd/>
          </a:ln>
        </p:spPr>
        <p:txBody>
          <a:bodyPr wrap="none">
            <a:spAutoFit/>
          </a:bodyPr>
          <a:lstStyle/>
          <a:p>
            <a:r>
              <a:rPr lang="en-US" sz="2400" b="0">
                <a:latin typeface="Times New Roman" pitchFamily="18" charset="0"/>
              </a:rPr>
              <a:t>n</a:t>
            </a:r>
            <a:r>
              <a:rPr lang="en-US" sz="2400" b="0" baseline="-25000">
                <a:latin typeface="Times New Roman" pitchFamily="18" charset="0"/>
              </a:rPr>
              <a:t>2</a:t>
            </a:r>
            <a:endParaRPr lang="fr-FR" sz="2400" b="0" baseline="-25000">
              <a:latin typeface="Times New Roman" pitchFamily="18" charset="0"/>
            </a:endParaRPr>
          </a:p>
        </p:txBody>
      </p:sp>
      <p:sp>
        <p:nvSpPr>
          <p:cNvPr id="2089" name="Text Box 40"/>
          <p:cNvSpPr txBox="1">
            <a:spLocks noChangeArrowheads="1"/>
          </p:cNvSpPr>
          <p:nvPr/>
        </p:nvSpPr>
        <p:spPr bwMode="auto">
          <a:xfrm>
            <a:off x="881063" y="2014538"/>
            <a:ext cx="404812" cy="457200"/>
          </a:xfrm>
          <a:prstGeom prst="rect">
            <a:avLst/>
          </a:prstGeom>
          <a:noFill/>
          <a:ln w="9525">
            <a:noFill/>
            <a:miter lim="800000"/>
            <a:headEnd/>
            <a:tailEnd/>
          </a:ln>
        </p:spPr>
        <p:txBody>
          <a:bodyPr wrap="none">
            <a:spAutoFit/>
          </a:bodyPr>
          <a:lstStyle/>
          <a:p>
            <a:r>
              <a:rPr lang="en-US" sz="2400" b="0">
                <a:latin typeface="Times New Roman" pitchFamily="18" charset="0"/>
              </a:rPr>
              <a:t>k</a:t>
            </a:r>
            <a:r>
              <a:rPr lang="en-US" sz="2400" b="0" baseline="30000">
                <a:latin typeface="Times New Roman" pitchFamily="18" charset="0"/>
              </a:rPr>
              <a:t>I</a:t>
            </a:r>
            <a:endParaRPr lang="fr-FR" sz="2400" b="0" baseline="-25000">
              <a:latin typeface="Times New Roman" pitchFamily="18" charset="0"/>
            </a:endParaRPr>
          </a:p>
        </p:txBody>
      </p:sp>
      <p:sp>
        <p:nvSpPr>
          <p:cNvPr id="2090" name="Text Box 41"/>
          <p:cNvSpPr txBox="1">
            <a:spLocks noChangeArrowheads="1"/>
          </p:cNvSpPr>
          <p:nvPr/>
        </p:nvSpPr>
        <p:spPr bwMode="auto">
          <a:xfrm>
            <a:off x="5122863" y="1793875"/>
            <a:ext cx="471487" cy="457200"/>
          </a:xfrm>
          <a:prstGeom prst="rect">
            <a:avLst/>
          </a:prstGeom>
          <a:noFill/>
          <a:ln w="9525">
            <a:noFill/>
            <a:miter lim="800000"/>
            <a:headEnd/>
            <a:tailEnd/>
          </a:ln>
        </p:spPr>
        <p:txBody>
          <a:bodyPr wrap="none">
            <a:spAutoFit/>
          </a:bodyPr>
          <a:lstStyle/>
          <a:p>
            <a:r>
              <a:rPr lang="en-US" sz="2400" b="0">
                <a:latin typeface="Times New Roman" pitchFamily="18" charset="0"/>
              </a:rPr>
              <a:t>k</a:t>
            </a:r>
            <a:r>
              <a:rPr lang="en-US" sz="2400" b="0" baseline="30000">
                <a:latin typeface="Times New Roman" pitchFamily="18" charset="0"/>
              </a:rPr>
              <a:t>R</a:t>
            </a:r>
            <a:endParaRPr lang="fr-FR" sz="2400" b="0" baseline="-25000">
              <a:latin typeface="Times New Roman" pitchFamily="18" charset="0"/>
            </a:endParaRPr>
          </a:p>
        </p:txBody>
      </p:sp>
      <p:sp>
        <p:nvSpPr>
          <p:cNvPr id="2091" name="Text Box 42"/>
          <p:cNvSpPr txBox="1">
            <a:spLocks noChangeArrowheads="1"/>
          </p:cNvSpPr>
          <p:nvPr/>
        </p:nvSpPr>
        <p:spPr bwMode="auto">
          <a:xfrm>
            <a:off x="4800600" y="3551238"/>
            <a:ext cx="460375" cy="457200"/>
          </a:xfrm>
          <a:prstGeom prst="rect">
            <a:avLst/>
          </a:prstGeom>
          <a:noFill/>
          <a:ln w="9525">
            <a:noFill/>
            <a:miter lim="800000"/>
            <a:headEnd/>
            <a:tailEnd/>
          </a:ln>
        </p:spPr>
        <p:txBody>
          <a:bodyPr wrap="none">
            <a:spAutoFit/>
          </a:bodyPr>
          <a:lstStyle/>
          <a:p>
            <a:r>
              <a:rPr lang="en-US" sz="2400" b="0">
                <a:latin typeface="Times New Roman" pitchFamily="18" charset="0"/>
              </a:rPr>
              <a:t>k</a:t>
            </a:r>
            <a:r>
              <a:rPr lang="en-US" sz="2400" b="0" baseline="30000">
                <a:latin typeface="Times New Roman" pitchFamily="18" charset="0"/>
              </a:rPr>
              <a:t>T</a:t>
            </a:r>
            <a:endParaRPr lang="fr-FR" sz="2400" b="0" baseline="-25000">
              <a:latin typeface="Times New Roman" pitchFamily="18" charset="0"/>
            </a:endParaRPr>
          </a:p>
        </p:txBody>
      </p:sp>
      <p:sp>
        <p:nvSpPr>
          <p:cNvPr id="2092" name="Line 43"/>
          <p:cNvSpPr>
            <a:spLocks noChangeShapeType="1"/>
          </p:cNvSpPr>
          <p:nvPr/>
        </p:nvSpPr>
        <p:spPr bwMode="auto">
          <a:xfrm rot="1200000" flipH="1">
            <a:off x="517525" y="1941513"/>
            <a:ext cx="1004888" cy="1587"/>
          </a:xfrm>
          <a:prstGeom prst="line">
            <a:avLst/>
          </a:prstGeom>
          <a:noFill/>
          <a:ln w="38100">
            <a:solidFill>
              <a:schemeClr val="tx1"/>
            </a:solidFill>
            <a:round/>
            <a:headEnd type="triangle" w="med" len="med"/>
            <a:tailEnd/>
          </a:ln>
        </p:spPr>
        <p:txBody>
          <a:bodyPr/>
          <a:lstStyle/>
          <a:p>
            <a:endParaRPr lang="en-GB"/>
          </a:p>
        </p:txBody>
      </p:sp>
      <p:sp>
        <p:nvSpPr>
          <p:cNvPr id="2093" name="Line 44"/>
          <p:cNvSpPr>
            <a:spLocks noChangeShapeType="1"/>
          </p:cNvSpPr>
          <p:nvPr/>
        </p:nvSpPr>
        <p:spPr bwMode="auto">
          <a:xfrm rot="-1200000">
            <a:off x="4311650" y="1941513"/>
            <a:ext cx="1004888" cy="1587"/>
          </a:xfrm>
          <a:prstGeom prst="line">
            <a:avLst/>
          </a:prstGeom>
          <a:noFill/>
          <a:ln w="38100">
            <a:solidFill>
              <a:schemeClr val="tx1"/>
            </a:solidFill>
            <a:round/>
            <a:headEnd/>
            <a:tailEnd type="triangle" w="med" len="med"/>
          </a:ln>
        </p:spPr>
        <p:txBody>
          <a:bodyPr/>
          <a:lstStyle/>
          <a:p>
            <a:endParaRPr lang="en-GB"/>
          </a:p>
        </p:txBody>
      </p:sp>
      <p:sp>
        <p:nvSpPr>
          <p:cNvPr id="2094" name="Line 45"/>
          <p:cNvSpPr>
            <a:spLocks noChangeShapeType="1"/>
          </p:cNvSpPr>
          <p:nvPr/>
        </p:nvSpPr>
        <p:spPr bwMode="auto">
          <a:xfrm rot="2155313">
            <a:off x="4073525" y="3832225"/>
            <a:ext cx="1004888" cy="1588"/>
          </a:xfrm>
          <a:prstGeom prst="line">
            <a:avLst/>
          </a:prstGeom>
          <a:noFill/>
          <a:ln w="38100">
            <a:solidFill>
              <a:schemeClr val="tx1"/>
            </a:solidFill>
            <a:round/>
            <a:headEnd/>
            <a:tailEnd type="triangle" w="med" len="med"/>
          </a:ln>
        </p:spPr>
        <p:txBody>
          <a:bodyPr/>
          <a:lstStyle/>
          <a:p>
            <a:endParaRPr lang="en-GB"/>
          </a:p>
        </p:txBody>
      </p:sp>
      <p:graphicFrame>
        <p:nvGraphicFramePr>
          <p:cNvPr id="2050" name="Object 47"/>
          <p:cNvGraphicFramePr>
            <a:graphicFrameLocks noChangeAspect="1"/>
          </p:cNvGraphicFramePr>
          <p:nvPr/>
        </p:nvGraphicFramePr>
        <p:xfrm>
          <a:off x="646113" y="1136650"/>
          <a:ext cx="1506537" cy="458788"/>
        </p:xfrm>
        <a:graphic>
          <a:graphicData uri="http://schemas.openxmlformats.org/presentationml/2006/ole">
            <p:oleObj spid="_x0000_s766978" name="Equation" r:id="rId3" imgW="749160" imgH="228600" progId="Equation.3">
              <p:embed/>
            </p:oleObj>
          </a:graphicData>
        </a:graphic>
      </p:graphicFrame>
      <p:graphicFrame>
        <p:nvGraphicFramePr>
          <p:cNvPr id="2051" name="Object 48"/>
          <p:cNvGraphicFramePr>
            <a:graphicFrameLocks noChangeAspect="1"/>
          </p:cNvGraphicFramePr>
          <p:nvPr/>
        </p:nvGraphicFramePr>
        <p:xfrm>
          <a:off x="4078288" y="1252538"/>
          <a:ext cx="1635125" cy="458787"/>
        </p:xfrm>
        <a:graphic>
          <a:graphicData uri="http://schemas.openxmlformats.org/presentationml/2006/ole">
            <p:oleObj spid="_x0000_s766979" name="Equation" r:id="rId4" imgW="812520" imgH="228600" progId="Equation.3">
              <p:embed/>
            </p:oleObj>
          </a:graphicData>
        </a:graphic>
      </p:graphicFrame>
      <p:graphicFrame>
        <p:nvGraphicFramePr>
          <p:cNvPr id="2052" name="Object 49"/>
          <p:cNvGraphicFramePr>
            <a:graphicFrameLocks noChangeAspect="1"/>
          </p:cNvGraphicFramePr>
          <p:nvPr/>
        </p:nvGraphicFramePr>
        <p:xfrm>
          <a:off x="4130675" y="2882900"/>
          <a:ext cx="1608138" cy="458788"/>
        </p:xfrm>
        <a:graphic>
          <a:graphicData uri="http://schemas.openxmlformats.org/presentationml/2006/ole">
            <p:oleObj spid="_x0000_s766980" name="Equation" r:id="rId5" imgW="799920" imgH="228600" progId="Equation.3">
              <p:embed/>
            </p:oleObj>
          </a:graphicData>
        </a:graphic>
      </p:graphicFrame>
      <p:sp>
        <p:nvSpPr>
          <p:cNvPr id="2095" name="Text Box 51"/>
          <p:cNvSpPr txBox="1">
            <a:spLocks noChangeArrowheads="1"/>
          </p:cNvSpPr>
          <p:nvPr/>
        </p:nvSpPr>
        <p:spPr bwMode="auto">
          <a:xfrm>
            <a:off x="2890838" y="1017588"/>
            <a:ext cx="319087" cy="457200"/>
          </a:xfrm>
          <a:prstGeom prst="rect">
            <a:avLst/>
          </a:prstGeom>
          <a:noFill/>
          <a:ln w="9525">
            <a:noFill/>
            <a:miter lim="800000"/>
            <a:headEnd/>
            <a:tailEnd/>
          </a:ln>
        </p:spPr>
        <p:txBody>
          <a:bodyPr wrap="none">
            <a:spAutoFit/>
          </a:bodyPr>
          <a:lstStyle/>
          <a:p>
            <a:r>
              <a:rPr lang="en-US" sz="2400" b="0">
                <a:latin typeface="Times New Roman" pitchFamily="18" charset="0"/>
              </a:rPr>
              <a:t>z</a:t>
            </a:r>
            <a:endParaRPr lang="fr-FR" sz="2400" b="0" baseline="-25000">
              <a:latin typeface="Times New Roman" pitchFamily="18" charset="0"/>
            </a:endParaRPr>
          </a:p>
        </p:txBody>
      </p:sp>
      <p:sp>
        <p:nvSpPr>
          <p:cNvPr id="2096" name="Text Box 52"/>
          <p:cNvSpPr txBox="1">
            <a:spLocks noChangeArrowheads="1"/>
          </p:cNvSpPr>
          <p:nvPr/>
        </p:nvSpPr>
        <p:spPr bwMode="auto">
          <a:xfrm>
            <a:off x="5416550" y="2247900"/>
            <a:ext cx="336550" cy="457200"/>
          </a:xfrm>
          <a:prstGeom prst="rect">
            <a:avLst/>
          </a:prstGeom>
          <a:noFill/>
          <a:ln w="9525">
            <a:noFill/>
            <a:miter lim="800000"/>
            <a:headEnd/>
            <a:tailEnd/>
          </a:ln>
        </p:spPr>
        <p:txBody>
          <a:bodyPr wrap="none">
            <a:spAutoFit/>
          </a:bodyPr>
          <a:lstStyle/>
          <a:p>
            <a:r>
              <a:rPr lang="en-US" sz="2400" b="0">
                <a:latin typeface="Times New Roman" pitchFamily="18" charset="0"/>
              </a:rPr>
              <a:t>x</a:t>
            </a:r>
            <a:endParaRPr lang="fr-FR" sz="2400" b="0" baseline="-25000">
              <a:latin typeface="Times New Roman" pitchFamily="18" charset="0"/>
            </a:endParaRPr>
          </a:p>
        </p:txBody>
      </p:sp>
      <p:graphicFrame>
        <p:nvGraphicFramePr>
          <p:cNvPr id="2053" name="Object 54"/>
          <p:cNvGraphicFramePr>
            <a:graphicFrameLocks noChangeAspect="1"/>
          </p:cNvGraphicFramePr>
          <p:nvPr/>
        </p:nvGraphicFramePr>
        <p:xfrm>
          <a:off x="5903913" y="1498600"/>
          <a:ext cx="1711325" cy="382588"/>
        </p:xfrm>
        <a:graphic>
          <a:graphicData uri="http://schemas.openxmlformats.org/presentationml/2006/ole">
            <p:oleObj spid="_x0000_s766981" name="Equation" r:id="rId6" imgW="850680" imgH="190440" progId="Equation.3">
              <p:embed/>
            </p:oleObj>
          </a:graphicData>
        </a:graphic>
      </p:graphicFrame>
      <p:graphicFrame>
        <p:nvGraphicFramePr>
          <p:cNvPr id="2054" name="Object 55"/>
          <p:cNvGraphicFramePr>
            <a:graphicFrameLocks noChangeAspect="1"/>
          </p:cNvGraphicFramePr>
          <p:nvPr/>
        </p:nvGraphicFramePr>
        <p:xfrm>
          <a:off x="5903913" y="1906588"/>
          <a:ext cx="2528887" cy="484187"/>
        </p:xfrm>
        <a:graphic>
          <a:graphicData uri="http://schemas.openxmlformats.org/presentationml/2006/ole">
            <p:oleObj spid="_x0000_s766982" name="Equation" r:id="rId7" imgW="1257120" imgH="241200" progId="Equation.3">
              <p:embed/>
            </p:oleObj>
          </a:graphicData>
        </a:graphic>
      </p:graphicFrame>
      <p:sp>
        <p:nvSpPr>
          <p:cNvPr id="2097" name="Text Box 56"/>
          <p:cNvSpPr txBox="1">
            <a:spLocks noChangeArrowheads="1"/>
          </p:cNvSpPr>
          <p:nvPr/>
        </p:nvSpPr>
        <p:spPr bwMode="auto">
          <a:xfrm>
            <a:off x="5727700" y="1185863"/>
            <a:ext cx="3255963" cy="274637"/>
          </a:xfrm>
          <a:prstGeom prst="rect">
            <a:avLst/>
          </a:prstGeom>
          <a:noFill/>
          <a:ln w="9525">
            <a:noFill/>
            <a:miter lim="800000"/>
            <a:headEnd/>
            <a:tailEnd/>
          </a:ln>
        </p:spPr>
        <p:txBody>
          <a:bodyPr wrap="none">
            <a:spAutoFit/>
          </a:bodyPr>
          <a:lstStyle/>
          <a:p>
            <a:r>
              <a:rPr lang="en-US" sz="1200" b="0"/>
              <a:t>Wave and its derivative are continuous at z=0</a:t>
            </a:r>
            <a:endParaRPr lang="fr-FR" sz="1200" b="0"/>
          </a:p>
        </p:txBody>
      </p:sp>
      <p:graphicFrame>
        <p:nvGraphicFramePr>
          <p:cNvPr id="2055" name="Object 57"/>
          <p:cNvGraphicFramePr>
            <a:graphicFrameLocks noChangeAspect="1"/>
          </p:cNvGraphicFramePr>
          <p:nvPr/>
        </p:nvGraphicFramePr>
        <p:xfrm>
          <a:off x="5903913" y="2490788"/>
          <a:ext cx="1609725" cy="612775"/>
        </p:xfrm>
        <a:graphic>
          <a:graphicData uri="http://schemas.openxmlformats.org/presentationml/2006/ole">
            <p:oleObj spid="_x0000_s766983" name="Equation" r:id="rId8" imgW="799920" imgH="304560" progId="Equation.3">
              <p:embed/>
            </p:oleObj>
          </a:graphicData>
        </a:graphic>
      </p:graphicFrame>
      <p:graphicFrame>
        <p:nvGraphicFramePr>
          <p:cNvPr id="2056" name="Object 58"/>
          <p:cNvGraphicFramePr>
            <a:graphicFrameLocks noChangeAspect="1"/>
          </p:cNvGraphicFramePr>
          <p:nvPr/>
        </p:nvGraphicFramePr>
        <p:xfrm>
          <a:off x="7780338" y="2492375"/>
          <a:ext cx="1098550" cy="612775"/>
        </p:xfrm>
        <a:graphic>
          <a:graphicData uri="http://schemas.openxmlformats.org/presentationml/2006/ole">
            <p:oleObj spid="_x0000_s766984" name="Equation" r:id="rId9" imgW="545760" imgH="304560" progId="Equation.3">
              <p:embed/>
            </p:oleObj>
          </a:graphicData>
        </a:graphic>
      </p:graphicFrame>
      <p:sp>
        <p:nvSpPr>
          <p:cNvPr id="2098" name="Rectangle 60"/>
          <p:cNvSpPr>
            <a:spLocks noChangeArrowheads="1"/>
          </p:cNvSpPr>
          <p:nvPr/>
        </p:nvSpPr>
        <p:spPr bwMode="auto">
          <a:xfrm>
            <a:off x="69850" y="4244975"/>
            <a:ext cx="8928100" cy="720725"/>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2099" name="Text Box 61"/>
          <p:cNvSpPr txBox="1">
            <a:spLocks noChangeArrowheads="1"/>
          </p:cNvSpPr>
          <p:nvPr/>
        </p:nvSpPr>
        <p:spPr bwMode="auto">
          <a:xfrm>
            <a:off x="92075" y="4421188"/>
            <a:ext cx="1314450" cy="366712"/>
          </a:xfrm>
          <a:prstGeom prst="rect">
            <a:avLst/>
          </a:prstGeom>
          <a:noFill/>
          <a:ln w="9525">
            <a:noFill/>
            <a:miter lim="800000"/>
            <a:headEnd/>
            <a:tailEnd/>
          </a:ln>
        </p:spPr>
        <p:txBody>
          <a:bodyPr wrap="none">
            <a:spAutoFit/>
          </a:bodyPr>
          <a:lstStyle/>
          <a:p>
            <a:r>
              <a:rPr lang="en-US" b="0"/>
              <a:t>For X-rays:</a:t>
            </a:r>
            <a:endParaRPr lang="fr-FR" b="0">
              <a:latin typeface="Times New Roman" pitchFamily="18" charset="0"/>
            </a:endParaRPr>
          </a:p>
        </p:txBody>
      </p:sp>
      <p:graphicFrame>
        <p:nvGraphicFramePr>
          <p:cNvPr id="2057" name="Object 62"/>
          <p:cNvGraphicFramePr>
            <a:graphicFrameLocks noChangeAspect="1"/>
          </p:cNvGraphicFramePr>
          <p:nvPr/>
        </p:nvGraphicFramePr>
        <p:xfrm>
          <a:off x="3152775" y="4271963"/>
          <a:ext cx="1169988" cy="665162"/>
        </p:xfrm>
        <a:graphic>
          <a:graphicData uri="http://schemas.openxmlformats.org/presentationml/2006/ole">
            <p:oleObj spid="_x0000_s766985" name="Equation" r:id="rId10" imgW="736560" imgH="419040" progId="Equation.3">
              <p:embed/>
            </p:oleObj>
          </a:graphicData>
        </a:graphic>
      </p:graphicFrame>
      <p:graphicFrame>
        <p:nvGraphicFramePr>
          <p:cNvPr id="2058" name="Object 63"/>
          <p:cNvGraphicFramePr>
            <a:graphicFrameLocks noChangeAspect="1"/>
          </p:cNvGraphicFramePr>
          <p:nvPr/>
        </p:nvGraphicFramePr>
        <p:xfrm>
          <a:off x="1568450" y="4441825"/>
          <a:ext cx="1320800" cy="325438"/>
        </p:xfrm>
        <a:graphic>
          <a:graphicData uri="http://schemas.openxmlformats.org/presentationml/2006/ole">
            <p:oleObj spid="_x0000_s766986" name="Equation" r:id="rId11" imgW="825480" imgH="203040" progId="Equation.3">
              <p:embed/>
            </p:oleObj>
          </a:graphicData>
        </a:graphic>
      </p:graphicFrame>
      <p:graphicFrame>
        <p:nvGraphicFramePr>
          <p:cNvPr id="2059" name="Object 64"/>
          <p:cNvGraphicFramePr>
            <a:graphicFrameLocks noChangeAspect="1"/>
          </p:cNvGraphicFramePr>
          <p:nvPr/>
        </p:nvGraphicFramePr>
        <p:xfrm>
          <a:off x="4551363" y="4438650"/>
          <a:ext cx="868362" cy="331788"/>
        </p:xfrm>
        <a:graphic>
          <a:graphicData uri="http://schemas.openxmlformats.org/presentationml/2006/ole">
            <p:oleObj spid="_x0000_s766987" name="Equation" r:id="rId12" imgW="533160" imgH="203040" progId="Equation.3">
              <p:embed/>
            </p:oleObj>
          </a:graphicData>
        </a:graphic>
      </p:graphicFrame>
      <p:graphicFrame>
        <p:nvGraphicFramePr>
          <p:cNvPr id="2060" name="Object 65"/>
          <p:cNvGraphicFramePr>
            <a:graphicFrameLocks noChangeAspect="1"/>
          </p:cNvGraphicFramePr>
          <p:nvPr/>
        </p:nvGraphicFramePr>
        <p:xfrm>
          <a:off x="5799138" y="4400550"/>
          <a:ext cx="593725" cy="409575"/>
        </p:xfrm>
        <a:graphic>
          <a:graphicData uri="http://schemas.openxmlformats.org/presentationml/2006/ole">
            <p:oleObj spid="_x0000_s766988" name="Equation" r:id="rId13" imgW="368280" imgH="253800" progId="Equation.3">
              <p:embed/>
            </p:oleObj>
          </a:graphicData>
        </a:graphic>
      </p:graphicFrame>
      <p:graphicFrame>
        <p:nvGraphicFramePr>
          <p:cNvPr id="2061" name="Object 66"/>
          <p:cNvGraphicFramePr>
            <a:graphicFrameLocks noChangeAspect="1"/>
          </p:cNvGraphicFramePr>
          <p:nvPr/>
        </p:nvGraphicFramePr>
        <p:xfrm>
          <a:off x="6683375" y="4217988"/>
          <a:ext cx="1028700" cy="411162"/>
        </p:xfrm>
        <a:graphic>
          <a:graphicData uri="http://schemas.openxmlformats.org/presentationml/2006/ole">
            <p:oleObj spid="_x0000_s766989" name="Equation" r:id="rId14" imgW="634680" imgH="253800" progId="Equation.3">
              <p:embed/>
            </p:oleObj>
          </a:graphicData>
        </a:graphic>
      </p:graphicFrame>
      <p:graphicFrame>
        <p:nvGraphicFramePr>
          <p:cNvPr id="2062" name="Object 68"/>
          <p:cNvGraphicFramePr>
            <a:graphicFrameLocks noChangeAspect="1"/>
          </p:cNvGraphicFramePr>
          <p:nvPr/>
        </p:nvGraphicFramePr>
        <p:xfrm>
          <a:off x="1603375" y="5805488"/>
          <a:ext cx="3929063" cy="509587"/>
        </p:xfrm>
        <a:graphic>
          <a:graphicData uri="http://schemas.openxmlformats.org/presentationml/2006/ole">
            <p:oleObj spid="_x0000_s766990" name="Equation" r:id="rId15" imgW="1955520" imgH="253800" progId="Equation.3">
              <p:embed/>
            </p:oleObj>
          </a:graphicData>
        </a:graphic>
      </p:graphicFrame>
      <p:graphicFrame>
        <p:nvGraphicFramePr>
          <p:cNvPr id="2063" name="Object 70"/>
          <p:cNvGraphicFramePr>
            <a:graphicFrameLocks noChangeAspect="1"/>
          </p:cNvGraphicFramePr>
          <p:nvPr/>
        </p:nvGraphicFramePr>
        <p:xfrm>
          <a:off x="157163" y="5224463"/>
          <a:ext cx="2609850" cy="396875"/>
        </p:xfrm>
        <a:graphic>
          <a:graphicData uri="http://schemas.openxmlformats.org/presentationml/2006/ole">
            <p:oleObj spid="_x0000_s766991" name="Equation" r:id="rId16" imgW="1498320" imgH="228600" progId="Equation.3">
              <p:embed/>
            </p:oleObj>
          </a:graphicData>
        </a:graphic>
      </p:graphicFrame>
      <p:sp>
        <p:nvSpPr>
          <p:cNvPr id="2100" name="Text Box 71"/>
          <p:cNvSpPr txBox="1">
            <a:spLocks noChangeArrowheads="1"/>
          </p:cNvSpPr>
          <p:nvPr/>
        </p:nvSpPr>
        <p:spPr bwMode="auto">
          <a:xfrm>
            <a:off x="5381625" y="5075238"/>
            <a:ext cx="3486150" cy="304800"/>
          </a:xfrm>
          <a:prstGeom prst="rect">
            <a:avLst/>
          </a:prstGeom>
          <a:noFill/>
          <a:ln w="9525">
            <a:noFill/>
            <a:miter lim="800000"/>
            <a:headEnd/>
            <a:tailEnd/>
          </a:ln>
        </p:spPr>
        <p:txBody>
          <a:bodyPr wrap="none">
            <a:spAutoFit/>
          </a:bodyPr>
          <a:lstStyle/>
          <a:p>
            <a:r>
              <a:rPr lang="en-US" sz="1400" b="0">
                <a:latin typeface="Times New Roman" pitchFamily="18" charset="0"/>
              </a:rPr>
              <a:t>Intensity falls off with 1/e penetration depth</a:t>
            </a:r>
            <a:r>
              <a:rPr lang="en-US" sz="1400" b="0"/>
              <a:t> </a:t>
            </a:r>
            <a:r>
              <a:rPr lang="en-US" sz="1400" b="0">
                <a:latin typeface="Symbol" pitchFamily="18" charset="2"/>
              </a:rPr>
              <a:t>L</a:t>
            </a:r>
            <a:endParaRPr lang="fr-FR" sz="1400" b="0">
              <a:latin typeface="Symbol" pitchFamily="18" charset="2"/>
            </a:endParaRPr>
          </a:p>
        </p:txBody>
      </p:sp>
      <p:graphicFrame>
        <p:nvGraphicFramePr>
          <p:cNvPr id="2064" name="Object 72"/>
          <p:cNvGraphicFramePr>
            <a:graphicFrameLocks noChangeAspect="1"/>
          </p:cNvGraphicFramePr>
          <p:nvPr/>
        </p:nvGraphicFramePr>
        <p:xfrm>
          <a:off x="6286500" y="5453063"/>
          <a:ext cx="1887538" cy="839787"/>
        </p:xfrm>
        <a:graphic>
          <a:graphicData uri="http://schemas.openxmlformats.org/presentationml/2006/ole">
            <p:oleObj spid="_x0000_s766992" name="Equation" r:id="rId17" imgW="939600" imgH="419040" progId="Equation.3">
              <p:embed/>
            </p:oleObj>
          </a:graphicData>
        </a:graphic>
      </p:graphicFrame>
      <p:grpSp>
        <p:nvGrpSpPr>
          <p:cNvPr id="2" name="Group 75"/>
          <p:cNvGrpSpPr>
            <a:grpSpLocks/>
          </p:cNvGrpSpPr>
          <p:nvPr/>
        </p:nvGrpSpPr>
        <p:grpSpPr bwMode="auto">
          <a:xfrm>
            <a:off x="287338" y="5842000"/>
            <a:ext cx="1260475" cy="330200"/>
            <a:chOff x="181" y="3638"/>
            <a:chExt cx="794" cy="208"/>
          </a:xfrm>
        </p:grpSpPr>
        <p:graphicFrame>
          <p:nvGraphicFramePr>
            <p:cNvPr id="2068" name="Object 73"/>
            <p:cNvGraphicFramePr>
              <a:graphicFrameLocks noChangeAspect="1"/>
            </p:cNvGraphicFramePr>
            <p:nvPr/>
          </p:nvGraphicFramePr>
          <p:xfrm>
            <a:off x="181" y="3638"/>
            <a:ext cx="193" cy="208"/>
          </p:xfrm>
          <a:graphic>
            <a:graphicData uri="http://schemas.openxmlformats.org/presentationml/2006/ole">
              <p:oleObj spid="_x0000_s766996" name="Equation" r:id="rId18" imgW="152280" imgH="164880" progId="Equation.3">
                <p:embed/>
              </p:oleObj>
            </a:graphicData>
          </a:graphic>
        </p:graphicFrame>
        <p:sp>
          <p:nvSpPr>
            <p:cNvPr id="2110" name="Text Box 74"/>
            <p:cNvSpPr txBox="1">
              <a:spLocks noChangeArrowheads="1"/>
            </p:cNvSpPr>
            <p:nvPr/>
          </p:nvSpPr>
          <p:spPr bwMode="auto">
            <a:xfrm>
              <a:off x="296" y="3647"/>
              <a:ext cx="679" cy="192"/>
            </a:xfrm>
            <a:prstGeom prst="rect">
              <a:avLst/>
            </a:prstGeom>
            <a:noFill/>
            <a:ln w="9525">
              <a:noFill/>
              <a:miter lim="800000"/>
              <a:headEnd/>
              <a:tailEnd/>
            </a:ln>
          </p:spPr>
          <p:txBody>
            <a:bodyPr wrap="none">
              <a:spAutoFit/>
            </a:bodyPr>
            <a:lstStyle/>
            <a:p>
              <a:r>
                <a:rPr lang="en-US" sz="1400" b="0">
                  <a:latin typeface="Times New Roman" pitchFamily="18" charset="0"/>
                </a:rPr>
                <a:t>- component</a:t>
              </a:r>
              <a:endParaRPr lang="fr-FR" sz="1400" b="0">
                <a:latin typeface="Times New Roman" pitchFamily="18" charset="0"/>
              </a:endParaRPr>
            </a:p>
          </p:txBody>
        </p:sp>
      </p:grpSp>
      <p:sp>
        <p:nvSpPr>
          <p:cNvPr id="2102" name="Line 76"/>
          <p:cNvSpPr>
            <a:spLocks noChangeShapeType="1"/>
          </p:cNvSpPr>
          <p:nvPr/>
        </p:nvSpPr>
        <p:spPr bwMode="auto">
          <a:xfrm rot="9503427">
            <a:off x="244475" y="1825625"/>
            <a:ext cx="323850" cy="1588"/>
          </a:xfrm>
          <a:prstGeom prst="line">
            <a:avLst/>
          </a:prstGeom>
          <a:noFill/>
          <a:ln w="19050">
            <a:solidFill>
              <a:srgbClr val="81BA16"/>
            </a:solidFill>
            <a:round/>
            <a:headEnd/>
            <a:tailEnd type="triangle" w="med" len="med"/>
          </a:ln>
        </p:spPr>
        <p:txBody>
          <a:bodyPr/>
          <a:lstStyle/>
          <a:p>
            <a:endParaRPr lang="en-GB"/>
          </a:p>
        </p:txBody>
      </p:sp>
      <p:sp>
        <p:nvSpPr>
          <p:cNvPr id="2103" name="Line 79"/>
          <p:cNvSpPr>
            <a:spLocks noChangeShapeType="1"/>
          </p:cNvSpPr>
          <p:nvPr/>
        </p:nvSpPr>
        <p:spPr bwMode="auto">
          <a:xfrm rot="9503427">
            <a:off x="3846513" y="3598863"/>
            <a:ext cx="323850" cy="1587"/>
          </a:xfrm>
          <a:prstGeom prst="line">
            <a:avLst/>
          </a:prstGeom>
          <a:noFill/>
          <a:ln w="19050">
            <a:solidFill>
              <a:srgbClr val="81BA16"/>
            </a:solidFill>
            <a:round/>
            <a:headEnd/>
            <a:tailEnd type="triangle" w="med" len="med"/>
          </a:ln>
        </p:spPr>
        <p:txBody>
          <a:bodyPr/>
          <a:lstStyle/>
          <a:p>
            <a:endParaRPr lang="en-GB"/>
          </a:p>
        </p:txBody>
      </p:sp>
      <p:sp>
        <p:nvSpPr>
          <p:cNvPr id="2104" name="Line 80"/>
          <p:cNvSpPr>
            <a:spLocks noChangeShapeType="1"/>
          </p:cNvSpPr>
          <p:nvPr/>
        </p:nvSpPr>
        <p:spPr bwMode="auto">
          <a:xfrm rot="7936128">
            <a:off x="4074319" y="2237581"/>
            <a:ext cx="323850" cy="1588"/>
          </a:xfrm>
          <a:prstGeom prst="line">
            <a:avLst/>
          </a:prstGeom>
          <a:noFill/>
          <a:ln w="19050">
            <a:solidFill>
              <a:srgbClr val="81BA16"/>
            </a:solidFill>
            <a:round/>
            <a:headEnd/>
            <a:tailEnd type="triangle" w="med" len="med"/>
          </a:ln>
        </p:spPr>
        <p:txBody>
          <a:bodyPr/>
          <a:lstStyle/>
          <a:p>
            <a:endParaRPr lang="en-GB"/>
          </a:p>
        </p:txBody>
      </p:sp>
      <p:graphicFrame>
        <p:nvGraphicFramePr>
          <p:cNvPr id="2065" name="Object 81"/>
          <p:cNvGraphicFramePr>
            <a:graphicFrameLocks noChangeAspect="1"/>
          </p:cNvGraphicFramePr>
          <p:nvPr/>
        </p:nvGraphicFramePr>
        <p:xfrm>
          <a:off x="8097838" y="4283075"/>
          <a:ext cx="827087" cy="625475"/>
        </p:xfrm>
        <a:graphic>
          <a:graphicData uri="http://schemas.openxmlformats.org/presentationml/2006/ole">
            <p:oleObj spid="_x0000_s766993" name="Equation" r:id="rId19" imgW="520560" imgH="393480" progId="Equation.3">
              <p:embed/>
            </p:oleObj>
          </a:graphicData>
        </a:graphic>
      </p:graphicFrame>
      <p:grpSp>
        <p:nvGrpSpPr>
          <p:cNvPr id="3" name="Group 60"/>
          <p:cNvGrpSpPr>
            <a:grpSpLocks/>
          </p:cNvGrpSpPr>
          <p:nvPr/>
        </p:nvGrpSpPr>
        <p:grpSpPr bwMode="auto">
          <a:xfrm>
            <a:off x="6315075" y="3009900"/>
            <a:ext cx="2238375" cy="1208088"/>
            <a:chOff x="6515100" y="3038475"/>
            <a:chExt cx="2238375" cy="1208088"/>
          </a:xfrm>
        </p:grpSpPr>
        <p:graphicFrame>
          <p:nvGraphicFramePr>
            <p:cNvPr id="2067" name="Object 29"/>
            <p:cNvGraphicFramePr>
              <a:graphicFrameLocks noChangeAspect="1"/>
            </p:cNvGraphicFramePr>
            <p:nvPr/>
          </p:nvGraphicFramePr>
          <p:xfrm>
            <a:off x="6612731" y="3378200"/>
            <a:ext cx="2043112" cy="868363"/>
          </p:xfrm>
          <a:graphic>
            <a:graphicData uri="http://schemas.openxmlformats.org/presentationml/2006/ole">
              <p:oleObj spid="_x0000_s766995" name="Equation" r:id="rId20" imgW="1015920" imgH="431640" progId="Equation.3">
                <p:embed/>
              </p:oleObj>
            </a:graphicData>
          </a:graphic>
        </p:graphicFrame>
        <p:sp>
          <p:nvSpPr>
            <p:cNvPr id="2108" name="TextBox 58"/>
            <p:cNvSpPr txBox="1">
              <a:spLocks noChangeArrowheads="1"/>
            </p:cNvSpPr>
            <p:nvPr/>
          </p:nvSpPr>
          <p:spPr bwMode="auto">
            <a:xfrm>
              <a:off x="7020978" y="3038475"/>
              <a:ext cx="1226618" cy="338554"/>
            </a:xfrm>
            <a:prstGeom prst="rect">
              <a:avLst/>
            </a:prstGeom>
            <a:noFill/>
            <a:ln w="9525">
              <a:noFill/>
              <a:miter lim="800000"/>
              <a:headEnd/>
              <a:tailEnd/>
            </a:ln>
          </p:spPr>
          <p:txBody>
            <a:bodyPr wrap="none">
              <a:spAutoFit/>
            </a:bodyPr>
            <a:lstStyle/>
            <a:p>
              <a:r>
                <a:rPr lang="en-GB" sz="1600"/>
                <a:t>Snell's law</a:t>
              </a:r>
            </a:p>
          </p:txBody>
        </p:sp>
        <p:sp>
          <p:nvSpPr>
            <p:cNvPr id="2109" name="Rectangle 59"/>
            <p:cNvSpPr>
              <a:spLocks noChangeArrowheads="1"/>
            </p:cNvSpPr>
            <p:nvPr/>
          </p:nvSpPr>
          <p:spPr bwMode="auto">
            <a:xfrm>
              <a:off x="6515100" y="3095625"/>
              <a:ext cx="2238375" cy="1143000"/>
            </a:xfrm>
            <a:prstGeom prst="rect">
              <a:avLst/>
            </a:prstGeom>
            <a:noFill/>
            <a:ln w="9525" algn="ctr">
              <a:solidFill>
                <a:schemeClr val="tx1"/>
              </a:solidFill>
              <a:round/>
              <a:headEnd/>
              <a:tailEnd/>
            </a:ln>
          </p:spPr>
          <p:txBody>
            <a:bodyPr/>
            <a:lstStyle/>
            <a:p>
              <a:endParaRPr lang="en-US"/>
            </a:p>
          </p:txBody>
        </p:sp>
      </p:grpSp>
      <p:graphicFrame>
        <p:nvGraphicFramePr>
          <p:cNvPr id="2066" name="Object 59"/>
          <p:cNvGraphicFramePr>
            <a:graphicFrameLocks noChangeAspect="1"/>
          </p:cNvGraphicFramePr>
          <p:nvPr/>
        </p:nvGraphicFramePr>
        <p:xfrm>
          <a:off x="6683375" y="4610100"/>
          <a:ext cx="1131888" cy="369888"/>
        </p:xfrm>
        <a:graphic>
          <a:graphicData uri="http://schemas.openxmlformats.org/presentationml/2006/ole">
            <p:oleObj spid="_x0000_s766994" name="Equation" r:id="rId21" imgW="698400" imgH="228600" progId="Equation.3">
              <p:embed/>
            </p:oleObj>
          </a:graphicData>
        </a:graphic>
      </p:graphicFrame>
      <p:sp>
        <p:nvSpPr>
          <p:cNvPr id="64" name="Footer Placeholder 2"/>
          <p:cNvSpPr>
            <a:spLocks noGrp="1"/>
          </p:cNvSpPr>
          <p:nvPr>
            <p:ph type="ftr" sz="quarter" idx="10"/>
          </p:nvPr>
        </p:nvSpPr>
        <p:spPr>
          <a:xfrm>
            <a:off x="719572" y="6483349"/>
            <a:ext cx="6120000" cy="212489"/>
          </a:xfrm>
          <a:noFill/>
        </p:spPr>
        <p:txBody>
          <a:bodyPr/>
          <a:lstStyle/>
          <a:p>
            <a:r>
              <a:rPr lang="en-GB" dirty="0" smtClean="0">
                <a:latin typeface="Arial" pitchFamily="34" charset="0"/>
              </a:rPr>
              <a:t>4/12/2017,  SYNOHF, Annecy,  O. Konovalov</a:t>
            </a:r>
            <a:endParaRPr lang="ru-RU" dirty="0" smtClean="0">
              <a:latin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014_07_01_SB_clip_session_OK">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Blank.potx" id="{67C11CAC-9023-4D7C-A201-0E73168C1C5C}" vid="{657381B9-D2A2-47F3-8C63-832BC4565506}"/>
    </a:ext>
  </a:extLst>
</a:theme>
</file>

<file path=ppt/theme/theme2.xml><?xml version="1.0" encoding="utf-8"?>
<a:theme xmlns:a="http://schemas.openxmlformats.org/drawingml/2006/main" name="ESRF - Print">
  <a:themeElements>
    <a:clrScheme name="ESRF - Pr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RF - Print">
      <a:majorFont>
        <a:latin typeface="Arial"/>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DA9DA"/>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7DA9DA"/>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ESRF - Pr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RF - Pr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RF - Pr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RF - Pr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RF - Pr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RF - Pr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RF - Pr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RF - Pr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RF - Pr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RF - Pr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RF - Pr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RF - Pr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2014_07_01_SB_clip_session_OK</Template>
  <TotalTime>4236</TotalTime>
  <Words>7609</Words>
  <Application>Microsoft Office PowerPoint</Application>
  <PresentationFormat>On-screen Show (4:3)</PresentationFormat>
  <Paragraphs>1146</Paragraphs>
  <Slides>70</Slides>
  <Notes>51</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70</vt:i4>
      </vt:variant>
    </vt:vector>
  </HeadingPairs>
  <TitlesOfParts>
    <vt:vector size="76" baseType="lpstr">
      <vt:lpstr>2014_07_01_SB_clip_session_OK</vt:lpstr>
      <vt:lpstr>ESRF - Print</vt:lpstr>
      <vt:lpstr>Equation</vt:lpstr>
      <vt:lpstr>Graph</vt:lpstr>
      <vt:lpstr>Формула</vt:lpstr>
      <vt:lpstr>Microsoft Equation 3.0</vt:lpstr>
      <vt:lpstr>Slide 1</vt:lpstr>
      <vt:lpstr>Slide 2</vt:lpstr>
      <vt:lpstr>Outlook</vt:lpstr>
      <vt:lpstr>ID10: The Soft Interfaces and Coherent Scattering Beamline</vt:lpstr>
      <vt:lpstr>ID10: The Soft Interfaces and Coherent Scattering Beamline</vt:lpstr>
      <vt:lpstr>Id10 BEAMLINE</vt:lpstr>
      <vt:lpstr>Why study surfaces, interfaces and thin films</vt:lpstr>
      <vt:lpstr>How to study surfaces and interfaces ?</vt:lpstr>
      <vt:lpstr>Surface Sensitivity</vt:lpstr>
      <vt:lpstr>Surface Scattering Techniques</vt:lpstr>
      <vt:lpstr>ID10-SI: simultaneous Multiple detection scheme</vt:lpstr>
      <vt:lpstr>X-Ray Reflectivity  (XRR)</vt:lpstr>
      <vt:lpstr>X-ray Reflectivity Principle</vt:lpstr>
      <vt:lpstr>XRR: Reflectivity calculation (Parratt version )</vt:lpstr>
      <vt:lpstr>What is what in x-ray reflectivity</vt:lpstr>
      <vt:lpstr>XRR: Typical Examples of Reflectivity Curves</vt:lpstr>
      <vt:lpstr>XRR: Typical Examples of Reflectivity Curves</vt:lpstr>
      <vt:lpstr>XRR: Typical Examples of Reflectivity Curves</vt:lpstr>
      <vt:lpstr>XRR: Typical Examples of Reflectivity Curves</vt:lpstr>
      <vt:lpstr>XRR: Typical Examples of Reflectivity Curves</vt:lpstr>
      <vt:lpstr>XRR: Typical Examples of Reflectivity Curves</vt:lpstr>
      <vt:lpstr>Vapour-Liquid Interface Structure ?</vt:lpstr>
      <vt:lpstr>XRR: Reflectivity on Air-Water Interface</vt:lpstr>
      <vt:lpstr>Slide 24</vt:lpstr>
      <vt:lpstr>XRR: Buried interfaces</vt:lpstr>
      <vt:lpstr>XRR: Lipid monolayers on water, sol and gel surface</vt:lpstr>
      <vt:lpstr>XRR, GISAXS, GID, Fluorecence</vt:lpstr>
      <vt:lpstr>Fine Adjustment of Interfacial Interactions between Solid Substrates and Model Cell Membranes </vt:lpstr>
      <vt:lpstr>XRR: Buried interfaces</vt:lpstr>
      <vt:lpstr>Diffuse scattering on liquid surface: Bending Rigidity (k) </vt:lpstr>
      <vt:lpstr>Membrane Discrimination By Antimicrobial Peptides</vt:lpstr>
      <vt:lpstr>Tuning the molecular order of C60-based self-assembled monolayer in the field-effect transistor</vt:lpstr>
      <vt:lpstr>In-situ studies of materials in CO2 atmosphere: Thin PS film</vt:lpstr>
      <vt:lpstr>Nanoparticles as surfactants: contact angle &amp; binding energy</vt:lpstr>
      <vt:lpstr>Buried interfaces</vt:lpstr>
      <vt:lpstr>Grazing Incidence Small Angle Scattering Principle</vt:lpstr>
      <vt:lpstr>Reflection-refraction effects and the distorted-wave Born approximation</vt:lpstr>
      <vt:lpstr>Reflection-refraction effects and the distorted-wave Born approximation</vt:lpstr>
      <vt:lpstr>In-situ GISAXS: Polystyrene islands in CO2 atmosphere</vt:lpstr>
      <vt:lpstr>Non-equilibrium compression phase in a NP Langmuir film</vt:lpstr>
      <vt:lpstr>hAmphiphilic Block Copolymer Nanoscale assembly at the Air Water Interface</vt:lpstr>
      <vt:lpstr>controlled nanostructure</vt:lpstr>
      <vt:lpstr>controlled nanostructure</vt:lpstr>
      <vt:lpstr>controlled nanostructure</vt:lpstr>
      <vt:lpstr>controlled nanostructure</vt:lpstr>
      <vt:lpstr>Slide 46</vt:lpstr>
      <vt:lpstr>Sub-nanometer structural tuning of nanoparticle-surfactant assemblies at liquid-liquid interfaces</vt:lpstr>
      <vt:lpstr>Gisaxs: SILICa NPs at THE hexane/water INTERFACE</vt:lpstr>
      <vt:lpstr>EFFECT OF CTAB CONCENTRATION        (NP: 0.1%wt; NaCl: 1mM)</vt:lpstr>
      <vt:lpstr>EFFECT OF salt CONCENTRATION TUNING THE NP SPACING VIA THE IONIC STRENGTH</vt:lpstr>
      <vt:lpstr>CONCLUSIONS</vt:lpstr>
      <vt:lpstr>Slide 52</vt:lpstr>
      <vt:lpstr>Sample preparation precedure</vt:lpstr>
      <vt:lpstr>Experimental setup at ID10: online Simultaneous GISAXS &amp; GIWAXS</vt:lpstr>
      <vt:lpstr>stages of the self-assembly process:                                  towards an oriented attached PbSe NC superlattice</vt:lpstr>
      <vt:lpstr>Quantitative analysis of the GISAXS and GIWAXS data</vt:lpstr>
      <vt:lpstr>Schematic mechanism of the consecutive phase transitions during the reactive self-assembly of the PbSe NCs</vt:lpstr>
      <vt:lpstr>Grazing Incidence Diffraction</vt:lpstr>
      <vt:lpstr>GID: Diffraction from 2D array of rodlike molecules</vt:lpstr>
      <vt:lpstr>GID: Lipidic monolayer (DPPC) on the air/water interface at 30 mN/m</vt:lpstr>
      <vt:lpstr>GID: Behenic acid (C22) phase diagram</vt:lpstr>
      <vt:lpstr>GID: 2D protein crystals,  Towards atomic resolution</vt:lpstr>
      <vt:lpstr>Charged magnetic nanoplates  at Air-liquid interface</vt:lpstr>
      <vt:lpstr>In situ, real time observation of polymer-fullerene blend crystallisation for organic photovoltaics</vt:lpstr>
      <vt:lpstr>Slide 65</vt:lpstr>
      <vt:lpstr>XSW generation by crystal &amp; total reflection from mirror</vt:lpstr>
      <vt:lpstr>GIXF: Specific ion adsorption and short-range interactions at the air aqueous solution interface</vt:lpstr>
      <vt:lpstr>Simultaneous GIXF, XRR, and GISAXS/WAXS</vt:lpstr>
      <vt:lpstr>Depth Localization with Near-Angstrom Precision of Biologically Important Chemical Elements in Molecular Layers</vt:lpstr>
      <vt:lpstr>Acknowledgements / conclusion</vt:lpstr>
    </vt:vector>
  </TitlesOfParts>
  <Company>ESRF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konovalov</dc:creator>
  <cp:lastModifiedBy>konovalov</cp:lastModifiedBy>
  <cp:revision>626</cp:revision>
  <dcterms:created xsi:type="dcterms:W3CDTF">2014-06-24T16:10:29Z</dcterms:created>
  <dcterms:modified xsi:type="dcterms:W3CDTF">2017-12-01T18:44:26Z</dcterms:modified>
</cp:coreProperties>
</file>