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56" r:id="rId3"/>
    <p:sldId id="258" r:id="rId4"/>
    <p:sldId id="259" r:id="rId5"/>
    <p:sldId id="260" r:id="rId6"/>
    <p:sldId id="266" r:id="rId7"/>
    <p:sldId id="301" r:id="rId8"/>
    <p:sldId id="267" r:id="rId9"/>
    <p:sldId id="269" r:id="rId10"/>
    <p:sldId id="303" r:id="rId11"/>
    <p:sldId id="268" r:id="rId12"/>
    <p:sldId id="264" r:id="rId13"/>
    <p:sldId id="300" r:id="rId14"/>
    <p:sldId id="270" r:id="rId15"/>
    <p:sldId id="273" r:id="rId16"/>
    <p:sldId id="279" r:id="rId17"/>
    <p:sldId id="280" r:id="rId18"/>
    <p:sldId id="281" r:id="rId19"/>
    <p:sldId id="282" r:id="rId20"/>
    <p:sldId id="283" r:id="rId21"/>
    <p:sldId id="284" r:id="rId22"/>
    <p:sldId id="285" r:id="rId23"/>
    <p:sldId id="286" r:id="rId24"/>
    <p:sldId id="271" r:id="rId25"/>
    <p:sldId id="299" r:id="rId26"/>
    <p:sldId id="272" r:id="rId27"/>
    <p:sldId id="274" r:id="rId28"/>
    <p:sldId id="275" r:id="rId29"/>
    <p:sldId id="276" r:id="rId30"/>
    <p:sldId id="277" r:id="rId31"/>
    <p:sldId id="287" r:id="rId32"/>
    <p:sldId id="278" r:id="rId33"/>
    <p:sldId id="296" r:id="rId34"/>
    <p:sldId id="297" r:id="rId35"/>
    <p:sldId id="288" r:id="rId36"/>
    <p:sldId id="289" r:id="rId37"/>
    <p:sldId id="290" r:id="rId38"/>
    <p:sldId id="292" r:id="rId39"/>
    <p:sldId id="298" r:id="rId40"/>
    <p:sldId id="293" r:id="rId41"/>
    <p:sldId id="294" r:id="rId42"/>
    <p:sldId id="295" r:id="rId43"/>
    <p:sldId id="291" r:id="rId44"/>
    <p:sldId id="304" r:id="rId45"/>
    <p:sldId id="305" r:id="rId46"/>
    <p:sldId id="306" r:id="rId47"/>
    <p:sldId id="307" r:id="rId48"/>
    <p:sldId id="30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D5ADCD-C3C2-4270-AE78-ED8B299CFE8B}" type="datetimeFigureOut">
              <a:rPr lang="en-US" smtClean="0"/>
              <a:t>12/3/2017</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AA9785-F1FA-448F-BA5B-777A67DDE514}" type="slidenum">
              <a:rPr lang="en-US" smtClean="0"/>
              <a:t>‹N°›</a:t>
            </a:fld>
            <a:endParaRPr lang="en-US"/>
          </a:p>
        </p:txBody>
      </p:sp>
    </p:spTree>
    <p:extLst>
      <p:ext uri="{BB962C8B-B14F-4D97-AF65-F5344CB8AC3E}">
        <p14:creationId xmlns:p14="http://schemas.microsoft.com/office/powerpoint/2010/main" val="4058518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Quand les états électroniques sont localisés, la température et les vibrations du réseau qu’elle engendre n’agissent plus vraiment comme dans le cas d’un métal. Assistée par les vibration du réseau cette </a:t>
            </a:r>
            <a:r>
              <a:rPr lang="fr-FR" dirty="0" err="1" smtClean="0"/>
              <a:t>propoagation</a:t>
            </a:r>
            <a:r>
              <a:rPr lang="fr-FR" dirty="0" smtClean="0"/>
              <a:t> s’appelle conduction par </a:t>
            </a:r>
            <a:r>
              <a:rPr lang="fr-FR" dirty="0" err="1" smtClean="0"/>
              <a:t>sautsDans</a:t>
            </a:r>
            <a:r>
              <a:rPr lang="fr-FR" dirty="0" smtClean="0"/>
              <a:t> le cas le plus général, la conduction dans un fil </a:t>
            </a:r>
            <a:r>
              <a:rPr lang="fr-FR" dirty="0" err="1" smtClean="0"/>
              <a:t>moléculairen’est</a:t>
            </a:r>
            <a:r>
              <a:rPr lang="fr-FR" dirty="0" smtClean="0"/>
              <a:t> pas vraiment de la conduction par sauts, ce n’est pas non plus une conduction cohérente; c’est un processus intermédiaire dans lequel les vibrations du réseau favorisent et gênent à la fois la conduction.</a:t>
            </a:r>
            <a:endParaRPr lang="en-US" dirty="0"/>
          </a:p>
        </p:txBody>
      </p:sp>
      <p:sp>
        <p:nvSpPr>
          <p:cNvPr id="4" name="Espace réservé du numéro de diapositive 3"/>
          <p:cNvSpPr>
            <a:spLocks noGrp="1"/>
          </p:cNvSpPr>
          <p:nvPr>
            <p:ph type="sldNum" sz="quarter" idx="10"/>
          </p:nvPr>
        </p:nvSpPr>
        <p:spPr/>
        <p:txBody>
          <a:bodyPr/>
          <a:lstStyle/>
          <a:p>
            <a:fld id="{2A0EE62B-0FAA-43E2-8F07-7B91B3336681}" type="slidenum">
              <a:rPr lang="en-US" smtClean="0"/>
              <a:t>7</a:t>
            </a:fld>
            <a:endParaRPr lang="en-US"/>
          </a:p>
        </p:txBody>
      </p:sp>
    </p:spTree>
    <p:extLst>
      <p:ext uri="{BB962C8B-B14F-4D97-AF65-F5344CB8AC3E}">
        <p14:creationId xmlns:p14="http://schemas.microsoft.com/office/powerpoint/2010/main" val="4065641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AE4C779C-B7C8-4466-916E-B89B2BBCA742}" type="slidenum">
              <a:rPr lang="fr-FR" altLang="en-US"/>
              <a:pPr/>
              <a:t>10</a:t>
            </a:fld>
            <a:endParaRPr lang="fr-FR" altLang="en-US"/>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2572015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en-US"/>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a:p>
        </p:txBody>
      </p:sp>
      <p:sp>
        <p:nvSpPr>
          <p:cNvPr id="4" name="Espace réservé de la date 3"/>
          <p:cNvSpPr>
            <a:spLocks noGrp="1"/>
          </p:cNvSpPr>
          <p:nvPr>
            <p:ph type="dt" sz="half" idx="10"/>
          </p:nvPr>
        </p:nvSpPr>
        <p:spPr/>
        <p:txBody>
          <a:bodyPr/>
          <a:lstStyle/>
          <a:p>
            <a:fld id="{DE8DCAD4-1C4D-44B9-B618-09F1757C1E11}" type="datetimeFigureOut">
              <a:rPr lang="en-US" smtClean="0"/>
              <a:t>12/3/2017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8DC015FD-42EF-42A2-B157-964A3C9C35C8}" type="slidenum">
              <a:rPr lang="en-US" smtClean="0"/>
              <a:t>‹N°›</a:t>
            </a:fld>
            <a:endParaRPr lang="en-US"/>
          </a:p>
        </p:txBody>
      </p:sp>
    </p:spTree>
    <p:extLst>
      <p:ext uri="{BB962C8B-B14F-4D97-AF65-F5344CB8AC3E}">
        <p14:creationId xmlns:p14="http://schemas.microsoft.com/office/powerpoint/2010/main" val="3148578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DE8DCAD4-1C4D-44B9-B618-09F1757C1E11}" type="datetimeFigureOut">
              <a:rPr lang="en-US" smtClean="0"/>
              <a:t>12/3/2017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8DC015FD-42EF-42A2-B157-964A3C9C35C8}" type="slidenum">
              <a:rPr lang="en-US" smtClean="0"/>
              <a:t>‹N°›</a:t>
            </a:fld>
            <a:endParaRPr lang="en-US"/>
          </a:p>
        </p:txBody>
      </p:sp>
    </p:spTree>
    <p:extLst>
      <p:ext uri="{BB962C8B-B14F-4D97-AF65-F5344CB8AC3E}">
        <p14:creationId xmlns:p14="http://schemas.microsoft.com/office/powerpoint/2010/main" val="1760479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DE8DCAD4-1C4D-44B9-B618-09F1757C1E11}" type="datetimeFigureOut">
              <a:rPr lang="en-US" smtClean="0"/>
              <a:t>12/3/2017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8DC015FD-42EF-42A2-B157-964A3C9C35C8}" type="slidenum">
              <a:rPr lang="en-US" smtClean="0"/>
              <a:t>‹N°›</a:t>
            </a:fld>
            <a:endParaRPr lang="en-US"/>
          </a:p>
        </p:txBody>
      </p:sp>
    </p:spTree>
    <p:extLst>
      <p:ext uri="{BB962C8B-B14F-4D97-AF65-F5344CB8AC3E}">
        <p14:creationId xmlns:p14="http://schemas.microsoft.com/office/powerpoint/2010/main" val="1357825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09600" y="274639"/>
            <a:ext cx="10972800" cy="58515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3" name="Espace réservé de la date 2"/>
          <p:cNvSpPr>
            <a:spLocks noGrp="1"/>
          </p:cNvSpPr>
          <p:nvPr>
            <p:ph type="dt" sz="half" idx="10"/>
          </p:nvPr>
        </p:nvSpPr>
        <p:spPr>
          <a:xfrm>
            <a:off x="609600" y="6245225"/>
            <a:ext cx="2844800" cy="476250"/>
          </a:xfrm>
        </p:spPr>
        <p:txBody>
          <a:bodyPr/>
          <a:lstStyle>
            <a:lvl1pPr>
              <a:defRPr/>
            </a:lvl1pPr>
          </a:lstStyle>
          <a:p>
            <a:pPr>
              <a:defRPr/>
            </a:pPr>
            <a:fld id="{79F6391B-5B9D-488E-9DFB-24F6BF8C105D}" type="datetime1">
              <a:rPr lang="fr-FR"/>
              <a:pPr>
                <a:defRPr/>
              </a:pPr>
              <a:t>03/12/2017</a:t>
            </a:fld>
            <a:endParaRPr lang="en-GB"/>
          </a:p>
        </p:txBody>
      </p:sp>
      <p:sp>
        <p:nvSpPr>
          <p:cNvPr id="4" name="Espace réservé du pied de page 3"/>
          <p:cNvSpPr>
            <a:spLocks noGrp="1"/>
          </p:cNvSpPr>
          <p:nvPr>
            <p:ph type="ftr" sz="quarter" idx="11"/>
          </p:nvPr>
        </p:nvSpPr>
        <p:spPr>
          <a:xfrm>
            <a:off x="4165600" y="6245225"/>
            <a:ext cx="3860800" cy="476250"/>
          </a:xfrm>
        </p:spPr>
        <p:txBody>
          <a:bodyPr/>
          <a:lstStyle>
            <a:lvl1pPr>
              <a:defRPr/>
            </a:lvl1pPr>
          </a:lstStyle>
          <a:p>
            <a:pPr>
              <a:defRPr/>
            </a:pPr>
            <a:r>
              <a:rPr lang="en-GB"/>
              <a:t>David Djurado</a:t>
            </a:r>
          </a:p>
        </p:txBody>
      </p:sp>
      <p:sp>
        <p:nvSpPr>
          <p:cNvPr id="5" name="Espace réservé du numéro de diapositive 4"/>
          <p:cNvSpPr>
            <a:spLocks noGrp="1"/>
          </p:cNvSpPr>
          <p:nvPr>
            <p:ph type="sldNum" sz="quarter" idx="12"/>
          </p:nvPr>
        </p:nvSpPr>
        <p:spPr>
          <a:xfrm>
            <a:off x="8737600" y="6245225"/>
            <a:ext cx="2844800" cy="476250"/>
          </a:xfrm>
        </p:spPr>
        <p:txBody>
          <a:bodyPr/>
          <a:lstStyle>
            <a:lvl1pPr>
              <a:defRPr smtClean="0"/>
            </a:lvl1pPr>
          </a:lstStyle>
          <a:p>
            <a:pPr>
              <a:defRPr/>
            </a:pPr>
            <a:fld id="{8AFCCD98-22EC-4C39-887A-BC0FA20DB64A}" type="slidenum">
              <a:rPr lang="en-GB" altLang="en-US"/>
              <a:pPr>
                <a:defRPr/>
              </a:pPr>
              <a:t>‹N°›</a:t>
            </a:fld>
            <a:endParaRPr lang="en-GB" altLang="en-US"/>
          </a:p>
        </p:txBody>
      </p:sp>
    </p:spTree>
    <p:extLst>
      <p:ext uri="{BB962C8B-B14F-4D97-AF65-F5344CB8AC3E}">
        <p14:creationId xmlns:p14="http://schemas.microsoft.com/office/powerpoint/2010/main" val="3149489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p>
            <a:r>
              <a:rPr lang="fr-FR" smtClean="0"/>
              <a:t>Modifiez le style du titre</a:t>
            </a:r>
            <a:endParaRPr lang="en-US"/>
          </a:p>
        </p:txBody>
      </p:sp>
      <p:sp>
        <p:nvSpPr>
          <p:cNvPr id="3" name="Espace réservé du contenu 2"/>
          <p:cNvSpPr>
            <a:spLocks noGrp="1"/>
          </p:cNvSpPr>
          <p:nvPr>
            <p:ph sz="half" idx="1"/>
          </p:nvPr>
        </p:nvSpPr>
        <p:spPr>
          <a:xfrm>
            <a:off x="609600" y="1600201"/>
            <a:ext cx="5384800"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quarter" idx="2"/>
          </p:nvPr>
        </p:nvSpPr>
        <p:spPr>
          <a:xfrm>
            <a:off x="6197600" y="1600200"/>
            <a:ext cx="5384800" cy="21859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contenu 4"/>
          <p:cNvSpPr>
            <a:spLocks noGrp="1"/>
          </p:cNvSpPr>
          <p:nvPr>
            <p:ph sz="quarter" idx="3"/>
          </p:nvPr>
        </p:nvSpPr>
        <p:spPr>
          <a:xfrm>
            <a:off x="6197600" y="3938589"/>
            <a:ext cx="5384800" cy="21875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e la date 5"/>
          <p:cNvSpPr>
            <a:spLocks noGrp="1"/>
          </p:cNvSpPr>
          <p:nvPr>
            <p:ph type="dt" sz="half" idx="10"/>
          </p:nvPr>
        </p:nvSpPr>
        <p:spPr>
          <a:xfrm>
            <a:off x="609600" y="6245225"/>
            <a:ext cx="2844800" cy="476250"/>
          </a:xfrm>
        </p:spPr>
        <p:txBody>
          <a:bodyPr/>
          <a:lstStyle>
            <a:lvl1pPr>
              <a:defRPr/>
            </a:lvl1pPr>
          </a:lstStyle>
          <a:p>
            <a:endParaRPr lang="fr-FR" altLang="en-US"/>
          </a:p>
        </p:txBody>
      </p:sp>
      <p:sp>
        <p:nvSpPr>
          <p:cNvPr id="7" name="Espace réservé du pied de page 6"/>
          <p:cNvSpPr>
            <a:spLocks noGrp="1"/>
          </p:cNvSpPr>
          <p:nvPr>
            <p:ph type="ftr" sz="quarter" idx="11"/>
          </p:nvPr>
        </p:nvSpPr>
        <p:spPr>
          <a:xfrm>
            <a:off x="4165600" y="6245225"/>
            <a:ext cx="3860800" cy="476250"/>
          </a:xfrm>
        </p:spPr>
        <p:txBody>
          <a:bodyPr/>
          <a:lstStyle>
            <a:lvl1pPr>
              <a:defRPr/>
            </a:lvl1pPr>
          </a:lstStyle>
          <a:p>
            <a:endParaRPr lang="fr-FR" altLang="en-US"/>
          </a:p>
        </p:txBody>
      </p:sp>
      <p:sp>
        <p:nvSpPr>
          <p:cNvPr id="8" name="Espace réservé du numéro de diapositive 7"/>
          <p:cNvSpPr>
            <a:spLocks noGrp="1"/>
          </p:cNvSpPr>
          <p:nvPr>
            <p:ph type="sldNum" sz="quarter" idx="12"/>
          </p:nvPr>
        </p:nvSpPr>
        <p:spPr>
          <a:xfrm>
            <a:off x="8737600" y="6245225"/>
            <a:ext cx="2844800" cy="476250"/>
          </a:xfrm>
        </p:spPr>
        <p:txBody>
          <a:bodyPr/>
          <a:lstStyle>
            <a:lvl1pPr>
              <a:defRPr/>
            </a:lvl1pPr>
          </a:lstStyle>
          <a:p>
            <a:fld id="{8A78C353-4BE5-4A38-AEAC-6EB9575B87FC}" type="slidenum">
              <a:rPr lang="fr-FR" altLang="en-US"/>
              <a:pPr/>
              <a:t>‹N°›</a:t>
            </a:fld>
            <a:endParaRPr lang="fr-FR" altLang="en-US"/>
          </a:p>
        </p:txBody>
      </p:sp>
    </p:spTree>
    <p:extLst>
      <p:ext uri="{BB962C8B-B14F-4D97-AF65-F5344CB8AC3E}">
        <p14:creationId xmlns:p14="http://schemas.microsoft.com/office/powerpoint/2010/main" val="3220511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5136" name="Rectangle 1040"/>
          <p:cNvSpPr>
            <a:spLocks noGrp="1" noChangeArrowheads="1"/>
          </p:cNvSpPr>
          <p:nvPr>
            <p:ph type="subTitle" sz="quarter" idx="1"/>
          </p:nvPr>
        </p:nvSpPr>
        <p:spPr bwMode="auto">
          <a:xfrm flipH="1" flipV="1">
            <a:off x="11785600" y="5715000"/>
            <a:ext cx="101600" cy="76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buFontTx/>
              <a:buNone/>
              <a:defRPr/>
            </a:lvl1pPr>
          </a:lstStyle>
          <a:p>
            <a:pPr lvl="0"/>
            <a:endParaRPr lang="en-GB" altLang="en-US" noProof="0" dirty="0" smtClean="0"/>
          </a:p>
        </p:txBody>
      </p:sp>
      <p:sp>
        <p:nvSpPr>
          <p:cNvPr id="5141" name="Rectangle 1045"/>
          <p:cNvSpPr>
            <a:spLocks noChangeArrowheads="1"/>
          </p:cNvSpPr>
          <p:nvPr/>
        </p:nvSpPr>
        <p:spPr bwMode="auto">
          <a:xfrm>
            <a:off x="10972800" y="6400800"/>
            <a:ext cx="508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marL="1373188" algn="l">
              <a:defRPr sz="2400">
                <a:solidFill>
                  <a:schemeClr val="tx1"/>
                </a:solidFill>
                <a:latin typeface="Times New Roman" panose="02020603050405020304" pitchFamily="18" charset="0"/>
              </a:defRPr>
            </a:lvl4pPr>
            <a:lvl5pPr marL="1831975" algn="l">
              <a:defRPr sz="2400">
                <a:solidFill>
                  <a:schemeClr val="tx1"/>
                </a:solidFill>
                <a:latin typeface="Times New Roman" panose="02020603050405020304" pitchFamily="18" charset="0"/>
              </a:defRPr>
            </a:lvl5pPr>
            <a:lvl6pPr marL="2289175" eaLnBrk="0" fontAlgn="base" hangingPunct="0">
              <a:spcBef>
                <a:spcPct val="0"/>
              </a:spcBef>
              <a:spcAft>
                <a:spcPct val="0"/>
              </a:spcAft>
              <a:defRPr sz="2400">
                <a:solidFill>
                  <a:schemeClr val="tx1"/>
                </a:solidFill>
                <a:latin typeface="Times New Roman" panose="02020603050405020304" pitchFamily="18" charset="0"/>
              </a:defRPr>
            </a:lvl6pPr>
            <a:lvl7pPr marL="2746375" eaLnBrk="0" fontAlgn="base" hangingPunct="0">
              <a:spcBef>
                <a:spcPct val="0"/>
              </a:spcBef>
              <a:spcAft>
                <a:spcPct val="0"/>
              </a:spcAft>
              <a:defRPr sz="2400">
                <a:solidFill>
                  <a:schemeClr val="tx1"/>
                </a:solidFill>
                <a:latin typeface="Times New Roman" panose="02020603050405020304" pitchFamily="18" charset="0"/>
              </a:defRPr>
            </a:lvl7pPr>
            <a:lvl8pPr marL="3203575" eaLnBrk="0" fontAlgn="base" hangingPunct="0">
              <a:spcBef>
                <a:spcPct val="0"/>
              </a:spcBef>
              <a:spcAft>
                <a:spcPct val="0"/>
              </a:spcAft>
              <a:defRPr sz="2400">
                <a:solidFill>
                  <a:schemeClr val="tx1"/>
                </a:solidFill>
                <a:latin typeface="Times New Roman" panose="02020603050405020304" pitchFamily="18" charset="0"/>
              </a:defRPr>
            </a:lvl8pPr>
            <a:lvl9pPr marL="3660775" eaLnBrk="0" fontAlgn="base" hangingPunct="0">
              <a:spcBef>
                <a:spcPct val="0"/>
              </a:spcBef>
              <a:spcAft>
                <a:spcPct val="0"/>
              </a:spcAft>
              <a:defRPr sz="2400">
                <a:solidFill>
                  <a:schemeClr val="tx1"/>
                </a:solidFill>
                <a:latin typeface="Times New Roman" panose="02020603050405020304" pitchFamily="18" charset="0"/>
              </a:defRPr>
            </a:lvl9pPr>
          </a:lstStyle>
          <a:p>
            <a:pPr algn="r"/>
            <a:endParaRPr lang="fr-FR" altLang="en-US" sz="1400" dirty="0"/>
          </a:p>
        </p:txBody>
      </p:sp>
    </p:spTree>
    <p:extLst>
      <p:ext uri="{BB962C8B-B14F-4D97-AF65-F5344CB8AC3E}">
        <p14:creationId xmlns:p14="http://schemas.microsoft.com/office/powerpoint/2010/main" val="305101775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DE8DCAD4-1C4D-44B9-B618-09F1757C1E11}" type="datetimeFigureOut">
              <a:rPr lang="en-US" smtClean="0"/>
              <a:t>12/3/2017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8DC015FD-42EF-42A2-B157-964A3C9C35C8}" type="slidenum">
              <a:rPr lang="en-US" smtClean="0"/>
              <a:t>‹N°›</a:t>
            </a:fld>
            <a:endParaRPr lang="en-US"/>
          </a:p>
        </p:txBody>
      </p:sp>
    </p:spTree>
    <p:extLst>
      <p:ext uri="{BB962C8B-B14F-4D97-AF65-F5344CB8AC3E}">
        <p14:creationId xmlns:p14="http://schemas.microsoft.com/office/powerpoint/2010/main" val="233562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en-US"/>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DE8DCAD4-1C4D-44B9-B618-09F1757C1E11}" type="datetimeFigureOut">
              <a:rPr lang="en-US" smtClean="0"/>
              <a:t>12/3/2017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8DC015FD-42EF-42A2-B157-964A3C9C35C8}" type="slidenum">
              <a:rPr lang="en-US" smtClean="0"/>
              <a:t>‹N°›</a:t>
            </a:fld>
            <a:endParaRPr lang="en-US"/>
          </a:p>
        </p:txBody>
      </p:sp>
    </p:spTree>
    <p:extLst>
      <p:ext uri="{BB962C8B-B14F-4D97-AF65-F5344CB8AC3E}">
        <p14:creationId xmlns:p14="http://schemas.microsoft.com/office/powerpoint/2010/main" val="3144628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p>
            <a:fld id="{DE8DCAD4-1C4D-44B9-B618-09F1757C1E11}" type="datetimeFigureOut">
              <a:rPr lang="en-US" smtClean="0"/>
              <a:t>12/3/2017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8DC015FD-42EF-42A2-B157-964A3C9C35C8}" type="slidenum">
              <a:rPr lang="en-US" smtClean="0"/>
              <a:t>‹N°›</a:t>
            </a:fld>
            <a:endParaRPr lang="en-US"/>
          </a:p>
        </p:txBody>
      </p:sp>
    </p:spTree>
    <p:extLst>
      <p:ext uri="{BB962C8B-B14F-4D97-AF65-F5344CB8AC3E}">
        <p14:creationId xmlns:p14="http://schemas.microsoft.com/office/powerpoint/2010/main" val="1146972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en-US"/>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p>
            <a:fld id="{DE8DCAD4-1C4D-44B9-B618-09F1757C1E11}" type="datetimeFigureOut">
              <a:rPr lang="en-US" smtClean="0"/>
              <a:t>12/3/2017</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8DC015FD-42EF-42A2-B157-964A3C9C35C8}" type="slidenum">
              <a:rPr lang="en-US" smtClean="0"/>
              <a:t>‹N°›</a:t>
            </a:fld>
            <a:endParaRPr lang="en-US"/>
          </a:p>
        </p:txBody>
      </p:sp>
    </p:spTree>
    <p:extLst>
      <p:ext uri="{BB962C8B-B14F-4D97-AF65-F5344CB8AC3E}">
        <p14:creationId xmlns:p14="http://schemas.microsoft.com/office/powerpoint/2010/main" val="1606087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2"/>
          <p:cNvSpPr>
            <a:spLocks noGrp="1"/>
          </p:cNvSpPr>
          <p:nvPr>
            <p:ph type="dt" sz="half" idx="10"/>
          </p:nvPr>
        </p:nvSpPr>
        <p:spPr/>
        <p:txBody>
          <a:bodyPr/>
          <a:lstStyle/>
          <a:p>
            <a:fld id="{DE8DCAD4-1C4D-44B9-B618-09F1757C1E11}" type="datetimeFigureOut">
              <a:rPr lang="en-US" smtClean="0"/>
              <a:t>12/3/2017</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8DC015FD-42EF-42A2-B157-964A3C9C35C8}" type="slidenum">
              <a:rPr lang="en-US" smtClean="0"/>
              <a:t>‹N°›</a:t>
            </a:fld>
            <a:endParaRPr lang="en-US"/>
          </a:p>
        </p:txBody>
      </p:sp>
    </p:spTree>
    <p:extLst>
      <p:ext uri="{BB962C8B-B14F-4D97-AF65-F5344CB8AC3E}">
        <p14:creationId xmlns:p14="http://schemas.microsoft.com/office/powerpoint/2010/main" val="225670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E8DCAD4-1C4D-44B9-B618-09F1757C1E11}" type="datetimeFigureOut">
              <a:rPr lang="en-US" smtClean="0"/>
              <a:t>12/3/2017</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8DC015FD-42EF-42A2-B157-964A3C9C35C8}" type="slidenum">
              <a:rPr lang="en-US" smtClean="0"/>
              <a:t>‹N°›</a:t>
            </a:fld>
            <a:endParaRPr lang="en-US"/>
          </a:p>
        </p:txBody>
      </p:sp>
    </p:spTree>
    <p:extLst>
      <p:ext uri="{BB962C8B-B14F-4D97-AF65-F5344CB8AC3E}">
        <p14:creationId xmlns:p14="http://schemas.microsoft.com/office/powerpoint/2010/main" val="2647203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US"/>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DE8DCAD4-1C4D-44B9-B618-09F1757C1E11}" type="datetimeFigureOut">
              <a:rPr lang="en-US" smtClean="0"/>
              <a:t>12/3/2017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8DC015FD-42EF-42A2-B157-964A3C9C35C8}" type="slidenum">
              <a:rPr lang="en-US" smtClean="0"/>
              <a:t>‹N°›</a:t>
            </a:fld>
            <a:endParaRPr lang="en-US"/>
          </a:p>
        </p:txBody>
      </p:sp>
    </p:spTree>
    <p:extLst>
      <p:ext uri="{BB962C8B-B14F-4D97-AF65-F5344CB8AC3E}">
        <p14:creationId xmlns:p14="http://schemas.microsoft.com/office/powerpoint/2010/main" val="4140377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US"/>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DE8DCAD4-1C4D-44B9-B618-09F1757C1E11}" type="datetimeFigureOut">
              <a:rPr lang="en-US" smtClean="0"/>
              <a:t>12/3/2017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8DC015FD-42EF-42A2-B157-964A3C9C35C8}" type="slidenum">
              <a:rPr lang="en-US" smtClean="0"/>
              <a:t>‹N°›</a:t>
            </a:fld>
            <a:endParaRPr lang="en-US"/>
          </a:p>
        </p:txBody>
      </p:sp>
    </p:spTree>
    <p:extLst>
      <p:ext uri="{BB962C8B-B14F-4D97-AF65-F5344CB8AC3E}">
        <p14:creationId xmlns:p14="http://schemas.microsoft.com/office/powerpoint/2010/main" val="1792892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en-US"/>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8DCAD4-1C4D-44B9-B618-09F1757C1E11}" type="datetimeFigureOut">
              <a:rPr lang="en-US" smtClean="0"/>
              <a:t>12/3/2017</a:t>
            </a:fld>
            <a:endParaRPr lang="en-US"/>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C015FD-42EF-42A2-B157-964A3C9C35C8}" type="slidenum">
              <a:rPr lang="en-US" smtClean="0"/>
              <a:t>‹N°›</a:t>
            </a:fld>
            <a:endParaRPr lang="en-US"/>
          </a:p>
        </p:txBody>
      </p:sp>
    </p:spTree>
    <p:extLst>
      <p:ext uri="{BB962C8B-B14F-4D97-AF65-F5344CB8AC3E}">
        <p14:creationId xmlns:p14="http://schemas.microsoft.com/office/powerpoint/2010/main" val="1975220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4.png"/><Relationship Id="rId2" Type="http://schemas.openxmlformats.org/officeDocument/2006/relationships/image" Target="../media/image40.emf"/><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image" Target="../media/image58.png"/><Relationship Id="rId7"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55.wmf"/><Relationship Id="rId5" Type="http://schemas.openxmlformats.org/officeDocument/2006/relationships/oleObject" Target="../embeddings/oleObject1.bin"/><Relationship Id="rId10" Type="http://schemas.openxmlformats.org/officeDocument/2006/relationships/image" Target="../media/image57.wmf"/><Relationship Id="rId4" Type="http://schemas.openxmlformats.org/officeDocument/2006/relationships/image" Target="../media/image59.wmf"/><Relationship Id="rId9"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0.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70.w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4.emf"/><Relationship Id="rId7" Type="http://schemas.openxmlformats.org/officeDocument/2006/relationships/image" Target="../media/image98.emf"/><Relationship Id="rId2" Type="http://schemas.openxmlformats.org/officeDocument/2006/relationships/image" Target="../media/image93.emf"/><Relationship Id="rId1" Type="http://schemas.openxmlformats.org/officeDocument/2006/relationships/slideLayout" Target="../slideLayouts/slideLayout2.xml"/><Relationship Id="rId6" Type="http://schemas.openxmlformats.org/officeDocument/2006/relationships/image" Target="../media/image97.emf"/><Relationship Id="rId5" Type="http://schemas.openxmlformats.org/officeDocument/2006/relationships/image" Target="../media/image96.emf"/><Relationship Id="rId4" Type="http://schemas.openxmlformats.org/officeDocument/2006/relationships/image" Target="../media/image95.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99.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01.jpeg"/><Relationship Id="rId4" Type="http://schemas.openxmlformats.org/officeDocument/2006/relationships/image" Target="../media/image100.wmf"/></Relationships>
</file>

<file path=ppt/slides/_rels/slide47.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14.xml"/><Relationship Id="rId4" Type="http://schemas.openxmlformats.org/officeDocument/2006/relationships/image" Target="../media/image104.png"/></Relationships>
</file>

<file path=ppt/slides/_rels/slide4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172558" y="1174910"/>
            <a:ext cx="8416142" cy="5438802"/>
          </a:xfrm>
          <a:prstGeom prst="rect">
            <a:avLst/>
          </a:prstGeom>
        </p:spPr>
      </p:pic>
      <p:pic>
        <p:nvPicPr>
          <p:cNvPr id="3" name="Image 2"/>
          <p:cNvPicPr>
            <a:picLocks noChangeAspect="1"/>
          </p:cNvPicPr>
          <p:nvPr/>
        </p:nvPicPr>
        <p:blipFill>
          <a:blip r:embed="rId3"/>
          <a:stretch>
            <a:fillRect/>
          </a:stretch>
        </p:blipFill>
        <p:spPr>
          <a:xfrm>
            <a:off x="9149657" y="4190992"/>
            <a:ext cx="2715199" cy="2344383"/>
          </a:xfrm>
          <a:prstGeom prst="rect">
            <a:avLst/>
          </a:prstGeom>
        </p:spPr>
      </p:pic>
      <p:pic>
        <p:nvPicPr>
          <p:cNvPr id="4" name="Image 3"/>
          <p:cNvPicPr>
            <a:picLocks noChangeAspect="1"/>
          </p:cNvPicPr>
          <p:nvPr/>
        </p:nvPicPr>
        <p:blipFill>
          <a:blip r:embed="rId4"/>
          <a:stretch>
            <a:fillRect/>
          </a:stretch>
        </p:blipFill>
        <p:spPr>
          <a:xfrm>
            <a:off x="128789" y="131394"/>
            <a:ext cx="3865199" cy="2267909"/>
          </a:xfrm>
          <a:prstGeom prst="rect">
            <a:avLst/>
          </a:prstGeom>
        </p:spPr>
      </p:pic>
    </p:spTree>
    <p:extLst>
      <p:ext uri="{BB962C8B-B14F-4D97-AF65-F5344CB8AC3E}">
        <p14:creationId xmlns:p14="http://schemas.microsoft.com/office/powerpoint/2010/main" val="338149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85" name="Text Box 13"/>
          <p:cNvSpPr txBox="1">
            <a:spLocks noChangeArrowheads="1"/>
          </p:cNvSpPr>
          <p:nvPr/>
        </p:nvSpPr>
        <p:spPr bwMode="auto">
          <a:xfrm>
            <a:off x="2114551" y="1196976"/>
            <a:ext cx="60737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r>
              <a:rPr lang="en-US" altLang="en-US" sz="2000" dirty="0">
                <a:latin typeface="Arial" panose="020B0604020202020204" pitchFamily="34" charset="0"/>
                <a:cs typeface="Arial" panose="020B0604020202020204" pitchFamily="34" charset="0"/>
              </a:rPr>
              <a:t>Photo-induced charge </a:t>
            </a:r>
            <a:r>
              <a:rPr lang="en-US" altLang="en-US" sz="2000" dirty="0" smtClean="0">
                <a:latin typeface="Arial" panose="020B0604020202020204" pitchFamily="34" charset="0"/>
                <a:cs typeface="Arial" panose="020B0604020202020204" pitchFamily="34" charset="0"/>
              </a:rPr>
              <a:t>transfer</a:t>
            </a:r>
            <a:endParaRPr lang="en-US" altLang="en-US" sz="2000" dirty="0">
              <a:latin typeface="Arial" panose="020B0604020202020204" pitchFamily="34" charset="0"/>
              <a:cs typeface="Arial" panose="020B0604020202020204" pitchFamily="34" charset="0"/>
            </a:endParaRPr>
          </a:p>
        </p:txBody>
      </p:sp>
      <p:grpSp>
        <p:nvGrpSpPr>
          <p:cNvPr id="284686" name="Group 14"/>
          <p:cNvGrpSpPr>
            <a:grpSpLocks/>
          </p:cNvGrpSpPr>
          <p:nvPr/>
        </p:nvGrpSpPr>
        <p:grpSpPr bwMode="auto">
          <a:xfrm>
            <a:off x="4314825" y="1697039"/>
            <a:ext cx="5741988" cy="3100387"/>
            <a:chOff x="1528" y="1253"/>
            <a:chExt cx="3617" cy="1953"/>
          </a:xfrm>
        </p:grpSpPr>
        <p:pic>
          <p:nvPicPr>
            <p:cNvPr id="28468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 y="1253"/>
              <a:ext cx="2779" cy="1644"/>
            </a:xfrm>
            <a:prstGeom prst="rect">
              <a:avLst/>
            </a:prstGeom>
            <a:noFill/>
            <a:extLst>
              <a:ext uri="{909E8E84-426E-40DD-AFC4-6F175D3DCCD1}">
                <a14:hiddenFill xmlns:a14="http://schemas.microsoft.com/office/drawing/2010/main">
                  <a:solidFill>
                    <a:srgbClr val="FFFFFF"/>
                  </a:solidFill>
                </a14:hiddenFill>
              </a:ext>
            </a:extLst>
          </p:spPr>
        </p:pic>
        <p:pic>
          <p:nvPicPr>
            <p:cNvPr id="28468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8" y="2989"/>
              <a:ext cx="275" cy="2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4689"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7" y="2997"/>
              <a:ext cx="275" cy="20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4690" name="Text Box 18"/>
            <p:cNvSpPr txBox="1">
              <a:spLocks noChangeArrowheads="1"/>
            </p:cNvSpPr>
            <p:nvPr/>
          </p:nvSpPr>
          <p:spPr bwMode="auto">
            <a:xfrm>
              <a:off x="1784" y="2989"/>
              <a:ext cx="213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r>
                <a:rPr lang="en-US" altLang="en-US" sz="1400" b="1" i="1"/>
                <a:t>P-type semiconductor</a:t>
              </a:r>
              <a:endParaRPr lang="fr-FR" altLang="en-US" sz="1400" b="1" i="1"/>
            </a:p>
          </p:txBody>
        </p:sp>
        <p:sp>
          <p:nvSpPr>
            <p:cNvPr id="284691" name="Text Box 19"/>
            <p:cNvSpPr txBox="1">
              <a:spLocks noChangeArrowheads="1"/>
            </p:cNvSpPr>
            <p:nvPr/>
          </p:nvSpPr>
          <p:spPr bwMode="auto">
            <a:xfrm>
              <a:off x="3739" y="2979"/>
              <a:ext cx="140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r>
                <a:rPr lang="en-US" altLang="en-US" sz="1400" b="1" i="1"/>
                <a:t>N-type semiconductor</a:t>
              </a:r>
              <a:endParaRPr lang="fr-FR" altLang="en-US" sz="1400" b="1" i="1"/>
            </a:p>
          </p:txBody>
        </p:sp>
      </p:grpSp>
      <p:sp>
        <p:nvSpPr>
          <p:cNvPr id="284692" name="AutoShape 20"/>
          <p:cNvSpPr>
            <a:spLocks noChangeArrowheads="1"/>
          </p:cNvSpPr>
          <p:nvPr/>
        </p:nvSpPr>
        <p:spPr bwMode="auto">
          <a:xfrm rot="16200000">
            <a:off x="2618582" y="2061370"/>
            <a:ext cx="863600" cy="1728787"/>
          </a:xfrm>
          <a:prstGeom prst="downArrow">
            <a:avLst>
              <a:gd name="adj1" fmla="val 72657"/>
              <a:gd name="adj2" fmla="val 51195"/>
            </a:avLst>
          </a:pr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4693" name="Text Box 21"/>
          <p:cNvSpPr txBox="1">
            <a:spLocks noChangeArrowheads="1"/>
          </p:cNvSpPr>
          <p:nvPr/>
        </p:nvSpPr>
        <p:spPr bwMode="auto">
          <a:xfrm>
            <a:off x="1524208" y="2009260"/>
            <a:ext cx="22653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fr-FR" altLang="en-US" sz="2000" dirty="0">
                <a:latin typeface="Arial" panose="020B0604020202020204" pitchFamily="34" charset="0"/>
                <a:cs typeface="Arial" panose="020B0604020202020204" pitchFamily="34" charset="0"/>
              </a:rPr>
              <a:t>Photon absorption</a:t>
            </a:r>
          </a:p>
        </p:txBody>
      </p:sp>
      <p:grpSp>
        <p:nvGrpSpPr>
          <p:cNvPr id="284694" name="Group 22"/>
          <p:cNvGrpSpPr>
            <a:grpSpLocks/>
          </p:cNvGrpSpPr>
          <p:nvPr/>
        </p:nvGrpSpPr>
        <p:grpSpPr bwMode="auto">
          <a:xfrm>
            <a:off x="5456239" y="2486025"/>
            <a:ext cx="314325" cy="369888"/>
            <a:chOff x="2247" y="1748"/>
            <a:chExt cx="198" cy="233"/>
          </a:xfrm>
        </p:grpSpPr>
        <p:sp>
          <p:nvSpPr>
            <p:cNvPr id="284695" name="Oval 23"/>
            <p:cNvSpPr>
              <a:spLocks noChangeArrowheads="1"/>
            </p:cNvSpPr>
            <p:nvPr/>
          </p:nvSpPr>
          <p:spPr bwMode="auto">
            <a:xfrm>
              <a:off x="2263" y="1780"/>
              <a:ext cx="182" cy="181"/>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4696" name="Text Box 24"/>
            <p:cNvSpPr txBox="1">
              <a:spLocks noChangeArrowheads="1"/>
            </p:cNvSpPr>
            <p:nvPr/>
          </p:nvSpPr>
          <p:spPr bwMode="auto">
            <a:xfrm>
              <a:off x="2247" y="1748"/>
              <a:ext cx="18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fr-FR" altLang="en-US">
                  <a:solidFill>
                    <a:srgbClr val="FF0000"/>
                  </a:solidFill>
                </a:rPr>
                <a:t>+</a:t>
              </a:r>
            </a:p>
          </p:txBody>
        </p:sp>
      </p:grpSp>
      <p:grpSp>
        <p:nvGrpSpPr>
          <p:cNvPr id="284697" name="Group 25"/>
          <p:cNvGrpSpPr>
            <a:grpSpLocks/>
          </p:cNvGrpSpPr>
          <p:nvPr/>
        </p:nvGrpSpPr>
        <p:grpSpPr bwMode="auto">
          <a:xfrm>
            <a:off x="5481639" y="2193926"/>
            <a:ext cx="288925" cy="366713"/>
            <a:chOff x="2263" y="1566"/>
            <a:chExt cx="182" cy="231"/>
          </a:xfrm>
        </p:grpSpPr>
        <p:sp>
          <p:nvSpPr>
            <p:cNvPr id="284698" name="Oval 26"/>
            <p:cNvSpPr>
              <a:spLocks noChangeArrowheads="1"/>
            </p:cNvSpPr>
            <p:nvPr/>
          </p:nvSpPr>
          <p:spPr bwMode="auto">
            <a:xfrm>
              <a:off x="2263" y="1599"/>
              <a:ext cx="182" cy="181"/>
            </a:xfrm>
            <a:prstGeom prst="ellipse">
              <a:avLst/>
            </a:prstGeom>
            <a:solidFill>
              <a:srgbClr val="C0C0C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4699" name="Text Box 27"/>
            <p:cNvSpPr txBox="1">
              <a:spLocks noChangeArrowheads="1"/>
            </p:cNvSpPr>
            <p:nvPr/>
          </p:nvSpPr>
          <p:spPr bwMode="auto">
            <a:xfrm>
              <a:off x="2271" y="1566"/>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fr-FR" altLang="en-US"/>
                <a:t>-</a:t>
              </a:r>
            </a:p>
          </p:txBody>
        </p:sp>
      </p:grpSp>
      <p:sp>
        <p:nvSpPr>
          <p:cNvPr id="284700" name="Text Box 28"/>
          <p:cNvSpPr txBox="1">
            <a:spLocks noChangeArrowheads="1"/>
          </p:cNvSpPr>
          <p:nvPr/>
        </p:nvSpPr>
        <p:spPr bwMode="auto">
          <a:xfrm>
            <a:off x="5632086" y="1683433"/>
            <a:ext cx="110511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fr-FR" altLang="en-US" dirty="0" err="1">
                <a:solidFill>
                  <a:schemeClr val="bg1"/>
                </a:solidFill>
              </a:rPr>
              <a:t>Creation</a:t>
            </a:r>
            <a:r>
              <a:rPr lang="fr-FR" altLang="en-US" dirty="0">
                <a:solidFill>
                  <a:schemeClr val="bg1"/>
                </a:solidFill>
              </a:rPr>
              <a:t> </a:t>
            </a:r>
          </a:p>
          <a:p>
            <a:pPr eaLnBrk="1" hangingPunct="1"/>
            <a:r>
              <a:rPr lang="fr-FR" altLang="en-US" dirty="0">
                <a:solidFill>
                  <a:schemeClr val="bg1"/>
                </a:solidFill>
              </a:rPr>
              <a:t>of exciton</a:t>
            </a:r>
          </a:p>
        </p:txBody>
      </p:sp>
      <p:sp>
        <p:nvSpPr>
          <p:cNvPr id="284701" name="Text Box 29"/>
          <p:cNvSpPr txBox="1">
            <a:spLocks noChangeArrowheads="1"/>
          </p:cNvSpPr>
          <p:nvPr/>
        </p:nvSpPr>
        <p:spPr bwMode="auto">
          <a:xfrm>
            <a:off x="5672863" y="2830387"/>
            <a:ext cx="12051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fr-FR" altLang="en-US" dirty="0" smtClean="0">
                <a:solidFill>
                  <a:schemeClr val="bg1"/>
                </a:solidFill>
              </a:rPr>
              <a:t>Charges </a:t>
            </a:r>
            <a:r>
              <a:rPr lang="fr-FR" altLang="en-US" dirty="0" err="1" smtClean="0">
                <a:solidFill>
                  <a:schemeClr val="bg1"/>
                </a:solidFill>
              </a:rPr>
              <a:t>separation</a:t>
            </a:r>
            <a:endParaRPr lang="fr-FR" altLang="en-US" dirty="0">
              <a:solidFill>
                <a:schemeClr val="bg1"/>
              </a:solidFill>
            </a:endParaRPr>
          </a:p>
        </p:txBody>
      </p:sp>
      <p:sp>
        <p:nvSpPr>
          <p:cNvPr id="284702" name="Text Box 30"/>
          <p:cNvSpPr txBox="1">
            <a:spLocks noChangeArrowheads="1"/>
          </p:cNvSpPr>
          <p:nvPr/>
        </p:nvSpPr>
        <p:spPr bwMode="auto">
          <a:xfrm>
            <a:off x="7325052" y="2472840"/>
            <a:ext cx="15938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fr-FR" altLang="en-US" dirty="0">
                <a:solidFill>
                  <a:schemeClr val="bg1"/>
                </a:solidFill>
              </a:rPr>
              <a:t>Transport of e</a:t>
            </a:r>
            <a:r>
              <a:rPr lang="fr-FR" altLang="en-US" baseline="30000" dirty="0">
                <a:solidFill>
                  <a:schemeClr val="bg1"/>
                </a:solidFill>
              </a:rPr>
              <a:t>-</a:t>
            </a:r>
            <a:r>
              <a:rPr lang="fr-FR" altLang="en-US" dirty="0">
                <a:solidFill>
                  <a:schemeClr val="bg1"/>
                </a:solidFill>
              </a:rPr>
              <a:t> </a:t>
            </a:r>
          </a:p>
        </p:txBody>
      </p:sp>
      <p:sp>
        <p:nvSpPr>
          <p:cNvPr id="284703" name="Text Box 31"/>
          <p:cNvSpPr txBox="1">
            <a:spLocks noChangeArrowheads="1"/>
          </p:cNvSpPr>
          <p:nvPr/>
        </p:nvSpPr>
        <p:spPr bwMode="auto">
          <a:xfrm>
            <a:off x="5149434" y="3658505"/>
            <a:ext cx="15778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fr-FR" altLang="en-US" dirty="0">
                <a:solidFill>
                  <a:schemeClr val="bg1"/>
                </a:solidFill>
              </a:rPr>
              <a:t>Transport of h</a:t>
            </a:r>
            <a:r>
              <a:rPr lang="fr-FR" altLang="en-US" baseline="30000" dirty="0">
                <a:solidFill>
                  <a:schemeClr val="bg1"/>
                </a:solidFill>
              </a:rPr>
              <a:t>+</a:t>
            </a:r>
          </a:p>
        </p:txBody>
      </p:sp>
      <p:sp>
        <p:nvSpPr>
          <p:cNvPr id="284704" name="Rectangle 32"/>
          <p:cNvSpPr>
            <a:spLocks noChangeArrowheads="1"/>
          </p:cNvSpPr>
          <p:nvPr/>
        </p:nvSpPr>
        <p:spPr bwMode="auto">
          <a:xfrm>
            <a:off x="3973514" y="1714500"/>
            <a:ext cx="708025" cy="2590800"/>
          </a:xfrm>
          <a:prstGeom prst="rect">
            <a:avLst/>
          </a:prstGeom>
          <a:solidFill>
            <a:schemeClr val="hlink">
              <a:alpha val="7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4705" name="Rectangle 33"/>
          <p:cNvSpPr>
            <a:spLocks noChangeArrowheads="1"/>
          </p:cNvSpPr>
          <p:nvPr/>
        </p:nvSpPr>
        <p:spPr bwMode="auto">
          <a:xfrm>
            <a:off x="9040813" y="1714500"/>
            <a:ext cx="850900" cy="2590800"/>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4706" name="Text Box 34"/>
          <p:cNvSpPr txBox="1">
            <a:spLocks noChangeArrowheads="1"/>
          </p:cNvSpPr>
          <p:nvPr/>
        </p:nvSpPr>
        <p:spPr bwMode="auto">
          <a:xfrm>
            <a:off x="8918950" y="2832101"/>
            <a:ext cx="107677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fr-FR" altLang="en-US" sz="2000" b="1" dirty="0">
                <a:solidFill>
                  <a:schemeClr val="bg1"/>
                </a:solidFill>
              </a:rPr>
              <a:t>Cathode</a:t>
            </a:r>
          </a:p>
        </p:txBody>
      </p:sp>
      <p:sp>
        <p:nvSpPr>
          <p:cNvPr id="284707" name="Text Box 35"/>
          <p:cNvSpPr txBox="1">
            <a:spLocks noChangeArrowheads="1"/>
          </p:cNvSpPr>
          <p:nvPr/>
        </p:nvSpPr>
        <p:spPr bwMode="auto">
          <a:xfrm>
            <a:off x="3904691" y="3717926"/>
            <a:ext cx="8835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fr-FR" altLang="en-US" sz="2000" b="1" dirty="0">
                <a:solidFill>
                  <a:schemeClr val="bg1"/>
                </a:solidFill>
              </a:rPr>
              <a:t>Anode</a:t>
            </a:r>
          </a:p>
        </p:txBody>
      </p:sp>
      <p:sp>
        <p:nvSpPr>
          <p:cNvPr id="284708" name="Text Box 36"/>
          <p:cNvSpPr txBox="1">
            <a:spLocks noChangeArrowheads="1"/>
          </p:cNvSpPr>
          <p:nvPr/>
        </p:nvSpPr>
        <p:spPr bwMode="auto">
          <a:xfrm>
            <a:off x="3971926" y="194439"/>
            <a:ext cx="51847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r>
              <a:rPr lang="en-US" altLang="en-US" sz="2400" dirty="0">
                <a:solidFill>
                  <a:schemeClr val="accent5"/>
                </a:solidFill>
                <a:latin typeface="Arial" panose="020B0604020202020204" pitchFamily="34" charset="0"/>
                <a:ea typeface="ＭＳ Ｐゴシック" panose="020B0600070205080204" pitchFamily="34" charset="-128"/>
                <a:cs typeface="Arial" panose="020B0604020202020204" pitchFamily="34" charset="0"/>
              </a:rPr>
              <a:t>Bulk-heterojunction solar cells (</a:t>
            </a:r>
            <a:r>
              <a:rPr lang="en-US" altLang="en-US" sz="2400" dirty="0" err="1">
                <a:solidFill>
                  <a:schemeClr val="accent5"/>
                </a:solidFill>
                <a:latin typeface="Arial" panose="020B0604020202020204" pitchFamily="34" charset="0"/>
                <a:ea typeface="ＭＳ Ｐゴシック" panose="020B0600070205080204" pitchFamily="34" charset="-128"/>
                <a:cs typeface="Arial" panose="020B0604020202020204" pitchFamily="34" charset="0"/>
              </a:rPr>
              <a:t>BHJ</a:t>
            </a:r>
            <a:r>
              <a:rPr lang="en-US" altLang="en-US" sz="2400" dirty="0" smtClean="0">
                <a:solidFill>
                  <a:schemeClr val="accent5"/>
                </a:solidFill>
                <a:latin typeface="Arial" panose="020B0604020202020204" pitchFamily="34" charset="0"/>
                <a:ea typeface="ＭＳ Ｐゴシック" panose="020B0600070205080204" pitchFamily="34" charset="-128"/>
                <a:cs typeface="Arial" panose="020B0604020202020204" pitchFamily="34" charset="0"/>
              </a:rPr>
              <a:t>)</a:t>
            </a:r>
            <a:endParaRPr lang="en-US" altLang="en-US" sz="2400" dirty="0">
              <a:solidFill>
                <a:schemeClr val="accent5"/>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2" name="Rectangle 465"/>
          <p:cNvSpPr>
            <a:spLocks noChangeArrowheads="1"/>
          </p:cNvSpPr>
          <p:nvPr/>
        </p:nvSpPr>
        <p:spPr bwMode="auto">
          <a:xfrm>
            <a:off x="74614" y="5357849"/>
            <a:ext cx="46069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dirty="0">
                <a:solidFill>
                  <a:schemeClr val="tx2"/>
                </a:solidFill>
                <a:ea typeface="ＭＳ Ｐゴシック" panose="020B0600070205080204" pitchFamily="34" charset="-128"/>
              </a:rPr>
              <a:t>Photo-induced charge transfer &lt; </a:t>
            </a:r>
            <a:r>
              <a:rPr lang="en-US" altLang="en-US" dirty="0">
                <a:ea typeface="ＭＳ Ｐゴシック" panose="020B0600070205080204" pitchFamily="34" charset="-128"/>
              </a:rPr>
              <a:t>10</a:t>
            </a:r>
            <a:r>
              <a:rPr lang="en-US" altLang="en-US" baseline="30000" dirty="0">
                <a:ea typeface="ＭＳ Ｐゴシック" panose="020B0600070205080204" pitchFamily="34" charset="-128"/>
              </a:rPr>
              <a:t>-12 </a:t>
            </a:r>
            <a:r>
              <a:rPr lang="en-US" altLang="en-US" dirty="0">
                <a:ea typeface="ＭＳ Ｐゴシック" panose="020B0600070205080204" pitchFamily="34" charset="-128"/>
              </a:rPr>
              <a:t>s</a:t>
            </a:r>
          </a:p>
        </p:txBody>
      </p:sp>
      <p:sp>
        <p:nvSpPr>
          <p:cNvPr id="31" name="Rectangle 473"/>
          <p:cNvSpPr>
            <a:spLocks noChangeArrowheads="1"/>
          </p:cNvSpPr>
          <p:nvPr/>
        </p:nvSpPr>
        <p:spPr bwMode="auto">
          <a:xfrm>
            <a:off x="0" y="6105560"/>
            <a:ext cx="41338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000" dirty="0" err="1">
                <a:solidFill>
                  <a:srgbClr val="000000"/>
                </a:solidFill>
                <a:ea typeface="ＭＳ Ｐゴシック" panose="020B0600070205080204" pitchFamily="34" charset="-128"/>
                <a:cs typeface="Arial" panose="020B0604020202020204" pitchFamily="34" charset="0"/>
              </a:rPr>
              <a:t>Heeger</a:t>
            </a:r>
            <a:r>
              <a:rPr lang="en-US" altLang="en-US" sz="2000" dirty="0">
                <a:solidFill>
                  <a:srgbClr val="000000"/>
                </a:solidFill>
                <a:ea typeface="ＭＳ Ｐゴシック" panose="020B0600070205080204" pitchFamily="34" charset="-128"/>
                <a:cs typeface="Arial" panose="020B0604020202020204" pitchFamily="34" charset="0"/>
              </a:rPr>
              <a:t> et </a:t>
            </a:r>
            <a:r>
              <a:rPr lang="en-US" altLang="en-US" sz="2000" dirty="0" err="1">
                <a:solidFill>
                  <a:srgbClr val="000000"/>
                </a:solidFill>
                <a:ea typeface="ＭＳ Ｐゴシック" panose="020B0600070205080204" pitchFamily="34" charset="-128"/>
                <a:cs typeface="Arial" panose="020B0604020202020204" pitchFamily="34" charset="0"/>
              </a:rPr>
              <a:t>al.</a:t>
            </a:r>
            <a:r>
              <a:rPr lang="en-US" altLang="en-US" sz="2000" i="1" dirty="0" err="1">
                <a:solidFill>
                  <a:srgbClr val="000000"/>
                </a:solidFill>
                <a:ea typeface="ＭＳ Ｐゴシック" panose="020B0600070205080204" pitchFamily="34" charset="-128"/>
                <a:cs typeface="Arial" panose="020B0604020202020204" pitchFamily="34" charset="0"/>
              </a:rPr>
              <a:t>Science</a:t>
            </a:r>
            <a:r>
              <a:rPr lang="en-US" altLang="en-US" sz="2000" dirty="0">
                <a:solidFill>
                  <a:srgbClr val="000000"/>
                </a:solidFill>
                <a:ea typeface="ＭＳ Ｐゴシック" panose="020B0600070205080204" pitchFamily="34" charset="-128"/>
                <a:cs typeface="Arial" panose="020B0604020202020204" pitchFamily="34" charset="0"/>
              </a:rPr>
              <a:t>, </a:t>
            </a:r>
            <a:r>
              <a:rPr lang="en-US" altLang="en-US" sz="2000" b="1" dirty="0">
                <a:solidFill>
                  <a:srgbClr val="000000"/>
                </a:solidFill>
                <a:ea typeface="ＭＳ Ｐゴシック" panose="020B0600070205080204" pitchFamily="34" charset="-128"/>
                <a:cs typeface="Arial" panose="020B0604020202020204" pitchFamily="34" charset="0"/>
              </a:rPr>
              <a:t>1992</a:t>
            </a:r>
            <a:r>
              <a:rPr lang="en-US" altLang="en-US" sz="2000" dirty="0">
                <a:solidFill>
                  <a:srgbClr val="000000"/>
                </a:solidFill>
                <a:ea typeface="ＭＳ Ｐゴシック" panose="020B0600070205080204" pitchFamily="34" charset="-128"/>
                <a:cs typeface="Arial" panose="020B0604020202020204" pitchFamily="34" charset="0"/>
              </a:rPr>
              <a:t>, 258, 1474.</a:t>
            </a:r>
          </a:p>
        </p:txBody>
      </p:sp>
      <p:sp>
        <p:nvSpPr>
          <p:cNvPr id="2" name="ZoneTexte 1"/>
          <p:cNvSpPr txBox="1"/>
          <p:nvPr/>
        </p:nvSpPr>
        <p:spPr>
          <a:xfrm>
            <a:off x="4801193" y="5305281"/>
            <a:ext cx="7211205" cy="1200329"/>
          </a:xfrm>
          <a:prstGeom prst="rect">
            <a:avLst/>
          </a:prstGeom>
          <a:noFill/>
        </p:spPr>
        <p:txBody>
          <a:bodyPr wrap="none" rtlCol="0">
            <a:spAutoFit/>
          </a:bodyPr>
          <a:lstStyle/>
          <a:p>
            <a:r>
              <a:rPr lang="en-US" dirty="0" smtClean="0"/>
              <a:t>All the effects at interfaces are critical</a:t>
            </a:r>
          </a:p>
          <a:p>
            <a:r>
              <a:rPr lang="en-US" dirty="0" smtClean="0"/>
              <a:t>Electrode/active material: injection of charges</a:t>
            </a:r>
          </a:p>
          <a:p>
            <a:r>
              <a:rPr lang="en-US" dirty="0" smtClean="0"/>
              <a:t>N-type semiconductor/ P-type semiconductor: quality of charge separation</a:t>
            </a:r>
          </a:p>
          <a:p>
            <a:r>
              <a:rPr lang="en-US" dirty="0" smtClean="0"/>
              <a:t>Minimizing charges  recombination.</a:t>
            </a:r>
            <a:endParaRPr lang="en-US" dirty="0"/>
          </a:p>
        </p:txBody>
      </p:sp>
    </p:spTree>
    <p:extLst>
      <p:ext uri="{BB962C8B-B14F-4D97-AF65-F5344CB8AC3E}">
        <p14:creationId xmlns:p14="http://schemas.microsoft.com/office/powerpoint/2010/main" val="1924090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grpId="0" nodeType="clickEffect">
                                  <p:stCondLst>
                                    <p:cond delay="0"/>
                                  </p:stCondLst>
                                  <p:childTnLst>
                                    <p:animMotion origin="layout" path="M 0 0  L 0.25 0  E" pathEditMode="relative" ptsTypes="">
                                      <p:cBhvr>
                                        <p:cTn id="6" dur="2000" fill="hold"/>
                                        <p:tgtEl>
                                          <p:spTgt spid="284692"/>
                                        </p:tgtEl>
                                        <p:attrNameLst>
                                          <p:attrName>ppt_x</p:attrName>
                                          <p:attrName>ppt_y</p:attrName>
                                        </p:attrNameLst>
                                      </p:cBhvr>
                                    </p:animMotion>
                                  </p:childTnLst>
                                </p:cTn>
                              </p:par>
                              <p:par>
                                <p:cTn id="7" presetID="10" presetClass="exit" presetSubtype="0" fill="hold" grpId="0" nodeType="withEffect">
                                  <p:stCondLst>
                                    <p:cond delay="0"/>
                                  </p:stCondLst>
                                  <p:childTnLst>
                                    <p:animEffect transition="out" filter="fade">
                                      <p:cBhvr>
                                        <p:cTn id="8" dur="5000"/>
                                        <p:tgtEl>
                                          <p:spTgt spid="284693"/>
                                        </p:tgtEl>
                                      </p:cBhvr>
                                    </p:animEffect>
                                    <p:set>
                                      <p:cBhvr>
                                        <p:cTn id="9" dur="1" fill="hold">
                                          <p:stCondLst>
                                            <p:cond delay="4999"/>
                                          </p:stCondLst>
                                        </p:cTn>
                                        <p:tgtEl>
                                          <p:spTgt spid="284693"/>
                                        </p:tgtEl>
                                        <p:attrNameLst>
                                          <p:attrName>style.visibility</p:attrName>
                                        </p:attrNameLst>
                                      </p:cBhvr>
                                      <p:to>
                                        <p:strVal val="hidden"/>
                                      </p:to>
                                    </p:set>
                                  </p:childTnLst>
                                </p:cTn>
                              </p:par>
                              <p:par>
                                <p:cTn id="10" presetID="10" presetClass="exit" presetSubtype="0" fill="hold" grpId="1" nodeType="withEffect">
                                  <p:stCondLst>
                                    <p:cond delay="0"/>
                                  </p:stCondLst>
                                  <p:childTnLst>
                                    <p:animEffect transition="out" filter="fade">
                                      <p:cBhvr>
                                        <p:cTn id="11" dur="5000"/>
                                        <p:tgtEl>
                                          <p:spTgt spid="284692"/>
                                        </p:tgtEl>
                                      </p:cBhvr>
                                    </p:animEffect>
                                    <p:set>
                                      <p:cBhvr>
                                        <p:cTn id="12" dur="1" fill="hold">
                                          <p:stCondLst>
                                            <p:cond delay="4999"/>
                                          </p:stCondLst>
                                        </p:cTn>
                                        <p:tgtEl>
                                          <p:spTgt spid="284692"/>
                                        </p:tgtEl>
                                        <p:attrNameLst>
                                          <p:attrName>style.visibility</p:attrName>
                                        </p:attrNameLst>
                                      </p:cBhvr>
                                      <p:to>
                                        <p:strVal val="hidden"/>
                                      </p:to>
                                    </p:set>
                                  </p:childTnLst>
                                </p:cTn>
                              </p:par>
                            </p:childTnLst>
                          </p:cTn>
                        </p:par>
                        <p:par>
                          <p:cTn id="13" fill="hold" nodeType="afterGroup">
                            <p:stCondLst>
                              <p:cond delay="5000"/>
                            </p:stCondLst>
                            <p:childTnLst>
                              <p:par>
                                <p:cTn id="14" presetID="1" presetClass="entr" presetSubtype="0" fill="hold" grpId="0" nodeType="afterEffect">
                                  <p:stCondLst>
                                    <p:cond delay="0"/>
                                  </p:stCondLst>
                                  <p:childTnLst>
                                    <p:set>
                                      <p:cBhvr>
                                        <p:cTn id="15" dur="1" fill="hold">
                                          <p:stCondLst>
                                            <p:cond delay="0"/>
                                          </p:stCondLst>
                                        </p:cTn>
                                        <p:tgtEl>
                                          <p:spTgt spid="284700"/>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nodeType="afterEffect">
                                  <p:stCondLst>
                                    <p:cond delay="0"/>
                                  </p:stCondLst>
                                  <p:childTnLst>
                                    <p:set>
                                      <p:cBhvr>
                                        <p:cTn id="18" dur="1" fill="hold">
                                          <p:stCondLst>
                                            <p:cond delay="0"/>
                                          </p:stCondLst>
                                        </p:cTn>
                                        <p:tgtEl>
                                          <p:spTgt spid="284697"/>
                                        </p:tgtEl>
                                        <p:attrNameLst>
                                          <p:attrName>style.visibility</p:attrName>
                                        </p:attrNameLst>
                                      </p:cBhvr>
                                      <p:to>
                                        <p:strVal val="visible"/>
                                      </p:to>
                                    </p:set>
                                  </p:childTnLst>
                                </p:cTn>
                              </p:par>
                            </p:childTnLst>
                          </p:cTn>
                        </p:par>
                        <p:par>
                          <p:cTn id="19" fill="hold" nodeType="afterGroup">
                            <p:stCondLst>
                              <p:cond delay="5000"/>
                            </p:stCondLst>
                            <p:childTnLst>
                              <p:par>
                                <p:cTn id="20" presetID="1" presetClass="entr" presetSubtype="0" fill="hold" nodeType="afterEffect">
                                  <p:stCondLst>
                                    <p:cond delay="0"/>
                                  </p:stCondLst>
                                  <p:childTnLst>
                                    <p:set>
                                      <p:cBhvr>
                                        <p:cTn id="21" dur="1" fill="hold">
                                          <p:stCondLst>
                                            <p:cond delay="0"/>
                                          </p:stCondLst>
                                        </p:cTn>
                                        <p:tgtEl>
                                          <p:spTgt spid="284694"/>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0" presetClass="path" presetSubtype="0" accel="50000" decel="50000" fill="hold" nodeType="clickEffect">
                                  <p:stCondLst>
                                    <p:cond delay="0"/>
                                  </p:stCondLst>
                                  <p:childTnLst>
                                    <p:animMotion origin="layout" path="M 0 0 C 0.00521 0.00231 0.00989 0.00555 0.01528 0.0074 C 0.01719 0.01111 0.01892 0.01481 0.02083 0.01852 C 0.0217 0.02014 0.02118 0.02268 0.02222 0.02407 C 0.02812 0.03194 0.03559 0.03379 0.04305 0.03703 C 0.05555 0.04259 0.06719 0.04815 0.08055 0.04815 " pathEditMode="relative" ptsTypes="fffffA">
                                      <p:cBhvr>
                                        <p:cTn id="25" dur="1000" fill="hold"/>
                                        <p:tgtEl>
                                          <p:spTgt spid="284697"/>
                                        </p:tgtEl>
                                        <p:attrNameLst>
                                          <p:attrName>ppt_x</p:attrName>
                                          <p:attrName>ppt_y</p:attrName>
                                        </p:attrNameLst>
                                      </p:cBhvr>
                                    </p:animMotion>
                                  </p:childTnLst>
                                </p:cTn>
                              </p:par>
                              <p:par>
                                <p:cTn id="26" presetID="0" presetClass="path" presetSubtype="0" accel="50000" decel="50000" fill="hold" nodeType="withEffect">
                                  <p:stCondLst>
                                    <p:cond delay="0"/>
                                  </p:stCondLst>
                                  <p:childTnLst>
                                    <p:animMotion origin="layout" path="M 0 0 C 0.00521 0.00231 0.00989 0.00555 0.01528 0.0074 C 0.01719 0.01111 0.01892 0.01481 0.02083 0.01852 C 0.0217 0.02014 0.02118 0.02268 0.02222 0.02407 C 0.02812 0.03194 0.03559 0.03379 0.04305 0.03703 C 0.05555 0.04259 0.06719 0.04815 0.08055 0.04815 " pathEditMode="relative" ptsTypes="fffffA">
                                      <p:cBhvr>
                                        <p:cTn id="27" dur="1000" fill="hold"/>
                                        <p:tgtEl>
                                          <p:spTgt spid="284694"/>
                                        </p:tgtEl>
                                        <p:attrNameLst>
                                          <p:attrName>ppt_x</p:attrName>
                                          <p:attrName>ppt_y</p:attrName>
                                        </p:attrNameLst>
                                      </p:cBhvr>
                                    </p:animMotion>
                                  </p:childTnLst>
                                </p:cTn>
                              </p:par>
                              <p:par>
                                <p:cTn id="28" presetID="1" presetClass="exit" presetSubtype="0" fill="hold" grpId="1" nodeType="withEffect">
                                  <p:stCondLst>
                                    <p:cond delay="0"/>
                                  </p:stCondLst>
                                  <p:childTnLst>
                                    <p:set>
                                      <p:cBhvr>
                                        <p:cTn id="29" dur="1" fill="hold">
                                          <p:stCondLst>
                                            <p:cond delay="0"/>
                                          </p:stCondLst>
                                        </p:cTn>
                                        <p:tgtEl>
                                          <p:spTgt spid="284700"/>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0" presetClass="path" presetSubtype="0" accel="50000" decel="50000" fill="hold" nodeType="clickEffect">
                                  <p:stCondLst>
                                    <p:cond delay="0"/>
                                  </p:stCondLst>
                                  <p:childTnLst>
                                    <p:animMotion origin="layout" path="M 0.08055 0.04815 C 0.07812 0.06435 0.07291 0.07407 0.06249 0.08333 C 0.06162 0.08704 0.06058 0.09074 0.05971 0.09444 C 0.05919 0.09629 0.05833 0.1 0.05833 0.1 C 0.05885 0.10926 0.05607 0.12106 0.0611 0.12778 C 0.06961 0.13912 0.0861 0.14259 0.09721 0.14259 " pathEditMode="relative" rAng="0" ptsTypes="fffffA">
                                      <p:cBhvr>
                                        <p:cTn id="33" dur="1000" fill="hold"/>
                                        <p:tgtEl>
                                          <p:spTgt spid="284694"/>
                                        </p:tgtEl>
                                        <p:attrNameLst>
                                          <p:attrName>ppt_x</p:attrName>
                                          <p:attrName>ppt_y</p:attrName>
                                        </p:attrNameLst>
                                      </p:cBhvr>
                                      <p:rCtr x="0" y="0"/>
                                    </p:animMotion>
                                  </p:childTnLst>
                                </p:cTn>
                              </p:par>
                              <p:par>
                                <p:cTn id="34" presetID="1" presetClass="entr" presetSubtype="0" fill="hold" grpId="0" nodeType="withEffect">
                                  <p:stCondLst>
                                    <p:cond delay="0"/>
                                  </p:stCondLst>
                                  <p:childTnLst>
                                    <p:set>
                                      <p:cBhvr>
                                        <p:cTn id="35" dur="1" fill="hold">
                                          <p:stCondLst>
                                            <p:cond delay="0"/>
                                          </p:stCondLst>
                                        </p:cTn>
                                        <p:tgtEl>
                                          <p:spTgt spid="284701"/>
                                        </p:tgtEl>
                                        <p:attrNameLst>
                                          <p:attrName>style.visibility</p:attrName>
                                        </p:attrNameLst>
                                      </p:cBhvr>
                                      <p:to>
                                        <p:strVal val="visible"/>
                                      </p:to>
                                    </p:set>
                                  </p:childTnLst>
                                </p:cTn>
                              </p:par>
                              <p:par>
                                <p:cTn id="36" presetID="0" presetClass="path" presetSubtype="0" accel="50000" decel="50000" fill="hold" nodeType="withEffect">
                                  <p:stCondLst>
                                    <p:cond delay="0"/>
                                  </p:stCondLst>
                                  <p:childTnLst>
                                    <p:animMotion origin="layout" path="M 0.08055 0.04815 C 0.08993 0.04885 0.10243 0.04815 0.1125 0.05186 C 0.1158 0.05301 0.12326 0.05625 0.12639 0.05926 C 0.12795 0.06088 0.12882 0.06366 0.13055 0.06482 C 0.13646 0.06922 0.14496 0.0713 0.15139 0.07408 C 0.16944 0.08218 0.18941 0.07593 0.20833 0.07593 " pathEditMode="relative" ptsTypes="fffffA">
                                      <p:cBhvr>
                                        <p:cTn id="37" dur="1000" fill="hold"/>
                                        <p:tgtEl>
                                          <p:spTgt spid="284697"/>
                                        </p:tgtEl>
                                        <p:attrNameLst>
                                          <p:attrName>ppt_x</p:attrName>
                                          <p:attrName>ppt_y</p:attrName>
                                        </p:attrNameLst>
                                      </p:cBhvr>
                                    </p:animMotion>
                                  </p:childTnLst>
                                </p:cTn>
                              </p:par>
                            </p:childTnLst>
                          </p:cTn>
                        </p:par>
                      </p:childTnLst>
                    </p:cTn>
                  </p:par>
                  <p:par>
                    <p:cTn id="38" fill="hold" nodeType="clickPar">
                      <p:stCondLst>
                        <p:cond delay="indefinite"/>
                      </p:stCondLst>
                      <p:childTnLst>
                        <p:par>
                          <p:cTn id="39" fill="hold" nodeType="withGroup">
                            <p:stCondLst>
                              <p:cond delay="0"/>
                            </p:stCondLst>
                            <p:childTnLst>
                              <p:par>
                                <p:cTn id="40" presetID="0" presetClass="path" presetSubtype="0" accel="50000" decel="50000" fill="hold" nodeType="clickEffect">
                                  <p:stCondLst>
                                    <p:cond delay="0"/>
                                  </p:stCondLst>
                                  <p:childTnLst>
                                    <p:animMotion origin="layout" path="M 0.20833 0.07592 C 0.21996 0.07638 0.23281 0.07523 0.24323 0.07847 C 0.25711 0.0831 0.27187 0.08865 0.28836 0.08958 C 0.31458 0.0912 0.32326 0.09074 0.34826 0.09074 " pathEditMode="relative" rAng="0" ptsTypes="fffA">
                                      <p:cBhvr>
                                        <p:cTn id="41" dur="1000" fill="hold"/>
                                        <p:tgtEl>
                                          <p:spTgt spid="284697"/>
                                        </p:tgtEl>
                                        <p:attrNameLst>
                                          <p:attrName>ppt_x</p:attrName>
                                          <p:attrName>ppt_y</p:attrName>
                                        </p:attrNameLst>
                                      </p:cBhvr>
                                      <p:rCtr x="6997" y="718"/>
                                    </p:animMotion>
                                  </p:childTnLst>
                                </p:cTn>
                              </p:par>
                              <p:par>
                                <p:cTn id="42" presetID="1" presetClass="entr" presetSubtype="0" fill="hold" grpId="0" nodeType="withEffect">
                                  <p:stCondLst>
                                    <p:cond delay="0"/>
                                  </p:stCondLst>
                                  <p:childTnLst>
                                    <p:set>
                                      <p:cBhvr>
                                        <p:cTn id="43" dur="1" fill="hold">
                                          <p:stCondLst>
                                            <p:cond delay="0"/>
                                          </p:stCondLst>
                                        </p:cTn>
                                        <p:tgtEl>
                                          <p:spTgt spid="284702"/>
                                        </p:tgtEl>
                                        <p:attrNameLst>
                                          <p:attrName>style.visibility</p:attrName>
                                        </p:attrNameLst>
                                      </p:cBhvr>
                                      <p:to>
                                        <p:strVal val="visible"/>
                                      </p:to>
                                    </p:set>
                                  </p:childTnLst>
                                </p:cTn>
                              </p:par>
                              <p:par>
                                <p:cTn id="44" presetID="0" presetClass="path" presetSubtype="0" accel="50000" decel="50000" fill="hold" nodeType="withEffect">
                                  <p:stCondLst>
                                    <p:cond delay="0"/>
                                  </p:stCondLst>
                                  <p:childTnLst>
                                    <p:animMotion origin="layout" path="M 0.09722 0.14259 C 0.07344 0.14861 0.09514 0.14143 0.08316 0.14907 C 0.08004 0.15139 0.07622 0.15277 0.07274 0.15463 C 0.07083 0.15555 0.06736 0.15717 0.06736 0.1574 C 0.06007 0.16574 0.04688 0.16643 0.03438 0.16782 C -0.00677 0.17314 -0.01371 0.17477 -0.06788 0.17477 " pathEditMode="relative" rAng="0" ptsTypes="fffffA">
                                      <p:cBhvr>
                                        <p:cTn id="45" dur="1000" fill="hold"/>
                                        <p:tgtEl>
                                          <p:spTgt spid="284694"/>
                                        </p:tgtEl>
                                        <p:attrNameLst>
                                          <p:attrName>ppt_x</p:attrName>
                                          <p:attrName>ppt_y</p:attrName>
                                        </p:attrNameLst>
                                      </p:cBhvr>
                                      <p:rCtr x="-8264" y="1551"/>
                                    </p:animMotion>
                                  </p:childTnLst>
                                </p:cTn>
                              </p:par>
                              <p:par>
                                <p:cTn id="46" presetID="1" presetClass="entr" presetSubtype="0" fill="hold" grpId="0" nodeType="withEffect">
                                  <p:stCondLst>
                                    <p:cond delay="0"/>
                                  </p:stCondLst>
                                  <p:childTnLst>
                                    <p:set>
                                      <p:cBhvr>
                                        <p:cTn id="47" dur="1" fill="hold">
                                          <p:stCondLst>
                                            <p:cond delay="0"/>
                                          </p:stCondLst>
                                        </p:cTn>
                                        <p:tgtEl>
                                          <p:spTgt spid="284703"/>
                                        </p:tgtEl>
                                        <p:attrNameLst>
                                          <p:attrName>style.visibility</p:attrName>
                                        </p:attrNameLst>
                                      </p:cBhvr>
                                      <p:to>
                                        <p:strVal val="visible"/>
                                      </p:to>
                                    </p:set>
                                  </p:childTnLst>
                                </p:cTn>
                              </p:par>
                              <p:par>
                                <p:cTn id="48" presetID="1" presetClass="exit" presetSubtype="0" fill="hold" grpId="1" nodeType="withEffect">
                                  <p:stCondLst>
                                    <p:cond delay="0"/>
                                  </p:stCondLst>
                                  <p:childTnLst>
                                    <p:set>
                                      <p:cBhvr>
                                        <p:cTn id="49" dur="1" fill="hold">
                                          <p:stCondLst>
                                            <p:cond delay="0"/>
                                          </p:stCondLst>
                                        </p:cTn>
                                        <p:tgtEl>
                                          <p:spTgt spid="284701"/>
                                        </p:tgtEl>
                                        <p:attrNameLst>
                                          <p:attrName>style.visibility</p:attrName>
                                        </p:attrNameLst>
                                      </p:cBhvr>
                                      <p:to>
                                        <p:strVal val="hidden"/>
                                      </p:to>
                                    </p:set>
                                  </p:childTnLst>
                                </p:cTn>
                              </p:par>
                              <p:par>
                                <p:cTn id="50" presetID="22" presetClass="entr" presetSubtype="8" fill="hold" grpId="0" nodeType="withEffect">
                                  <p:stCondLst>
                                    <p:cond delay="0"/>
                                  </p:stCondLst>
                                  <p:childTnLst>
                                    <p:set>
                                      <p:cBhvr>
                                        <p:cTn id="51" dur="1" fill="hold">
                                          <p:stCondLst>
                                            <p:cond delay="0"/>
                                          </p:stCondLst>
                                        </p:cTn>
                                        <p:tgtEl>
                                          <p:spTgt spid="284706"/>
                                        </p:tgtEl>
                                        <p:attrNameLst>
                                          <p:attrName>style.visibility</p:attrName>
                                        </p:attrNameLst>
                                      </p:cBhvr>
                                      <p:to>
                                        <p:strVal val="visible"/>
                                      </p:to>
                                    </p:set>
                                    <p:animEffect transition="in" filter="wipe(left)">
                                      <p:cBhvr>
                                        <p:cTn id="52" dur="500"/>
                                        <p:tgtEl>
                                          <p:spTgt spid="284706"/>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284707"/>
                                        </p:tgtEl>
                                        <p:attrNameLst>
                                          <p:attrName>style.visibility</p:attrName>
                                        </p:attrNameLst>
                                      </p:cBhvr>
                                      <p:to>
                                        <p:strVal val="visible"/>
                                      </p:to>
                                    </p:set>
                                    <p:animEffect transition="in" filter="wipe(right)">
                                      <p:cBhvr>
                                        <p:cTn id="55" dur="1000"/>
                                        <p:tgtEl>
                                          <p:spTgt spid="284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92" grpId="0" animBg="1"/>
      <p:bldP spid="284692" grpId="1" animBg="1"/>
      <p:bldP spid="284693" grpId="0"/>
      <p:bldP spid="284700" grpId="0"/>
      <p:bldP spid="284700" grpId="1"/>
      <p:bldP spid="284701" grpId="0"/>
      <p:bldP spid="284701" grpId="1"/>
      <p:bldP spid="284702" grpId="0"/>
      <p:bldP spid="284703" grpId="0"/>
      <p:bldP spid="284706" grpId="0"/>
      <p:bldP spid="28470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2822367" y="190675"/>
            <a:ext cx="6316003" cy="969348"/>
          </a:xfrm>
          <a:prstGeom prst="rect">
            <a:avLst/>
          </a:prstGeom>
          <a:ln>
            <a:noFill/>
          </a:ln>
        </p:spPr>
      </p:pic>
      <p:sp>
        <p:nvSpPr>
          <p:cNvPr id="6" name="ZoneTexte 5"/>
          <p:cNvSpPr txBox="1"/>
          <p:nvPr/>
        </p:nvSpPr>
        <p:spPr>
          <a:xfrm>
            <a:off x="1641968" y="1171597"/>
            <a:ext cx="9255995" cy="523220"/>
          </a:xfrm>
          <a:prstGeom prst="rect">
            <a:avLst/>
          </a:prstGeom>
          <a:noFill/>
          <a:ln w="38100">
            <a:solidFill>
              <a:schemeClr val="accent6"/>
            </a:solidFill>
          </a:ln>
        </p:spPr>
        <p:txBody>
          <a:bodyPr wrap="none" rtlCol="0">
            <a:spAutoFit/>
          </a:bodyPr>
          <a:lstStyle/>
          <a:p>
            <a:r>
              <a:rPr lang="en-US" sz="2800" dirty="0">
                <a:latin typeface="Arial" panose="020B0604020202020204" pitchFamily="34" charset="0"/>
                <a:cs typeface="Arial" panose="020B0604020202020204" pitchFamily="34" charset="0"/>
              </a:rPr>
              <a:t>p</a:t>
            </a:r>
            <a:r>
              <a:rPr lang="en-US" sz="2800" dirty="0" smtClean="0">
                <a:latin typeface="Arial" panose="020B0604020202020204" pitchFamily="34" charset="0"/>
                <a:cs typeface="Arial" panose="020B0604020202020204" pitchFamily="34" charset="0"/>
              </a:rPr>
              <a:t>-type, n-type or </a:t>
            </a:r>
            <a:r>
              <a:rPr lang="en-US" sz="2800" dirty="0" err="1" smtClean="0">
                <a:latin typeface="Arial" panose="020B0604020202020204" pitchFamily="34" charset="0"/>
                <a:cs typeface="Arial" panose="020B0604020202020204" pitchFamily="34" charset="0"/>
              </a:rPr>
              <a:t>ambipolar</a:t>
            </a:r>
            <a:r>
              <a:rPr lang="en-US" sz="2800" dirty="0" smtClean="0">
                <a:latin typeface="Arial" panose="020B0604020202020204" pitchFamily="34" charset="0"/>
                <a:cs typeface="Arial" panose="020B0604020202020204" pitchFamily="34" charset="0"/>
              </a:rPr>
              <a:t> organic field effect transistors</a:t>
            </a:r>
            <a:endParaRPr lang="en-US" sz="2800" dirty="0">
              <a:latin typeface="Arial" panose="020B0604020202020204" pitchFamily="34" charset="0"/>
              <a:cs typeface="Arial" panose="020B0604020202020204" pitchFamily="34" charset="0"/>
            </a:endParaRPr>
          </a:p>
        </p:txBody>
      </p:sp>
      <p:sp>
        <p:nvSpPr>
          <p:cNvPr id="7" name="ZoneTexte 6"/>
          <p:cNvSpPr txBox="1"/>
          <p:nvPr/>
        </p:nvSpPr>
        <p:spPr>
          <a:xfrm>
            <a:off x="6269966" y="2332155"/>
            <a:ext cx="5292436" cy="304698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a:t>
            </a:r>
            <a:r>
              <a:rPr lang="en-US" sz="2400" dirty="0" smtClean="0">
                <a:latin typeface="Arial" panose="020B0604020202020204" pitchFamily="34" charset="0"/>
                <a:cs typeface="Arial" panose="020B0604020202020204" pitchFamily="34" charset="0"/>
              </a:rPr>
              <a:t>tacked layers with 50 &lt; total thickness &lt; 200 nm.</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The substrate can be rigid or flexible.</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That gave birth to flexible electronics which can be fabricated using printing processes (ink jet, roll to roll,…)</a:t>
            </a:r>
          </a:p>
        </p:txBody>
      </p:sp>
      <p:pic>
        <p:nvPicPr>
          <p:cNvPr id="8" name="Image 7"/>
          <p:cNvPicPr>
            <a:picLocks noChangeAspect="1"/>
          </p:cNvPicPr>
          <p:nvPr/>
        </p:nvPicPr>
        <p:blipFill>
          <a:blip r:embed="rId3"/>
          <a:stretch>
            <a:fillRect/>
          </a:stretch>
        </p:blipFill>
        <p:spPr>
          <a:xfrm>
            <a:off x="0" y="1924513"/>
            <a:ext cx="5644735" cy="3454630"/>
          </a:xfrm>
          <a:prstGeom prst="rect">
            <a:avLst/>
          </a:prstGeom>
        </p:spPr>
      </p:pic>
      <p:pic>
        <p:nvPicPr>
          <p:cNvPr id="3" name="Image 2"/>
          <p:cNvPicPr>
            <a:picLocks noChangeAspect="1"/>
          </p:cNvPicPr>
          <p:nvPr/>
        </p:nvPicPr>
        <p:blipFill>
          <a:blip r:embed="rId4"/>
          <a:stretch>
            <a:fillRect/>
          </a:stretch>
        </p:blipFill>
        <p:spPr>
          <a:xfrm>
            <a:off x="97765" y="4248444"/>
            <a:ext cx="6172200" cy="1645920"/>
          </a:xfrm>
          <a:prstGeom prst="rect">
            <a:avLst/>
          </a:prstGeom>
        </p:spPr>
      </p:pic>
      <p:pic>
        <p:nvPicPr>
          <p:cNvPr id="9" name="Image 8"/>
          <p:cNvPicPr>
            <a:picLocks noChangeAspect="1"/>
          </p:cNvPicPr>
          <p:nvPr/>
        </p:nvPicPr>
        <p:blipFill>
          <a:blip r:embed="rId5"/>
          <a:stretch>
            <a:fillRect/>
          </a:stretch>
        </p:blipFill>
        <p:spPr>
          <a:xfrm>
            <a:off x="9607640" y="6183578"/>
            <a:ext cx="2348189" cy="544683"/>
          </a:xfrm>
          <a:prstGeom prst="rect">
            <a:avLst/>
          </a:prstGeom>
        </p:spPr>
      </p:pic>
    </p:spTree>
    <p:extLst>
      <p:ext uri="{BB962C8B-B14F-4D97-AF65-F5344CB8AC3E}">
        <p14:creationId xmlns:p14="http://schemas.microsoft.com/office/powerpoint/2010/main" val="1436185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2086925" y="1598179"/>
            <a:ext cx="7200900" cy="3495675"/>
          </a:xfrm>
          <a:prstGeom prst="rect">
            <a:avLst/>
          </a:prstGeom>
        </p:spPr>
      </p:pic>
      <p:sp>
        <p:nvSpPr>
          <p:cNvPr id="2" name="ZoneTexte 1"/>
          <p:cNvSpPr txBox="1"/>
          <p:nvPr/>
        </p:nvSpPr>
        <p:spPr>
          <a:xfrm>
            <a:off x="581682" y="241566"/>
            <a:ext cx="11023210" cy="830997"/>
          </a:xfrm>
          <a:prstGeom prst="rect">
            <a:avLst/>
          </a:prstGeom>
          <a:noFill/>
        </p:spPr>
        <p:txBody>
          <a:bodyPr wrap="none" rtlCol="0">
            <a:spAutoFit/>
          </a:bodyPr>
          <a:lstStyle/>
          <a:p>
            <a:pPr algn="ctr"/>
            <a:r>
              <a:rPr lang="en-US" sz="2400" dirty="0" smtClean="0">
                <a:solidFill>
                  <a:schemeClr val="accent1"/>
                </a:solidFill>
                <a:latin typeface="Arial" panose="020B0604020202020204" pitchFamily="34" charset="0"/>
                <a:cs typeface="Arial" panose="020B0604020202020204" pitchFamily="34" charset="0"/>
              </a:rPr>
              <a:t>Bottom-up processes of fabrication</a:t>
            </a:r>
          </a:p>
          <a:p>
            <a:pPr algn="ctr"/>
            <a:r>
              <a:rPr lang="en-US" sz="2400" dirty="0" smtClean="0">
                <a:solidFill>
                  <a:schemeClr val="accent1"/>
                </a:solidFill>
                <a:latin typeface="Arial" panose="020B0604020202020204" pitchFamily="34" charset="0"/>
                <a:cs typeface="Arial" panose="020B0604020202020204" pitchFamily="34" charset="0"/>
              </a:rPr>
              <a:t>Very important to master the solution phases, deposition and casting  processes</a:t>
            </a:r>
            <a:endParaRPr lang="en-US" dirty="0">
              <a:solidFill>
                <a:schemeClr val="accent1"/>
              </a:solidFill>
            </a:endParaRPr>
          </a:p>
        </p:txBody>
      </p:sp>
      <p:sp>
        <p:nvSpPr>
          <p:cNvPr id="3" name="ZoneTexte 2"/>
          <p:cNvSpPr txBox="1"/>
          <p:nvPr/>
        </p:nvSpPr>
        <p:spPr>
          <a:xfrm>
            <a:off x="581681" y="5345298"/>
            <a:ext cx="10714675" cy="830997"/>
          </a:xfrm>
          <a:prstGeom prst="rect">
            <a:avLst/>
          </a:prstGeom>
          <a:noFill/>
        </p:spPr>
        <p:txBody>
          <a:bodyPr wrap="square" rtlCol="0">
            <a:spAutoFit/>
          </a:bodyPr>
          <a:lstStyle/>
          <a:p>
            <a:pPr algn="ctr"/>
            <a:r>
              <a:rPr lang="en-US" sz="2400" dirty="0" smtClean="0">
                <a:solidFill>
                  <a:srgbClr val="FF0000"/>
                </a:solidFill>
                <a:latin typeface="Arial" panose="020B0604020202020204" pitchFamily="34" charset="0"/>
                <a:cs typeface="Arial" panose="020B0604020202020204" pitchFamily="34" charset="0"/>
              </a:rPr>
              <a:t>For polymers the control of the molecular mass and the orientation of chains are often decisive for obtaining good performances of devices.</a:t>
            </a:r>
            <a:endParaRPr lang="en-US"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96130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578221"/>
            <a:ext cx="4848225" cy="3676650"/>
          </a:xfrm>
          <a:prstGeom prst="rect">
            <a:avLst/>
          </a:prstGeom>
        </p:spPr>
      </p:pic>
      <p:pic>
        <p:nvPicPr>
          <p:cNvPr id="5" name="Image 4"/>
          <p:cNvPicPr>
            <a:picLocks noChangeAspect="1"/>
          </p:cNvPicPr>
          <p:nvPr/>
        </p:nvPicPr>
        <p:blipFill>
          <a:blip r:embed="rId3"/>
          <a:stretch>
            <a:fillRect/>
          </a:stretch>
        </p:blipFill>
        <p:spPr>
          <a:xfrm>
            <a:off x="8579848" y="713685"/>
            <a:ext cx="3612151" cy="3138648"/>
          </a:xfrm>
          <a:prstGeom prst="rect">
            <a:avLst/>
          </a:prstGeom>
        </p:spPr>
      </p:pic>
      <p:pic>
        <p:nvPicPr>
          <p:cNvPr id="7" name="Image 6"/>
          <p:cNvPicPr>
            <a:picLocks noChangeAspect="1"/>
          </p:cNvPicPr>
          <p:nvPr/>
        </p:nvPicPr>
        <p:blipFill>
          <a:blip r:embed="rId4"/>
          <a:stretch>
            <a:fillRect/>
          </a:stretch>
        </p:blipFill>
        <p:spPr>
          <a:xfrm>
            <a:off x="4767231" y="1467082"/>
            <a:ext cx="3812617" cy="1961918"/>
          </a:xfrm>
          <a:prstGeom prst="rect">
            <a:avLst/>
          </a:prstGeom>
        </p:spPr>
      </p:pic>
      <p:pic>
        <p:nvPicPr>
          <p:cNvPr id="10" name="Image 9"/>
          <p:cNvPicPr>
            <a:picLocks noChangeAspect="1"/>
          </p:cNvPicPr>
          <p:nvPr/>
        </p:nvPicPr>
        <p:blipFill>
          <a:blip r:embed="rId5"/>
          <a:stretch>
            <a:fillRect/>
          </a:stretch>
        </p:blipFill>
        <p:spPr>
          <a:xfrm>
            <a:off x="5342467" y="4149575"/>
            <a:ext cx="6722533" cy="2067838"/>
          </a:xfrm>
          <a:prstGeom prst="rect">
            <a:avLst/>
          </a:prstGeom>
        </p:spPr>
      </p:pic>
      <p:sp>
        <p:nvSpPr>
          <p:cNvPr id="2" name="ZoneTexte 1"/>
          <p:cNvSpPr txBox="1"/>
          <p:nvPr/>
        </p:nvSpPr>
        <p:spPr>
          <a:xfrm>
            <a:off x="734179" y="179731"/>
            <a:ext cx="11170558" cy="369332"/>
          </a:xfrm>
          <a:prstGeom prst="rect">
            <a:avLst/>
          </a:prstGeom>
          <a:noFill/>
        </p:spPr>
        <p:txBody>
          <a:bodyPr wrap="none" rtlCol="0">
            <a:spAutoFit/>
          </a:bodyPr>
          <a:lstStyle/>
          <a:p>
            <a:pPr algn="ctr"/>
            <a:r>
              <a:rPr lang="fr-FR" b="1" dirty="0" err="1" smtClean="0">
                <a:solidFill>
                  <a:schemeClr val="accent5"/>
                </a:solidFill>
                <a:latin typeface="Arial" panose="020B0604020202020204" pitchFamily="34" charset="0"/>
                <a:cs typeface="Arial" panose="020B0604020202020204" pitchFamily="34" charset="0"/>
              </a:rPr>
              <a:t>Nowadays</a:t>
            </a:r>
            <a:r>
              <a:rPr lang="fr-FR" b="1" dirty="0" smtClean="0">
                <a:solidFill>
                  <a:schemeClr val="accent5"/>
                </a:solidFill>
                <a:latin typeface="Arial" panose="020B0604020202020204" pitchFamily="34" charset="0"/>
                <a:cs typeface="Arial" panose="020B0604020202020204" pitchFamily="34" charset="0"/>
              </a:rPr>
              <a:t>, large </a:t>
            </a:r>
            <a:r>
              <a:rPr lang="fr-FR" b="1" dirty="0" err="1" smtClean="0">
                <a:solidFill>
                  <a:schemeClr val="accent5"/>
                </a:solidFill>
                <a:latin typeface="Arial" panose="020B0604020202020204" pitchFamily="34" charset="0"/>
                <a:cs typeface="Arial" panose="020B0604020202020204" pitchFamily="34" charset="0"/>
              </a:rPr>
              <a:t>scale</a:t>
            </a:r>
            <a:r>
              <a:rPr lang="fr-FR" b="1" dirty="0" smtClean="0">
                <a:solidFill>
                  <a:schemeClr val="accent5"/>
                </a:solidFill>
                <a:latin typeface="Arial" panose="020B0604020202020204" pitchFamily="34" charset="0"/>
                <a:cs typeface="Arial" panose="020B0604020202020204" pitchFamily="34" charset="0"/>
              </a:rPr>
              <a:t> production of flexible </a:t>
            </a:r>
            <a:r>
              <a:rPr lang="fr-FR" b="1" dirty="0" err="1" smtClean="0">
                <a:solidFill>
                  <a:schemeClr val="accent5"/>
                </a:solidFill>
                <a:latin typeface="Arial" panose="020B0604020202020204" pitchFamily="34" charset="0"/>
                <a:cs typeface="Arial" panose="020B0604020202020204" pitchFamily="34" charset="0"/>
              </a:rPr>
              <a:t>printed</a:t>
            </a:r>
            <a:r>
              <a:rPr lang="fr-FR" b="1" dirty="0" smtClean="0">
                <a:solidFill>
                  <a:schemeClr val="accent5"/>
                </a:solidFill>
                <a:latin typeface="Arial" panose="020B0604020202020204" pitchFamily="34" charset="0"/>
                <a:cs typeface="Arial" panose="020B0604020202020204" pitchFamily="34" charset="0"/>
              </a:rPr>
              <a:t> circuits </a:t>
            </a:r>
            <a:r>
              <a:rPr lang="fr-FR" b="1" dirty="0" err="1" smtClean="0">
                <a:solidFill>
                  <a:schemeClr val="accent5"/>
                </a:solidFill>
                <a:latin typeface="Arial" panose="020B0604020202020204" pitchFamily="34" charset="0"/>
                <a:cs typeface="Arial" panose="020B0604020202020204" pitchFamily="34" charset="0"/>
              </a:rPr>
              <a:t>included</a:t>
            </a:r>
            <a:r>
              <a:rPr lang="fr-FR" b="1" dirty="0" smtClean="0">
                <a:solidFill>
                  <a:schemeClr val="accent5"/>
                </a:solidFill>
                <a:latin typeface="Arial" panose="020B0604020202020204" pitchFamily="34" charset="0"/>
                <a:cs typeface="Arial" panose="020B0604020202020204" pitchFamily="34" charset="0"/>
              </a:rPr>
              <a:t> in </a:t>
            </a:r>
            <a:r>
              <a:rPr lang="fr-FR" b="1" dirty="0" err="1" smtClean="0">
                <a:solidFill>
                  <a:schemeClr val="accent5"/>
                </a:solidFill>
                <a:latin typeface="Arial" panose="020B0604020202020204" pitchFamily="34" charset="0"/>
                <a:cs typeface="Arial" panose="020B0604020202020204" pitchFamily="34" charset="0"/>
              </a:rPr>
              <a:t>various</a:t>
            </a:r>
            <a:r>
              <a:rPr lang="fr-FR" b="1" dirty="0" smtClean="0">
                <a:solidFill>
                  <a:schemeClr val="accent5"/>
                </a:solidFill>
                <a:latin typeface="Arial" panose="020B0604020202020204" pitchFamily="34" charset="0"/>
                <a:cs typeface="Arial" panose="020B0604020202020204" pitchFamily="34" charset="0"/>
              </a:rPr>
              <a:t> </a:t>
            </a:r>
            <a:r>
              <a:rPr lang="fr-FR" b="1" dirty="0" err="1" smtClean="0">
                <a:solidFill>
                  <a:schemeClr val="accent5"/>
                </a:solidFill>
                <a:latin typeface="Arial" panose="020B0604020202020204" pitchFamily="34" charset="0"/>
                <a:cs typeface="Arial" panose="020B0604020202020204" pitchFamily="34" charset="0"/>
              </a:rPr>
              <a:t>devices</a:t>
            </a:r>
            <a:r>
              <a:rPr lang="fr-FR" b="1" dirty="0" smtClean="0">
                <a:solidFill>
                  <a:schemeClr val="accent5"/>
                </a:solidFill>
                <a:latin typeface="Arial" panose="020B0604020202020204" pitchFamily="34" charset="0"/>
                <a:cs typeface="Arial" panose="020B0604020202020204" pitchFamily="34" charset="0"/>
              </a:rPr>
              <a:t> </a:t>
            </a:r>
            <a:r>
              <a:rPr lang="fr-FR" b="1" dirty="0" err="1" smtClean="0">
                <a:solidFill>
                  <a:schemeClr val="accent5"/>
                </a:solidFill>
                <a:latin typeface="Arial" panose="020B0604020202020204" pitchFamily="34" charset="0"/>
                <a:cs typeface="Arial" panose="020B0604020202020204" pitchFamily="34" charset="0"/>
              </a:rPr>
              <a:t>is</a:t>
            </a:r>
            <a:r>
              <a:rPr lang="fr-FR" b="1" dirty="0" smtClean="0">
                <a:solidFill>
                  <a:schemeClr val="accent5"/>
                </a:solidFill>
                <a:latin typeface="Arial" panose="020B0604020202020204" pitchFamily="34" charset="0"/>
                <a:cs typeface="Arial" panose="020B0604020202020204" pitchFamily="34" charset="0"/>
              </a:rPr>
              <a:t> a reality. </a:t>
            </a:r>
            <a:endParaRPr lang="en-US" b="1" dirty="0">
              <a:solidFill>
                <a:schemeClr val="accent5"/>
              </a:solidFill>
              <a:latin typeface="Arial" panose="020B0604020202020204" pitchFamily="34" charset="0"/>
              <a:cs typeface="Arial" panose="020B0604020202020204" pitchFamily="34" charset="0"/>
            </a:endParaRPr>
          </a:p>
        </p:txBody>
      </p:sp>
      <p:grpSp>
        <p:nvGrpSpPr>
          <p:cNvPr id="14" name="Groupe 13"/>
          <p:cNvGrpSpPr/>
          <p:nvPr/>
        </p:nvGrpSpPr>
        <p:grpSpPr>
          <a:xfrm>
            <a:off x="102701" y="4075331"/>
            <a:ext cx="4490422" cy="2514598"/>
            <a:chOff x="-11555" y="3970869"/>
            <a:chExt cx="4490422" cy="2514598"/>
          </a:xfrm>
        </p:grpSpPr>
        <p:grpSp>
          <p:nvGrpSpPr>
            <p:cNvPr id="8" name="Groupe 7"/>
            <p:cNvGrpSpPr/>
            <p:nvPr/>
          </p:nvGrpSpPr>
          <p:grpSpPr>
            <a:xfrm>
              <a:off x="-11555" y="3970869"/>
              <a:ext cx="4490422" cy="2409272"/>
              <a:chOff x="-11555" y="3970869"/>
              <a:chExt cx="4490422" cy="2409272"/>
            </a:xfrm>
          </p:grpSpPr>
          <p:pic>
            <p:nvPicPr>
              <p:cNvPr id="6" name="Image 5"/>
              <p:cNvPicPr>
                <a:picLocks noChangeAspect="1"/>
              </p:cNvPicPr>
              <p:nvPr/>
            </p:nvPicPr>
            <p:blipFill>
              <a:blip r:embed="rId6"/>
              <a:stretch>
                <a:fillRect/>
              </a:stretch>
            </p:blipFill>
            <p:spPr>
              <a:xfrm>
                <a:off x="-11555" y="3970869"/>
                <a:ext cx="4174538" cy="2409272"/>
              </a:xfrm>
              <a:prstGeom prst="rect">
                <a:avLst/>
              </a:prstGeom>
            </p:spPr>
          </p:pic>
          <p:sp>
            <p:nvSpPr>
              <p:cNvPr id="3" name="Rectangle 2"/>
              <p:cNvSpPr/>
              <p:nvPr/>
            </p:nvSpPr>
            <p:spPr>
              <a:xfrm>
                <a:off x="3801533" y="3970869"/>
                <a:ext cx="677334" cy="517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0" y="6217413"/>
              <a:ext cx="4162983" cy="268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ZoneTexte 14"/>
          <p:cNvSpPr txBox="1"/>
          <p:nvPr/>
        </p:nvSpPr>
        <p:spPr>
          <a:xfrm>
            <a:off x="0" y="6291334"/>
            <a:ext cx="6323206" cy="369332"/>
          </a:xfrm>
          <a:prstGeom prst="rect">
            <a:avLst/>
          </a:prstGeom>
          <a:noFill/>
        </p:spPr>
        <p:txBody>
          <a:bodyPr wrap="none" rtlCol="0">
            <a:spAutoFit/>
          </a:bodyPr>
          <a:lstStyle/>
          <a:p>
            <a:r>
              <a:rPr lang="fr-FR" dirty="0" err="1" smtClean="0">
                <a:latin typeface="Arial" panose="020B0604020202020204" pitchFamily="34" charset="0"/>
                <a:cs typeface="Arial" panose="020B0604020202020204" pitchFamily="34" charset="0"/>
              </a:rPr>
              <a:t>OLEDs</a:t>
            </a:r>
            <a:r>
              <a:rPr lang="fr-FR" dirty="0" smtClean="0">
                <a:latin typeface="Arial" panose="020B0604020202020204" pitchFamily="34" charset="0"/>
                <a:cs typeface="Arial" panose="020B0604020202020204" pitchFamily="34" charset="0"/>
              </a:rPr>
              <a:t> </a:t>
            </a:r>
            <a:r>
              <a:rPr lang="fr-FR" dirty="0" err="1" smtClean="0">
                <a:latin typeface="Arial" panose="020B0604020202020204" pitchFamily="34" charset="0"/>
                <a:cs typeface="Arial" panose="020B0604020202020204" pitchFamily="34" charset="0"/>
              </a:rPr>
              <a:t>based</a:t>
            </a:r>
            <a:r>
              <a:rPr lang="fr-FR" dirty="0" smtClean="0">
                <a:latin typeface="Arial" panose="020B0604020202020204" pitchFamily="34" charset="0"/>
                <a:cs typeface="Arial" panose="020B0604020202020204" pitchFamily="34" charset="0"/>
              </a:rPr>
              <a:t> TV sets and flexible displays for smartphones</a:t>
            </a:r>
            <a:endParaRPr lang="en-US" dirty="0">
              <a:latin typeface="Arial" panose="020B0604020202020204" pitchFamily="34" charset="0"/>
              <a:cs typeface="Arial" panose="020B0604020202020204" pitchFamily="34" charset="0"/>
            </a:endParaRPr>
          </a:p>
        </p:txBody>
      </p:sp>
      <p:sp>
        <p:nvSpPr>
          <p:cNvPr id="16" name="ZoneTexte 15"/>
          <p:cNvSpPr txBox="1"/>
          <p:nvPr/>
        </p:nvSpPr>
        <p:spPr>
          <a:xfrm>
            <a:off x="4530407" y="3429000"/>
            <a:ext cx="3788217" cy="646331"/>
          </a:xfrm>
          <a:prstGeom prst="rect">
            <a:avLst/>
          </a:prstGeom>
          <a:noFill/>
        </p:spPr>
        <p:txBody>
          <a:bodyPr wrap="none" rtlCol="0">
            <a:spAutoFit/>
          </a:bodyPr>
          <a:lstStyle/>
          <a:p>
            <a:pPr algn="ctr"/>
            <a:r>
              <a:rPr lang="fr-FR" dirty="0" smtClean="0">
                <a:latin typeface="Arial" panose="020B0604020202020204" pitchFamily="34" charset="0"/>
                <a:cs typeface="Arial" panose="020B0604020202020204" pitchFamily="34" charset="0"/>
              </a:rPr>
              <a:t>Roll to roll </a:t>
            </a:r>
            <a:r>
              <a:rPr lang="fr-FR" dirty="0" err="1" smtClean="0">
                <a:latin typeface="Arial" panose="020B0604020202020204" pitchFamily="34" charset="0"/>
                <a:cs typeface="Arial" panose="020B0604020202020204" pitchFamily="34" charset="0"/>
              </a:rPr>
              <a:t>process</a:t>
            </a:r>
            <a:r>
              <a:rPr lang="fr-FR" dirty="0" smtClean="0">
                <a:latin typeface="Arial" panose="020B0604020202020204" pitchFamily="34" charset="0"/>
                <a:cs typeface="Arial" panose="020B0604020202020204" pitchFamily="34" charset="0"/>
              </a:rPr>
              <a:t> of fabrication of </a:t>
            </a:r>
          </a:p>
          <a:p>
            <a:pPr algn="ctr"/>
            <a:r>
              <a:rPr lang="fr-FR" dirty="0" smtClean="0">
                <a:latin typeface="Arial" panose="020B0604020202020204" pitchFamily="34" charset="0"/>
                <a:cs typeface="Arial" panose="020B0604020202020204" pitchFamily="34" charset="0"/>
              </a:rPr>
              <a:t>flexible </a:t>
            </a:r>
            <a:r>
              <a:rPr lang="fr-FR" dirty="0" err="1" smtClean="0">
                <a:latin typeface="Arial" panose="020B0604020202020204" pitchFamily="34" charset="0"/>
                <a:cs typeface="Arial" panose="020B0604020202020204" pitchFamily="34" charset="0"/>
              </a:rPr>
              <a:t>organic</a:t>
            </a:r>
            <a:r>
              <a:rPr lang="fr-FR" dirty="0" smtClean="0">
                <a:latin typeface="Arial" panose="020B0604020202020204" pitchFamily="34" charset="0"/>
                <a:cs typeface="Arial" panose="020B0604020202020204" pitchFamily="34" charset="0"/>
              </a:rPr>
              <a:t> </a:t>
            </a:r>
            <a:r>
              <a:rPr lang="fr-FR" dirty="0" err="1" smtClean="0">
                <a:latin typeface="Arial" panose="020B0604020202020204" pitchFamily="34" charset="0"/>
                <a:cs typeface="Arial" panose="020B0604020202020204" pitchFamily="34" charset="0"/>
              </a:rPr>
              <a:t>solar</a:t>
            </a:r>
            <a:r>
              <a:rPr lang="fr-FR" dirty="0" smtClean="0">
                <a:latin typeface="Arial" panose="020B0604020202020204" pitchFamily="34" charset="0"/>
                <a:cs typeface="Arial" panose="020B0604020202020204" pitchFamily="34" charset="0"/>
              </a:rPr>
              <a:t> </a:t>
            </a:r>
            <a:r>
              <a:rPr lang="fr-FR" dirty="0" err="1" smtClean="0">
                <a:latin typeface="Arial" panose="020B0604020202020204" pitchFamily="34" charset="0"/>
                <a:cs typeface="Arial" panose="020B0604020202020204" pitchFamily="34" charset="0"/>
              </a:rPr>
              <a:t>cells</a:t>
            </a:r>
            <a:r>
              <a:rPr lang="fr-FR"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81526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743200" y="83127"/>
            <a:ext cx="6178294" cy="523220"/>
          </a:xfrm>
          <a:prstGeom prst="rect">
            <a:avLst/>
          </a:prstGeom>
          <a:noFill/>
        </p:spPr>
        <p:txBody>
          <a:bodyPr wrap="none" rtlCol="0">
            <a:spAutoFit/>
          </a:bodyPr>
          <a:lstStyle/>
          <a:p>
            <a:r>
              <a:rPr lang="en-US" sz="2800" dirty="0" smtClean="0">
                <a:solidFill>
                  <a:schemeClr val="accent1"/>
                </a:solidFill>
                <a:latin typeface="Arial" panose="020B0604020202020204" pitchFamily="34" charset="0"/>
                <a:cs typeface="Arial" panose="020B0604020202020204" pitchFamily="34" charset="0"/>
              </a:rPr>
              <a:t>This is definitively a multiscale story!!!</a:t>
            </a:r>
            <a:endParaRPr lang="en-US" sz="2800" dirty="0">
              <a:solidFill>
                <a:schemeClr val="accent1"/>
              </a:solidFill>
              <a:latin typeface="Arial" panose="020B0604020202020204" pitchFamily="34" charset="0"/>
              <a:cs typeface="Arial" panose="020B0604020202020204" pitchFamily="34" charset="0"/>
            </a:endParaRPr>
          </a:p>
        </p:txBody>
      </p:sp>
      <p:pic>
        <p:nvPicPr>
          <p:cNvPr id="3" name="Image 2"/>
          <p:cNvPicPr>
            <a:picLocks noChangeAspect="1"/>
          </p:cNvPicPr>
          <p:nvPr/>
        </p:nvPicPr>
        <p:blipFill>
          <a:blip r:embed="rId2"/>
          <a:stretch>
            <a:fillRect/>
          </a:stretch>
        </p:blipFill>
        <p:spPr>
          <a:xfrm>
            <a:off x="123921" y="673278"/>
            <a:ext cx="11416851" cy="5627798"/>
          </a:xfrm>
          <a:prstGeom prst="rect">
            <a:avLst/>
          </a:prstGeom>
        </p:spPr>
      </p:pic>
      <p:sp>
        <p:nvSpPr>
          <p:cNvPr id="4" name="ZoneTexte 3"/>
          <p:cNvSpPr txBox="1"/>
          <p:nvPr/>
        </p:nvSpPr>
        <p:spPr>
          <a:xfrm>
            <a:off x="9642764" y="1440872"/>
            <a:ext cx="1051891" cy="584775"/>
          </a:xfrm>
          <a:prstGeom prst="rect">
            <a:avLst/>
          </a:prstGeom>
          <a:noFill/>
        </p:spPr>
        <p:txBody>
          <a:bodyPr wrap="none" rtlCol="0">
            <a:spAutoFit/>
          </a:bodyPr>
          <a:lstStyle/>
          <a:p>
            <a:r>
              <a:rPr lang="en-US" sz="3200" dirty="0" err="1" smtClean="0">
                <a:latin typeface="Arial" panose="020B0604020202020204" pitchFamily="34" charset="0"/>
                <a:cs typeface="Arial" panose="020B0604020202020204" pitchFamily="34" charset="0"/>
              </a:rPr>
              <a:t>OPV</a:t>
            </a:r>
            <a:endParaRPr lang="en-US" sz="3200" dirty="0">
              <a:latin typeface="Arial" panose="020B0604020202020204" pitchFamily="34" charset="0"/>
              <a:cs typeface="Arial" panose="020B0604020202020204" pitchFamily="34" charset="0"/>
            </a:endParaRPr>
          </a:p>
        </p:txBody>
      </p:sp>
      <p:sp>
        <p:nvSpPr>
          <p:cNvPr id="8" name="ZoneTexte 7"/>
          <p:cNvSpPr txBox="1"/>
          <p:nvPr/>
        </p:nvSpPr>
        <p:spPr>
          <a:xfrm>
            <a:off x="10901815" y="5716301"/>
            <a:ext cx="1277914" cy="584775"/>
          </a:xfrm>
          <a:prstGeom prst="rect">
            <a:avLst/>
          </a:prstGeom>
          <a:noFill/>
        </p:spPr>
        <p:txBody>
          <a:bodyPr wrap="none" rtlCol="0">
            <a:spAutoFit/>
          </a:bodyPr>
          <a:lstStyle/>
          <a:p>
            <a:r>
              <a:rPr lang="en-US" sz="3200" dirty="0" err="1" smtClean="0">
                <a:latin typeface="Arial" panose="020B0604020202020204" pitchFamily="34" charset="0"/>
                <a:cs typeface="Arial" panose="020B0604020202020204" pitchFamily="34" charset="0"/>
              </a:rPr>
              <a:t>OFET</a:t>
            </a:r>
            <a:endParaRPr lang="en-US" sz="3200" dirty="0">
              <a:latin typeface="Arial" panose="020B0604020202020204" pitchFamily="34" charset="0"/>
              <a:cs typeface="Arial" panose="020B0604020202020204" pitchFamily="34" charset="0"/>
            </a:endParaRPr>
          </a:p>
        </p:txBody>
      </p:sp>
      <p:sp>
        <p:nvSpPr>
          <p:cNvPr id="6" name="ZoneTexte 5"/>
          <p:cNvSpPr txBox="1"/>
          <p:nvPr/>
        </p:nvSpPr>
        <p:spPr>
          <a:xfrm>
            <a:off x="229266" y="6368007"/>
            <a:ext cx="4320350" cy="338554"/>
          </a:xfrm>
          <a:prstGeom prst="rect">
            <a:avLst/>
          </a:prstGeom>
          <a:noFill/>
        </p:spPr>
        <p:txBody>
          <a:bodyPr wrap="none" rtlCol="0">
            <a:spAutoFit/>
          </a:bodyPr>
          <a:lstStyle/>
          <a:p>
            <a:r>
              <a:rPr lang="en-US" sz="1600" i="1" dirty="0" smtClean="0">
                <a:latin typeface="Arial" panose="020B0604020202020204" pitchFamily="34" charset="0"/>
                <a:cs typeface="Arial" panose="020B0604020202020204" pitchFamily="34" charset="0"/>
              </a:rPr>
              <a:t>J. </a:t>
            </a:r>
            <a:r>
              <a:rPr lang="en-US" sz="1600" i="1" dirty="0" err="1" smtClean="0">
                <a:latin typeface="Arial" panose="020B0604020202020204" pitchFamily="34" charset="0"/>
                <a:cs typeface="Arial" panose="020B0604020202020204" pitchFamily="34" charset="0"/>
              </a:rPr>
              <a:t>Rivnay</a:t>
            </a:r>
            <a:r>
              <a:rPr lang="en-US" sz="1600" i="1" dirty="0" smtClean="0">
                <a:latin typeface="Arial" panose="020B0604020202020204" pitchFamily="34" charset="0"/>
                <a:cs typeface="Arial" panose="020B0604020202020204" pitchFamily="34" charset="0"/>
              </a:rPr>
              <a:t> et al., Chem. Rev. 112 (2012) 5488.</a:t>
            </a: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82385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237955" y="731521"/>
            <a:ext cx="9762980" cy="4832092"/>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It turns out that X-rays and Neutrons are radiations/particles which allow to explore the structure and the dynamics of matter in a very broad range of lengths and times.</a:t>
            </a:r>
          </a:p>
          <a:p>
            <a:endParaRPr lang="en-US" sz="2800" dirty="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Techniques of choice using these radiations are well adapted to the study of materials and devices of interest in the field of organic and hybrid electronics.</a:t>
            </a:r>
          </a:p>
          <a:p>
            <a:endParaRPr lang="en-US" sz="2800" dirty="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Let see in few minutes some basic aspects in order to feel better (?.. </a:t>
            </a:r>
            <a:r>
              <a:rPr lang="en-US" sz="2800" dirty="0">
                <a:latin typeface="Arial" panose="020B0604020202020204" pitchFamily="34" charset="0"/>
                <a:cs typeface="Arial" panose="020B0604020202020204" pitchFamily="34" charset="0"/>
              </a:rPr>
              <a:t>m</a:t>
            </a:r>
            <a:r>
              <a:rPr lang="en-US" sz="2800" dirty="0" smtClean="0">
                <a:latin typeface="Arial" panose="020B0604020202020204" pitchFamily="34" charset="0"/>
                <a:cs typeface="Arial" panose="020B0604020202020204" pitchFamily="34" charset="0"/>
              </a:rPr>
              <a:t>aybe….) when our speakers will show us more details……</a:t>
            </a:r>
            <a:endParaRPr lang="en-US" sz="2800" dirty="0">
              <a:latin typeface="Arial" panose="020B0604020202020204" pitchFamily="34" charset="0"/>
              <a:cs typeface="Arial" panose="020B0604020202020204" pitchFamily="34" charset="0"/>
            </a:endParaRPr>
          </a:p>
        </p:txBody>
      </p:sp>
      <p:pic>
        <p:nvPicPr>
          <p:cNvPr id="3" name="Image 2"/>
          <p:cNvPicPr>
            <a:picLocks noChangeAspect="1"/>
          </p:cNvPicPr>
          <p:nvPr/>
        </p:nvPicPr>
        <p:blipFill>
          <a:blip r:embed="rId2"/>
          <a:stretch>
            <a:fillRect/>
          </a:stretch>
        </p:blipFill>
        <p:spPr>
          <a:xfrm>
            <a:off x="373488" y="6106305"/>
            <a:ext cx="2348189" cy="544683"/>
          </a:xfrm>
          <a:prstGeom prst="rect">
            <a:avLst/>
          </a:prstGeom>
        </p:spPr>
      </p:pic>
    </p:spTree>
    <p:extLst>
      <p:ext uri="{BB962C8B-B14F-4D97-AF65-F5344CB8AC3E}">
        <p14:creationId xmlns:p14="http://schemas.microsoft.com/office/powerpoint/2010/main" val="34709585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pPr>
              <a:defRPr/>
            </a:pPr>
            <a:r>
              <a:rPr lang="en-GB" smtClean="0"/>
              <a:t>David Djurado</a:t>
            </a:r>
            <a:endParaRPr lang="en-GB"/>
          </a:p>
        </p:txBody>
      </p:sp>
      <p:sp>
        <p:nvSpPr>
          <p:cNvPr id="4" name="Espace réservé du numéro de diapositive 3"/>
          <p:cNvSpPr>
            <a:spLocks noGrp="1"/>
          </p:cNvSpPr>
          <p:nvPr>
            <p:ph type="sldNum" sz="quarter" idx="12"/>
          </p:nvPr>
        </p:nvSpPr>
        <p:spPr/>
        <p:txBody>
          <a:bodyPr/>
          <a:lstStyle/>
          <a:p>
            <a:pPr>
              <a:defRPr/>
            </a:pPr>
            <a:fld id="{8AFCCD98-22EC-4C39-887A-BC0FA20DB64A}" type="slidenum">
              <a:rPr lang="en-GB" altLang="en-US" smtClean="0"/>
              <a:pPr>
                <a:defRPr/>
              </a:pPr>
              <a:t>16</a:t>
            </a:fld>
            <a:endParaRPr lang="en-GB" altLang="en-US"/>
          </a:p>
        </p:txBody>
      </p:sp>
      <p:pic>
        <p:nvPicPr>
          <p:cNvPr id="5" name="Image 4"/>
          <p:cNvPicPr>
            <a:picLocks noChangeAspect="1"/>
          </p:cNvPicPr>
          <p:nvPr/>
        </p:nvPicPr>
        <p:blipFill>
          <a:blip r:embed="rId2"/>
          <a:stretch>
            <a:fillRect/>
          </a:stretch>
        </p:blipFill>
        <p:spPr>
          <a:xfrm>
            <a:off x="2351584" y="1556793"/>
            <a:ext cx="7740526" cy="4260701"/>
          </a:xfrm>
          <a:prstGeom prst="rect">
            <a:avLst/>
          </a:prstGeom>
        </p:spPr>
      </p:pic>
      <p:sp>
        <p:nvSpPr>
          <p:cNvPr id="6" name="ZoneTexte 5"/>
          <p:cNvSpPr txBox="1"/>
          <p:nvPr/>
        </p:nvSpPr>
        <p:spPr>
          <a:xfrm>
            <a:off x="4151785" y="476672"/>
            <a:ext cx="3685689" cy="369332"/>
          </a:xfrm>
          <a:prstGeom prst="rect">
            <a:avLst/>
          </a:prstGeom>
          <a:noFill/>
        </p:spPr>
        <p:txBody>
          <a:bodyPr wrap="none" rtlCol="0">
            <a:spAutoFit/>
          </a:bodyPr>
          <a:lstStyle/>
          <a:p>
            <a:r>
              <a:rPr lang="en-US" b="1" dirty="0" err="1">
                <a:latin typeface="Arial" panose="020B0604020202020204" pitchFamily="34" charset="0"/>
                <a:cs typeface="Arial" panose="020B0604020202020204" pitchFamily="34" charset="0"/>
              </a:rPr>
              <a:t>EPN</a:t>
            </a:r>
            <a:r>
              <a:rPr lang="en-US" b="1" dirty="0">
                <a:latin typeface="Arial" panose="020B0604020202020204" pitchFamily="34" charset="0"/>
                <a:cs typeface="Arial" panose="020B0604020202020204" pitchFamily="34" charset="0"/>
              </a:rPr>
              <a:t> Campus : </a:t>
            </a:r>
            <a:r>
              <a:rPr lang="en-US" b="1" dirty="0" err="1">
                <a:latin typeface="Arial" panose="020B0604020202020204" pitchFamily="34" charset="0"/>
                <a:cs typeface="Arial" panose="020B0604020202020204" pitchFamily="34" charset="0"/>
              </a:rPr>
              <a:t>ESRF</a:t>
            </a:r>
            <a:r>
              <a:rPr lang="en-US" b="1" dirty="0">
                <a:latin typeface="Arial" panose="020B0604020202020204" pitchFamily="34" charset="0"/>
                <a:cs typeface="Arial" panose="020B0604020202020204" pitchFamily="34" charset="0"/>
              </a:rPr>
              <a:t>, ILL, </a:t>
            </a:r>
            <a:r>
              <a:rPr lang="en-US" b="1" dirty="0" err="1">
                <a:latin typeface="Arial" panose="020B0604020202020204" pitchFamily="34" charset="0"/>
                <a:cs typeface="Arial" panose="020B0604020202020204" pitchFamily="34" charset="0"/>
              </a:rPr>
              <a:t>EMBL</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84005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s://student.societyforscience.org/sites/student.societyforscience.org/files/main/articles/a1582_38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1052514"/>
            <a:ext cx="7285037"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ZoneTexte 3"/>
          <p:cNvSpPr txBox="1">
            <a:spLocks noChangeArrowheads="1"/>
          </p:cNvSpPr>
          <p:nvPr/>
        </p:nvSpPr>
        <p:spPr bwMode="auto">
          <a:xfrm>
            <a:off x="4872039" y="427038"/>
            <a:ext cx="28654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400">
                <a:solidFill>
                  <a:srgbClr val="000000"/>
                </a:solidFill>
                <a:cs typeface="Arial" panose="020B0604020202020204" pitchFamily="34" charset="0"/>
              </a:rPr>
              <a:t>Synchrotron principle</a:t>
            </a:r>
          </a:p>
        </p:txBody>
      </p:sp>
      <p:sp>
        <p:nvSpPr>
          <p:cNvPr id="77828" name="ZoneTexte 4"/>
          <p:cNvSpPr txBox="1">
            <a:spLocks noChangeArrowheads="1"/>
          </p:cNvSpPr>
          <p:nvPr/>
        </p:nvSpPr>
        <p:spPr bwMode="auto">
          <a:xfrm>
            <a:off x="2566989" y="5373688"/>
            <a:ext cx="3679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0000"/>
                </a:solidFill>
                <a:cs typeface="Arial" panose="020B0604020202020204" pitchFamily="34" charset="0"/>
              </a:rPr>
              <a:t>1-2: Linear accelerator (LINAC)</a:t>
            </a:r>
          </a:p>
          <a:p>
            <a:pPr eaLnBrk="1" hangingPunct="1">
              <a:spcBef>
                <a:spcPct val="0"/>
              </a:spcBef>
              <a:buFontTx/>
              <a:buNone/>
            </a:pPr>
            <a:r>
              <a:rPr lang="fr-FR" altLang="fr-FR" sz="1800">
                <a:solidFill>
                  <a:srgbClr val="000000"/>
                </a:solidFill>
                <a:cs typeface="Arial" panose="020B0604020202020204" pitchFamily="34" charset="0"/>
              </a:rPr>
              <a:t>3: Booster</a:t>
            </a:r>
          </a:p>
          <a:p>
            <a:pPr eaLnBrk="1" hangingPunct="1">
              <a:spcBef>
                <a:spcPct val="0"/>
              </a:spcBef>
              <a:buFontTx/>
              <a:buNone/>
            </a:pPr>
            <a:r>
              <a:rPr lang="fr-FR" altLang="fr-FR" sz="1800">
                <a:solidFill>
                  <a:srgbClr val="000000"/>
                </a:solidFill>
                <a:cs typeface="Arial" panose="020B0604020202020204" pitchFamily="34" charset="0"/>
              </a:rPr>
              <a:t>4: Storage ring</a:t>
            </a:r>
          </a:p>
          <a:p>
            <a:pPr eaLnBrk="1" hangingPunct="1">
              <a:spcBef>
                <a:spcPct val="0"/>
              </a:spcBef>
              <a:buFontTx/>
              <a:buNone/>
            </a:pPr>
            <a:r>
              <a:rPr lang="fr-FR" altLang="fr-FR" sz="1800">
                <a:solidFill>
                  <a:srgbClr val="000000"/>
                </a:solidFill>
                <a:cs typeface="Arial" panose="020B0604020202020204" pitchFamily="34" charset="0"/>
              </a:rPr>
              <a:t>5-6: Optics and experimental stations</a:t>
            </a:r>
          </a:p>
        </p:txBody>
      </p:sp>
      <p:sp>
        <p:nvSpPr>
          <p:cNvPr id="4" name="Espace réservé du pied de page 3"/>
          <p:cNvSpPr>
            <a:spLocks noGrp="1"/>
          </p:cNvSpPr>
          <p:nvPr>
            <p:ph type="ftr" sz="quarter" idx="11"/>
          </p:nvPr>
        </p:nvSpPr>
        <p:spPr/>
        <p:txBody>
          <a:bodyPr/>
          <a:lstStyle/>
          <a:p>
            <a:pPr>
              <a:defRPr/>
            </a:pPr>
            <a:r>
              <a:rPr lang="fr-FR"/>
              <a:t>David Djurado</a:t>
            </a:r>
          </a:p>
        </p:txBody>
      </p:sp>
      <p:sp>
        <p:nvSpPr>
          <p:cNvPr id="77830"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332A339-98A0-4572-84F4-C86DE8ECF4A8}" type="slidenum">
              <a:rPr lang="fr-FR" altLang="en-US" sz="1200">
                <a:solidFill>
                  <a:srgbClr val="898989"/>
                </a:solidFill>
              </a:rPr>
              <a:pPr>
                <a:spcBef>
                  <a:spcPct val="0"/>
                </a:spcBef>
                <a:buFontTx/>
                <a:buNone/>
              </a:pPr>
              <a:t>17</a:t>
            </a:fld>
            <a:endParaRPr lang="fr-FR" altLang="en-US" sz="1200">
              <a:solidFill>
                <a:srgbClr val="898989"/>
              </a:solidFill>
            </a:endParaRPr>
          </a:p>
        </p:txBody>
      </p:sp>
    </p:spTree>
    <p:extLst>
      <p:ext uri="{BB962C8B-B14F-4D97-AF65-F5344CB8AC3E}">
        <p14:creationId xmlns:p14="http://schemas.microsoft.com/office/powerpoint/2010/main" val="8191327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1125538"/>
            <a:ext cx="80962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cteur droit avec flèche 2"/>
          <p:cNvCxnSpPr/>
          <p:nvPr/>
        </p:nvCxnSpPr>
        <p:spPr>
          <a:xfrm flipV="1">
            <a:off x="6527801" y="1916114"/>
            <a:ext cx="1655763" cy="865187"/>
          </a:xfrm>
          <a:prstGeom prst="straightConnector1">
            <a:avLst/>
          </a:prstGeom>
          <a:ln w="38100">
            <a:solidFill>
              <a:schemeClr val="bg1"/>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6" name="Connecteur droit avec flèche 5"/>
          <p:cNvCxnSpPr/>
          <p:nvPr/>
        </p:nvCxnSpPr>
        <p:spPr>
          <a:xfrm flipV="1">
            <a:off x="7032625" y="1916114"/>
            <a:ext cx="1150938" cy="1512887"/>
          </a:xfrm>
          <a:prstGeom prst="straightConnector1">
            <a:avLst/>
          </a:prstGeom>
          <a:ln w="38100">
            <a:solidFill>
              <a:schemeClr val="bg1"/>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flipV="1">
            <a:off x="8010525" y="1916113"/>
            <a:ext cx="173038" cy="2233612"/>
          </a:xfrm>
          <a:prstGeom prst="straightConnector1">
            <a:avLst/>
          </a:prstGeom>
          <a:ln w="38100">
            <a:solidFill>
              <a:schemeClr val="bg1"/>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78854" name="ZoneTexte 11"/>
          <p:cNvSpPr txBox="1">
            <a:spLocks noChangeArrowheads="1"/>
          </p:cNvSpPr>
          <p:nvPr/>
        </p:nvSpPr>
        <p:spPr bwMode="auto">
          <a:xfrm>
            <a:off x="7896225" y="1547813"/>
            <a:ext cx="1798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FFFFFF"/>
                </a:solidFill>
                <a:cs typeface="Arial" panose="020B0604020202020204" pitchFamily="34" charset="0"/>
              </a:rPr>
              <a:t>Insertion devices</a:t>
            </a:r>
          </a:p>
        </p:txBody>
      </p:sp>
      <p:sp>
        <p:nvSpPr>
          <p:cNvPr id="78855" name="ZoneTexte 14"/>
          <p:cNvSpPr txBox="1">
            <a:spLocks noChangeArrowheads="1"/>
          </p:cNvSpPr>
          <p:nvPr/>
        </p:nvSpPr>
        <p:spPr bwMode="auto">
          <a:xfrm rot="190889">
            <a:off x="8056564" y="3573464"/>
            <a:ext cx="8731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i="1">
                <a:solidFill>
                  <a:srgbClr val="558ED5"/>
                </a:solidFill>
                <a:cs typeface="Arial" panose="020B0604020202020204" pitchFamily="34" charset="0"/>
              </a:rPr>
              <a:t>Undulators</a:t>
            </a:r>
          </a:p>
        </p:txBody>
      </p:sp>
      <p:sp>
        <p:nvSpPr>
          <p:cNvPr id="78856" name="ZoneTexte 16"/>
          <p:cNvSpPr txBox="1">
            <a:spLocks noChangeArrowheads="1"/>
          </p:cNvSpPr>
          <p:nvPr/>
        </p:nvSpPr>
        <p:spPr bwMode="auto">
          <a:xfrm rot="190889">
            <a:off x="7148513" y="2801938"/>
            <a:ext cx="73501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i="1">
                <a:solidFill>
                  <a:srgbClr val="558ED5"/>
                </a:solidFill>
                <a:cs typeface="Arial" panose="020B0604020202020204" pitchFamily="34" charset="0"/>
              </a:rPr>
              <a:t>Focusing</a:t>
            </a:r>
          </a:p>
          <a:p>
            <a:pPr eaLnBrk="1" hangingPunct="1">
              <a:spcBef>
                <a:spcPct val="0"/>
              </a:spcBef>
              <a:buFontTx/>
              <a:buNone/>
            </a:pPr>
            <a:r>
              <a:rPr lang="fr-FR" altLang="fr-FR" sz="1200" i="1">
                <a:solidFill>
                  <a:srgbClr val="558ED5"/>
                </a:solidFill>
                <a:cs typeface="Arial" panose="020B0604020202020204" pitchFamily="34" charset="0"/>
              </a:rPr>
              <a:t>Magnets</a:t>
            </a:r>
          </a:p>
        </p:txBody>
      </p:sp>
      <p:sp>
        <p:nvSpPr>
          <p:cNvPr id="78857" name="ZoneTexte 17"/>
          <p:cNvSpPr txBox="1">
            <a:spLocks noChangeArrowheads="1"/>
          </p:cNvSpPr>
          <p:nvPr/>
        </p:nvSpPr>
        <p:spPr bwMode="auto">
          <a:xfrm rot="190889">
            <a:off x="6988176" y="1938338"/>
            <a:ext cx="73501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i="1">
                <a:solidFill>
                  <a:srgbClr val="558ED5"/>
                </a:solidFill>
                <a:cs typeface="Arial" panose="020B0604020202020204" pitchFamily="34" charset="0"/>
              </a:rPr>
              <a:t>Bending</a:t>
            </a:r>
          </a:p>
          <a:p>
            <a:pPr eaLnBrk="1" hangingPunct="1">
              <a:spcBef>
                <a:spcPct val="0"/>
              </a:spcBef>
              <a:buFontTx/>
              <a:buNone/>
            </a:pPr>
            <a:r>
              <a:rPr lang="fr-FR" altLang="fr-FR" sz="1200" i="1">
                <a:solidFill>
                  <a:srgbClr val="558ED5"/>
                </a:solidFill>
                <a:cs typeface="Arial" panose="020B0604020202020204" pitchFamily="34" charset="0"/>
              </a:rPr>
              <a:t>Magnets</a:t>
            </a:r>
          </a:p>
        </p:txBody>
      </p:sp>
      <p:sp>
        <p:nvSpPr>
          <p:cNvPr id="78858" name="ZoneTexte 18"/>
          <p:cNvSpPr txBox="1">
            <a:spLocks noChangeArrowheads="1"/>
          </p:cNvSpPr>
          <p:nvPr/>
        </p:nvSpPr>
        <p:spPr bwMode="auto">
          <a:xfrm rot="190889">
            <a:off x="5332414" y="4460876"/>
            <a:ext cx="974725"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i="1">
                <a:solidFill>
                  <a:srgbClr val="558ED5"/>
                </a:solidFill>
                <a:cs typeface="Arial" panose="020B0604020202020204" pitchFamily="34" charset="0"/>
              </a:rPr>
              <a:t>Optics Hutch</a:t>
            </a:r>
          </a:p>
        </p:txBody>
      </p:sp>
      <p:sp>
        <p:nvSpPr>
          <p:cNvPr id="78859" name="ZoneTexte 19"/>
          <p:cNvSpPr txBox="1">
            <a:spLocks noChangeArrowheads="1"/>
          </p:cNvSpPr>
          <p:nvPr/>
        </p:nvSpPr>
        <p:spPr bwMode="auto">
          <a:xfrm rot="190889">
            <a:off x="3438525" y="3322639"/>
            <a:ext cx="140493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i="1">
                <a:solidFill>
                  <a:srgbClr val="558ED5"/>
                </a:solidFill>
                <a:cs typeface="Arial" panose="020B0604020202020204" pitchFamily="34" charset="0"/>
              </a:rPr>
              <a:t>Experimental Hutch</a:t>
            </a:r>
          </a:p>
        </p:txBody>
      </p:sp>
      <p:sp>
        <p:nvSpPr>
          <p:cNvPr id="78860" name="ZoneTexte 20"/>
          <p:cNvSpPr txBox="1">
            <a:spLocks noChangeArrowheads="1"/>
          </p:cNvSpPr>
          <p:nvPr/>
        </p:nvSpPr>
        <p:spPr bwMode="auto">
          <a:xfrm rot="190889">
            <a:off x="2470151" y="2376489"/>
            <a:ext cx="103981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i="1">
                <a:solidFill>
                  <a:srgbClr val="558ED5"/>
                </a:solidFill>
                <a:cs typeface="Arial" panose="020B0604020202020204" pitchFamily="34" charset="0"/>
              </a:rPr>
              <a:t>Control Hutch</a:t>
            </a:r>
          </a:p>
        </p:txBody>
      </p:sp>
      <p:pic>
        <p:nvPicPr>
          <p:cNvPr id="15" name="Image 14"/>
          <p:cNvPicPr>
            <a:picLocks noChangeAspect="1"/>
          </p:cNvPicPr>
          <p:nvPr/>
        </p:nvPicPr>
        <p:blipFill>
          <a:blip r:embed="rId3"/>
          <a:stretch>
            <a:fillRect/>
          </a:stretch>
        </p:blipFill>
        <p:spPr>
          <a:xfrm>
            <a:off x="437882" y="6029032"/>
            <a:ext cx="2348189" cy="544683"/>
          </a:xfrm>
          <a:prstGeom prst="rect">
            <a:avLst/>
          </a:prstGeom>
        </p:spPr>
      </p:pic>
    </p:spTree>
    <p:extLst>
      <p:ext uri="{BB962C8B-B14F-4D97-AF65-F5344CB8AC3E}">
        <p14:creationId xmlns:p14="http://schemas.microsoft.com/office/powerpoint/2010/main" val="12185083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6"/>
          <p:cNvPicPr>
            <a:picLocks noChangeAspect="1" noChangeArrowheads="1"/>
          </p:cNvPicPr>
          <p:nvPr/>
        </p:nvPicPr>
        <p:blipFill>
          <a:blip r:embed="rId2"/>
          <a:srcRect/>
          <a:stretch>
            <a:fillRect/>
          </a:stretch>
        </p:blipFill>
        <p:spPr bwMode="auto">
          <a:xfrm>
            <a:off x="5763638" y="3654426"/>
            <a:ext cx="6364811" cy="1299132"/>
          </a:xfrm>
          <a:prstGeom prst="rect">
            <a:avLst/>
          </a:prstGeom>
          <a:noFill/>
          <a:ln w="9525">
            <a:noFill/>
            <a:miter lim="800000"/>
            <a:headEnd/>
            <a:tailEnd/>
          </a:ln>
        </p:spPr>
      </p:pic>
      <p:pic>
        <p:nvPicPr>
          <p:cNvPr id="23554" name="Picture 2" descr="http://photon-science.desy.de/sites/site_photonscience/content/e62/e189219/e189248/e189421/e196711/e189444/magnet_fig_eng.png"/>
          <p:cNvPicPr>
            <a:picLocks noChangeAspect="1" noChangeArrowheads="1"/>
          </p:cNvPicPr>
          <p:nvPr/>
        </p:nvPicPr>
        <p:blipFill>
          <a:blip r:embed="rId3"/>
          <a:srcRect/>
          <a:stretch>
            <a:fillRect/>
          </a:stretch>
        </p:blipFill>
        <p:spPr bwMode="auto">
          <a:xfrm>
            <a:off x="1631950" y="1700214"/>
            <a:ext cx="4248150" cy="1368425"/>
          </a:xfrm>
          <a:prstGeom prst="rect">
            <a:avLst/>
          </a:prstGeom>
          <a:noFill/>
          <a:ln w="9525">
            <a:noFill/>
            <a:miter lim="800000"/>
            <a:headEnd/>
            <a:tailEnd/>
          </a:ln>
        </p:spPr>
      </p:pic>
      <p:pic>
        <p:nvPicPr>
          <p:cNvPr id="23555" name="Picture 4" descr="http://photon-science.desy.de/sites/site_photonscience/content/e62/e189219/e189248/e189389/e196698/e189412/undulator_eng.png"/>
          <p:cNvPicPr>
            <a:picLocks noChangeAspect="1" noChangeArrowheads="1"/>
          </p:cNvPicPr>
          <p:nvPr/>
        </p:nvPicPr>
        <p:blipFill>
          <a:blip r:embed="rId4"/>
          <a:srcRect/>
          <a:stretch>
            <a:fillRect/>
          </a:stretch>
        </p:blipFill>
        <p:spPr bwMode="auto">
          <a:xfrm>
            <a:off x="6748463" y="1268414"/>
            <a:ext cx="3524250" cy="1800225"/>
          </a:xfrm>
          <a:prstGeom prst="rect">
            <a:avLst/>
          </a:prstGeom>
          <a:noFill/>
          <a:ln w="9525">
            <a:noFill/>
            <a:miter lim="800000"/>
            <a:headEnd/>
            <a:tailEnd/>
          </a:ln>
        </p:spPr>
      </p:pic>
      <p:sp>
        <p:nvSpPr>
          <p:cNvPr id="23556" name="ZoneTexte 3"/>
          <p:cNvSpPr txBox="1">
            <a:spLocks noChangeArrowheads="1"/>
          </p:cNvSpPr>
          <p:nvPr/>
        </p:nvSpPr>
        <p:spPr bwMode="auto">
          <a:xfrm>
            <a:off x="4656139" y="404814"/>
            <a:ext cx="2649537" cy="522287"/>
          </a:xfrm>
          <a:prstGeom prst="rect">
            <a:avLst/>
          </a:prstGeom>
          <a:noFill/>
          <a:ln w="9525">
            <a:noFill/>
            <a:miter lim="800000"/>
            <a:headEnd/>
            <a:tailEnd/>
          </a:ln>
        </p:spPr>
        <p:txBody>
          <a:bodyPr wrap="none">
            <a:spAutoFit/>
          </a:bodyPr>
          <a:lstStyle/>
          <a:p>
            <a:r>
              <a:rPr lang="fr-FR" sz="2800">
                <a:latin typeface="Calibri" pitchFamily="34" charset="0"/>
              </a:rPr>
              <a:t>Insertion devices</a:t>
            </a:r>
          </a:p>
        </p:txBody>
      </p:sp>
      <p:sp>
        <p:nvSpPr>
          <p:cNvPr id="23557" name="ZoneTexte 4"/>
          <p:cNvSpPr txBox="1">
            <a:spLocks noChangeArrowheads="1"/>
          </p:cNvSpPr>
          <p:nvPr/>
        </p:nvSpPr>
        <p:spPr bwMode="auto">
          <a:xfrm>
            <a:off x="2927350" y="3284539"/>
            <a:ext cx="1722438" cy="369887"/>
          </a:xfrm>
          <a:prstGeom prst="rect">
            <a:avLst/>
          </a:prstGeom>
          <a:noFill/>
          <a:ln w="9525">
            <a:noFill/>
            <a:miter lim="800000"/>
            <a:headEnd/>
            <a:tailEnd/>
          </a:ln>
        </p:spPr>
        <p:txBody>
          <a:bodyPr wrap="none">
            <a:spAutoFit/>
          </a:bodyPr>
          <a:lstStyle/>
          <a:p>
            <a:r>
              <a:rPr lang="fr-FR">
                <a:latin typeface="Calibri" pitchFamily="34" charset="0"/>
              </a:rPr>
              <a:t>Bending magnet</a:t>
            </a:r>
          </a:p>
        </p:txBody>
      </p:sp>
      <p:sp>
        <p:nvSpPr>
          <p:cNvPr id="23558" name="ZoneTexte 7"/>
          <p:cNvSpPr txBox="1">
            <a:spLocks noChangeArrowheads="1"/>
          </p:cNvSpPr>
          <p:nvPr/>
        </p:nvSpPr>
        <p:spPr bwMode="auto">
          <a:xfrm>
            <a:off x="7464426" y="3284539"/>
            <a:ext cx="1135063" cy="369887"/>
          </a:xfrm>
          <a:prstGeom prst="rect">
            <a:avLst/>
          </a:prstGeom>
          <a:noFill/>
          <a:ln w="9525">
            <a:noFill/>
            <a:miter lim="800000"/>
            <a:headEnd/>
            <a:tailEnd/>
          </a:ln>
        </p:spPr>
        <p:txBody>
          <a:bodyPr wrap="none">
            <a:spAutoFit/>
          </a:bodyPr>
          <a:lstStyle/>
          <a:p>
            <a:r>
              <a:rPr lang="fr-FR">
                <a:latin typeface="Calibri" pitchFamily="34" charset="0"/>
              </a:rPr>
              <a:t>Undulator</a:t>
            </a:r>
          </a:p>
        </p:txBody>
      </p:sp>
      <p:pic>
        <p:nvPicPr>
          <p:cNvPr id="23559" name="Picture 5"/>
          <p:cNvPicPr>
            <a:picLocks noChangeAspect="1" noChangeArrowheads="1"/>
          </p:cNvPicPr>
          <p:nvPr/>
        </p:nvPicPr>
        <p:blipFill>
          <a:blip r:embed="rId5"/>
          <a:srcRect/>
          <a:stretch>
            <a:fillRect/>
          </a:stretch>
        </p:blipFill>
        <p:spPr bwMode="auto">
          <a:xfrm>
            <a:off x="-37272" y="3605609"/>
            <a:ext cx="6018694" cy="1200946"/>
          </a:xfrm>
          <a:prstGeom prst="rect">
            <a:avLst/>
          </a:prstGeom>
          <a:noFill/>
          <a:ln w="9525">
            <a:noFill/>
            <a:miter lim="800000"/>
            <a:headEnd/>
            <a:tailEnd/>
          </a:ln>
        </p:spPr>
      </p:pic>
      <p:pic>
        <p:nvPicPr>
          <p:cNvPr id="23560" name="Picture 7"/>
          <p:cNvPicPr>
            <a:picLocks noChangeAspect="1" noChangeArrowheads="1"/>
          </p:cNvPicPr>
          <p:nvPr/>
        </p:nvPicPr>
        <p:blipFill>
          <a:blip r:embed="rId6"/>
          <a:srcRect/>
          <a:stretch>
            <a:fillRect/>
          </a:stretch>
        </p:blipFill>
        <p:spPr bwMode="auto">
          <a:xfrm>
            <a:off x="3543300" y="5157789"/>
            <a:ext cx="5105400" cy="1038225"/>
          </a:xfrm>
          <a:prstGeom prst="rect">
            <a:avLst/>
          </a:prstGeom>
          <a:noFill/>
          <a:ln w="9525">
            <a:noFill/>
            <a:miter lim="800000"/>
            <a:headEnd/>
            <a:tailEnd/>
          </a:ln>
        </p:spPr>
      </p:pic>
      <p:sp>
        <p:nvSpPr>
          <p:cNvPr id="2" name="Symbol zastępczy stopki 1"/>
          <p:cNvSpPr>
            <a:spLocks noGrp="1"/>
          </p:cNvSpPr>
          <p:nvPr>
            <p:ph type="ftr" sz="quarter" idx="11"/>
          </p:nvPr>
        </p:nvSpPr>
        <p:spPr/>
        <p:txBody>
          <a:bodyPr/>
          <a:lstStyle/>
          <a:p>
            <a:pPr>
              <a:defRPr/>
            </a:pPr>
            <a:r>
              <a:rPr lang="fr-FR" smtClean="0"/>
              <a:t>David Djurado</a:t>
            </a:r>
            <a:endParaRPr lang="fr-FR"/>
          </a:p>
        </p:txBody>
      </p:sp>
      <p:sp>
        <p:nvSpPr>
          <p:cNvPr id="3" name="Symbol zastępczy numeru slajdu 2"/>
          <p:cNvSpPr>
            <a:spLocks noGrp="1"/>
          </p:cNvSpPr>
          <p:nvPr>
            <p:ph type="sldNum" sz="quarter" idx="12"/>
          </p:nvPr>
        </p:nvSpPr>
        <p:spPr/>
        <p:txBody>
          <a:bodyPr/>
          <a:lstStyle/>
          <a:p>
            <a:pPr>
              <a:defRPr/>
            </a:pPr>
            <a:fld id="{D1BC90E6-CB65-420C-8A82-5F8F9118E61E}" type="slidenum">
              <a:rPr lang="fr-FR" smtClean="0"/>
              <a:pPr>
                <a:defRPr/>
              </a:pPr>
              <a:t>19</a:t>
            </a:fld>
            <a:endParaRPr lang="fr-FR"/>
          </a:p>
        </p:txBody>
      </p:sp>
      <p:pic>
        <p:nvPicPr>
          <p:cNvPr id="12" name="Image 11"/>
          <p:cNvPicPr>
            <a:picLocks noChangeAspect="1"/>
          </p:cNvPicPr>
          <p:nvPr/>
        </p:nvPicPr>
        <p:blipFill>
          <a:blip r:embed="rId7"/>
          <a:stretch>
            <a:fillRect/>
          </a:stretch>
        </p:blipFill>
        <p:spPr>
          <a:xfrm>
            <a:off x="287717" y="6084008"/>
            <a:ext cx="2348189" cy="544683"/>
          </a:xfrm>
          <a:prstGeom prst="rect">
            <a:avLst/>
          </a:prstGeom>
        </p:spPr>
      </p:pic>
    </p:spTree>
    <p:extLst>
      <p:ext uri="{BB962C8B-B14F-4D97-AF65-F5344CB8AC3E}">
        <p14:creationId xmlns:p14="http://schemas.microsoft.com/office/powerpoint/2010/main" val="22374052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30689" y="109225"/>
            <a:ext cx="8504149" cy="6600075"/>
          </a:xfrm>
          <a:prstGeom prst="rect">
            <a:avLst/>
          </a:prstGeom>
        </p:spPr>
      </p:pic>
      <p:pic>
        <p:nvPicPr>
          <p:cNvPr id="5" name="Image 4"/>
          <p:cNvPicPr>
            <a:picLocks noChangeAspect="1"/>
          </p:cNvPicPr>
          <p:nvPr/>
        </p:nvPicPr>
        <p:blipFill>
          <a:blip r:embed="rId3"/>
          <a:stretch>
            <a:fillRect/>
          </a:stretch>
        </p:blipFill>
        <p:spPr>
          <a:xfrm>
            <a:off x="8834838" y="4094064"/>
            <a:ext cx="3213588" cy="2503683"/>
          </a:xfrm>
          <a:prstGeom prst="rect">
            <a:avLst/>
          </a:prstGeom>
        </p:spPr>
      </p:pic>
    </p:spTree>
    <p:extLst>
      <p:ext uri="{BB962C8B-B14F-4D97-AF65-F5344CB8AC3E}">
        <p14:creationId xmlns:p14="http://schemas.microsoft.com/office/powerpoint/2010/main" val="41663447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oneTexte 3"/>
          <p:cNvSpPr txBox="1">
            <a:spLocks noChangeArrowheads="1"/>
          </p:cNvSpPr>
          <p:nvPr/>
        </p:nvSpPr>
        <p:spPr bwMode="auto">
          <a:xfrm>
            <a:off x="3935413" y="166689"/>
            <a:ext cx="4278312" cy="522287"/>
          </a:xfrm>
          <a:prstGeom prst="rect">
            <a:avLst/>
          </a:prstGeom>
          <a:noFill/>
          <a:ln w="9525">
            <a:noFill/>
            <a:miter lim="800000"/>
            <a:headEnd/>
            <a:tailEnd/>
          </a:ln>
        </p:spPr>
        <p:txBody>
          <a:bodyPr wrap="none">
            <a:spAutoFit/>
          </a:bodyPr>
          <a:lstStyle/>
          <a:p>
            <a:r>
              <a:rPr lang="fr-FR" sz="2800">
                <a:latin typeface="Calibri" pitchFamily="34" charset="0"/>
              </a:rPr>
              <a:t>Some useful formulas for SR</a:t>
            </a:r>
          </a:p>
        </p:txBody>
      </p:sp>
      <p:sp>
        <p:nvSpPr>
          <p:cNvPr id="2" name="Symbol zastępczy stopki 1"/>
          <p:cNvSpPr>
            <a:spLocks noGrp="1"/>
          </p:cNvSpPr>
          <p:nvPr>
            <p:ph type="ftr" sz="quarter" idx="11"/>
          </p:nvPr>
        </p:nvSpPr>
        <p:spPr/>
        <p:txBody>
          <a:bodyPr/>
          <a:lstStyle/>
          <a:p>
            <a:pPr>
              <a:defRPr/>
            </a:pPr>
            <a:r>
              <a:rPr lang="fr-FR" smtClean="0"/>
              <a:t>David Djurado</a:t>
            </a:r>
            <a:endParaRPr lang="fr-FR"/>
          </a:p>
        </p:txBody>
      </p:sp>
      <p:sp>
        <p:nvSpPr>
          <p:cNvPr id="3" name="Symbol zastępczy numeru slajdu 2"/>
          <p:cNvSpPr>
            <a:spLocks noGrp="1"/>
          </p:cNvSpPr>
          <p:nvPr>
            <p:ph type="sldNum" sz="quarter" idx="12"/>
          </p:nvPr>
        </p:nvSpPr>
        <p:spPr/>
        <p:txBody>
          <a:bodyPr/>
          <a:lstStyle/>
          <a:p>
            <a:pPr>
              <a:defRPr/>
            </a:pPr>
            <a:fld id="{D1BC90E6-CB65-420C-8A82-5F8F9118E61E}" type="slidenum">
              <a:rPr lang="fr-FR" smtClean="0"/>
              <a:pPr>
                <a:defRPr/>
              </a:pPr>
              <a:t>20</a:t>
            </a:fld>
            <a:endParaRPr lang="fr-FR"/>
          </a:p>
        </p:txBody>
      </p:sp>
      <p:grpSp>
        <p:nvGrpSpPr>
          <p:cNvPr id="5" name="Groupe 4"/>
          <p:cNvGrpSpPr/>
          <p:nvPr/>
        </p:nvGrpSpPr>
        <p:grpSpPr>
          <a:xfrm>
            <a:off x="1703387" y="1957792"/>
            <a:ext cx="8785225" cy="5447173"/>
            <a:chOff x="1774826" y="1065213"/>
            <a:chExt cx="8785225" cy="4725987"/>
          </a:xfrm>
        </p:grpSpPr>
        <p:pic>
          <p:nvPicPr>
            <p:cNvPr id="24577" name="Picture 2"/>
            <p:cNvPicPr>
              <a:picLocks noChangeAspect="1" noChangeArrowheads="1"/>
            </p:cNvPicPr>
            <p:nvPr/>
          </p:nvPicPr>
          <p:blipFill rotWithShape="1">
            <a:blip r:embed="rId2"/>
            <a:srcRect t="1749" b="46855"/>
            <a:stretch/>
          </p:blipFill>
          <p:spPr bwMode="auto">
            <a:xfrm>
              <a:off x="1774826" y="1065213"/>
              <a:ext cx="8785225" cy="2484697"/>
            </a:xfrm>
            <a:prstGeom prst="rect">
              <a:avLst/>
            </a:prstGeom>
            <a:noFill/>
            <a:ln w="9525">
              <a:noFill/>
              <a:miter lim="800000"/>
              <a:headEnd/>
              <a:tailEnd/>
            </a:ln>
          </p:spPr>
        </p:pic>
        <p:sp>
          <p:nvSpPr>
            <p:cNvPr id="4" name="Rectangle 3"/>
            <p:cNvSpPr/>
            <p:nvPr/>
          </p:nvSpPr>
          <p:spPr>
            <a:xfrm>
              <a:off x="1812324" y="3591697"/>
              <a:ext cx="8740346" cy="2199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Image 7"/>
          <p:cNvPicPr>
            <a:picLocks noChangeAspect="1"/>
          </p:cNvPicPr>
          <p:nvPr/>
        </p:nvPicPr>
        <p:blipFill>
          <a:blip r:embed="rId3"/>
          <a:stretch>
            <a:fillRect/>
          </a:stretch>
        </p:blipFill>
        <p:spPr>
          <a:xfrm>
            <a:off x="287717" y="5994229"/>
            <a:ext cx="2348189" cy="544683"/>
          </a:xfrm>
          <a:prstGeom prst="rect">
            <a:avLst/>
          </a:prstGeom>
        </p:spPr>
      </p:pic>
    </p:spTree>
    <p:extLst>
      <p:ext uri="{BB962C8B-B14F-4D97-AF65-F5344CB8AC3E}">
        <p14:creationId xmlns:p14="http://schemas.microsoft.com/office/powerpoint/2010/main" val="35001649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ZoneTexte 3"/>
          <p:cNvSpPr txBox="1">
            <a:spLocks noChangeArrowheads="1"/>
          </p:cNvSpPr>
          <p:nvPr/>
        </p:nvSpPr>
        <p:spPr bwMode="auto">
          <a:xfrm>
            <a:off x="4656138" y="333376"/>
            <a:ext cx="3079750" cy="460375"/>
          </a:xfrm>
          <a:prstGeom prst="rect">
            <a:avLst/>
          </a:prstGeom>
          <a:noFill/>
          <a:ln w="9525">
            <a:noFill/>
            <a:miter lim="800000"/>
            <a:headEnd/>
            <a:tailEnd/>
          </a:ln>
        </p:spPr>
        <p:txBody>
          <a:bodyPr wrap="none">
            <a:spAutoFit/>
          </a:bodyPr>
          <a:lstStyle/>
          <a:p>
            <a:r>
              <a:rPr lang="en-US" sz="2400">
                <a:latin typeface="Calibri" pitchFamily="34" charset="0"/>
              </a:rPr>
              <a:t>Production of neutrons</a:t>
            </a:r>
          </a:p>
        </p:txBody>
      </p:sp>
      <p:pic>
        <p:nvPicPr>
          <p:cNvPr id="28674" name="Picture 2"/>
          <p:cNvPicPr>
            <a:picLocks noChangeAspect="1" noChangeArrowheads="1"/>
          </p:cNvPicPr>
          <p:nvPr/>
        </p:nvPicPr>
        <p:blipFill>
          <a:blip r:embed="rId2"/>
          <a:srcRect/>
          <a:stretch>
            <a:fillRect/>
          </a:stretch>
        </p:blipFill>
        <p:spPr bwMode="auto">
          <a:xfrm>
            <a:off x="2262188" y="1628776"/>
            <a:ext cx="8297862" cy="3127375"/>
          </a:xfrm>
          <a:prstGeom prst="rect">
            <a:avLst/>
          </a:prstGeom>
          <a:noFill/>
          <a:ln w="9525">
            <a:noFill/>
            <a:miter lim="800000"/>
            <a:headEnd/>
            <a:tailEnd/>
          </a:ln>
        </p:spPr>
      </p:pic>
      <p:sp>
        <p:nvSpPr>
          <p:cNvPr id="28675" name="ZoneTexte 4"/>
          <p:cNvSpPr txBox="1">
            <a:spLocks noChangeArrowheads="1"/>
          </p:cNvSpPr>
          <p:nvPr/>
        </p:nvSpPr>
        <p:spPr bwMode="auto">
          <a:xfrm>
            <a:off x="3719514" y="836613"/>
            <a:ext cx="4217987" cy="646112"/>
          </a:xfrm>
          <a:prstGeom prst="rect">
            <a:avLst/>
          </a:prstGeom>
          <a:noFill/>
          <a:ln w="9525">
            <a:noFill/>
            <a:miter lim="800000"/>
            <a:headEnd/>
            <a:tailEnd/>
          </a:ln>
        </p:spPr>
        <p:txBody>
          <a:bodyPr wrap="none">
            <a:spAutoFit/>
          </a:bodyPr>
          <a:lstStyle/>
          <a:p>
            <a:pPr algn="ctr"/>
            <a:r>
              <a:rPr lang="en-US">
                <a:latin typeface="Calibri" pitchFamily="34" charset="0"/>
              </a:rPr>
              <a:t>Nuclear reactor</a:t>
            </a:r>
          </a:p>
          <a:p>
            <a:pPr algn="ctr"/>
            <a:r>
              <a:rPr lang="en-US">
                <a:latin typeface="Calibri" pitchFamily="34" charset="0"/>
              </a:rPr>
              <a:t>(ILL </a:t>
            </a:r>
            <a:r>
              <a:rPr lang="en-US" sz="1100" i="1">
                <a:latin typeface="Calibri" pitchFamily="34" charset="0"/>
              </a:rPr>
              <a:t>Grenoble</a:t>
            </a:r>
            <a:r>
              <a:rPr lang="en-US">
                <a:latin typeface="Calibri" pitchFamily="34" charset="0"/>
              </a:rPr>
              <a:t>, Orphée </a:t>
            </a:r>
            <a:r>
              <a:rPr lang="en-US" sz="1200" i="1">
                <a:latin typeface="Calibri" pitchFamily="34" charset="0"/>
              </a:rPr>
              <a:t>Saclay</a:t>
            </a:r>
            <a:r>
              <a:rPr lang="en-US">
                <a:latin typeface="Calibri" pitchFamily="34" charset="0"/>
              </a:rPr>
              <a:t>, Berlin, Munchen)</a:t>
            </a:r>
          </a:p>
        </p:txBody>
      </p:sp>
      <p:sp>
        <p:nvSpPr>
          <p:cNvPr id="28676" name="ZoneTexte 5"/>
          <p:cNvSpPr txBox="1">
            <a:spLocks noChangeArrowheads="1"/>
          </p:cNvSpPr>
          <p:nvPr/>
        </p:nvSpPr>
        <p:spPr bwMode="auto">
          <a:xfrm>
            <a:off x="2336801" y="4634261"/>
            <a:ext cx="3035300" cy="1661993"/>
          </a:xfrm>
          <a:prstGeom prst="rect">
            <a:avLst/>
          </a:prstGeom>
          <a:noFill/>
          <a:ln w="9525">
            <a:noFill/>
            <a:miter lim="800000"/>
            <a:headEnd/>
            <a:tailEnd/>
          </a:ln>
        </p:spPr>
        <p:txBody>
          <a:bodyPr>
            <a:spAutoFit/>
          </a:bodyPr>
          <a:lstStyle/>
          <a:p>
            <a:r>
              <a:rPr lang="en-US" dirty="0">
                <a:latin typeface="Calibri" pitchFamily="34" charset="0"/>
              </a:rPr>
              <a:t>Fission reaction Of </a:t>
            </a:r>
            <a:r>
              <a:rPr lang="en-US" baseline="30000" dirty="0">
                <a:latin typeface="Calibri" pitchFamily="34" charset="0"/>
              </a:rPr>
              <a:t>235</a:t>
            </a:r>
            <a:r>
              <a:rPr lang="en-US" dirty="0">
                <a:latin typeface="Calibri" pitchFamily="34" charset="0"/>
              </a:rPr>
              <a:t>U</a:t>
            </a:r>
          </a:p>
          <a:p>
            <a:r>
              <a:rPr lang="en-US" sz="1400" dirty="0">
                <a:latin typeface="Calibri" pitchFamily="34" charset="0"/>
              </a:rPr>
              <a:t>Power of a scientific reactor is much smaller than that of nuclear electricity plant.</a:t>
            </a:r>
          </a:p>
          <a:p>
            <a:r>
              <a:rPr lang="en-US" sz="1400" dirty="0">
                <a:latin typeface="Calibri" pitchFamily="34" charset="0"/>
              </a:rPr>
              <a:t>ILL 48 MW to be compared with </a:t>
            </a:r>
            <a:r>
              <a:rPr lang="en-US" sz="1400" dirty="0" smtClean="0">
                <a:latin typeface="Calibri" pitchFamily="34" charset="0"/>
              </a:rPr>
              <a:t>800 </a:t>
            </a:r>
            <a:r>
              <a:rPr lang="en-US" sz="1400" dirty="0">
                <a:latin typeface="Calibri" pitchFamily="34" charset="0"/>
              </a:rPr>
              <a:t>MW of </a:t>
            </a:r>
            <a:r>
              <a:rPr lang="en-US" sz="1400" dirty="0" smtClean="0">
                <a:latin typeface="Calibri" pitchFamily="34" charset="0"/>
              </a:rPr>
              <a:t>each of 6 reactors </a:t>
            </a:r>
            <a:r>
              <a:rPr lang="en-US" sz="1400" dirty="0">
                <a:latin typeface="Calibri" pitchFamily="34" charset="0"/>
              </a:rPr>
              <a:t>in Fukushima. </a:t>
            </a:r>
          </a:p>
        </p:txBody>
      </p:sp>
      <p:sp>
        <p:nvSpPr>
          <p:cNvPr id="28677" name="ZoneTexte 6"/>
          <p:cNvSpPr txBox="1">
            <a:spLocks noChangeArrowheads="1"/>
          </p:cNvSpPr>
          <p:nvPr/>
        </p:nvSpPr>
        <p:spPr bwMode="auto">
          <a:xfrm>
            <a:off x="2846389" y="3821113"/>
            <a:ext cx="306387" cy="368300"/>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n</a:t>
            </a:r>
          </a:p>
        </p:txBody>
      </p:sp>
      <p:sp>
        <p:nvSpPr>
          <p:cNvPr id="28678" name="ZoneTexte 8"/>
          <p:cNvSpPr txBox="1">
            <a:spLocks noChangeArrowheads="1"/>
          </p:cNvSpPr>
          <p:nvPr/>
        </p:nvSpPr>
        <p:spPr bwMode="auto">
          <a:xfrm>
            <a:off x="4884739" y="3128963"/>
            <a:ext cx="306387" cy="368300"/>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n</a:t>
            </a:r>
          </a:p>
        </p:txBody>
      </p:sp>
      <p:sp>
        <p:nvSpPr>
          <p:cNvPr id="28679" name="ZoneTexte 9"/>
          <p:cNvSpPr txBox="1">
            <a:spLocks noChangeArrowheads="1"/>
          </p:cNvSpPr>
          <p:nvPr/>
        </p:nvSpPr>
        <p:spPr bwMode="auto">
          <a:xfrm>
            <a:off x="4991100" y="3497264"/>
            <a:ext cx="306388" cy="369887"/>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n</a:t>
            </a:r>
          </a:p>
        </p:txBody>
      </p:sp>
      <p:sp>
        <p:nvSpPr>
          <p:cNvPr id="28680" name="ZoneTexte 10"/>
          <p:cNvSpPr txBox="1">
            <a:spLocks noChangeArrowheads="1"/>
          </p:cNvSpPr>
          <p:nvPr/>
        </p:nvSpPr>
        <p:spPr bwMode="auto">
          <a:xfrm>
            <a:off x="4849814" y="3843338"/>
            <a:ext cx="306387" cy="368300"/>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n</a:t>
            </a:r>
          </a:p>
        </p:txBody>
      </p:sp>
      <p:sp>
        <p:nvSpPr>
          <p:cNvPr id="28681" name="ZoneTexte 7"/>
          <p:cNvSpPr txBox="1">
            <a:spLocks noChangeArrowheads="1"/>
          </p:cNvSpPr>
          <p:nvPr/>
        </p:nvSpPr>
        <p:spPr bwMode="auto">
          <a:xfrm>
            <a:off x="3719514" y="2774951"/>
            <a:ext cx="1220787" cy="277813"/>
          </a:xfrm>
          <a:prstGeom prst="rect">
            <a:avLst/>
          </a:prstGeom>
          <a:noFill/>
          <a:ln w="9525">
            <a:noFill/>
            <a:miter lim="800000"/>
            <a:headEnd/>
            <a:tailEnd/>
          </a:ln>
        </p:spPr>
        <p:txBody>
          <a:bodyPr wrap="none">
            <a:spAutoFit/>
          </a:bodyPr>
          <a:lstStyle/>
          <a:p>
            <a:r>
              <a:rPr lang="en-US" sz="1200" b="1">
                <a:solidFill>
                  <a:schemeClr val="bg1"/>
                </a:solidFill>
                <a:latin typeface="Calibri" pitchFamily="34" charset="0"/>
              </a:rPr>
              <a:t>Fission products</a:t>
            </a:r>
          </a:p>
        </p:txBody>
      </p:sp>
      <p:sp>
        <p:nvSpPr>
          <p:cNvPr id="28682" name="ZoneTexte 11"/>
          <p:cNvSpPr txBox="1">
            <a:spLocks noChangeArrowheads="1"/>
          </p:cNvSpPr>
          <p:nvPr/>
        </p:nvSpPr>
        <p:spPr bwMode="auto">
          <a:xfrm>
            <a:off x="2874963" y="4211638"/>
            <a:ext cx="1689100" cy="277812"/>
          </a:xfrm>
          <a:prstGeom prst="rect">
            <a:avLst/>
          </a:prstGeom>
          <a:noFill/>
          <a:ln w="9525">
            <a:noFill/>
            <a:miter lim="800000"/>
            <a:headEnd/>
            <a:tailEnd/>
          </a:ln>
        </p:spPr>
        <p:txBody>
          <a:bodyPr wrap="none">
            <a:spAutoFit/>
          </a:bodyPr>
          <a:lstStyle/>
          <a:p>
            <a:r>
              <a:rPr lang="en-US" sz="1200" b="1">
                <a:solidFill>
                  <a:schemeClr val="bg1"/>
                </a:solidFill>
                <a:latin typeface="Calibri" pitchFamily="34" charset="0"/>
              </a:rPr>
              <a:t>Energy release 1-2 MeV</a:t>
            </a:r>
          </a:p>
        </p:txBody>
      </p:sp>
      <p:cxnSp>
        <p:nvCxnSpPr>
          <p:cNvPr id="14" name="Connecteur droit avec flèche 13"/>
          <p:cNvCxnSpPr/>
          <p:nvPr/>
        </p:nvCxnSpPr>
        <p:spPr>
          <a:xfrm flipH="1">
            <a:off x="3575051" y="4005263"/>
            <a:ext cx="144463" cy="184150"/>
          </a:xfrm>
          <a:prstGeom prst="straightConnector1">
            <a:avLst/>
          </a:prstGeom>
          <a:ln w="3810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V="1">
            <a:off x="4303713" y="3052764"/>
            <a:ext cx="106362" cy="168275"/>
          </a:xfrm>
          <a:prstGeom prst="straightConnector1">
            <a:avLst/>
          </a:prstGeom>
          <a:ln w="3810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8685" name="ZoneTexte 15"/>
          <p:cNvSpPr txBox="1">
            <a:spLocks noChangeArrowheads="1"/>
          </p:cNvSpPr>
          <p:nvPr/>
        </p:nvSpPr>
        <p:spPr bwMode="auto">
          <a:xfrm>
            <a:off x="5648282" y="4908138"/>
            <a:ext cx="5116513" cy="1600200"/>
          </a:xfrm>
          <a:prstGeom prst="rect">
            <a:avLst/>
          </a:prstGeom>
          <a:noFill/>
          <a:ln w="9525">
            <a:noFill/>
            <a:miter lim="800000"/>
            <a:headEnd/>
            <a:tailEnd/>
          </a:ln>
        </p:spPr>
        <p:txBody>
          <a:bodyPr>
            <a:spAutoFit/>
          </a:bodyPr>
          <a:lstStyle/>
          <a:p>
            <a:r>
              <a:rPr lang="en-US" sz="1400" dirty="0">
                <a:latin typeface="Calibri" pitchFamily="34" charset="0"/>
              </a:rPr>
              <a:t>Created neutrons are moderated in heavy water D</a:t>
            </a:r>
            <a:r>
              <a:rPr lang="en-US" sz="1400" baseline="-25000" dirty="0">
                <a:latin typeface="Calibri" pitchFamily="34" charset="0"/>
              </a:rPr>
              <a:t>2</a:t>
            </a:r>
            <a:r>
              <a:rPr lang="en-US" sz="1400" dirty="0">
                <a:latin typeface="Calibri" pitchFamily="34" charset="0"/>
              </a:rPr>
              <a:t>O</a:t>
            </a:r>
          </a:p>
          <a:p>
            <a:r>
              <a:rPr lang="en-US" sz="1400" dirty="0">
                <a:latin typeface="Calibri" pitchFamily="34" charset="0"/>
              </a:rPr>
              <a:t>Energy is decreased from 1 MeV to few </a:t>
            </a:r>
            <a:r>
              <a:rPr lang="en-US" sz="1400" dirty="0" err="1">
                <a:latin typeface="Calibri" pitchFamily="34" charset="0"/>
              </a:rPr>
              <a:t>meV</a:t>
            </a:r>
            <a:r>
              <a:rPr lang="en-US" sz="1400" dirty="0">
                <a:latin typeface="Calibri" pitchFamily="34" charset="0"/>
              </a:rPr>
              <a:t> after several dm.</a:t>
            </a:r>
          </a:p>
          <a:p>
            <a:r>
              <a:rPr lang="en-US" sz="1400" dirty="0">
                <a:latin typeface="Calibri" pitchFamily="34" charset="0"/>
              </a:rPr>
              <a:t>Depending on energies we speak about hot (≥ 100 </a:t>
            </a:r>
            <a:r>
              <a:rPr lang="en-US" sz="1400" dirty="0" err="1">
                <a:latin typeface="Calibri" pitchFamily="34" charset="0"/>
              </a:rPr>
              <a:t>meV</a:t>
            </a:r>
            <a:r>
              <a:rPr lang="en-US" sz="1400" dirty="0">
                <a:latin typeface="Calibri" pitchFamily="34" charset="0"/>
              </a:rPr>
              <a:t>), thermal (25 </a:t>
            </a:r>
            <a:r>
              <a:rPr lang="en-US" sz="1400" dirty="0" err="1">
                <a:latin typeface="Calibri" pitchFamily="34" charset="0"/>
              </a:rPr>
              <a:t>meV</a:t>
            </a:r>
            <a:r>
              <a:rPr lang="en-US" sz="1400" dirty="0">
                <a:latin typeface="Calibri" pitchFamily="34" charset="0"/>
              </a:rPr>
              <a:t>) or cold neutrons (≤ 10 </a:t>
            </a:r>
            <a:r>
              <a:rPr lang="en-US" sz="1400" dirty="0" err="1">
                <a:latin typeface="Calibri" pitchFamily="34" charset="0"/>
              </a:rPr>
              <a:t>meV</a:t>
            </a:r>
            <a:r>
              <a:rPr lang="en-US" sz="1400" dirty="0">
                <a:latin typeface="Calibri" pitchFamily="34" charset="0"/>
              </a:rPr>
              <a:t>)</a:t>
            </a:r>
          </a:p>
          <a:p>
            <a:r>
              <a:rPr lang="en-US" sz="1400" dirty="0">
                <a:latin typeface="Calibri" pitchFamily="34" charset="0"/>
              </a:rPr>
              <a:t>Blue Cherenkov Emission.</a:t>
            </a:r>
          </a:p>
          <a:p>
            <a:r>
              <a:rPr lang="en-US" sz="1400" dirty="0">
                <a:latin typeface="Calibri" pitchFamily="34" charset="0"/>
              </a:rPr>
              <a:t>Neutrons are produced as a continuous flux with a Maxwell distribution in energy.</a:t>
            </a:r>
          </a:p>
        </p:txBody>
      </p:sp>
      <p:pic>
        <p:nvPicPr>
          <p:cNvPr id="18" name="Image 17"/>
          <p:cNvPicPr>
            <a:picLocks noChangeAspect="1"/>
          </p:cNvPicPr>
          <p:nvPr/>
        </p:nvPicPr>
        <p:blipFill>
          <a:blip r:embed="rId3"/>
          <a:stretch>
            <a:fillRect/>
          </a:stretch>
        </p:blipFill>
        <p:spPr>
          <a:xfrm>
            <a:off x="222907" y="6295201"/>
            <a:ext cx="1837713" cy="426274"/>
          </a:xfrm>
          <a:prstGeom prst="rect">
            <a:avLst/>
          </a:prstGeom>
        </p:spPr>
      </p:pic>
    </p:spTree>
    <p:extLst>
      <p:ext uri="{BB962C8B-B14F-4D97-AF65-F5344CB8AC3E}">
        <p14:creationId xmlns:p14="http://schemas.microsoft.com/office/powerpoint/2010/main" val="22017689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ZoneTexte 4"/>
          <p:cNvSpPr txBox="1">
            <a:spLocks noChangeArrowheads="1"/>
          </p:cNvSpPr>
          <p:nvPr/>
        </p:nvSpPr>
        <p:spPr bwMode="auto">
          <a:xfrm>
            <a:off x="4079875" y="404813"/>
            <a:ext cx="3079750" cy="461962"/>
          </a:xfrm>
          <a:prstGeom prst="rect">
            <a:avLst/>
          </a:prstGeom>
          <a:noFill/>
          <a:ln w="9525">
            <a:noFill/>
            <a:miter lim="800000"/>
            <a:headEnd/>
            <a:tailEnd/>
          </a:ln>
        </p:spPr>
        <p:txBody>
          <a:bodyPr wrap="none">
            <a:spAutoFit/>
          </a:bodyPr>
          <a:lstStyle/>
          <a:p>
            <a:r>
              <a:rPr lang="en-US" sz="2400">
                <a:latin typeface="Calibri" pitchFamily="34" charset="0"/>
              </a:rPr>
              <a:t>Production of neutrons</a:t>
            </a:r>
          </a:p>
        </p:txBody>
      </p:sp>
      <p:pic>
        <p:nvPicPr>
          <p:cNvPr id="31746" name="Picture 9" descr="http://www.centronast.com/wp-content/uploads/2007/08/figura_1_bis.jpg"/>
          <p:cNvPicPr>
            <a:picLocks noChangeAspect="1" noChangeArrowheads="1"/>
          </p:cNvPicPr>
          <p:nvPr/>
        </p:nvPicPr>
        <p:blipFill>
          <a:blip r:embed="rId2"/>
          <a:srcRect/>
          <a:stretch>
            <a:fillRect/>
          </a:stretch>
        </p:blipFill>
        <p:spPr bwMode="auto">
          <a:xfrm>
            <a:off x="1598613" y="1341439"/>
            <a:ext cx="6113462" cy="4319587"/>
          </a:xfrm>
          <a:prstGeom prst="rect">
            <a:avLst/>
          </a:prstGeom>
          <a:noFill/>
          <a:ln w="9525">
            <a:noFill/>
            <a:miter lim="800000"/>
            <a:headEnd/>
            <a:tailEnd/>
          </a:ln>
        </p:spPr>
      </p:pic>
      <p:pic>
        <p:nvPicPr>
          <p:cNvPr id="31747" name="Picture 3"/>
          <p:cNvPicPr>
            <a:picLocks noChangeAspect="1" noChangeArrowheads="1"/>
          </p:cNvPicPr>
          <p:nvPr/>
        </p:nvPicPr>
        <p:blipFill>
          <a:blip r:embed="rId3"/>
          <a:srcRect/>
          <a:stretch>
            <a:fillRect/>
          </a:stretch>
        </p:blipFill>
        <p:spPr bwMode="auto">
          <a:xfrm>
            <a:off x="6383339" y="4549776"/>
            <a:ext cx="3919537" cy="1800225"/>
          </a:xfrm>
          <a:prstGeom prst="rect">
            <a:avLst/>
          </a:prstGeom>
          <a:noFill/>
          <a:ln w="9525">
            <a:noFill/>
            <a:miter lim="800000"/>
            <a:headEnd/>
            <a:tailEnd/>
          </a:ln>
        </p:spPr>
      </p:pic>
      <p:sp>
        <p:nvSpPr>
          <p:cNvPr id="31748" name="ZoneTexte 3"/>
          <p:cNvSpPr txBox="1">
            <a:spLocks noChangeArrowheads="1"/>
          </p:cNvSpPr>
          <p:nvPr/>
        </p:nvSpPr>
        <p:spPr bwMode="auto">
          <a:xfrm>
            <a:off x="4635501" y="981075"/>
            <a:ext cx="1876425" cy="368300"/>
          </a:xfrm>
          <a:prstGeom prst="rect">
            <a:avLst/>
          </a:prstGeom>
          <a:noFill/>
          <a:ln w="9525">
            <a:noFill/>
            <a:miter lim="800000"/>
            <a:headEnd/>
            <a:tailEnd/>
          </a:ln>
        </p:spPr>
        <p:txBody>
          <a:bodyPr wrap="none">
            <a:spAutoFit/>
          </a:bodyPr>
          <a:lstStyle/>
          <a:p>
            <a:r>
              <a:rPr lang="en-US">
                <a:latin typeface="Calibri" pitchFamily="34" charset="0"/>
              </a:rPr>
              <a:t>Spallation sources</a:t>
            </a:r>
          </a:p>
        </p:txBody>
      </p:sp>
      <p:sp>
        <p:nvSpPr>
          <p:cNvPr id="31749" name="ZoneTexte 8"/>
          <p:cNvSpPr txBox="1">
            <a:spLocks noChangeArrowheads="1"/>
          </p:cNvSpPr>
          <p:nvPr/>
        </p:nvSpPr>
        <p:spPr bwMode="auto">
          <a:xfrm>
            <a:off x="3575051" y="1412875"/>
            <a:ext cx="4138613" cy="369888"/>
          </a:xfrm>
          <a:prstGeom prst="rect">
            <a:avLst/>
          </a:prstGeom>
          <a:noFill/>
          <a:ln w="9525">
            <a:noFill/>
            <a:miter lim="800000"/>
            <a:headEnd/>
            <a:tailEnd/>
          </a:ln>
        </p:spPr>
        <p:txBody>
          <a:bodyPr wrap="none">
            <a:spAutoFit/>
          </a:bodyPr>
          <a:lstStyle/>
          <a:p>
            <a:r>
              <a:rPr lang="en-US">
                <a:latin typeface="Calibri" pitchFamily="34" charset="0"/>
              </a:rPr>
              <a:t>ISIS </a:t>
            </a:r>
            <a:r>
              <a:rPr lang="en-US" sz="1200" i="1">
                <a:latin typeface="Calibri" pitchFamily="34" charset="0"/>
              </a:rPr>
              <a:t>GB</a:t>
            </a:r>
            <a:r>
              <a:rPr lang="en-US">
                <a:latin typeface="Calibri" pitchFamily="34" charset="0"/>
              </a:rPr>
              <a:t>, SINQ </a:t>
            </a:r>
            <a:r>
              <a:rPr lang="en-US" sz="1200" i="1">
                <a:latin typeface="Calibri" pitchFamily="34" charset="0"/>
              </a:rPr>
              <a:t>CH</a:t>
            </a:r>
            <a:r>
              <a:rPr lang="en-US">
                <a:latin typeface="Calibri" pitchFamily="34" charset="0"/>
              </a:rPr>
              <a:t>, ESS to come in Lünd </a:t>
            </a:r>
            <a:r>
              <a:rPr lang="en-US" sz="1200" i="1">
                <a:latin typeface="Calibri" pitchFamily="34" charset="0"/>
              </a:rPr>
              <a:t>Sweden</a:t>
            </a:r>
            <a:r>
              <a:rPr lang="en-US">
                <a:latin typeface="Calibri" pitchFamily="34" charset="0"/>
              </a:rPr>
              <a:t> </a:t>
            </a:r>
          </a:p>
        </p:txBody>
      </p:sp>
      <p:sp>
        <p:nvSpPr>
          <p:cNvPr id="31750" name="ZoneTexte 9"/>
          <p:cNvSpPr txBox="1">
            <a:spLocks noChangeArrowheads="1"/>
          </p:cNvSpPr>
          <p:nvPr/>
        </p:nvSpPr>
        <p:spPr bwMode="auto">
          <a:xfrm>
            <a:off x="6735763" y="4706938"/>
            <a:ext cx="690562" cy="584200"/>
          </a:xfrm>
          <a:prstGeom prst="rect">
            <a:avLst/>
          </a:prstGeom>
          <a:noFill/>
          <a:ln w="9525">
            <a:noFill/>
            <a:miter lim="800000"/>
            <a:headEnd/>
            <a:tailEnd/>
          </a:ln>
        </p:spPr>
        <p:txBody>
          <a:bodyPr wrap="none">
            <a:spAutoFit/>
          </a:bodyPr>
          <a:lstStyle/>
          <a:p>
            <a:pPr algn="ctr"/>
            <a:r>
              <a:rPr lang="en-US">
                <a:latin typeface="Calibri" pitchFamily="34" charset="0"/>
              </a:rPr>
              <a:t>P</a:t>
            </a:r>
          </a:p>
          <a:p>
            <a:pPr algn="ctr"/>
            <a:r>
              <a:rPr lang="en-US" sz="1400">
                <a:latin typeface="Calibri" pitchFamily="34" charset="0"/>
              </a:rPr>
              <a:t>(1GeV)</a:t>
            </a:r>
          </a:p>
        </p:txBody>
      </p:sp>
      <p:sp>
        <p:nvSpPr>
          <p:cNvPr id="31751" name="ZoneTexte 11"/>
          <p:cNvSpPr txBox="1">
            <a:spLocks noChangeArrowheads="1"/>
          </p:cNvSpPr>
          <p:nvPr/>
        </p:nvSpPr>
        <p:spPr bwMode="auto">
          <a:xfrm>
            <a:off x="9996489" y="4797425"/>
            <a:ext cx="306387" cy="368300"/>
          </a:xfrm>
          <a:prstGeom prst="rect">
            <a:avLst/>
          </a:prstGeom>
          <a:noFill/>
          <a:ln w="9525">
            <a:noFill/>
            <a:miter lim="800000"/>
            <a:headEnd/>
            <a:tailEnd/>
          </a:ln>
        </p:spPr>
        <p:txBody>
          <a:bodyPr wrap="none">
            <a:spAutoFit/>
          </a:bodyPr>
          <a:lstStyle/>
          <a:p>
            <a:r>
              <a:rPr lang="en-US">
                <a:latin typeface="Calibri" pitchFamily="34" charset="0"/>
              </a:rPr>
              <a:t>p</a:t>
            </a:r>
          </a:p>
        </p:txBody>
      </p:sp>
      <p:sp>
        <p:nvSpPr>
          <p:cNvPr id="31752" name="ZoneTexte 12"/>
          <p:cNvSpPr txBox="1">
            <a:spLocks noChangeArrowheads="1"/>
          </p:cNvSpPr>
          <p:nvPr/>
        </p:nvSpPr>
        <p:spPr bwMode="auto">
          <a:xfrm>
            <a:off x="10056814" y="5221288"/>
            <a:ext cx="306387" cy="368300"/>
          </a:xfrm>
          <a:prstGeom prst="rect">
            <a:avLst/>
          </a:prstGeom>
          <a:noFill/>
          <a:ln w="9525">
            <a:noFill/>
            <a:miter lim="800000"/>
            <a:headEnd/>
            <a:tailEnd/>
          </a:ln>
        </p:spPr>
        <p:txBody>
          <a:bodyPr wrap="none">
            <a:spAutoFit/>
          </a:bodyPr>
          <a:lstStyle/>
          <a:p>
            <a:r>
              <a:rPr lang="en-US">
                <a:latin typeface="Calibri" pitchFamily="34" charset="0"/>
              </a:rPr>
              <a:t>p</a:t>
            </a:r>
          </a:p>
        </p:txBody>
      </p:sp>
      <p:sp>
        <p:nvSpPr>
          <p:cNvPr id="31753" name="ZoneTexte 10"/>
          <p:cNvSpPr txBox="1">
            <a:spLocks noChangeArrowheads="1"/>
          </p:cNvSpPr>
          <p:nvPr/>
        </p:nvSpPr>
        <p:spPr bwMode="auto">
          <a:xfrm>
            <a:off x="9202738" y="4179889"/>
            <a:ext cx="946150" cy="585787"/>
          </a:xfrm>
          <a:prstGeom prst="rect">
            <a:avLst/>
          </a:prstGeom>
          <a:noFill/>
          <a:ln w="9525">
            <a:noFill/>
            <a:miter lim="800000"/>
            <a:headEnd/>
            <a:tailEnd/>
          </a:ln>
        </p:spPr>
        <p:txBody>
          <a:bodyPr wrap="none">
            <a:spAutoFit/>
          </a:bodyPr>
          <a:lstStyle/>
          <a:p>
            <a:pPr algn="ctr"/>
            <a:r>
              <a:rPr lang="en-US">
                <a:latin typeface="Calibri" pitchFamily="34" charset="0"/>
              </a:rPr>
              <a:t>n</a:t>
            </a:r>
          </a:p>
          <a:p>
            <a:pPr algn="ctr"/>
            <a:r>
              <a:rPr lang="en-US" sz="1400">
                <a:latin typeface="Calibri" pitchFamily="34" charset="0"/>
              </a:rPr>
              <a:t>(few MeV)</a:t>
            </a:r>
          </a:p>
        </p:txBody>
      </p:sp>
      <p:sp>
        <p:nvSpPr>
          <p:cNvPr id="31754" name="ZoneTexte 14"/>
          <p:cNvSpPr txBox="1">
            <a:spLocks noChangeArrowheads="1"/>
          </p:cNvSpPr>
          <p:nvPr/>
        </p:nvSpPr>
        <p:spPr bwMode="auto">
          <a:xfrm>
            <a:off x="9828214" y="5080000"/>
            <a:ext cx="306387" cy="369888"/>
          </a:xfrm>
          <a:prstGeom prst="rect">
            <a:avLst/>
          </a:prstGeom>
          <a:noFill/>
          <a:ln w="9525">
            <a:noFill/>
            <a:miter lim="800000"/>
            <a:headEnd/>
            <a:tailEnd/>
          </a:ln>
        </p:spPr>
        <p:txBody>
          <a:bodyPr wrap="none">
            <a:spAutoFit/>
          </a:bodyPr>
          <a:lstStyle/>
          <a:p>
            <a:r>
              <a:rPr lang="en-US">
                <a:latin typeface="Calibri" pitchFamily="34" charset="0"/>
              </a:rPr>
              <a:t>n</a:t>
            </a:r>
          </a:p>
        </p:txBody>
      </p:sp>
      <p:sp>
        <p:nvSpPr>
          <p:cNvPr id="31755" name="ZoneTexte 15"/>
          <p:cNvSpPr txBox="1">
            <a:spLocks noChangeArrowheads="1"/>
          </p:cNvSpPr>
          <p:nvPr/>
        </p:nvSpPr>
        <p:spPr bwMode="auto">
          <a:xfrm>
            <a:off x="10071100" y="5626100"/>
            <a:ext cx="306388" cy="368300"/>
          </a:xfrm>
          <a:prstGeom prst="rect">
            <a:avLst/>
          </a:prstGeom>
          <a:noFill/>
          <a:ln w="9525">
            <a:noFill/>
            <a:miter lim="800000"/>
            <a:headEnd/>
            <a:tailEnd/>
          </a:ln>
        </p:spPr>
        <p:txBody>
          <a:bodyPr wrap="none">
            <a:spAutoFit/>
          </a:bodyPr>
          <a:lstStyle/>
          <a:p>
            <a:r>
              <a:rPr lang="en-US">
                <a:latin typeface="Calibri" pitchFamily="34" charset="0"/>
              </a:rPr>
              <a:t>n</a:t>
            </a:r>
          </a:p>
        </p:txBody>
      </p:sp>
      <p:sp>
        <p:nvSpPr>
          <p:cNvPr id="31756" name="ZoneTexte 16"/>
          <p:cNvSpPr txBox="1">
            <a:spLocks noChangeArrowheads="1"/>
          </p:cNvSpPr>
          <p:nvPr/>
        </p:nvSpPr>
        <p:spPr bwMode="auto">
          <a:xfrm>
            <a:off x="10071100" y="6003925"/>
            <a:ext cx="306388" cy="368300"/>
          </a:xfrm>
          <a:prstGeom prst="rect">
            <a:avLst/>
          </a:prstGeom>
          <a:noFill/>
          <a:ln w="9525">
            <a:noFill/>
            <a:miter lim="800000"/>
            <a:headEnd/>
            <a:tailEnd/>
          </a:ln>
        </p:spPr>
        <p:txBody>
          <a:bodyPr wrap="none">
            <a:spAutoFit/>
          </a:bodyPr>
          <a:lstStyle/>
          <a:p>
            <a:r>
              <a:rPr lang="en-US">
                <a:latin typeface="Calibri" pitchFamily="34" charset="0"/>
              </a:rPr>
              <a:t>n</a:t>
            </a:r>
          </a:p>
        </p:txBody>
      </p:sp>
      <p:sp>
        <p:nvSpPr>
          <p:cNvPr id="31757" name="ZoneTexte 13"/>
          <p:cNvSpPr txBox="1">
            <a:spLocks noChangeArrowheads="1"/>
          </p:cNvSpPr>
          <p:nvPr/>
        </p:nvSpPr>
        <p:spPr bwMode="auto">
          <a:xfrm>
            <a:off x="1627189" y="5589589"/>
            <a:ext cx="5164137" cy="922337"/>
          </a:xfrm>
          <a:prstGeom prst="rect">
            <a:avLst/>
          </a:prstGeom>
          <a:noFill/>
          <a:ln w="9525">
            <a:noFill/>
            <a:miter lim="800000"/>
            <a:headEnd/>
            <a:tailEnd/>
          </a:ln>
        </p:spPr>
        <p:txBody>
          <a:bodyPr wrap="none">
            <a:spAutoFit/>
          </a:bodyPr>
          <a:lstStyle/>
          <a:p>
            <a:r>
              <a:rPr lang="en-US">
                <a:latin typeface="Calibri" pitchFamily="34" charset="0"/>
              </a:rPr>
              <a:t>Also these produced neutrons need to be moderated</a:t>
            </a:r>
          </a:p>
          <a:p>
            <a:r>
              <a:rPr lang="en-US">
                <a:latin typeface="Calibri" pitchFamily="34" charset="0"/>
              </a:rPr>
              <a:t>Muons and other particles are also produced.</a:t>
            </a:r>
          </a:p>
          <a:p>
            <a:r>
              <a:rPr lang="en-US">
                <a:latin typeface="Calibri" pitchFamily="34" charset="0"/>
              </a:rPr>
              <a:t>Neutrons come on samples as a white pulsed beam</a:t>
            </a:r>
          </a:p>
        </p:txBody>
      </p:sp>
      <p:sp>
        <p:nvSpPr>
          <p:cNvPr id="31758" name="ZoneTexte 17"/>
          <p:cNvSpPr txBox="1">
            <a:spLocks noChangeArrowheads="1"/>
          </p:cNvSpPr>
          <p:nvPr/>
        </p:nvSpPr>
        <p:spPr bwMode="auto">
          <a:xfrm>
            <a:off x="7178676" y="4427539"/>
            <a:ext cx="1165225" cy="369887"/>
          </a:xfrm>
          <a:prstGeom prst="rect">
            <a:avLst/>
          </a:prstGeom>
          <a:noFill/>
          <a:ln w="9525">
            <a:noFill/>
            <a:miter lim="800000"/>
            <a:headEnd/>
            <a:tailEnd/>
          </a:ln>
        </p:spPr>
        <p:txBody>
          <a:bodyPr wrap="none">
            <a:spAutoFit/>
          </a:bodyPr>
          <a:lstStyle/>
          <a:p>
            <a:r>
              <a:rPr lang="en-US">
                <a:latin typeface="Calibri" pitchFamily="34" charset="0"/>
              </a:rPr>
              <a:t>W nucleus</a:t>
            </a:r>
          </a:p>
        </p:txBody>
      </p:sp>
      <p:cxnSp>
        <p:nvCxnSpPr>
          <p:cNvPr id="20" name="Connecteur droit avec flèche 19"/>
          <p:cNvCxnSpPr/>
          <p:nvPr/>
        </p:nvCxnSpPr>
        <p:spPr>
          <a:xfrm flipH="1">
            <a:off x="7680325" y="4797426"/>
            <a:ext cx="0" cy="2825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1760" name="Picture 4" descr="https://encrypted-tbn0.gstatic.com/images?q=tbn:ANd9GcSILWy_RPLRtrxFi00kGOOH8HD4n6npKl0aQSFW6Vd77_dgG5Ki"/>
          <p:cNvPicPr>
            <a:picLocks noChangeAspect="1" noChangeArrowheads="1"/>
          </p:cNvPicPr>
          <p:nvPr/>
        </p:nvPicPr>
        <p:blipFill>
          <a:blip r:embed="rId4"/>
          <a:srcRect/>
          <a:stretch>
            <a:fillRect/>
          </a:stretch>
        </p:blipFill>
        <p:spPr bwMode="auto">
          <a:xfrm>
            <a:off x="7823201" y="866775"/>
            <a:ext cx="2352675" cy="1257300"/>
          </a:xfrm>
          <a:prstGeom prst="rect">
            <a:avLst/>
          </a:prstGeom>
          <a:noFill/>
          <a:ln w="9525">
            <a:noFill/>
            <a:miter lim="800000"/>
            <a:headEnd/>
            <a:tailEnd/>
          </a:ln>
        </p:spPr>
      </p:pic>
    </p:spTree>
    <p:extLst>
      <p:ext uri="{BB962C8B-B14F-4D97-AF65-F5344CB8AC3E}">
        <p14:creationId xmlns:p14="http://schemas.microsoft.com/office/powerpoint/2010/main" val="13589849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8058" y="488586"/>
            <a:ext cx="7956375" cy="5316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446648" y="6352143"/>
            <a:ext cx="3662349" cy="369332"/>
          </a:xfrm>
          <a:prstGeom prst="rect">
            <a:avLst/>
          </a:prstGeom>
          <a:noFill/>
        </p:spPr>
        <p:txBody>
          <a:bodyPr wrap="none" rtlCol="0">
            <a:spAutoFit/>
          </a:bodyPr>
          <a:lstStyle/>
          <a:p>
            <a:r>
              <a:rPr lang="en-US" i="1" dirty="0"/>
              <a:t>Courtesy: F.W. </a:t>
            </a:r>
            <a:r>
              <a:rPr lang="en-US" i="1" dirty="0" err="1"/>
              <a:t>Kuhs</a:t>
            </a:r>
            <a:r>
              <a:rPr lang="en-US" i="1" dirty="0"/>
              <a:t> – Hercules course</a:t>
            </a:r>
          </a:p>
        </p:txBody>
      </p:sp>
      <p:sp>
        <p:nvSpPr>
          <p:cNvPr id="3" name="Symbol zastępczy numeru slajdu 2"/>
          <p:cNvSpPr>
            <a:spLocks noGrp="1"/>
          </p:cNvSpPr>
          <p:nvPr>
            <p:ph type="sldNum" sz="quarter" idx="12"/>
          </p:nvPr>
        </p:nvSpPr>
        <p:spPr/>
        <p:txBody>
          <a:bodyPr/>
          <a:lstStyle/>
          <a:p>
            <a:pPr>
              <a:defRPr/>
            </a:pPr>
            <a:fld id="{D1BC90E6-CB65-420C-8A82-5F8F9118E61E}" type="slidenum">
              <a:rPr lang="fr-FR" smtClean="0"/>
              <a:pPr>
                <a:defRPr/>
              </a:pPr>
              <a:t>23</a:t>
            </a:fld>
            <a:endParaRPr lang="fr-FR"/>
          </a:p>
        </p:txBody>
      </p:sp>
    </p:spTree>
    <p:extLst>
      <p:ext uri="{BB962C8B-B14F-4D97-AF65-F5344CB8AC3E}">
        <p14:creationId xmlns:p14="http://schemas.microsoft.com/office/powerpoint/2010/main" val="2692125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1365199" y="1955854"/>
            <a:ext cx="1639966" cy="554784"/>
          </a:xfrm>
          <a:prstGeom prst="rect">
            <a:avLst/>
          </a:prstGeom>
        </p:spPr>
      </p:pic>
      <p:pic>
        <p:nvPicPr>
          <p:cNvPr id="10" name="Image 9"/>
          <p:cNvPicPr>
            <a:picLocks noChangeAspect="1"/>
          </p:cNvPicPr>
          <p:nvPr/>
        </p:nvPicPr>
        <p:blipFill>
          <a:blip r:embed="rId3"/>
          <a:stretch>
            <a:fillRect/>
          </a:stretch>
        </p:blipFill>
        <p:spPr>
          <a:xfrm>
            <a:off x="1688756" y="340401"/>
            <a:ext cx="7998645" cy="859611"/>
          </a:xfrm>
          <a:prstGeom prst="rect">
            <a:avLst/>
          </a:prstGeom>
        </p:spPr>
      </p:pic>
      <p:pic>
        <p:nvPicPr>
          <p:cNvPr id="11" name="Image 10"/>
          <p:cNvPicPr>
            <a:picLocks noChangeAspect="1"/>
          </p:cNvPicPr>
          <p:nvPr/>
        </p:nvPicPr>
        <p:blipFill>
          <a:blip r:embed="rId4"/>
          <a:stretch>
            <a:fillRect/>
          </a:stretch>
        </p:blipFill>
        <p:spPr>
          <a:xfrm>
            <a:off x="3005165" y="3054976"/>
            <a:ext cx="4974767" cy="1310754"/>
          </a:xfrm>
          <a:prstGeom prst="rect">
            <a:avLst/>
          </a:prstGeom>
        </p:spPr>
      </p:pic>
      <p:sp>
        <p:nvSpPr>
          <p:cNvPr id="12" name="Rectangle 23"/>
          <p:cNvSpPr>
            <a:spLocks noChangeArrowheads="1"/>
          </p:cNvSpPr>
          <p:nvPr/>
        </p:nvSpPr>
        <p:spPr bwMode="auto">
          <a:xfrm rot="5400000">
            <a:off x="2753546" y="3969521"/>
            <a:ext cx="503237" cy="288925"/>
          </a:xfrm>
          <a:prstGeom prst="rect">
            <a:avLst/>
          </a:prstGeom>
          <a:solidFill>
            <a:srgbClr val="FFFF00">
              <a:alpha val="5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13" name="ZoneTexte 13"/>
          <p:cNvSpPr txBox="1">
            <a:spLocks noChangeArrowheads="1"/>
          </p:cNvSpPr>
          <p:nvPr/>
        </p:nvSpPr>
        <p:spPr bwMode="auto">
          <a:xfrm>
            <a:off x="2619481" y="3710353"/>
            <a:ext cx="7713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en-US" sz="1400" dirty="0" smtClean="0"/>
              <a:t> </a:t>
            </a:r>
            <a:r>
              <a:rPr lang="fr-FR" altLang="en-US" sz="1400" dirty="0"/>
              <a:t>source</a:t>
            </a:r>
          </a:p>
        </p:txBody>
      </p:sp>
      <p:sp>
        <p:nvSpPr>
          <p:cNvPr id="14" name="ZoneTexte 24"/>
          <p:cNvSpPr txBox="1">
            <a:spLocks noChangeArrowheads="1"/>
          </p:cNvSpPr>
          <p:nvPr/>
        </p:nvSpPr>
        <p:spPr bwMode="auto">
          <a:xfrm>
            <a:off x="7223562" y="2356650"/>
            <a:ext cx="862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en-US" sz="1400" dirty="0"/>
              <a:t>Detector</a:t>
            </a:r>
          </a:p>
        </p:txBody>
      </p:sp>
      <p:pic>
        <p:nvPicPr>
          <p:cNvPr id="15" name="Image 14"/>
          <p:cNvPicPr>
            <a:picLocks noChangeAspect="1"/>
          </p:cNvPicPr>
          <p:nvPr/>
        </p:nvPicPr>
        <p:blipFill>
          <a:blip r:embed="rId5"/>
          <a:stretch>
            <a:fillRect/>
          </a:stretch>
        </p:blipFill>
        <p:spPr>
          <a:xfrm>
            <a:off x="7395467" y="2693970"/>
            <a:ext cx="518205" cy="591363"/>
          </a:xfrm>
          <a:prstGeom prst="rect">
            <a:avLst/>
          </a:prstGeom>
        </p:spPr>
      </p:pic>
      <mc:AlternateContent xmlns:mc="http://schemas.openxmlformats.org/markup-compatibility/2006" xmlns:a14="http://schemas.microsoft.com/office/drawing/2010/main">
        <mc:Choice Requires="a14">
          <p:sp>
            <p:nvSpPr>
              <p:cNvPr id="18" name="ZoneTexte 17"/>
              <p:cNvSpPr txBox="1"/>
              <p:nvPr/>
            </p:nvSpPr>
            <p:spPr>
              <a:xfrm>
                <a:off x="567754" y="5140297"/>
                <a:ext cx="10240647" cy="910057"/>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Scattering experiment: electronic density (with X-rays) or scattering length density (with neutrons) correlations probed along </a:t>
                </a:r>
                <a14:m>
                  <m:oMath xmlns:m="http://schemas.openxmlformats.org/officeDocument/2006/math">
                    <m:acc>
                      <m:accPr>
                        <m:chr m:val="⃗"/>
                        <m:ctrlPr>
                          <a:rPr lang="en-US" sz="2400" i="1" dirty="0" smtClean="0">
                            <a:latin typeface="Cambria Math" panose="02040503050406030204" pitchFamily="18" charset="0"/>
                            <a:cs typeface="Arial" panose="020B0604020202020204" pitchFamily="34" charset="0"/>
                          </a:rPr>
                        </m:ctrlPr>
                      </m:accPr>
                      <m:e>
                        <m:r>
                          <a:rPr lang="fr-FR" sz="2400" b="1" i="1" dirty="0" smtClean="0">
                            <a:solidFill>
                              <a:srgbClr val="FF0000"/>
                            </a:solidFill>
                            <a:latin typeface="Cambria Math" panose="02040503050406030204" pitchFamily="18" charset="0"/>
                            <a:cs typeface="Arial" panose="020B0604020202020204" pitchFamily="34" charset="0"/>
                          </a:rPr>
                          <m:t>𝑸</m:t>
                        </m:r>
                      </m:e>
                    </m:acc>
                  </m:oMath>
                </a14:m>
                <a:r>
                  <a:rPr lang="en-US" sz="2400" dirty="0" smtClean="0">
                    <a:latin typeface="Arial" panose="020B0604020202020204" pitchFamily="34" charset="0"/>
                    <a:cs typeface="Arial" panose="020B0604020202020204" pitchFamily="34" charset="0"/>
                  </a:rPr>
                  <a:t> direction (only)</a:t>
                </a:r>
                <a:endParaRPr lang="en-US" sz="2400" dirty="0">
                  <a:latin typeface="Arial" panose="020B0604020202020204" pitchFamily="34" charset="0"/>
                  <a:cs typeface="Arial" panose="020B0604020202020204" pitchFamily="34" charset="0"/>
                </a:endParaRPr>
              </a:p>
            </p:txBody>
          </p:sp>
        </mc:Choice>
        <mc:Fallback xmlns="">
          <p:sp>
            <p:nvSpPr>
              <p:cNvPr id="18" name="ZoneTexte 17"/>
              <p:cNvSpPr txBox="1">
                <a:spLocks noRot="1" noChangeAspect="1" noMove="1" noResize="1" noEditPoints="1" noAdjustHandles="1" noChangeArrowheads="1" noChangeShapeType="1" noTextEdit="1"/>
              </p:cNvSpPr>
              <p:nvPr/>
            </p:nvSpPr>
            <p:spPr>
              <a:xfrm>
                <a:off x="567754" y="5140297"/>
                <a:ext cx="10240647" cy="910057"/>
              </a:xfrm>
              <a:prstGeom prst="rect">
                <a:avLst/>
              </a:prstGeom>
              <a:blipFill rotWithShape="0">
                <a:blip r:embed="rId6"/>
                <a:stretch>
                  <a:fillRect l="-893" t="-4667" r="-893" b="-10667"/>
                </a:stretch>
              </a:blipFill>
            </p:spPr>
            <p:txBody>
              <a:bodyPr/>
              <a:lstStyle/>
              <a:p>
                <a:r>
                  <a:rPr lang="en-US">
                    <a:noFill/>
                  </a:rPr>
                  <a:t> </a:t>
                </a:r>
              </a:p>
            </p:txBody>
          </p:sp>
        </mc:Fallback>
      </mc:AlternateContent>
      <p:sp>
        <p:nvSpPr>
          <p:cNvPr id="2" name="ZoneTexte 1"/>
          <p:cNvSpPr txBox="1"/>
          <p:nvPr/>
        </p:nvSpPr>
        <p:spPr>
          <a:xfrm>
            <a:off x="339116" y="6266257"/>
            <a:ext cx="1829475" cy="338554"/>
          </a:xfrm>
          <a:prstGeom prst="rect">
            <a:avLst/>
          </a:prstGeom>
          <a:noFill/>
        </p:spPr>
        <p:txBody>
          <a:bodyPr wrap="none" rtlCol="0">
            <a:spAutoFit/>
          </a:bodyPr>
          <a:lstStyle/>
          <a:p>
            <a:r>
              <a:rPr lang="en-US" sz="1600" i="1" dirty="0" smtClean="0"/>
              <a:t>Courtesy: S. </a:t>
            </a:r>
            <a:r>
              <a:rPr lang="en-US" sz="1600" i="1" dirty="0" err="1" smtClean="0"/>
              <a:t>Pouget</a:t>
            </a:r>
            <a:r>
              <a:rPr lang="en-US" sz="1600" i="1" dirty="0" smtClean="0"/>
              <a:t> </a:t>
            </a:r>
            <a:endParaRPr lang="en-US" sz="1600" i="1" dirty="0"/>
          </a:p>
        </p:txBody>
      </p:sp>
    </p:spTree>
    <p:extLst>
      <p:ext uri="{BB962C8B-B14F-4D97-AF65-F5344CB8AC3E}">
        <p14:creationId xmlns:p14="http://schemas.microsoft.com/office/powerpoint/2010/main" val="37737565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010" name="Group 2"/>
          <p:cNvGrpSpPr>
            <a:grpSpLocks/>
          </p:cNvGrpSpPr>
          <p:nvPr/>
        </p:nvGrpSpPr>
        <p:grpSpPr bwMode="auto">
          <a:xfrm>
            <a:off x="2495550" y="909638"/>
            <a:ext cx="7297738" cy="5040312"/>
            <a:chOff x="657" y="527"/>
            <a:chExt cx="4597" cy="3175"/>
          </a:xfrm>
        </p:grpSpPr>
        <p:sp>
          <p:nvSpPr>
            <p:cNvPr id="171011" name="Rectangle 3"/>
            <p:cNvSpPr>
              <a:spLocks noChangeArrowheads="1"/>
            </p:cNvSpPr>
            <p:nvPr/>
          </p:nvSpPr>
          <p:spPr bwMode="auto">
            <a:xfrm>
              <a:off x="1292" y="3385"/>
              <a:ext cx="2813" cy="317"/>
            </a:xfrm>
            <a:prstGeom prst="rect">
              <a:avLst/>
            </a:prstGeom>
            <a:solidFill>
              <a:schemeClr val="accent1"/>
            </a:solidFill>
            <a:ln w="9525">
              <a:miter lim="800000"/>
              <a:headEnd/>
              <a:tailEnd/>
            </a:ln>
            <a:effectLst/>
            <a:scene3d>
              <a:camera prst="legacyObliqueTopRight"/>
              <a:lightRig rig="legacyFlat3" dir="l"/>
            </a:scene3d>
            <a:sp3d extrusionH="6323000" prstMaterial="legacyMatte">
              <a:bevelT w="13500" h="13500" prst="angle"/>
              <a:bevelB w="13500" h="13500" prst="angle"/>
              <a:extrusionClr>
                <a:srgbClr val="FFFFCC"/>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171012"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307" t="3014" r="612" b="7401"/>
            <a:stretch>
              <a:fillRect/>
            </a:stretch>
          </p:blipFill>
          <p:spPr bwMode="auto">
            <a:xfrm>
              <a:off x="2245" y="527"/>
              <a:ext cx="2313" cy="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1013" name="Line 5"/>
            <p:cNvSpPr>
              <a:spLocks noChangeShapeType="1"/>
            </p:cNvSpPr>
            <p:nvPr/>
          </p:nvSpPr>
          <p:spPr bwMode="auto">
            <a:xfrm>
              <a:off x="657" y="1842"/>
              <a:ext cx="2314" cy="113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14" name="Line 6"/>
            <p:cNvSpPr>
              <a:spLocks noChangeShapeType="1"/>
            </p:cNvSpPr>
            <p:nvPr/>
          </p:nvSpPr>
          <p:spPr bwMode="auto">
            <a:xfrm flipH="1">
              <a:off x="2925" y="1842"/>
              <a:ext cx="2314" cy="1134"/>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15" name="Line 7"/>
            <p:cNvSpPr>
              <a:spLocks noChangeShapeType="1"/>
            </p:cNvSpPr>
            <p:nvPr/>
          </p:nvSpPr>
          <p:spPr bwMode="auto">
            <a:xfrm flipV="1">
              <a:off x="2925" y="754"/>
              <a:ext cx="0" cy="2222"/>
            </a:xfrm>
            <a:prstGeom prst="line">
              <a:avLst/>
            </a:prstGeom>
            <a:noFill/>
            <a:ln w="28575">
              <a:solidFill>
                <a:srgbClr val="00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16" name="Line 8"/>
            <p:cNvSpPr>
              <a:spLocks noChangeShapeType="1"/>
            </p:cNvSpPr>
            <p:nvPr/>
          </p:nvSpPr>
          <p:spPr bwMode="auto">
            <a:xfrm flipV="1">
              <a:off x="657" y="708"/>
              <a:ext cx="2314" cy="1134"/>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17" name="Line 9"/>
            <p:cNvSpPr>
              <a:spLocks noChangeShapeType="1"/>
            </p:cNvSpPr>
            <p:nvPr/>
          </p:nvSpPr>
          <p:spPr bwMode="auto">
            <a:xfrm>
              <a:off x="2940" y="729"/>
              <a:ext cx="2314" cy="1134"/>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7101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335" y="48838"/>
            <a:ext cx="3168650"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1019" name="Text Box 11"/>
          <p:cNvSpPr txBox="1">
            <a:spLocks noChangeArrowheads="1"/>
          </p:cNvSpPr>
          <p:nvPr/>
        </p:nvSpPr>
        <p:spPr bwMode="auto">
          <a:xfrm>
            <a:off x="1703388" y="6256338"/>
            <a:ext cx="78081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t>A large majority of fibrils are in the same orientation respectively to the substrate</a:t>
            </a:r>
          </a:p>
        </p:txBody>
      </p:sp>
      <p:sp>
        <p:nvSpPr>
          <p:cNvPr id="171020" name="Text Box 12"/>
          <p:cNvSpPr txBox="1">
            <a:spLocks noChangeArrowheads="1"/>
          </p:cNvSpPr>
          <p:nvPr/>
        </p:nvSpPr>
        <p:spPr bwMode="auto">
          <a:xfrm>
            <a:off x="2403475" y="323215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graphicFrame>
        <p:nvGraphicFramePr>
          <p:cNvPr id="171021" name="Object 13"/>
          <p:cNvGraphicFramePr>
            <a:graphicFrameLocks noGrp="1" noChangeAspect="1"/>
          </p:cNvGraphicFramePr>
          <p:nvPr>
            <p:ph sz="half" idx="1"/>
          </p:nvPr>
        </p:nvGraphicFramePr>
        <p:xfrm>
          <a:off x="2208213" y="3141663"/>
          <a:ext cx="468312" cy="723900"/>
        </p:xfrm>
        <a:graphic>
          <a:graphicData uri="http://schemas.openxmlformats.org/presentationml/2006/ole">
            <mc:AlternateContent xmlns:mc="http://schemas.openxmlformats.org/markup-compatibility/2006">
              <mc:Choice xmlns:v="urn:schemas-microsoft-com:vml" Requires="v">
                <p:oleObj spid="_x0000_s3086" name="Equation" r:id="rId5" imgW="139680" imgH="215640" progId="Equation.3">
                  <p:embed/>
                </p:oleObj>
              </mc:Choice>
              <mc:Fallback>
                <p:oleObj name="Equation" r:id="rId5" imgW="13968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213" y="3141663"/>
                        <a:ext cx="468312"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1024" name="Object 16"/>
          <p:cNvGraphicFramePr>
            <a:graphicFrameLocks noGrp="1" noChangeAspect="1"/>
          </p:cNvGraphicFramePr>
          <p:nvPr>
            <p:ph sz="quarter" idx="2"/>
          </p:nvPr>
        </p:nvGraphicFramePr>
        <p:xfrm>
          <a:off x="9551989" y="2276475"/>
          <a:ext cx="522287" cy="723900"/>
        </p:xfrm>
        <a:graphic>
          <a:graphicData uri="http://schemas.openxmlformats.org/presentationml/2006/ole">
            <mc:AlternateContent xmlns:mc="http://schemas.openxmlformats.org/markup-compatibility/2006">
              <mc:Choice xmlns:v="urn:schemas-microsoft-com:vml" Requires="v">
                <p:oleObj spid="_x0000_s3087" name="Equation" r:id="rId7" imgW="164880" imgH="228600" progId="Equation.3">
                  <p:embed/>
                </p:oleObj>
              </mc:Choice>
              <mc:Fallback>
                <p:oleObj name="Equation" r:id="rId7" imgW="16488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51989" y="2276475"/>
                        <a:ext cx="522287"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1023" name="Text Box 15"/>
          <p:cNvSpPr txBox="1">
            <a:spLocks noChangeArrowheads="1"/>
          </p:cNvSpPr>
          <p:nvPr/>
        </p:nvSpPr>
        <p:spPr bwMode="auto">
          <a:xfrm>
            <a:off x="9675813" y="3089276"/>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171027" name="Text Box 19"/>
          <p:cNvSpPr txBox="1">
            <a:spLocks noChangeArrowheads="1"/>
          </p:cNvSpPr>
          <p:nvPr/>
        </p:nvSpPr>
        <p:spPr bwMode="auto">
          <a:xfrm>
            <a:off x="5859463" y="6397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graphicFrame>
        <p:nvGraphicFramePr>
          <p:cNvPr id="171028" name="Object 20"/>
          <p:cNvGraphicFramePr>
            <a:graphicFrameLocks noGrp="1" noChangeAspect="1"/>
          </p:cNvGraphicFramePr>
          <p:nvPr>
            <p:ph sz="quarter" idx="3"/>
          </p:nvPr>
        </p:nvGraphicFramePr>
        <p:xfrm>
          <a:off x="5232401" y="404813"/>
          <a:ext cx="1597025" cy="684212"/>
        </p:xfrm>
        <a:graphic>
          <a:graphicData uri="http://schemas.openxmlformats.org/presentationml/2006/ole">
            <mc:AlternateContent xmlns:mc="http://schemas.openxmlformats.org/markup-compatibility/2006">
              <mc:Choice xmlns:v="urn:schemas-microsoft-com:vml" Requires="v">
                <p:oleObj spid="_x0000_s3088" name="Equation" r:id="rId9" imgW="622080" imgH="266400" progId="Equation.3">
                  <p:embed/>
                </p:oleObj>
              </mc:Choice>
              <mc:Fallback>
                <p:oleObj name="Equation" r:id="rId9" imgW="622080" imgH="2664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32401" y="404813"/>
                        <a:ext cx="1597025" cy="684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3" name="Connecteur droit 2"/>
          <p:cNvCxnSpPr/>
          <p:nvPr/>
        </p:nvCxnSpPr>
        <p:spPr>
          <a:xfrm flipH="1">
            <a:off x="2208213" y="4797425"/>
            <a:ext cx="38354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Arc 3"/>
          <p:cNvSpPr/>
          <p:nvPr/>
        </p:nvSpPr>
        <p:spPr>
          <a:xfrm>
            <a:off x="3729447" y="3598864"/>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Arc 4"/>
          <p:cNvSpPr/>
          <p:nvPr/>
        </p:nvSpPr>
        <p:spPr>
          <a:xfrm>
            <a:off x="3287713" y="3455989"/>
            <a:ext cx="343761" cy="1341436"/>
          </a:xfrm>
          <a:prstGeom prst="arc">
            <a:avLst>
              <a:gd name="adj1" fmla="val 5373992"/>
              <a:gd name="adj2" fmla="val 16332215"/>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ZoneTexte 5"/>
          <p:cNvSpPr txBox="1"/>
          <p:nvPr/>
        </p:nvSpPr>
        <p:spPr>
          <a:xfrm>
            <a:off x="2768862" y="3824972"/>
            <a:ext cx="425116" cy="646331"/>
          </a:xfrm>
          <a:prstGeom prst="rect">
            <a:avLst/>
          </a:prstGeom>
          <a:noFill/>
        </p:spPr>
        <p:txBody>
          <a:bodyPr wrap="none" rtlCol="0">
            <a:spAutoFit/>
          </a:bodyPr>
          <a:lstStyle/>
          <a:p>
            <a:r>
              <a:rPr lang="en-US" sz="3600" dirty="0" smtClean="0">
                <a:latin typeface="Symbol" panose="05050102010706020507" pitchFamily="18" charset="2"/>
              </a:rPr>
              <a:t>q</a:t>
            </a:r>
            <a:endParaRPr lang="en-US" sz="3600" dirty="0">
              <a:latin typeface="Symbol" panose="05050102010706020507" pitchFamily="18" charset="2"/>
            </a:endParaRPr>
          </a:p>
        </p:txBody>
      </p:sp>
      <p:cxnSp>
        <p:nvCxnSpPr>
          <p:cNvPr id="8" name="Connecteur droit 7"/>
          <p:cNvCxnSpPr/>
          <p:nvPr/>
        </p:nvCxnSpPr>
        <p:spPr>
          <a:xfrm>
            <a:off x="6096000" y="4784208"/>
            <a:ext cx="3763963" cy="1828245"/>
          </a:xfrm>
          <a:prstGeom prst="line">
            <a:avLst/>
          </a:prstGeom>
        </p:spPr>
        <p:style>
          <a:lnRef idx="1">
            <a:schemeClr val="accent1"/>
          </a:lnRef>
          <a:fillRef idx="0">
            <a:schemeClr val="accent1"/>
          </a:fillRef>
          <a:effectRef idx="0">
            <a:schemeClr val="accent1"/>
          </a:effectRef>
          <a:fontRef idx="minor">
            <a:schemeClr val="tx1"/>
          </a:fontRef>
        </p:style>
      </p:cxnSp>
      <p:sp>
        <p:nvSpPr>
          <p:cNvPr id="25" name="Arc 24"/>
          <p:cNvSpPr/>
          <p:nvPr/>
        </p:nvSpPr>
        <p:spPr>
          <a:xfrm flipH="1">
            <a:off x="8483730" y="3063876"/>
            <a:ext cx="1165890" cy="3674549"/>
          </a:xfrm>
          <a:prstGeom prst="arc">
            <a:avLst>
              <a:gd name="adj1" fmla="val 6260875"/>
              <a:gd name="adj2" fmla="val 15740374"/>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ZoneTexte 25"/>
          <p:cNvSpPr txBox="1"/>
          <p:nvPr/>
        </p:nvSpPr>
        <p:spPr>
          <a:xfrm>
            <a:off x="9684308" y="4385360"/>
            <a:ext cx="655949" cy="646331"/>
          </a:xfrm>
          <a:prstGeom prst="rect">
            <a:avLst/>
          </a:prstGeom>
          <a:noFill/>
        </p:spPr>
        <p:txBody>
          <a:bodyPr wrap="none" rtlCol="0">
            <a:spAutoFit/>
          </a:bodyPr>
          <a:lstStyle/>
          <a:p>
            <a:r>
              <a:rPr lang="en-US" sz="3600" dirty="0" smtClean="0">
                <a:latin typeface="Symbol" panose="05050102010706020507" pitchFamily="18" charset="2"/>
              </a:rPr>
              <a:t>2q</a:t>
            </a:r>
            <a:endParaRPr lang="en-US" sz="3600" dirty="0">
              <a:latin typeface="Symbol" panose="05050102010706020507" pitchFamily="18" charset="2"/>
            </a:endParaRPr>
          </a:p>
        </p:txBody>
      </p:sp>
    </p:spTree>
    <p:extLst>
      <p:ext uri="{BB962C8B-B14F-4D97-AF65-F5344CB8AC3E}">
        <p14:creationId xmlns:p14="http://schemas.microsoft.com/office/powerpoint/2010/main" val="39016874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1793081" y="114487"/>
            <a:ext cx="61943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en-US" b="1" dirty="0" smtClean="0">
                <a:solidFill>
                  <a:srgbClr val="00B050"/>
                </a:solidFill>
              </a:rPr>
              <a:t> </a:t>
            </a:r>
            <a:r>
              <a:rPr lang="fr-FR" altLang="en-US" b="1" dirty="0" err="1">
                <a:solidFill>
                  <a:srgbClr val="00B050"/>
                </a:solidFill>
              </a:rPr>
              <a:t>S</a:t>
            </a:r>
            <a:r>
              <a:rPr lang="fr-FR" altLang="en-US" b="1" dirty="0" err="1" smtClean="0">
                <a:solidFill>
                  <a:srgbClr val="00B050"/>
                </a:solidFill>
              </a:rPr>
              <a:t>cattering</a:t>
            </a:r>
            <a:r>
              <a:rPr lang="fr-FR" altLang="en-US" b="1" dirty="0" smtClean="0">
                <a:solidFill>
                  <a:srgbClr val="00B050"/>
                </a:solidFill>
              </a:rPr>
              <a:t> </a:t>
            </a:r>
            <a:r>
              <a:rPr lang="fr-FR" altLang="en-US" b="1" dirty="0" err="1" smtClean="0">
                <a:solidFill>
                  <a:srgbClr val="00B050"/>
                </a:solidFill>
              </a:rPr>
              <a:t>experiment</a:t>
            </a:r>
            <a:r>
              <a:rPr lang="fr-FR" altLang="en-US" b="1" dirty="0" smtClean="0">
                <a:solidFill>
                  <a:srgbClr val="00B050"/>
                </a:solidFill>
              </a:rPr>
              <a:t> </a:t>
            </a:r>
            <a:r>
              <a:rPr lang="fr-FR" altLang="en-US" b="1" dirty="0">
                <a:solidFill>
                  <a:srgbClr val="00B050"/>
                </a:solidFill>
              </a:rPr>
              <a:t>- basics</a:t>
            </a:r>
          </a:p>
        </p:txBody>
      </p:sp>
      <p:grpSp>
        <p:nvGrpSpPr>
          <p:cNvPr id="11267" name="Groupe 22"/>
          <p:cNvGrpSpPr>
            <a:grpSpLocks/>
          </p:cNvGrpSpPr>
          <p:nvPr/>
        </p:nvGrpSpPr>
        <p:grpSpPr bwMode="auto">
          <a:xfrm>
            <a:off x="1416050" y="1125538"/>
            <a:ext cx="4895850" cy="1943100"/>
            <a:chOff x="611560" y="2492896"/>
            <a:chExt cx="4896544" cy="1944216"/>
          </a:xfrm>
        </p:grpSpPr>
        <p:cxnSp>
          <p:nvCxnSpPr>
            <p:cNvPr id="8" name="Connecteur droit avec flèche 7"/>
            <p:cNvCxnSpPr/>
            <p:nvPr/>
          </p:nvCxnSpPr>
          <p:spPr bwMode="auto">
            <a:xfrm>
              <a:off x="2051627" y="3644494"/>
              <a:ext cx="1008205" cy="0"/>
            </a:xfrm>
            <a:prstGeom prst="straightConnector1">
              <a:avLst/>
            </a:prstGeom>
            <a:ln>
              <a:headEnd type="none" w="med" len="med"/>
              <a:tailEnd type="triangle"/>
            </a:ln>
            <a:extLst>
              <a:ext uri="{AF507438-7753-43e0-B8FC-AC1667EBCBE1}"/>
            </a:extLst>
          </p:spPr>
          <p:style>
            <a:lnRef idx="2">
              <a:schemeClr val="dk1"/>
            </a:lnRef>
            <a:fillRef idx="0">
              <a:schemeClr val="dk1"/>
            </a:fillRef>
            <a:effectRef idx="1">
              <a:schemeClr val="dk1"/>
            </a:effectRef>
            <a:fontRef idx="minor">
              <a:schemeClr val="tx1"/>
            </a:fontRef>
          </p:style>
        </p:cxnSp>
        <p:cxnSp>
          <p:nvCxnSpPr>
            <p:cNvPr id="11279" name="Connecteur droit 9"/>
            <p:cNvCxnSpPr>
              <a:cxnSpLocks noChangeShapeType="1"/>
            </p:cNvCxnSpPr>
            <p:nvPr/>
          </p:nvCxnSpPr>
          <p:spPr bwMode="auto">
            <a:xfrm>
              <a:off x="611560" y="3645024"/>
              <a:ext cx="4824536" cy="0"/>
            </a:xfrm>
            <a:prstGeom prst="line">
              <a:avLst/>
            </a:prstGeom>
            <a:noFill/>
            <a:ln w="9525" algn="ctr">
              <a:solidFill>
                <a:schemeClr val="tx1"/>
              </a:solidFill>
              <a:prstDash val="dashDot"/>
              <a:round/>
              <a:headEnd/>
              <a:tailEnd/>
            </a:ln>
            <a:extLst>
              <a:ext uri="{909E8E84-426E-40DD-AFC4-6F175D3DCCD1}">
                <a14:hiddenFill xmlns:a14="http://schemas.microsoft.com/office/drawing/2010/main">
                  <a:noFill/>
                </a14:hiddenFill>
              </a:ext>
            </a:extLst>
          </p:spPr>
        </p:cxnSp>
        <p:cxnSp>
          <p:nvCxnSpPr>
            <p:cNvPr id="11" name="Connecteur droit avec flèche 10"/>
            <p:cNvCxnSpPr/>
            <p:nvPr/>
          </p:nvCxnSpPr>
          <p:spPr bwMode="auto">
            <a:xfrm flipV="1">
              <a:off x="3059832" y="3212446"/>
              <a:ext cx="792275" cy="432048"/>
            </a:xfrm>
            <a:prstGeom prst="straightConnector1">
              <a:avLst/>
            </a:prstGeom>
            <a:ln>
              <a:headEnd type="none" w="med" len="med"/>
              <a:tailEnd type="triangle"/>
            </a:ln>
            <a:extLst>
              <a:ext uri="{AF507438-7753-43e0-B8FC-AC1667EBCBE1}"/>
            </a:extLst>
          </p:spPr>
          <p:style>
            <a:lnRef idx="2">
              <a:schemeClr val="dk1"/>
            </a:lnRef>
            <a:fillRef idx="0">
              <a:schemeClr val="dk1"/>
            </a:fillRef>
            <a:effectRef idx="1">
              <a:schemeClr val="dk1"/>
            </a:effectRef>
            <a:fontRef idx="minor">
              <a:schemeClr val="tx1"/>
            </a:fontRef>
          </p:style>
        </p:cxnSp>
        <p:cxnSp>
          <p:nvCxnSpPr>
            <p:cNvPr id="11281" name="Connecteur droit 12"/>
            <p:cNvCxnSpPr>
              <a:cxnSpLocks noChangeShapeType="1"/>
            </p:cNvCxnSpPr>
            <p:nvPr/>
          </p:nvCxnSpPr>
          <p:spPr bwMode="auto">
            <a:xfrm flipV="1">
              <a:off x="3275856" y="2492896"/>
              <a:ext cx="1872208" cy="1041210"/>
            </a:xfrm>
            <a:prstGeom prst="line">
              <a:avLst/>
            </a:prstGeom>
            <a:noFill/>
            <a:ln w="9525" algn="ctr">
              <a:solidFill>
                <a:schemeClr val="tx1"/>
              </a:solidFill>
              <a:prstDash val="dashDot"/>
              <a:round/>
              <a:headEnd/>
              <a:tailEnd/>
            </a:ln>
            <a:extLst>
              <a:ext uri="{909E8E84-426E-40DD-AFC4-6F175D3DCCD1}">
                <a14:hiddenFill xmlns:a14="http://schemas.microsoft.com/office/drawing/2010/main">
                  <a:noFill/>
                </a14:hiddenFill>
              </a:ext>
            </a:extLst>
          </p:spPr>
        </p:cxnSp>
        <p:sp>
          <p:nvSpPr>
            <p:cNvPr id="18" name="Arc 17"/>
            <p:cNvSpPr/>
            <p:nvPr/>
          </p:nvSpPr>
          <p:spPr bwMode="auto">
            <a:xfrm>
              <a:off x="4068038" y="2853465"/>
              <a:ext cx="1008205" cy="1583647"/>
            </a:xfrm>
            <a:prstGeom prst="arc">
              <a:avLst/>
            </a:prstGeom>
            <a:noFill/>
            <a:ln w="9525" cap="flat" cmpd="sng" algn="ctr">
              <a:solidFill>
                <a:schemeClr val="tx1"/>
              </a:solidFill>
              <a:prstDash val="dashDot"/>
              <a:round/>
              <a:headEnd type="none" w="med" len="med"/>
              <a:tailEnd type="none" w="med" len="med"/>
            </a:ln>
            <a:effectLst/>
            <a:extLst>
              <a:ext uri="{AF507438-7753-43e0-B8FC-AC1667EBCBE1}"/>
            </a:extLst>
          </p:spPr>
          <p:txBody>
            <a:bodyPr/>
            <a:lstStyle/>
            <a:p>
              <a:pPr>
                <a:defRPr/>
              </a:pPr>
              <a:endParaRPr lang="fr-FR">
                <a:latin typeface="Arial" charset="0"/>
                <a:ea typeface="ＭＳ Ｐゴシック" pitchFamily="1" charset="-128"/>
              </a:endParaRPr>
            </a:p>
          </p:txBody>
        </p:sp>
        <p:sp>
          <p:nvSpPr>
            <p:cNvPr id="5" name="ZoneTexte 4"/>
            <p:cNvSpPr txBox="1">
              <a:spLocks noRot="1" noChangeAspect="1" noMove="1" noResize="1" noEditPoints="1" noAdjustHandles="1" noChangeArrowheads="1" noChangeShapeType="1" noTextEdit="1"/>
            </p:cNvSpPr>
            <p:nvPr/>
          </p:nvSpPr>
          <p:spPr>
            <a:xfrm>
              <a:off x="2302080" y="3073333"/>
              <a:ext cx="504056" cy="516232"/>
            </a:xfrm>
            <a:prstGeom prst="rect">
              <a:avLst/>
            </a:prstGeom>
            <a:blipFill rotWithShape="0">
              <a:blip r:embed="rId2"/>
              <a:stretch>
                <a:fillRect/>
              </a:stretch>
            </a:blipFill>
          </p:spPr>
          <p:txBody>
            <a:bodyPr/>
            <a:lstStyle/>
            <a:p>
              <a:pPr>
                <a:defRPr/>
              </a:pPr>
              <a:r>
                <a:rPr lang="fr-FR">
                  <a:noFill/>
                </a:rPr>
                <a:t> </a:t>
              </a:r>
            </a:p>
          </p:txBody>
        </p:sp>
        <p:sp>
          <p:nvSpPr>
            <p:cNvPr id="12" name="ZoneTexte 11"/>
            <p:cNvSpPr txBox="1">
              <a:spLocks noRot="1" noChangeAspect="1" noMove="1" noResize="1" noEditPoints="1" noAdjustHandles="1" noChangeArrowheads="1" noChangeShapeType="1" noTextEdit="1"/>
            </p:cNvSpPr>
            <p:nvPr/>
          </p:nvSpPr>
          <p:spPr>
            <a:xfrm>
              <a:off x="3013040" y="2842947"/>
              <a:ext cx="504056" cy="554383"/>
            </a:xfrm>
            <a:prstGeom prst="rect">
              <a:avLst/>
            </a:prstGeom>
            <a:blipFill rotWithShape="0">
              <a:blip r:embed="rId3"/>
              <a:stretch>
                <a:fillRect/>
              </a:stretch>
            </a:blipFill>
          </p:spPr>
          <p:txBody>
            <a:bodyPr/>
            <a:lstStyle/>
            <a:p>
              <a:pPr>
                <a:defRPr/>
              </a:pPr>
              <a:r>
                <a:rPr lang="fr-FR">
                  <a:noFill/>
                </a:rPr>
                <a:t> </a:t>
              </a:r>
            </a:p>
          </p:txBody>
        </p:sp>
        <p:cxnSp>
          <p:nvCxnSpPr>
            <p:cNvPr id="9" name="Connecteur droit avec flèche 8"/>
            <p:cNvCxnSpPr/>
            <p:nvPr/>
          </p:nvCxnSpPr>
          <p:spPr bwMode="auto">
            <a:xfrm flipH="1" flipV="1">
              <a:off x="3852107" y="3212446"/>
              <a:ext cx="215931" cy="432048"/>
            </a:xfrm>
            <a:prstGeom prst="straightConnector1">
              <a:avLst/>
            </a:prstGeom>
            <a:ln>
              <a:solidFill>
                <a:srgbClr val="FF0000"/>
              </a:solidFill>
              <a:headEnd type="none" w="med" len="med"/>
              <a:tailEnd type="triangle"/>
            </a:ln>
            <a:extLst>
              <a:ext uri="{AF507438-7753-43e0-B8FC-AC1667EBCBE1}"/>
            </a:extLst>
          </p:spPr>
          <p:style>
            <a:lnRef idx="2">
              <a:schemeClr val="dk1"/>
            </a:lnRef>
            <a:fillRef idx="0">
              <a:schemeClr val="dk1"/>
            </a:fillRef>
            <a:effectRef idx="1">
              <a:schemeClr val="dk1"/>
            </a:effectRef>
            <a:fontRef idx="minor">
              <a:schemeClr val="tx1"/>
            </a:fontRef>
          </p:style>
        </p:cxnSp>
        <p:sp>
          <p:nvSpPr>
            <p:cNvPr id="19" name="ZoneTexte 18"/>
            <p:cNvSpPr txBox="1">
              <a:spLocks noRot="1" noChangeAspect="1" noMove="1" noResize="1" noEditPoints="1" noAdjustHandles="1" noChangeArrowheads="1" noChangeShapeType="1" noTextEdit="1"/>
            </p:cNvSpPr>
            <p:nvPr/>
          </p:nvSpPr>
          <p:spPr>
            <a:xfrm>
              <a:off x="3995936" y="3068960"/>
              <a:ext cx="504056" cy="508857"/>
            </a:xfrm>
            <a:prstGeom prst="rect">
              <a:avLst/>
            </a:prstGeom>
            <a:blipFill rotWithShape="0">
              <a:blip r:embed="rId4"/>
              <a:stretch>
                <a:fillRect/>
              </a:stretch>
            </a:blipFill>
          </p:spPr>
          <p:txBody>
            <a:bodyPr/>
            <a:lstStyle/>
            <a:p>
              <a:pPr>
                <a:defRPr/>
              </a:pPr>
              <a:r>
                <a:rPr lang="fr-FR">
                  <a:noFill/>
                </a:rPr>
                <a:t> </a:t>
              </a:r>
            </a:p>
          </p:txBody>
        </p:sp>
        <p:sp>
          <p:nvSpPr>
            <p:cNvPr id="11287" name="ZoneTexte 16"/>
            <p:cNvSpPr txBox="1">
              <a:spLocks noChangeArrowheads="1"/>
            </p:cNvSpPr>
            <p:nvPr/>
          </p:nvSpPr>
          <p:spPr bwMode="auto">
            <a:xfrm>
              <a:off x="4980395" y="2886088"/>
              <a:ext cx="5277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en-US" sz="2400"/>
                <a:t>2</a:t>
              </a:r>
              <a:r>
                <a:rPr lang="fr-FR" altLang="en-US" sz="2400">
                  <a:latin typeface="Symbol" panose="05050102010706020507" pitchFamily="18" charset="2"/>
                </a:rPr>
                <a:t>q</a:t>
              </a:r>
            </a:p>
          </p:txBody>
        </p:sp>
        <p:sp>
          <p:nvSpPr>
            <p:cNvPr id="20" name="Nuage 19"/>
            <p:cNvSpPr/>
            <p:nvPr/>
          </p:nvSpPr>
          <p:spPr bwMode="auto">
            <a:xfrm>
              <a:off x="2843901" y="3501537"/>
              <a:ext cx="396931" cy="287503"/>
            </a:xfrm>
            <a:prstGeom prst="cloud">
              <a:avLst/>
            </a:prstGeom>
            <a:solidFill>
              <a:schemeClr val="accent1">
                <a:alpha val="60001"/>
              </a:schemeClr>
            </a:solidFill>
            <a:ln w="9525" cap="flat" cmpd="sng" algn="ctr">
              <a:solidFill>
                <a:schemeClr val="tx1"/>
              </a:solidFill>
              <a:prstDash val="solid"/>
              <a:round/>
              <a:headEnd type="none" w="med" len="med"/>
              <a:tailEnd type="none" w="med" len="med"/>
            </a:ln>
            <a:effectLst/>
            <a:extLst>
              <a:ext uri="{AF507438-7753-43e0-B8FC-AC1667EBCBE1}"/>
            </a:extLst>
          </p:spPr>
          <p:txBody>
            <a:bodyPr/>
            <a:lstStyle/>
            <a:p>
              <a:pPr>
                <a:defRPr/>
              </a:pPr>
              <a:endParaRPr lang="fr-FR">
                <a:latin typeface="Arial" charset="0"/>
                <a:ea typeface="ＭＳ Ｐゴシック" pitchFamily="1" charset="-128"/>
              </a:endParaRPr>
            </a:p>
          </p:txBody>
        </p:sp>
      </p:grpSp>
      <p:sp>
        <p:nvSpPr>
          <p:cNvPr id="21" name="ZoneTexte 20"/>
          <p:cNvSpPr txBox="1">
            <a:spLocks noRot="1" noChangeAspect="1" noMove="1" noResize="1" noEditPoints="1" noAdjustHandles="1" noChangeArrowheads="1" noChangeShapeType="1" noTextEdit="1"/>
          </p:cNvSpPr>
          <p:nvPr/>
        </p:nvSpPr>
        <p:spPr>
          <a:xfrm>
            <a:off x="7968208" y="1086540"/>
            <a:ext cx="1639360" cy="554383"/>
          </a:xfrm>
          <a:prstGeom prst="rect">
            <a:avLst/>
          </a:prstGeom>
          <a:blipFill rotWithShape="0">
            <a:blip r:embed="rId5"/>
            <a:stretch>
              <a:fillRect b="-18681"/>
            </a:stretch>
          </a:blipFill>
        </p:spPr>
        <p:txBody>
          <a:bodyPr/>
          <a:lstStyle/>
          <a:p>
            <a:pPr>
              <a:defRPr/>
            </a:pPr>
            <a:r>
              <a:rPr lang="fr-FR">
                <a:noFill/>
              </a:rPr>
              <a:t> </a:t>
            </a:r>
          </a:p>
        </p:txBody>
      </p:sp>
      <p:sp>
        <p:nvSpPr>
          <p:cNvPr id="22" name="ZoneTexte 21"/>
          <p:cNvSpPr txBox="1">
            <a:spLocks noRot="1" noChangeAspect="1" noMove="1" noResize="1" noEditPoints="1" noAdjustHandles="1" noChangeArrowheads="1" noChangeShapeType="1" noTextEdit="1"/>
          </p:cNvSpPr>
          <p:nvPr/>
        </p:nvSpPr>
        <p:spPr>
          <a:xfrm>
            <a:off x="4189353" y="2834727"/>
            <a:ext cx="3189924" cy="636008"/>
          </a:xfrm>
          <a:prstGeom prst="rect">
            <a:avLst/>
          </a:prstGeom>
          <a:blipFill rotWithShape="0">
            <a:blip r:embed="rId6"/>
            <a:stretch>
              <a:fillRect b="-8654"/>
            </a:stretch>
          </a:blipFill>
        </p:spPr>
        <p:txBody>
          <a:bodyPr/>
          <a:lstStyle/>
          <a:p>
            <a:pPr>
              <a:defRPr/>
            </a:pPr>
            <a:r>
              <a:rPr lang="fr-FR">
                <a:noFill/>
              </a:rPr>
              <a:t> </a:t>
            </a:r>
          </a:p>
        </p:txBody>
      </p:sp>
      <p:sp>
        <p:nvSpPr>
          <p:cNvPr id="11270" name="ZoneTexte 23"/>
          <p:cNvSpPr txBox="1">
            <a:spLocks noChangeArrowheads="1"/>
          </p:cNvSpPr>
          <p:nvPr/>
        </p:nvSpPr>
        <p:spPr bwMode="auto">
          <a:xfrm>
            <a:off x="2484438" y="4760913"/>
            <a:ext cx="1420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en-US" sz="2400">
                <a:latin typeface="Symbol" panose="05050102010706020507" pitchFamily="18" charset="2"/>
              </a:rPr>
              <a:t>l</a:t>
            </a:r>
            <a:r>
              <a:rPr lang="fr-FR" altLang="en-US" sz="2400"/>
              <a:t>=1,54 Å</a:t>
            </a:r>
          </a:p>
        </p:txBody>
      </p:sp>
      <p:sp>
        <p:nvSpPr>
          <p:cNvPr id="25" name="ZoneTexte 24"/>
          <p:cNvSpPr txBox="1"/>
          <p:nvPr/>
        </p:nvSpPr>
        <p:spPr>
          <a:xfrm>
            <a:off x="4078289" y="4437063"/>
            <a:ext cx="3185487" cy="923330"/>
          </a:xfrm>
          <a:prstGeom prst="rect">
            <a:avLst/>
          </a:prstGeom>
          <a:noFill/>
        </p:spPr>
        <p:txBody>
          <a:bodyPr wrap="none">
            <a:spAutoFit/>
          </a:bodyPr>
          <a:lstStyle/>
          <a:p>
            <a:pPr marL="342900" indent="-342900">
              <a:buFont typeface="Symbol" panose="05050102010706020507" pitchFamily="18" charset="2"/>
              <a:buChar char="q"/>
              <a:defRPr/>
            </a:pPr>
            <a:r>
              <a:rPr lang="fr-FR" dirty="0">
                <a:latin typeface="Arial" charset="0"/>
                <a:ea typeface="ＭＳ Ｐゴシック" pitchFamily="1" charset="-128"/>
              </a:rPr>
              <a:t>= 0,05 </a:t>
            </a:r>
            <a:r>
              <a:rPr lang="fr-FR" dirty="0" err="1">
                <a:latin typeface="Arial" charset="0"/>
                <a:ea typeface="ＭＳ Ｐゴシック" pitchFamily="1" charset="-128"/>
              </a:rPr>
              <a:t>deg</a:t>
            </a:r>
            <a:r>
              <a:rPr lang="fr-FR" dirty="0">
                <a:latin typeface="Arial" charset="0"/>
                <a:ea typeface="ＭＳ Ｐゴシック" pitchFamily="1" charset="-128"/>
              </a:rPr>
              <a:t> =&gt; </a:t>
            </a:r>
            <a:r>
              <a:rPr lang="fr-FR" dirty="0" smtClean="0">
                <a:latin typeface="Arial" charset="0"/>
                <a:ea typeface="ＭＳ Ｐゴシック" pitchFamily="1" charset="-128"/>
              </a:rPr>
              <a:t>d </a:t>
            </a:r>
            <a:r>
              <a:rPr lang="fr-FR" dirty="0">
                <a:latin typeface="Arial" charset="0"/>
                <a:ea typeface="ＭＳ Ｐゴシック" pitchFamily="1" charset="-128"/>
              </a:rPr>
              <a:t>~ 100 nm</a:t>
            </a:r>
          </a:p>
          <a:p>
            <a:pPr>
              <a:defRPr/>
            </a:pPr>
            <a:endParaRPr lang="fr-FR" dirty="0">
              <a:latin typeface="Arial" charset="0"/>
              <a:ea typeface="ＭＳ Ｐゴシック" pitchFamily="1" charset="-128"/>
            </a:endParaRPr>
          </a:p>
          <a:p>
            <a:pPr>
              <a:defRPr/>
            </a:pPr>
            <a:r>
              <a:rPr lang="fr-FR" dirty="0">
                <a:latin typeface="Symbol" panose="05050102010706020507" pitchFamily="18" charset="2"/>
                <a:ea typeface="ＭＳ Ｐゴシック" pitchFamily="1" charset="-128"/>
              </a:rPr>
              <a:t>q </a:t>
            </a:r>
            <a:r>
              <a:rPr lang="fr-FR" dirty="0">
                <a:latin typeface="Arial" charset="0"/>
                <a:ea typeface="ＭＳ Ｐゴシック" pitchFamily="1" charset="-128"/>
              </a:rPr>
              <a:t>= 20 </a:t>
            </a:r>
            <a:r>
              <a:rPr lang="fr-FR" dirty="0" err="1">
                <a:latin typeface="Arial" charset="0"/>
                <a:ea typeface="ＭＳ Ｐゴシック" pitchFamily="1" charset="-128"/>
              </a:rPr>
              <a:t>deg</a:t>
            </a:r>
            <a:r>
              <a:rPr lang="fr-FR" dirty="0">
                <a:latin typeface="Arial" charset="0"/>
                <a:ea typeface="ＭＳ Ｐゴシック" pitchFamily="1" charset="-128"/>
              </a:rPr>
              <a:t>    =&gt; </a:t>
            </a:r>
            <a:r>
              <a:rPr lang="fr-FR" dirty="0" smtClean="0">
                <a:latin typeface="Arial" charset="0"/>
                <a:ea typeface="ＭＳ Ｐゴシック" pitchFamily="1" charset="-128"/>
              </a:rPr>
              <a:t>d </a:t>
            </a:r>
            <a:r>
              <a:rPr lang="fr-FR" dirty="0">
                <a:latin typeface="Arial" charset="0"/>
                <a:ea typeface="ＭＳ Ｐゴシック" pitchFamily="1" charset="-128"/>
              </a:rPr>
              <a:t>~ 2 Å</a:t>
            </a:r>
          </a:p>
        </p:txBody>
      </p:sp>
      <mc:AlternateContent xmlns:mc="http://schemas.openxmlformats.org/markup-compatibility/2006" xmlns:a14="http://schemas.microsoft.com/office/drawing/2010/main">
        <mc:Choice Requires="a14">
          <p:sp>
            <p:nvSpPr>
              <p:cNvPr id="11272" name="ZoneTexte 25"/>
              <p:cNvSpPr txBox="1">
                <a:spLocks noChangeArrowheads="1"/>
              </p:cNvSpPr>
              <p:nvPr/>
            </p:nvSpPr>
            <p:spPr bwMode="auto">
              <a:xfrm>
                <a:off x="2495550" y="3789363"/>
                <a:ext cx="5852884"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en-US" sz="2400" dirty="0"/>
                  <a:t>d</a:t>
                </a:r>
                <a:r>
                  <a:rPr lang="fr-FR" altLang="en-US" sz="2400" dirty="0" smtClean="0"/>
                  <a:t> = </a:t>
                </a:r>
                <a:r>
                  <a:rPr lang="fr-FR" altLang="en-US" sz="2400" dirty="0"/>
                  <a:t>2</a:t>
                </a:r>
                <a:r>
                  <a:rPr lang="fr-FR" altLang="en-US" sz="2400" dirty="0">
                    <a:latin typeface="Symbol" panose="05050102010706020507" pitchFamily="18" charset="2"/>
                  </a:rPr>
                  <a:t>p</a:t>
                </a:r>
                <a:r>
                  <a:rPr lang="fr-FR" altLang="en-US" sz="2400" dirty="0"/>
                  <a:t>/</a:t>
                </a:r>
                <a14:m>
                  <m:oMath xmlns:m="http://schemas.openxmlformats.org/officeDocument/2006/math">
                    <m:r>
                      <a:rPr lang="fr-FR" altLang="en-US" sz="2400" b="1" i="1" dirty="0" smtClean="0">
                        <a:solidFill>
                          <a:srgbClr val="FF0000"/>
                        </a:solidFill>
                        <a:latin typeface="Cambria Math" panose="02040503050406030204" pitchFamily="18" charset="0"/>
                      </a:rPr>
                      <m:t>𝑸</m:t>
                    </m:r>
                  </m:oMath>
                </a14:m>
                <a:r>
                  <a:rPr lang="fr-FR" altLang="en-US" sz="2400" dirty="0"/>
                  <a:t>    </a:t>
                </a:r>
                <a:r>
                  <a:rPr lang="fr-FR" altLang="en-US" sz="2400" dirty="0" err="1"/>
                  <a:t>Probed</a:t>
                </a:r>
                <a:r>
                  <a:rPr lang="fr-FR" altLang="en-US" sz="2400" dirty="0"/>
                  <a:t> distance in the </a:t>
                </a:r>
                <a:r>
                  <a:rPr lang="fr-FR" altLang="en-US" sz="2400" dirty="0" err="1"/>
                  <a:t>sample</a:t>
                </a:r>
                <a:endParaRPr lang="fr-FR" altLang="en-US" sz="2400" dirty="0"/>
              </a:p>
            </p:txBody>
          </p:sp>
        </mc:Choice>
        <mc:Fallback xmlns="">
          <p:sp>
            <p:nvSpPr>
              <p:cNvPr id="11272" name="ZoneTexte 25"/>
              <p:cNvSpPr txBox="1">
                <a:spLocks noRot="1" noChangeAspect="1" noMove="1" noResize="1" noEditPoints="1" noAdjustHandles="1" noChangeArrowheads="1" noChangeShapeType="1" noTextEdit="1"/>
              </p:cNvSpPr>
              <p:nvPr/>
            </p:nvSpPr>
            <p:spPr bwMode="auto">
              <a:xfrm>
                <a:off x="2495550" y="3789363"/>
                <a:ext cx="5852884" cy="461665"/>
              </a:xfrm>
              <a:prstGeom prst="rect">
                <a:avLst/>
              </a:prstGeom>
              <a:blipFill rotWithShape="0">
                <a:blip r:embed="rId7"/>
                <a:stretch>
                  <a:fillRect l="-1563" t="-10667" r="-521" b="-32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8" name="Accolade ouvrante 27"/>
          <p:cNvSpPr/>
          <p:nvPr/>
        </p:nvSpPr>
        <p:spPr bwMode="auto">
          <a:xfrm>
            <a:off x="3883026" y="4508501"/>
            <a:ext cx="195263" cy="1008063"/>
          </a:xfrm>
          <a:prstGeom prst="leftBrace">
            <a:avLst/>
          </a:prstGeom>
          <a:ln>
            <a:headEnd type="none" w="med" len="med"/>
            <a:tailEnd type="none" w="med" len="med"/>
          </a:ln>
          <a:extLst>
            <a:ext uri="{AF507438-7753-43e0-B8FC-AC1667EBCBE1}"/>
          </a:extLst>
        </p:spPr>
        <p:style>
          <a:lnRef idx="2">
            <a:schemeClr val="dk1"/>
          </a:lnRef>
          <a:fillRef idx="0">
            <a:schemeClr val="dk1"/>
          </a:fillRef>
          <a:effectRef idx="1">
            <a:schemeClr val="dk1"/>
          </a:effectRef>
          <a:fontRef idx="minor">
            <a:schemeClr val="tx1"/>
          </a:fontRef>
        </p:style>
        <p:txBody>
          <a:bodyPr/>
          <a:lstStyle/>
          <a:p>
            <a:pPr>
              <a:defRPr/>
            </a:pPr>
            <a:endParaRPr lang="fr-FR"/>
          </a:p>
        </p:txBody>
      </p:sp>
      <p:sp>
        <p:nvSpPr>
          <p:cNvPr id="11274" name="ZoneTexte 28"/>
          <p:cNvSpPr txBox="1">
            <a:spLocks noChangeArrowheads="1"/>
          </p:cNvSpPr>
          <p:nvPr/>
        </p:nvSpPr>
        <p:spPr bwMode="auto">
          <a:xfrm>
            <a:off x="4872038" y="5763385"/>
            <a:ext cx="55114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en-US" sz="1800" dirty="0"/>
              <a:t>Synchrotron sources: </a:t>
            </a:r>
            <a:r>
              <a:rPr lang="fr-FR" altLang="en-US" sz="1800" dirty="0">
                <a:latin typeface="Symbol" panose="05050102010706020507" pitchFamily="18" charset="2"/>
              </a:rPr>
              <a:t>l</a:t>
            </a:r>
            <a:r>
              <a:rPr lang="fr-FR" altLang="en-US" sz="1800" dirty="0"/>
              <a:t>=0,1 – 100 Å </a:t>
            </a:r>
            <a:r>
              <a:rPr lang="fr-FR" altLang="en-US" sz="1800" dirty="0" smtClean="0"/>
              <a:t>(100 </a:t>
            </a:r>
            <a:r>
              <a:rPr lang="fr-FR" altLang="en-US" sz="1800" dirty="0"/>
              <a:t>– </a:t>
            </a:r>
            <a:r>
              <a:rPr lang="fr-FR" altLang="en-US" sz="1800" dirty="0" smtClean="0"/>
              <a:t>0.1 </a:t>
            </a:r>
            <a:r>
              <a:rPr lang="fr-FR" altLang="en-US" sz="1800" dirty="0" err="1"/>
              <a:t>keV</a:t>
            </a:r>
            <a:r>
              <a:rPr lang="fr-FR" altLang="en-US" sz="1800" dirty="0" smtClean="0"/>
              <a:t>)</a:t>
            </a:r>
          </a:p>
          <a:p>
            <a:pPr>
              <a:spcBef>
                <a:spcPct val="0"/>
              </a:spcBef>
              <a:buFontTx/>
              <a:buNone/>
            </a:pPr>
            <a:r>
              <a:rPr lang="fr-FR" altLang="en-US" sz="1800" dirty="0" smtClean="0"/>
              <a:t>Neutron sources: </a:t>
            </a:r>
            <a:r>
              <a:rPr lang="fr-FR" altLang="en-US" sz="1800" dirty="0">
                <a:latin typeface="Symbol" panose="05050102010706020507" pitchFamily="18" charset="2"/>
              </a:rPr>
              <a:t>l</a:t>
            </a:r>
            <a:r>
              <a:rPr lang="fr-FR" altLang="en-US" sz="1800" dirty="0" smtClean="0"/>
              <a:t>=0.04  - 30 Å (500 – 0.1 </a:t>
            </a:r>
            <a:r>
              <a:rPr lang="fr-FR" altLang="en-US" sz="1800" dirty="0" err="1" smtClean="0"/>
              <a:t>meV</a:t>
            </a:r>
            <a:r>
              <a:rPr lang="fr-FR" altLang="en-US" sz="1800" dirty="0" smtClean="0"/>
              <a:t>)</a:t>
            </a:r>
            <a:endParaRPr lang="fr-FR" altLang="en-US" sz="1800" dirty="0"/>
          </a:p>
        </p:txBody>
      </p:sp>
      <p:sp>
        <p:nvSpPr>
          <p:cNvPr id="31" name="Rectangle 30"/>
          <p:cNvSpPr>
            <a:spLocks noRot="1" noChangeAspect="1" noMove="1" noResize="1" noEditPoints="1" noAdjustHandles="1" noChangeArrowheads="1" noChangeShapeType="1" noTextEdit="1"/>
          </p:cNvSpPr>
          <p:nvPr/>
        </p:nvSpPr>
        <p:spPr>
          <a:xfrm>
            <a:off x="7371090" y="1621753"/>
            <a:ext cx="2833596" cy="878189"/>
          </a:xfrm>
          <a:prstGeom prst="rect">
            <a:avLst/>
          </a:prstGeom>
          <a:blipFill rotWithShape="0">
            <a:blip r:embed="rId8"/>
            <a:stretch>
              <a:fillRect b="-9722"/>
            </a:stretch>
          </a:blipFill>
        </p:spPr>
        <p:txBody>
          <a:bodyPr/>
          <a:lstStyle/>
          <a:p>
            <a:pPr>
              <a:defRPr/>
            </a:pPr>
            <a:r>
              <a:rPr lang="fr-FR">
                <a:noFill/>
              </a:rPr>
              <a:t> </a:t>
            </a:r>
          </a:p>
        </p:txBody>
      </p:sp>
      <p:cxnSp>
        <p:nvCxnSpPr>
          <p:cNvPr id="27" name="Connecteur droit 26"/>
          <p:cNvCxnSpPr/>
          <p:nvPr/>
        </p:nvCxnSpPr>
        <p:spPr bwMode="auto">
          <a:xfrm flipV="1">
            <a:off x="1524000" y="836614"/>
            <a:ext cx="7956550" cy="3175"/>
          </a:xfrm>
          <a:prstGeom prst="line">
            <a:avLst/>
          </a:prstGeom>
          <a:ln w="63500">
            <a:solidFill>
              <a:srgbClr val="FF9933"/>
            </a:solidFill>
            <a:headEnd type="none" w="med" len="med"/>
            <a:tailEnd type="none" w="med" len="med"/>
          </a:ln>
          <a:extLst>
            <a:ext uri="{AF507438-7753-43e0-B8FC-AC1667EBCBE1}"/>
          </a:extLst>
        </p:spPr>
        <p:style>
          <a:lnRef idx="3">
            <a:schemeClr val="dk1"/>
          </a:lnRef>
          <a:fillRef idx="0">
            <a:schemeClr val="dk1"/>
          </a:fillRef>
          <a:effectRef idx="2">
            <a:schemeClr val="dk1"/>
          </a:effectRef>
          <a:fontRef idx="minor">
            <a:schemeClr val="tx1"/>
          </a:fontRef>
        </p:style>
      </p:cxnSp>
      <p:sp>
        <p:nvSpPr>
          <p:cNvPr id="3" name="ZoneTexte 2"/>
          <p:cNvSpPr txBox="1">
            <a:spLocks noRot="1" noChangeAspect="1" noMove="1" noResize="1" noEditPoints="1" noAdjustHandles="1" noChangeArrowheads="1" noChangeShapeType="1" noTextEdit="1"/>
          </p:cNvSpPr>
          <p:nvPr/>
        </p:nvSpPr>
        <p:spPr>
          <a:xfrm>
            <a:off x="1561010" y="949726"/>
            <a:ext cx="1549976" cy="613181"/>
          </a:xfrm>
          <a:prstGeom prst="rect">
            <a:avLst/>
          </a:prstGeom>
          <a:blipFill rotWithShape="0">
            <a:blip r:embed="rId9"/>
            <a:stretch>
              <a:fillRect/>
            </a:stretch>
          </a:blipFill>
        </p:spPr>
        <p:txBody>
          <a:bodyPr/>
          <a:lstStyle/>
          <a:p>
            <a:pPr>
              <a:defRPr/>
            </a:pPr>
            <a:r>
              <a:rPr lang="fr-FR">
                <a:noFill/>
              </a:rPr>
              <a:t> </a:t>
            </a:r>
          </a:p>
        </p:txBody>
      </p:sp>
      <p:sp>
        <p:nvSpPr>
          <p:cNvPr id="2" name="ZoneTexte 1"/>
          <p:cNvSpPr txBox="1"/>
          <p:nvPr/>
        </p:nvSpPr>
        <p:spPr>
          <a:xfrm>
            <a:off x="783201" y="1963610"/>
            <a:ext cx="1178079" cy="523220"/>
          </a:xfrm>
          <a:prstGeom prst="rect">
            <a:avLst/>
          </a:prstGeom>
          <a:noFill/>
        </p:spPr>
        <p:txBody>
          <a:bodyPr wrap="none" rtlCol="0">
            <a:spAutoFit/>
          </a:bodyPr>
          <a:lstStyle/>
          <a:p>
            <a:r>
              <a:rPr lang="en-US" sz="2800" dirty="0" smtClean="0"/>
              <a:t>Source</a:t>
            </a:r>
            <a:endParaRPr lang="en-US" sz="2800" dirty="0"/>
          </a:p>
        </p:txBody>
      </p:sp>
      <p:sp>
        <p:nvSpPr>
          <p:cNvPr id="4" name="ZoneTexte 3"/>
          <p:cNvSpPr txBox="1"/>
          <p:nvPr/>
        </p:nvSpPr>
        <p:spPr>
          <a:xfrm>
            <a:off x="5528335" y="872393"/>
            <a:ext cx="1459374" cy="523220"/>
          </a:xfrm>
          <a:prstGeom prst="rect">
            <a:avLst/>
          </a:prstGeom>
          <a:noFill/>
        </p:spPr>
        <p:txBody>
          <a:bodyPr wrap="none" rtlCol="0">
            <a:spAutoFit/>
          </a:bodyPr>
          <a:lstStyle/>
          <a:p>
            <a:r>
              <a:rPr lang="en-US" sz="2800" dirty="0" smtClean="0"/>
              <a:t>Detector</a:t>
            </a:r>
            <a:endParaRPr lang="en-US" sz="2800" dirty="0"/>
          </a:p>
        </p:txBody>
      </p:sp>
      <p:sp>
        <p:nvSpPr>
          <p:cNvPr id="6" name="ZoneTexte 5"/>
          <p:cNvSpPr txBox="1"/>
          <p:nvPr/>
        </p:nvSpPr>
        <p:spPr>
          <a:xfrm>
            <a:off x="7379277" y="4437063"/>
            <a:ext cx="3931846" cy="369332"/>
          </a:xfrm>
          <a:prstGeom prst="rect">
            <a:avLst/>
          </a:prstGeom>
          <a:noFill/>
        </p:spPr>
        <p:txBody>
          <a:bodyPr wrap="none" rtlCol="0">
            <a:spAutoFit/>
          </a:bodyPr>
          <a:lstStyle/>
          <a:p>
            <a:r>
              <a:rPr lang="en-US" dirty="0" smtClean="0"/>
              <a:t>Small Angle X-rays or neutron scattering</a:t>
            </a:r>
            <a:endParaRPr lang="en-US" dirty="0"/>
          </a:p>
        </p:txBody>
      </p:sp>
      <p:sp>
        <p:nvSpPr>
          <p:cNvPr id="7" name="ZoneTexte 6"/>
          <p:cNvSpPr txBox="1"/>
          <p:nvPr/>
        </p:nvSpPr>
        <p:spPr>
          <a:xfrm>
            <a:off x="7459039" y="4978721"/>
            <a:ext cx="3920625" cy="369332"/>
          </a:xfrm>
          <a:prstGeom prst="rect">
            <a:avLst/>
          </a:prstGeom>
          <a:noFill/>
        </p:spPr>
        <p:txBody>
          <a:bodyPr wrap="none" rtlCol="0">
            <a:spAutoFit/>
          </a:bodyPr>
          <a:lstStyle/>
          <a:p>
            <a:r>
              <a:rPr lang="en-US" dirty="0" smtClean="0"/>
              <a:t>Wide Angle X-rays or neutron scattering</a:t>
            </a:r>
            <a:endParaRPr lang="en-US" dirty="0"/>
          </a:p>
        </p:txBody>
      </p:sp>
      <p:sp>
        <p:nvSpPr>
          <p:cNvPr id="29" name="ZoneTexte 28"/>
          <p:cNvSpPr txBox="1"/>
          <p:nvPr/>
        </p:nvSpPr>
        <p:spPr>
          <a:xfrm>
            <a:off x="339116" y="6266257"/>
            <a:ext cx="1829475" cy="338554"/>
          </a:xfrm>
          <a:prstGeom prst="rect">
            <a:avLst/>
          </a:prstGeom>
          <a:noFill/>
        </p:spPr>
        <p:txBody>
          <a:bodyPr wrap="none" rtlCol="0">
            <a:spAutoFit/>
          </a:bodyPr>
          <a:lstStyle/>
          <a:p>
            <a:r>
              <a:rPr lang="en-US" sz="1600" i="1" dirty="0" smtClean="0"/>
              <a:t>Courtesy: S. </a:t>
            </a:r>
            <a:r>
              <a:rPr lang="en-US" sz="1600" i="1" dirty="0" err="1" smtClean="0"/>
              <a:t>Pouget</a:t>
            </a:r>
            <a:r>
              <a:rPr lang="en-US" sz="1600" i="1" dirty="0" smtClean="0"/>
              <a:t> </a:t>
            </a:r>
            <a:endParaRPr lang="en-US" sz="1600" i="1" dirty="0"/>
          </a:p>
        </p:txBody>
      </p:sp>
      <mc:AlternateContent xmlns:mc="http://schemas.openxmlformats.org/markup-compatibility/2006" xmlns:a14="http://schemas.microsoft.com/office/drawing/2010/main">
        <mc:Choice Requires="a14">
          <p:sp>
            <p:nvSpPr>
              <p:cNvPr id="10" name="ZoneTexte 9"/>
              <p:cNvSpPr txBox="1"/>
              <p:nvPr/>
            </p:nvSpPr>
            <p:spPr>
              <a:xfrm>
                <a:off x="332389" y="2937301"/>
                <a:ext cx="3836307"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Bragg relation</a:t>
                </a:r>
                <a:r>
                  <a:rPr lang="en-US" sz="2000" dirty="0" smtClean="0">
                    <a:latin typeface="Symbol" panose="05050102010706020507" pitchFamily="18" charset="2"/>
                    <a:cs typeface="Arial" panose="020B0604020202020204" pitchFamily="34" charset="0"/>
                  </a:rPr>
                  <a:t> </a:t>
                </a:r>
                <a14:m>
                  <m:oMath xmlns:m="http://schemas.openxmlformats.org/officeDocument/2006/math">
                    <m:r>
                      <m:rPr>
                        <m:sty m:val="p"/>
                      </m:rPr>
                      <a:rPr lang="el-GR" sz="2000" b="0" i="1" smtClean="0">
                        <a:latin typeface="Cambria Math" panose="02040503050406030204" pitchFamily="18" charset="0"/>
                        <a:ea typeface="Cambria Math" panose="02040503050406030204" pitchFamily="18" charset="0"/>
                        <a:cs typeface="Arial" panose="020B0604020202020204" pitchFamily="34" charset="0"/>
                      </a:rPr>
                      <m:t>λ</m:t>
                    </m:r>
                    <m:r>
                      <a:rPr lang="fr-FR" sz="2000" b="0" i="1" smtClean="0">
                        <a:latin typeface="Cambria Math" panose="02040503050406030204" pitchFamily="18" charset="0"/>
                        <a:cs typeface="Arial" panose="020B0604020202020204" pitchFamily="34" charset="0"/>
                      </a:rPr>
                      <m:t>=2</m:t>
                    </m:r>
                    <m:r>
                      <a:rPr lang="fr-FR" sz="2000" b="0" i="1" smtClean="0">
                        <a:latin typeface="Cambria Math" panose="02040503050406030204" pitchFamily="18" charset="0"/>
                        <a:cs typeface="Arial" panose="020B0604020202020204" pitchFamily="34" charset="0"/>
                      </a:rPr>
                      <m:t>𝑑</m:t>
                    </m:r>
                    <m:func>
                      <m:funcPr>
                        <m:ctrlPr>
                          <a:rPr lang="fr-FR" sz="2000" b="0" i="1" smtClean="0">
                            <a:latin typeface="Cambria Math" panose="02040503050406030204" pitchFamily="18" charset="0"/>
                            <a:cs typeface="Arial" panose="020B0604020202020204" pitchFamily="34" charset="0"/>
                          </a:rPr>
                        </m:ctrlPr>
                      </m:funcPr>
                      <m:fName>
                        <m:r>
                          <m:rPr>
                            <m:sty m:val="p"/>
                          </m:rPr>
                          <a:rPr lang="fr-FR" sz="2000" b="0" i="0" smtClean="0">
                            <a:latin typeface="Cambria Math" panose="02040503050406030204" pitchFamily="18" charset="0"/>
                            <a:cs typeface="Arial" panose="020B0604020202020204" pitchFamily="34" charset="0"/>
                          </a:rPr>
                          <m:t>sin</m:t>
                        </m:r>
                      </m:fName>
                      <m:e>
                        <m:r>
                          <a:rPr lang="fr-FR" sz="2000" b="0" i="1" smtClean="0">
                            <a:latin typeface="Cambria Math" panose="02040503050406030204" pitchFamily="18" charset="0"/>
                            <a:ea typeface="Cambria Math" panose="02040503050406030204" pitchFamily="18" charset="0"/>
                            <a:cs typeface="Arial" panose="020B0604020202020204" pitchFamily="34" charset="0"/>
                          </a:rPr>
                          <m:t>𝜃</m:t>
                        </m:r>
                      </m:e>
                    </m:func>
                  </m:oMath>
                </a14:m>
                <a:r>
                  <a:rPr lang="en-US" sz="2000" dirty="0" smtClean="0">
                    <a:latin typeface="Arial" panose="020B0604020202020204" pitchFamily="34" charset="0"/>
                    <a:cs typeface="Arial" panose="020B0604020202020204" pitchFamily="34" charset="0"/>
                  </a:rPr>
                  <a:t> gives</a:t>
                </a:r>
                <a:endParaRPr lang="en-US" sz="2000" dirty="0">
                  <a:latin typeface="Arial" panose="020B0604020202020204" pitchFamily="34" charset="0"/>
                  <a:cs typeface="Arial" panose="020B0604020202020204" pitchFamily="34" charset="0"/>
                </a:endParaRPr>
              </a:p>
            </p:txBody>
          </p:sp>
        </mc:Choice>
        <mc:Fallback xmlns="">
          <p:sp>
            <p:nvSpPr>
              <p:cNvPr id="10" name="ZoneTexte 9"/>
              <p:cNvSpPr txBox="1">
                <a:spLocks noRot="1" noChangeAspect="1" noMove="1" noResize="1" noEditPoints="1" noAdjustHandles="1" noChangeArrowheads="1" noChangeShapeType="1" noTextEdit="1"/>
              </p:cNvSpPr>
              <p:nvPr/>
            </p:nvSpPr>
            <p:spPr>
              <a:xfrm>
                <a:off x="332389" y="2937301"/>
                <a:ext cx="3836307" cy="400110"/>
              </a:xfrm>
              <a:prstGeom prst="rect">
                <a:avLst/>
              </a:prstGeom>
              <a:blipFill rotWithShape="0">
                <a:blip r:embed="rId10"/>
                <a:stretch>
                  <a:fillRect l="-1749" t="-7692" r="-1113" b="-29231"/>
                </a:stretch>
              </a:blipFill>
            </p:spPr>
            <p:txBody>
              <a:bodyPr/>
              <a:lstStyle/>
              <a:p>
                <a:r>
                  <a:rPr lang="en-US">
                    <a:noFill/>
                  </a:rPr>
                  <a:t> </a:t>
                </a:r>
              </a:p>
            </p:txBody>
          </p:sp>
        </mc:Fallback>
      </mc:AlternateContent>
    </p:spTree>
    <p:extLst>
      <p:ext uri="{BB962C8B-B14F-4D97-AF65-F5344CB8AC3E}">
        <p14:creationId xmlns:p14="http://schemas.microsoft.com/office/powerpoint/2010/main" val="18764254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060" y="565149"/>
            <a:ext cx="7934325" cy="597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2277" name="ZoneTexte 5"/>
          <p:cNvSpPr txBox="1">
            <a:spLocks noChangeArrowheads="1"/>
          </p:cNvSpPr>
          <p:nvPr/>
        </p:nvSpPr>
        <p:spPr bwMode="auto">
          <a:xfrm>
            <a:off x="120556" y="6400799"/>
            <a:ext cx="2676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fr-FR" sz="1200" i="1" dirty="0">
                <a:solidFill>
                  <a:srgbClr val="000000"/>
                </a:solidFill>
                <a:latin typeface="Arial" panose="020B0604020202020204" pitchFamily="34" charset="0"/>
                <a:cs typeface="Arial" panose="020B0604020202020204" pitchFamily="34" charset="0"/>
              </a:rPr>
              <a:t>Courtesy: M. Müller – Hercules 2014</a:t>
            </a:r>
          </a:p>
        </p:txBody>
      </p:sp>
      <p:sp>
        <p:nvSpPr>
          <p:cNvPr id="2" name="Flèche vers le bas 1"/>
          <p:cNvSpPr/>
          <p:nvPr/>
        </p:nvSpPr>
        <p:spPr>
          <a:xfrm>
            <a:off x="10367889" y="1055077"/>
            <a:ext cx="661182" cy="48814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p:cNvSpPr txBox="1"/>
          <p:nvPr/>
        </p:nvSpPr>
        <p:spPr>
          <a:xfrm>
            <a:off x="9532223" y="782821"/>
            <a:ext cx="878767" cy="1231106"/>
          </a:xfrm>
          <a:prstGeom prst="rect">
            <a:avLst/>
          </a:prstGeom>
          <a:noFill/>
        </p:spPr>
        <p:txBody>
          <a:bodyPr wrap="none" rtlCol="0">
            <a:spAutoFit/>
          </a:bodyPr>
          <a:lstStyle/>
          <a:p>
            <a:r>
              <a:rPr lang="en-US" sz="2800" dirty="0" smtClean="0"/>
              <a:t>d</a:t>
            </a:r>
          </a:p>
          <a:p>
            <a:r>
              <a:rPr lang="en-US" sz="2800" dirty="0" smtClean="0"/>
              <a:t>(nm)</a:t>
            </a:r>
          </a:p>
          <a:p>
            <a:endParaRPr lang="en-US" dirty="0"/>
          </a:p>
        </p:txBody>
      </p:sp>
      <p:cxnSp>
        <p:nvCxnSpPr>
          <p:cNvPr id="9" name="Connecteur droit 8"/>
          <p:cNvCxnSpPr/>
          <p:nvPr/>
        </p:nvCxnSpPr>
        <p:spPr>
          <a:xfrm flipV="1">
            <a:off x="10241280" y="2433711"/>
            <a:ext cx="1112520" cy="28135"/>
          </a:xfrm>
          <a:prstGeom prst="line">
            <a:avLst/>
          </a:prstGeom>
        </p:spPr>
        <p:style>
          <a:lnRef idx="1">
            <a:schemeClr val="dk1"/>
          </a:lnRef>
          <a:fillRef idx="0">
            <a:schemeClr val="dk1"/>
          </a:fillRef>
          <a:effectRef idx="0">
            <a:schemeClr val="dk1"/>
          </a:effectRef>
          <a:fontRef idx="minor">
            <a:schemeClr val="tx1"/>
          </a:fontRef>
        </p:style>
      </p:cxnSp>
      <p:cxnSp>
        <p:nvCxnSpPr>
          <p:cNvPr id="14" name="Connecteur droit 13"/>
          <p:cNvCxnSpPr/>
          <p:nvPr/>
        </p:nvCxnSpPr>
        <p:spPr>
          <a:xfrm flipV="1">
            <a:off x="10210796" y="4639994"/>
            <a:ext cx="1112520" cy="28135"/>
          </a:xfrm>
          <a:prstGeom prst="line">
            <a:avLst/>
          </a:prstGeom>
        </p:spPr>
        <p:style>
          <a:lnRef idx="1">
            <a:schemeClr val="dk1"/>
          </a:lnRef>
          <a:fillRef idx="0">
            <a:schemeClr val="dk1"/>
          </a:fillRef>
          <a:effectRef idx="0">
            <a:schemeClr val="dk1"/>
          </a:effectRef>
          <a:fontRef idx="minor">
            <a:schemeClr val="tx1"/>
          </a:fontRef>
        </p:style>
      </p:cxnSp>
      <p:sp>
        <p:nvSpPr>
          <p:cNvPr id="11" name="ZoneTexte 10"/>
          <p:cNvSpPr txBox="1"/>
          <p:nvPr/>
        </p:nvSpPr>
        <p:spPr>
          <a:xfrm>
            <a:off x="9772336" y="2200236"/>
            <a:ext cx="367408" cy="523220"/>
          </a:xfrm>
          <a:prstGeom prst="rect">
            <a:avLst/>
          </a:prstGeom>
          <a:noFill/>
        </p:spPr>
        <p:txBody>
          <a:bodyPr wrap="none" rtlCol="0">
            <a:spAutoFit/>
          </a:bodyPr>
          <a:lstStyle/>
          <a:p>
            <a:r>
              <a:rPr lang="en-US" sz="2800" dirty="0" smtClean="0"/>
              <a:t>1</a:t>
            </a:r>
            <a:endParaRPr lang="en-US" sz="2800" dirty="0"/>
          </a:p>
        </p:txBody>
      </p:sp>
      <p:sp>
        <p:nvSpPr>
          <p:cNvPr id="16" name="ZoneTexte 15"/>
          <p:cNvSpPr txBox="1"/>
          <p:nvPr/>
        </p:nvSpPr>
        <p:spPr>
          <a:xfrm>
            <a:off x="9556449" y="4392451"/>
            <a:ext cx="732893" cy="523220"/>
          </a:xfrm>
          <a:prstGeom prst="rect">
            <a:avLst/>
          </a:prstGeom>
          <a:noFill/>
        </p:spPr>
        <p:txBody>
          <a:bodyPr wrap="none" rtlCol="0">
            <a:spAutoFit/>
          </a:bodyPr>
          <a:lstStyle/>
          <a:p>
            <a:r>
              <a:rPr lang="en-US" sz="2800" dirty="0" smtClean="0"/>
              <a:t>100</a:t>
            </a:r>
            <a:endParaRPr lang="en-US" sz="2800" dirty="0"/>
          </a:p>
        </p:txBody>
      </p:sp>
      <p:sp>
        <p:nvSpPr>
          <p:cNvPr id="12" name="ZoneTexte 11"/>
          <p:cNvSpPr txBox="1"/>
          <p:nvPr/>
        </p:nvSpPr>
        <p:spPr>
          <a:xfrm>
            <a:off x="10981436" y="759264"/>
            <a:ext cx="1074333" cy="954107"/>
          </a:xfrm>
          <a:prstGeom prst="rect">
            <a:avLst/>
          </a:prstGeom>
          <a:noFill/>
        </p:spPr>
        <p:txBody>
          <a:bodyPr wrap="none" rtlCol="0">
            <a:spAutoFit/>
          </a:bodyPr>
          <a:lstStyle/>
          <a:p>
            <a:r>
              <a:rPr lang="en-US" sz="2800" dirty="0" smtClean="0"/>
              <a:t>Q</a:t>
            </a:r>
          </a:p>
          <a:p>
            <a:r>
              <a:rPr lang="en-US" sz="2800" dirty="0" smtClean="0"/>
              <a:t>(nm</a:t>
            </a:r>
            <a:r>
              <a:rPr lang="en-US" sz="2800" baseline="30000" dirty="0" smtClean="0"/>
              <a:t>-1</a:t>
            </a:r>
            <a:r>
              <a:rPr lang="en-US" sz="2800" dirty="0" smtClean="0"/>
              <a:t>)</a:t>
            </a:r>
            <a:endParaRPr lang="en-US" sz="2800" dirty="0"/>
          </a:p>
        </p:txBody>
      </p:sp>
      <p:sp>
        <p:nvSpPr>
          <p:cNvPr id="18" name="ZoneTexte 17"/>
          <p:cNvSpPr txBox="1"/>
          <p:nvPr/>
        </p:nvSpPr>
        <p:spPr>
          <a:xfrm>
            <a:off x="11392510" y="2172101"/>
            <a:ext cx="367408" cy="523220"/>
          </a:xfrm>
          <a:prstGeom prst="rect">
            <a:avLst/>
          </a:prstGeom>
          <a:noFill/>
        </p:spPr>
        <p:txBody>
          <a:bodyPr wrap="none" rtlCol="0">
            <a:spAutoFit/>
          </a:bodyPr>
          <a:lstStyle/>
          <a:p>
            <a:r>
              <a:rPr lang="en-US" sz="2800" dirty="0" smtClean="0"/>
              <a:t>1</a:t>
            </a:r>
            <a:endParaRPr lang="en-US" sz="2800" dirty="0"/>
          </a:p>
        </p:txBody>
      </p:sp>
      <p:sp>
        <p:nvSpPr>
          <p:cNvPr id="19" name="ZoneTexte 18"/>
          <p:cNvSpPr txBox="1"/>
          <p:nvPr/>
        </p:nvSpPr>
        <p:spPr>
          <a:xfrm>
            <a:off x="11209767" y="4329014"/>
            <a:ext cx="822661" cy="523220"/>
          </a:xfrm>
          <a:prstGeom prst="rect">
            <a:avLst/>
          </a:prstGeom>
          <a:noFill/>
        </p:spPr>
        <p:txBody>
          <a:bodyPr wrap="none" rtlCol="0">
            <a:spAutoFit/>
          </a:bodyPr>
          <a:lstStyle/>
          <a:p>
            <a:r>
              <a:rPr lang="en-US" sz="2800" dirty="0" smtClean="0"/>
              <a:t>0,01</a:t>
            </a:r>
            <a:endParaRPr lang="en-US" sz="2800" dirty="0"/>
          </a:p>
        </p:txBody>
      </p:sp>
    </p:spTree>
    <p:extLst>
      <p:ext uri="{BB962C8B-B14F-4D97-AF65-F5344CB8AC3E}">
        <p14:creationId xmlns:p14="http://schemas.microsoft.com/office/powerpoint/2010/main" val="8957110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r>
              <a:rPr lang="fr-FR" altLang="fr-FR" sz="4000"/>
              <a:t>Grazing incidence X-ray diffraction measurements (GIXRD)</a:t>
            </a:r>
          </a:p>
        </p:txBody>
      </p:sp>
      <p:sp>
        <p:nvSpPr>
          <p:cNvPr id="161795" name="Text Box 4"/>
          <p:cNvSpPr txBox="1">
            <a:spLocks noChangeArrowheads="1"/>
          </p:cNvSpPr>
          <p:nvPr/>
        </p:nvSpPr>
        <p:spPr bwMode="auto">
          <a:xfrm>
            <a:off x="2403475" y="2081213"/>
            <a:ext cx="1282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400">
                <a:solidFill>
                  <a:srgbClr val="000000"/>
                </a:solidFill>
                <a:latin typeface="Times New Roman" panose="02020603050405020304" pitchFamily="18" charset="0"/>
                <a:cs typeface="Arial" panose="020B0604020202020204" pitchFamily="34" charset="0"/>
              </a:rPr>
              <a:t>Principle</a:t>
            </a:r>
          </a:p>
        </p:txBody>
      </p:sp>
      <p:sp>
        <p:nvSpPr>
          <p:cNvPr id="161796" name="Text Box 18"/>
          <p:cNvSpPr txBox="1">
            <a:spLocks noChangeArrowheads="1"/>
          </p:cNvSpPr>
          <p:nvPr/>
        </p:nvSpPr>
        <p:spPr bwMode="auto">
          <a:xfrm>
            <a:off x="2279650" y="5373689"/>
            <a:ext cx="768030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400">
                <a:solidFill>
                  <a:srgbClr val="000000"/>
                </a:solidFill>
                <a:latin typeface="Times New Roman" panose="02020603050405020304" pitchFamily="18" charset="0"/>
                <a:cs typeface="Arial" panose="020B0604020202020204" pitchFamily="34" charset="0"/>
              </a:rPr>
              <a:t>In reflection (out-of-plane geometry)</a:t>
            </a:r>
          </a:p>
          <a:p>
            <a:pPr eaLnBrk="1" hangingPunct="1">
              <a:spcBef>
                <a:spcPct val="0"/>
              </a:spcBef>
              <a:buFontTx/>
              <a:buNone/>
            </a:pPr>
            <a:r>
              <a:rPr lang="fr-FR" altLang="fr-FR" sz="2400">
                <a:solidFill>
                  <a:srgbClr val="000000"/>
                </a:solidFill>
                <a:latin typeface="Times New Roman" panose="02020603050405020304" pitchFamily="18" charset="0"/>
                <a:cs typeface="Arial" panose="020B0604020202020204" pitchFamily="34" charset="0"/>
              </a:rPr>
              <a:t>This is a side view</a:t>
            </a:r>
          </a:p>
          <a:p>
            <a:pPr eaLnBrk="1" hangingPunct="1">
              <a:spcBef>
                <a:spcPct val="0"/>
              </a:spcBef>
              <a:buFontTx/>
              <a:buNone/>
            </a:pPr>
            <a:r>
              <a:rPr lang="fr-FR" altLang="fr-FR" sz="2400">
                <a:solidFill>
                  <a:srgbClr val="000000"/>
                </a:solidFill>
                <a:latin typeface="Times New Roman" panose="02020603050405020304" pitchFamily="18" charset="0"/>
                <a:cs typeface="Arial" panose="020B0604020202020204" pitchFamily="34" charset="0"/>
              </a:rPr>
              <a:t>The layer to be probed is typically from (30 to 400 nm thick)</a:t>
            </a:r>
          </a:p>
        </p:txBody>
      </p:sp>
      <p:sp>
        <p:nvSpPr>
          <p:cNvPr id="161797" name="Line 8"/>
          <p:cNvSpPr>
            <a:spLocks noChangeShapeType="1"/>
          </p:cNvSpPr>
          <p:nvPr/>
        </p:nvSpPr>
        <p:spPr bwMode="auto">
          <a:xfrm rot="227425">
            <a:off x="2495550" y="4657725"/>
            <a:ext cx="360045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798" name="Line 10"/>
          <p:cNvSpPr>
            <a:spLocks noChangeShapeType="1"/>
          </p:cNvSpPr>
          <p:nvPr/>
        </p:nvSpPr>
        <p:spPr bwMode="auto">
          <a:xfrm rot="227425">
            <a:off x="6096000" y="4899025"/>
            <a:ext cx="3600450" cy="0"/>
          </a:xfrm>
          <a:prstGeom prst="line">
            <a:avLst/>
          </a:prstGeom>
          <a:noFill/>
          <a:ln w="28575">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61799" name="Group 25"/>
          <p:cNvGrpSpPr>
            <a:grpSpLocks/>
          </p:cNvGrpSpPr>
          <p:nvPr/>
        </p:nvGrpSpPr>
        <p:grpSpPr bwMode="auto">
          <a:xfrm>
            <a:off x="2020888" y="2636839"/>
            <a:ext cx="7624762" cy="2376487"/>
            <a:chOff x="313" y="1706"/>
            <a:chExt cx="4803" cy="1497"/>
          </a:xfrm>
        </p:grpSpPr>
        <p:sp>
          <p:nvSpPr>
            <p:cNvPr id="161802" name="Arc 13"/>
            <p:cNvSpPr>
              <a:spLocks/>
            </p:cNvSpPr>
            <p:nvPr/>
          </p:nvSpPr>
          <p:spPr bwMode="auto">
            <a:xfrm flipH="1">
              <a:off x="657" y="2884"/>
              <a:ext cx="545" cy="137"/>
            </a:xfrm>
            <a:custGeom>
              <a:avLst/>
              <a:gdLst>
                <a:gd name="T0" fmla="*/ 0 w 21600"/>
                <a:gd name="T1" fmla="*/ 0 h 7233"/>
                <a:gd name="T2" fmla="*/ 0 w 21600"/>
                <a:gd name="T3" fmla="*/ 0 h 7233"/>
                <a:gd name="T4" fmla="*/ 0 w 21600"/>
                <a:gd name="T5" fmla="*/ 0 h 7233"/>
                <a:gd name="T6" fmla="*/ 0 60000 65536"/>
                <a:gd name="T7" fmla="*/ 0 60000 65536"/>
                <a:gd name="T8" fmla="*/ 0 60000 65536"/>
              </a:gdLst>
              <a:ahLst/>
              <a:cxnLst>
                <a:cxn ang="T6">
                  <a:pos x="T0" y="T1"/>
                </a:cxn>
                <a:cxn ang="T7">
                  <a:pos x="T2" y="T3"/>
                </a:cxn>
                <a:cxn ang="T8">
                  <a:pos x="T4" y="T5"/>
                </a:cxn>
              </a:cxnLst>
              <a:rect l="0" t="0" r="r" b="b"/>
              <a:pathLst>
                <a:path w="21600" h="7233" fill="none" extrusionOk="0">
                  <a:moveTo>
                    <a:pt x="20352" y="0"/>
                  </a:moveTo>
                  <a:cubicBezTo>
                    <a:pt x="21178" y="2322"/>
                    <a:pt x="21600" y="4768"/>
                    <a:pt x="21600" y="7233"/>
                  </a:cubicBezTo>
                </a:path>
                <a:path w="21600" h="7233" stroke="0" extrusionOk="0">
                  <a:moveTo>
                    <a:pt x="20352" y="0"/>
                  </a:moveTo>
                  <a:cubicBezTo>
                    <a:pt x="21178" y="2322"/>
                    <a:pt x="21600" y="4768"/>
                    <a:pt x="21600" y="7233"/>
                  </a:cubicBezTo>
                  <a:lnTo>
                    <a:pt x="0" y="7233"/>
                  </a:lnTo>
                  <a:lnTo>
                    <a:pt x="20352" y="0"/>
                  </a:lnTo>
                  <a:close/>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61803" name="Group 7"/>
            <p:cNvGrpSpPr>
              <a:grpSpLocks/>
            </p:cNvGrpSpPr>
            <p:nvPr/>
          </p:nvGrpSpPr>
          <p:grpSpPr bwMode="auto">
            <a:xfrm>
              <a:off x="1701" y="3022"/>
              <a:ext cx="2182" cy="181"/>
              <a:chOff x="1701" y="1979"/>
              <a:chExt cx="2182" cy="181"/>
            </a:xfrm>
          </p:grpSpPr>
          <p:sp>
            <p:nvSpPr>
              <p:cNvPr id="161813" name="Rectangle 5"/>
              <p:cNvSpPr>
                <a:spLocks noChangeArrowheads="1"/>
              </p:cNvSpPr>
              <p:nvPr/>
            </p:nvSpPr>
            <p:spPr bwMode="auto">
              <a:xfrm>
                <a:off x="1701" y="2024"/>
                <a:ext cx="2177" cy="13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solidFill>
                    <a:srgbClr val="000000"/>
                  </a:solidFill>
                  <a:latin typeface="Arial" panose="020B0604020202020204" pitchFamily="34" charset="0"/>
                  <a:cs typeface="Arial" panose="020B0604020202020204" pitchFamily="34" charset="0"/>
                </a:endParaRPr>
              </a:p>
            </p:txBody>
          </p:sp>
          <p:sp>
            <p:nvSpPr>
              <p:cNvPr id="161814" name="Rectangle 6"/>
              <p:cNvSpPr>
                <a:spLocks noChangeArrowheads="1"/>
              </p:cNvSpPr>
              <p:nvPr/>
            </p:nvSpPr>
            <p:spPr bwMode="auto">
              <a:xfrm>
                <a:off x="1706" y="1979"/>
                <a:ext cx="2177" cy="45"/>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solidFill>
                    <a:srgbClr val="000000"/>
                  </a:solidFill>
                  <a:latin typeface="Arial" panose="020B0604020202020204" pitchFamily="34" charset="0"/>
                  <a:cs typeface="Arial" panose="020B0604020202020204" pitchFamily="34" charset="0"/>
                </a:endParaRPr>
              </a:p>
            </p:txBody>
          </p:sp>
        </p:grpSp>
        <p:sp>
          <p:nvSpPr>
            <p:cNvPr id="161804" name="Line 11"/>
            <p:cNvSpPr>
              <a:spLocks noChangeShapeType="1"/>
            </p:cNvSpPr>
            <p:nvPr/>
          </p:nvSpPr>
          <p:spPr bwMode="auto">
            <a:xfrm flipV="1">
              <a:off x="2880" y="1870"/>
              <a:ext cx="1996" cy="1152"/>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805" name="Line 12"/>
            <p:cNvSpPr>
              <a:spLocks noChangeShapeType="1"/>
            </p:cNvSpPr>
            <p:nvPr/>
          </p:nvSpPr>
          <p:spPr bwMode="auto">
            <a:xfrm flipH="1">
              <a:off x="431" y="3022"/>
              <a:ext cx="244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806" name="Text Box 14"/>
            <p:cNvSpPr txBox="1">
              <a:spLocks noChangeArrowheads="1"/>
            </p:cNvSpPr>
            <p:nvPr/>
          </p:nvSpPr>
          <p:spPr bwMode="auto">
            <a:xfrm>
              <a:off x="313" y="2763"/>
              <a:ext cx="23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400">
                  <a:solidFill>
                    <a:srgbClr val="000000"/>
                  </a:solidFill>
                  <a:latin typeface="Symbol" panose="05050102010706020507" pitchFamily="18" charset="2"/>
                  <a:cs typeface="Arial" panose="020B0604020202020204" pitchFamily="34" charset="0"/>
                </a:rPr>
                <a:t>a</a:t>
              </a:r>
            </a:p>
          </p:txBody>
        </p:sp>
        <p:sp>
          <p:nvSpPr>
            <p:cNvPr id="161807" name="Arc 15"/>
            <p:cNvSpPr>
              <a:spLocks/>
            </p:cNvSpPr>
            <p:nvPr/>
          </p:nvSpPr>
          <p:spPr bwMode="auto">
            <a:xfrm rot="-1140217">
              <a:off x="4345" y="1997"/>
              <a:ext cx="771" cy="1090"/>
            </a:xfrm>
            <a:custGeom>
              <a:avLst/>
              <a:gdLst>
                <a:gd name="T0" fmla="*/ 0 w 21600"/>
                <a:gd name="T1" fmla="*/ 0 h 34772"/>
                <a:gd name="T2" fmla="*/ 0 w 21600"/>
                <a:gd name="T3" fmla="*/ 0 h 34772"/>
                <a:gd name="T4" fmla="*/ 0 w 21600"/>
                <a:gd name="T5" fmla="*/ 0 h 34772"/>
                <a:gd name="T6" fmla="*/ 0 60000 65536"/>
                <a:gd name="T7" fmla="*/ 0 60000 65536"/>
                <a:gd name="T8" fmla="*/ 0 60000 65536"/>
              </a:gdLst>
              <a:ahLst/>
              <a:cxnLst>
                <a:cxn ang="T6">
                  <a:pos x="T0" y="T1"/>
                </a:cxn>
                <a:cxn ang="T7">
                  <a:pos x="T2" y="T3"/>
                </a:cxn>
                <a:cxn ang="T8">
                  <a:pos x="T4" y="T5"/>
                </a:cxn>
              </a:cxnLst>
              <a:rect l="0" t="0" r="r" b="b"/>
              <a:pathLst>
                <a:path w="21600" h="34772" fill="none" extrusionOk="0">
                  <a:moveTo>
                    <a:pt x="16482" y="-1"/>
                  </a:moveTo>
                  <a:cubicBezTo>
                    <a:pt x="19786" y="3900"/>
                    <a:pt x="21600" y="8847"/>
                    <a:pt x="21600" y="13960"/>
                  </a:cubicBezTo>
                  <a:cubicBezTo>
                    <a:pt x="21600" y="23663"/>
                    <a:pt x="15129" y="32175"/>
                    <a:pt x="5780" y="34772"/>
                  </a:cubicBezTo>
                </a:path>
                <a:path w="21600" h="34772" stroke="0" extrusionOk="0">
                  <a:moveTo>
                    <a:pt x="16482" y="-1"/>
                  </a:moveTo>
                  <a:cubicBezTo>
                    <a:pt x="19786" y="3900"/>
                    <a:pt x="21600" y="8847"/>
                    <a:pt x="21600" y="13960"/>
                  </a:cubicBezTo>
                  <a:cubicBezTo>
                    <a:pt x="21600" y="23663"/>
                    <a:pt x="15129" y="32175"/>
                    <a:pt x="5780" y="34772"/>
                  </a:cubicBezTo>
                  <a:lnTo>
                    <a:pt x="0" y="13960"/>
                  </a:lnTo>
                  <a:lnTo>
                    <a:pt x="16482" y="-1"/>
                  </a:lnTo>
                  <a:close/>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808" name="Text Box 16"/>
            <p:cNvSpPr txBox="1">
              <a:spLocks noChangeArrowheads="1"/>
            </p:cNvSpPr>
            <p:nvPr/>
          </p:nvSpPr>
          <p:spPr bwMode="auto">
            <a:xfrm>
              <a:off x="4546" y="2396"/>
              <a:ext cx="3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400">
                  <a:solidFill>
                    <a:srgbClr val="000000"/>
                  </a:solidFill>
                  <a:latin typeface="Symbol" panose="05050102010706020507" pitchFamily="18" charset="2"/>
                  <a:cs typeface="Arial" panose="020B0604020202020204" pitchFamily="34" charset="0"/>
                </a:rPr>
                <a:t>2q</a:t>
              </a:r>
            </a:p>
          </p:txBody>
        </p:sp>
        <p:sp>
          <p:nvSpPr>
            <p:cNvPr id="161809" name="Line 19"/>
            <p:cNvSpPr>
              <a:spLocks noChangeShapeType="1"/>
            </p:cNvSpPr>
            <p:nvPr/>
          </p:nvSpPr>
          <p:spPr bwMode="auto">
            <a:xfrm rot="227425">
              <a:off x="2608" y="1796"/>
              <a:ext cx="2268" cy="0"/>
            </a:xfrm>
            <a:prstGeom prst="line">
              <a:avLst/>
            </a:prstGeom>
            <a:noFill/>
            <a:ln w="28575">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810" name="Line 20"/>
            <p:cNvSpPr>
              <a:spLocks noChangeShapeType="1"/>
            </p:cNvSpPr>
            <p:nvPr/>
          </p:nvSpPr>
          <p:spPr bwMode="auto">
            <a:xfrm flipV="1">
              <a:off x="657" y="1706"/>
              <a:ext cx="1996" cy="1152"/>
            </a:xfrm>
            <a:prstGeom prst="line">
              <a:avLst/>
            </a:prstGeom>
            <a:noFill/>
            <a:ln w="28575">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811" name="Line 21"/>
            <p:cNvSpPr>
              <a:spLocks noChangeShapeType="1"/>
            </p:cNvSpPr>
            <p:nvPr/>
          </p:nvSpPr>
          <p:spPr bwMode="auto">
            <a:xfrm rot="-377722">
              <a:off x="2706" y="1760"/>
              <a:ext cx="91" cy="1225"/>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61812" name="Object 23"/>
            <p:cNvGraphicFramePr>
              <a:graphicFrameLocks noChangeAspect="1"/>
            </p:cNvGraphicFramePr>
            <p:nvPr/>
          </p:nvGraphicFramePr>
          <p:xfrm>
            <a:off x="2690" y="1751"/>
            <a:ext cx="380" cy="608"/>
          </p:xfrm>
          <a:graphic>
            <a:graphicData uri="http://schemas.openxmlformats.org/presentationml/2006/ole">
              <mc:AlternateContent xmlns:mc="http://schemas.openxmlformats.org/markup-compatibility/2006">
                <mc:Choice xmlns:v="urn:schemas-microsoft-com:vml" Requires="v">
                  <p:oleObj spid="_x0000_s1038" name="Equation" r:id="rId3" imgW="126835" imgH="202936" progId="Equation.3">
                    <p:embed/>
                  </p:oleObj>
                </mc:Choice>
                <mc:Fallback>
                  <p:oleObj name="Equation" r:id="rId3" imgW="126835" imgH="20293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 y="1751"/>
                          <a:ext cx="380" cy="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18109578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0"/>
          <p:cNvSpPr>
            <a:spLocks noGrp="1" noChangeArrowheads="1"/>
          </p:cNvSpPr>
          <p:nvPr>
            <p:ph type="title"/>
          </p:nvPr>
        </p:nvSpPr>
        <p:spPr/>
        <p:txBody>
          <a:bodyPr/>
          <a:lstStyle/>
          <a:p>
            <a:pPr eaLnBrk="1" hangingPunct="1"/>
            <a:r>
              <a:rPr lang="fr-FR" altLang="fr-FR" sz="4000" dirty="0" err="1"/>
              <a:t>Grazing</a:t>
            </a:r>
            <a:r>
              <a:rPr lang="fr-FR" altLang="fr-FR" sz="4000" dirty="0"/>
              <a:t> incidence X-ray diffraction </a:t>
            </a:r>
            <a:r>
              <a:rPr lang="fr-FR" altLang="fr-FR" sz="4000" dirty="0" err="1"/>
              <a:t>measurements</a:t>
            </a:r>
            <a:r>
              <a:rPr lang="fr-FR" altLang="fr-FR" sz="4000" dirty="0"/>
              <a:t> (</a:t>
            </a:r>
            <a:r>
              <a:rPr lang="fr-FR" altLang="fr-FR" sz="4000" dirty="0" err="1"/>
              <a:t>GIXRD</a:t>
            </a:r>
            <a:r>
              <a:rPr lang="fr-FR" altLang="fr-FR" sz="4000" dirty="0"/>
              <a:t>)</a:t>
            </a:r>
          </a:p>
        </p:txBody>
      </p:sp>
      <p:sp>
        <p:nvSpPr>
          <p:cNvPr id="162819" name="Text Box 21"/>
          <p:cNvSpPr txBox="1">
            <a:spLocks noChangeArrowheads="1"/>
          </p:cNvSpPr>
          <p:nvPr/>
        </p:nvSpPr>
        <p:spPr bwMode="auto">
          <a:xfrm>
            <a:off x="2279651" y="5300664"/>
            <a:ext cx="71288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400">
                <a:solidFill>
                  <a:srgbClr val="000000"/>
                </a:solidFill>
                <a:latin typeface="Times New Roman" panose="02020603050405020304" pitchFamily="18" charset="0"/>
                <a:cs typeface="Arial" panose="020B0604020202020204" pitchFamily="34" charset="0"/>
              </a:rPr>
              <a:t>In-plane geometry</a:t>
            </a:r>
          </a:p>
          <a:p>
            <a:pPr eaLnBrk="1" hangingPunct="1">
              <a:spcBef>
                <a:spcPct val="0"/>
              </a:spcBef>
              <a:buFontTx/>
              <a:buNone/>
            </a:pPr>
            <a:r>
              <a:rPr lang="fr-FR" altLang="fr-FR" sz="2400">
                <a:solidFill>
                  <a:srgbClr val="000000"/>
                </a:solidFill>
                <a:latin typeface="Times New Roman" panose="02020603050405020304" pitchFamily="18" charset="0"/>
                <a:cs typeface="Arial" panose="020B0604020202020204" pitchFamily="34" charset="0"/>
              </a:rPr>
              <a:t>This is a TOP view – q is contained in the plane</a:t>
            </a:r>
          </a:p>
          <a:p>
            <a:pPr eaLnBrk="1" hangingPunct="1">
              <a:spcBef>
                <a:spcPct val="0"/>
              </a:spcBef>
              <a:buFontTx/>
              <a:buNone/>
            </a:pPr>
            <a:r>
              <a:rPr lang="fr-FR" altLang="fr-FR" sz="2400">
                <a:solidFill>
                  <a:srgbClr val="000000"/>
                </a:solidFill>
                <a:latin typeface="Times New Roman" panose="02020603050405020304" pitchFamily="18" charset="0"/>
                <a:cs typeface="Arial" panose="020B0604020202020204" pitchFamily="34" charset="0"/>
              </a:rPr>
              <a:t>The detection plane is parallel to the plane of the sample</a:t>
            </a:r>
          </a:p>
        </p:txBody>
      </p:sp>
      <p:grpSp>
        <p:nvGrpSpPr>
          <p:cNvPr id="162820" name="Group 43"/>
          <p:cNvGrpSpPr>
            <a:grpSpLocks/>
          </p:cNvGrpSpPr>
          <p:nvPr/>
        </p:nvGrpSpPr>
        <p:grpSpPr bwMode="auto">
          <a:xfrm>
            <a:off x="2495550" y="2062164"/>
            <a:ext cx="7200900" cy="2879725"/>
            <a:chOff x="612" y="1298"/>
            <a:chExt cx="4536" cy="1814"/>
          </a:xfrm>
        </p:grpSpPr>
        <p:grpSp>
          <p:nvGrpSpPr>
            <p:cNvPr id="162823" name="Group 22"/>
            <p:cNvGrpSpPr>
              <a:grpSpLocks/>
            </p:cNvGrpSpPr>
            <p:nvPr/>
          </p:nvGrpSpPr>
          <p:grpSpPr bwMode="auto">
            <a:xfrm>
              <a:off x="612" y="1298"/>
              <a:ext cx="4536" cy="1814"/>
              <a:chOff x="612" y="1706"/>
              <a:chExt cx="4536" cy="1814"/>
            </a:xfrm>
          </p:grpSpPr>
          <p:sp>
            <p:nvSpPr>
              <p:cNvPr id="162828" name="Rectangle 8"/>
              <p:cNvSpPr>
                <a:spLocks noChangeArrowheads="1"/>
              </p:cNvSpPr>
              <p:nvPr/>
            </p:nvSpPr>
            <p:spPr bwMode="auto">
              <a:xfrm>
                <a:off x="1706" y="2568"/>
                <a:ext cx="2217" cy="952"/>
              </a:xfrm>
              <a:prstGeom prst="rect">
                <a:avLst/>
              </a:prstGeom>
              <a:solidFill>
                <a:srgbClr val="92D050"/>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6600"/>
                </a:extrusionClr>
                <a:contourClr>
                  <a:srgbClr val="92D05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solidFill>
                    <a:srgbClr val="000000"/>
                  </a:solidFill>
                  <a:latin typeface="Arial" panose="020B0604020202020204" pitchFamily="34" charset="0"/>
                  <a:cs typeface="Arial" panose="020B0604020202020204" pitchFamily="34" charset="0"/>
                </a:endParaRPr>
              </a:p>
            </p:txBody>
          </p:sp>
          <p:sp>
            <p:nvSpPr>
              <p:cNvPr id="162829" name="Line 9"/>
              <p:cNvSpPr>
                <a:spLocks noChangeShapeType="1"/>
              </p:cNvSpPr>
              <p:nvPr/>
            </p:nvSpPr>
            <p:spPr bwMode="auto">
              <a:xfrm rot="227425">
                <a:off x="612" y="2934"/>
                <a:ext cx="2268"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30" name="Line 10"/>
              <p:cNvSpPr>
                <a:spLocks noChangeShapeType="1"/>
              </p:cNvSpPr>
              <p:nvPr/>
            </p:nvSpPr>
            <p:spPr bwMode="auto">
              <a:xfrm rot="227425">
                <a:off x="2880" y="3086"/>
                <a:ext cx="2268" cy="0"/>
              </a:xfrm>
              <a:prstGeom prst="line">
                <a:avLst/>
              </a:prstGeom>
              <a:noFill/>
              <a:ln w="28575">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31" name="Line 11"/>
              <p:cNvSpPr>
                <a:spLocks noChangeShapeType="1"/>
              </p:cNvSpPr>
              <p:nvPr/>
            </p:nvSpPr>
            <p:spPr bwMode="auto">
              <a:xfrm flipV="1">
                <a:off x="2880" y="1870"/>
                <a:ext cx="1996" cy="1152"/>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32" name="Arc 14"/>
              <p:cNvSpPr>
                <a:spLocks/>
              </p:cNvSpPr>
              <p:nvPr/>
            </p:nvSpPr>
            <p:spPr bwMode="auto">
              <a:xfrm rot="-1140217">
                <a:off x="4345" y="1997"/>
                <a:ext cx="771" cy="1090"/>
              </a:xfrm>
              <a:custGeom>
                <a:avLst/>
                <a:gdLst>
                  <a:gd name="T0" fmla="*/ 0 w 21600"/>
                  <a:gd name="T1" fmla="*/ 0 h 34772"/>
                  <a:gd name="T2" fmla="*/ 0 w 21600"/>
                  <a:gd name="T3" fmla="*/ 0 h 34772"/>
                  <a:gd name="T4" fmla="*/ 0 w 21600"/>
                  <a:gd name="T5" fmla="*/ 0 h 34772"/>
                  <a:gd name="T6" fmla="*/ 0 60000 65536"/>
                  <a:gd name="T7" fmla="*/ 0 60000 65536"/>
                  <a:gd name="T8" fmla="*/ 0 60000 65536"/>
                </a:gdLst>
                <a:ahLst/>
                <a:cxnLst>
                  <a:cxn ang="T6">
                    <a:pos x="T0" y="T1"/>
                  </a:cxn>
                  <a:cxn ang="T7">
                    <a:pos x="T2" y="T3"/>
                  </a:cxn>
                  <a:cxn ang="T8">
                    <a:pos x="T4" y="T5"/>
                  </a:cxn>
                </a:cxnLst>
                <a:rect l="0" t="0" r="r" b="b"/>
                <a:pathLst>
                  <a:path w="21600" h="34772" fill="none" extrusionOk="0">
                    <a:moveTo>
                      <a:pt x="16482" y="-1"/>
                    </a:moveTo>
                    <a:cubicBezTo>
                      <a:pt x="19786" y="3900"/>
                      <a:pt x="21600" y="8847"/>
                      <a:pt x="21600" y="13960"/>
                    </a:cubicBezTo>
                    <a:cubicBezTo>
                      <a:pt x="21600" y="23663"/>
                      <a:pt x="15129" y="32175"/>
                      <a:pt x="5780" y="34772"/>
                    </a:cubicBezTo>
                  </a:path>
                  <a:path w="21600" h="34772" stroke="0" extrusionOk="0">
                    <a:moveTo>
                      <a:pt x="16482" y="-1"/>
                    </a:moveTo>
                    <a:cubicBezTo>
                      <a:pt x="19786" y="3900"/>
                      <a:pt x="21600" y="8847"/>
                      <a:pt x="21600" y="13960"/>
                    </a:cubicBezTo>
                    <a:cubicBezTo>
                      <a:pt x="21600" y="23663"/>
                      <a:pt x="15129" y="32175"/>
                      <a:pt x="5780" y="34772"/>
                    </a:cubicBezTo>
                    <a:lnTo>
                      <a:pt x="0" y="13960"/>
                    </a:lnTo>
                    <a:lnTo>
                      <a:pt x="16482" y="-1"/>
                    </a:lnTo>
                    <a:close/>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833" name="Text Box 15"/>
              <p:cNvSpPr txBox="1">
                <a:spLocks noChangeArrowheads="1"/>
              </p:cNvSpPr>
              <p:nvPr/>
            </p:nvSpPr>
            <p:spPr bwMode="auto">
              <a:xfrm>
                <a:off x="4546" y="2396"/>
                <a:ext cx="3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400">
                    <a:solidFill>
                      <a:srgbClr val="000000"/>
                    </a:solidFill>
                    <a:latin typeface="Symbol" panose="05050102010706020507" pitchFamily="18" charset="2"/>
                    <a:cs typeface="Arial" panose="020B0604020202020204" pitchFamily="34" charset="0"/>
                  </a:rPr>
                  <a:t>2q</a:t>
                </a:r>
              </a:p>
            </p:txBody>
          </p:sp>
          <p:sp>
            <p:nvSpPr>
              <p:cNvPr id="162834" name="Line 16"/>
              <p:cNvSpPr>
                <a:spLocks noChangeShapeType="1"/>
              </p:cNvSpPr>
              <p:nvPr/>
            </p:nvSpPr>
            <p:spPr bwMode="auto">
              <a:xfrm rot="227425">
                <a:off x="2608" y="1796"/>
                <a:ext cx="2268" cy="0"/>
              </a:xfrm>
              <a:prstGeom prst="line">
                <a:avLst/>
              </a:prstGeom>
              <a:noFill/>
              <a:ln w="28575">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35" name="Line 17"/>
              <p:cNvSpPr>
                <a:spLocks noChangeShapeType="1"/>
              </p:cNvSpPr>
              <p:nvPr/>
            </p:nvSpPr>
            <p:spPr bwMode="auto">
              <a:xfrm flipV="1">
                <a:off x="657" y="1706"/>
                <a:ext cx="1996" cy="1152"/>
              </a:xfrm>
              <a:prstGeom prst="line">
                <a:avLst/>
              </a:prstGeom>
              <a:noFill/>
              <a:ln w="28575">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36" name="Line 18"/>
              <p:cNvSpPr>
                <a:spLocks noChangeShapeType="1"/>
              </p:cNvSpPr>
              <p:nvPr/>
            </p:nvSpPr>
            <p:spPr bwMode="auto">
              <a:xfrm rot="-377722">
                <a:off x="2706" y="1760"/>
                <a:ext cx="91" cy="1225"/>
              </a:xfrm>
              <a:prstGeom prst="line">
                <a:avLst/>
              </a:prstGeom>
              <a:noFill/>
              <a:ln w="28575">
                <a:solidFill>
                  <a:srgbClr val="FF9966"/>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62837" name="Object 19"/>
              <p:cNvGraphicFramePr>
                <a:graphicFrameLocks noChangeAspect="1"/>
              </p:cNvGraphicFramePr>
              <p:nvPr/>
            </p:nvGraphicFramePr>
            <p:xfrm>
              <a:off x="2690" y="1751"/>
              <a:ext cx="380" cy="608"/>
            </p:xfrm>
            <a:graphic>
              <a:graphicData uri="http://schemas.openxmlformats.org/presentationml/2006/ole">
                <mc:AlternateContent xmlns:mc="http://schemas.openxmlformats.org/markup-compatibility/2006">
                  <mc:Choice xmlns:v="urn:schemas-microsoft-com:vml" Requires="v">
                    <p:oleObj spid="_x0000_s2061" name="Equation" r:id="rId3" imgW="126835" imgH="202936" progId="Equation.3">
                      <p:embed/>
                    </p:oleObj>
                  </mc:Choice>
                  <mc:Fallback>
                    <p:oleObj name="Equation" r:id="rId3" imgW="126835" imgH="20293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 y="1751"/>
                            <a:ext cx="380" cy="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162824" name="Arc 39"/>
            <p:cNvSpPr>
              <a:spLocks/>
            </p:cNvSpPr>
            <p:nvPr/>
          </p:nvSpPr>
          <p:spPr bwMode="auto">
            <a:xfrm flipH="1">
              <a:off x="1701" y="2523"/>
              <a:ext cx="545" cy="137"/>
            </a:xfrm>
            <a:custGeom>
              <a:avLst/>
              <a:gdLst>
                <a:gd name="T0" fmla="*/ 0 w 21600"/>
                <a:gd name="T1" fmla="*/ 0 h 7233"/>
                <a:gd name="T2" fmla="*/ 0 w 21600"/>
                <a:gd name="T3" fmla="*/ 0 h 7233"/>
                <a:gd name="T4" fmla="*/ 0 w 21600"/>
                <a:gd name="T5" fmla="*/ 0 h 7233"/>
                <a:gd name="T6" fmla="*/ 0 60000 65536"/>
                <a:gd name="T7" fmla="*/ 0 60000 65536"/>
                <a:gd name="T8" fmla="*/ 0 60000 65536"/>
              </a:gdLst>
              <a:ahLst/>
              <a:cxnLst>
                <a:cxn ang="T6">
                  <a:pos x="T0" y="T1"/>
                </a:cxn>
                <a:cxn ang="T7">
                  <a:pos x="T2" y="T3"/>
                </a:cxn>
                <a:cxn ang="T8">
                  <a:pos x="T4" y="T5"/>
                </a:cxn>
              </a:cxnLst>
              <a:rect l="0" t="0" r="r" b="b"/>
              <a:pathLst>
                <a:path w="21600" h="7233" fill="none" extrusionOk="0">
                  <a:moveTo>
                    <a:pt x="20352" y="0"/>
                  </a:moveTo>
                  <a:cubicBezTo>
                    <a:pt x="21178" y="2322"/>
                    <a:pt x="21600" y="4768"/>
                    <a:pt x="21600" y="7233"/>
                  </a:cubicBezTo>
                </a:path>
                <a:path w="21600" h="7233" stroke="0" extrusionOk="0">
                  <a:moveTo>
                    <a:pt x="20352" y="0"/>
                  </a:moveTo>
                  <a:cubicBezTo>
                    <a:pt x="21178" y="2322"/>
                    <a:pt x="21600" y="4768"/>
                    <a:pt x="21600" y="7233"/>
                  </a:cubicBezTo>
                  <a:lnTo>
                    <a:pt x="0" y="7233"/>
                  </a:lnTo>
                  <a:lnTo>
                    <a:pt x="20352" y="0"/>
                  </a:lnTo>
                  <a:close/>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825" name="Text Box 40"/>
            <p:cNvSpPr txBox="1">
              <a:spLocks noChangeArrowheads="1"/>
            </p:cNvSpPr>
            <p:nvPr/>
          </p:nvSpPr>
          <p:spPr bwMode="auto">
            <a:xfrm>
              <a:off x="1383" y="2568"/>
              <a:ext cx="23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400">
                  <a:solidFill>
                    <a:srgbClr val="000000"/>
                  </a:solidFill>
                  <a:latin typeface="Symbol" panose="05050102010706020507" pitchFamily="18" charset="2"/>
                  <a:cs typeface="Arial" panose="020B0604020202020204" pitchFamily="34" charset="0"/>
                </a:rPr>
                <a:t>a</a:t>
              </a:r>
            </a:p>
          </p:txBody>
        </p:sp>
        <p:sp>
          <p:nvSpPr>
            <p:cNvPr id="162826" name="Arc 41"/>
            <p:cNvSpPr>
              <a:spLocks/>
            </p:cNvSpPr>
            <p:nvPr/>
          </p:nvSpPr>
          <p:spPr bwMode="auto">
            <a:xfrm flipV="1">
              <a:off x="3107" y="2160"/>
              <a:ext cx="545" cy="193"/>
            </a:xfrm>
            <a:custGeom>
              <a:avLst/>
              <a:gdLst>
                <a:gd name="T0" fmla="*/ 0 w 21600"/>
                <a:gd name="T1" fmla="*/ 0 h 10213"/>
                <a:gd name="T2" fmla="*/ 0 w 21600"/>
                <a:gd name="T3" fmla="*/ 0 h 10213"/>
                <a:gd name="T4" fmla="*/ 0 w 21600"/>
                <a:gd name="T5" fmla="*/ 0 h 10213"/>
                <a:gd name="T6" fmla="*/ 0 60000 65536"/>
                <a:gd name="T7" fmla="*/ 0 60000 65536"/>
                <a:gd name="T8" fmla="*/ 0 60000 65536"/>
              </a:gdLst>
              <a:ahLst/>
              <a:cxnLst>
                <a:cxn ang="T6">
                  <a:pos x="T0" y="T1"/>
                </a:cxn>
                <a:cxn ang="T7">
                  <a:pos x="T2" y="T3"/>
                </a:cxn>
                <a:cxn ang="T8">
                  <a:pos x="T4" y="T5"/>
                </a:cxn>
              </a:cxnLst>
              <a:rect l="0" t="0" r="r" b="b"/>
              <a:pathLst>
                <a:path w="21600" h="10213" fill="none" extrusionOk="0">
                  <a:moveTo>
                    <a:pt x="19032" y="0"/>
                  </a:moveTo>
                  <a:cubicBezTo>
                    <a:pt x="20718" y="3140"/>
                    <a:pt x="21600" y="6649"/>
                    <a:pt x="21600" y="10213"/>
                  </a:cubicBezTo>
                </a:path>
                <a:path w="21600" h="10213" stroke="0" extrusionOk="0">
                  <a:moveTo>
                    <a:pt x="19032" y="0"/>
                  </a:moveTo>
                  <a:cubicBezTo>
                    <a:pt x="20718" y="3140"/>
                    <a:pt x="21600" y="6649"/>
                    <a:pt x="21600" y="10213"/>
                  </a:cubicBezTo>
                  <a:lnTo>
                    <a:pt x="0" y="10213"/>
                  </a:lnTo>
                  <a:lnTo>
                    <a:pt x="19032" y="0"/>
                  </a:lnTo>
                  <a:close/>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827" name="Text Box 42"/>
            <p:cNvSpPr txBox="1">
              <a:spLocks noChangeArrowheads="1"/>
            </p:cNvSpPr>
            <p:nvPr/>
          </p:nvSpPr>
          <p:spPr bwMode="auto">
            <a:xfrm>
              <a:off x="3686" y="2251"/>
              <a:ext cx="237"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400">
                  <a:solidFill>
                    <a:srgbClr val="000000"/>
                  </a:solidFill>
                  <a:latin typeface="Symbol" panose="05050102010706020507" pitchFamily="18" charset="2"/>
                  <a:cs typeface="Arial" panose="020B0604020202020204" pitchFamily="34" charset="0"/>
                </a:rPr>
                <a:t>a</a:t>
              </a:r>
            </a:p>
          </p:txBody>
        </p:sp>
      </p:grpSp>
      <p:sp>
        <p:nvSpPr>
          <p:cNvPr id="162822"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10A3126-19B2-4A3C-BD30-E9778DF8A1E1}" type="slidenum">
              <a:rPr lang="fr-FR" altLang="en-US" sz="1200">
                <a:solidFill>
                  <a:srgbClr val="898989"/>
                </a:solidFill>
              </a:rPr>
              <a:pPr>
                <a:spcBef>
                  <a:spcPct val="0"/>
                </a:spcBef>
                <a:buFontTx/>
                <a:buNone/>
              </a:pPr>
              <a:t>29</a:t>
            </a:fld>
            <a:endParaRPr lang="fr-FR" altLang="en-US" sz="1200">
              <a:solidFill>
                <a:srgbClr val="898989"/>
              </a:solidFill>
            </a:endParaRPr>
          </a:p>
        </p:txBody>
      </p:sp>
    </p:spTree>
    <p:extLst>
      <p:ext uri="{BB962C8B-B14F-4D97-AF65-F5344CB8AC3E}">
        <p14:creationId xmlns:p14="http://schemas.microsoft.com/office/powerpoint/2010/main" val="3404421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580775" y="115909"/>
            <a:ext cx="10829188" cy="2267285"/>
            <a:chOff x="594843" y="1030310"/>
            <a:chExt cx="10829188" cy="2267285"/>
          </a:xfrm>
        </p:grpSpPr>
        <p:pic>
          <p:nvPicPr>
            <p:cNvPr id="4" name="Image 3"/>
            <p:cNvPicPr>
              <a:picLocks noChangeAspect="1"/>
            </p:cNvPicPr>
            <p:nvPr/>
          </p:nvPicPr>
          <p:blipFill>
            <a:blip r:embed="rId2"/>
            <a:stretch>
              <a:fillRect/>
            </a:stretch>
          </p:blipFill>
          <p:spPr>
            <a:xfrm>
              <a:off x="594843" y="1378040"/>
              <a:ext cx="10829188" cy="1919555"/>
            </a:xfrm>
            <a:prstGeom prst="rect">
              <a:avLst/>
            </a:prstGeom>
          </p:spPr>
        </p:pic>
        <p:sp>
          <p:nvSpPr>
            <p:cNvPr id="5" name="Rectangle 4"/>
            <p:cNvSpPr/>
            <p:nvPr/>
          </p:nvSpPr>
          <p:spPr>
            <a:xfrm>
              <a:off x="7701566" y="1030310"/>
              <a:ext cx="3721995" cy="502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Image 6"/>
          <p:cNvPicPr>
            <a:picLocks noChangeAspect="1"/>
          </p:cNvPicPr>
          <p:nvPr/>
        </p:nvPicPr>
        <p:blipFill>
          <a:blip r:embed="rId3"/>
          <a:stretch>
            <a:fillRect/>
          </a:stretch>
        </p:blipFill>
        <p:spPr>
          <a:xfrm>
            <a:off x="0" y="1961343"/>
            <a:ext cx="5131093" cy="4523863"/>
          </a:xfrm>
          <a:prstGeom prst="rect">
            <a:avLst/>
          </a:prstGeom>
        </p:spPr>
      </p:pic>
      <p:pic>
        <p:nvPicPr>
          <p:cNvPr id="8" name="Image 7"/>
          <p:cNvPicPr>
            <a:picLocks noChangeAspect="1"/>
          </p:cNvPicPr>
          <p:nvPr/>
        </p:nvPicPr>
        <p:blipFill>
          <a:blip r:embed="rId4"/>
          <a:stretch>
            <a:fillRect/>
          </a:stretch>
        </p:blipFill>
        <p:spPr>
          <a:xfrm>
            <a:off x="4902046" y="2093505"/>
            <a:ext cx="6236273" cy="2260507"/>
          </a:xfrm>
          <a:prstGeom prst="rect">
            <a:avLst/>
          </a:prstGeom>
        </p:spPr>
      </p:pic>
      <p:pic>
        <p:nvPicPr>
          <p:cNvPr id="9" name="Image 8"/>
          <p:cNvPicPr>
            <a:picLocks noChangeAspect="1"/>
          </p:cNvPicPr>
          <p:nvPr/>
        </p:nvPicPr>
        <p:blipFill>
          <a:blip r:embed="rId5"/>
          <a:stretch>
            <a:fillRect/>
          </a:stretch>
        </p:blipFill>
        <p:spPr>
          <a:xfrm>
            <a:off x="4956273" y="4460378"/>
            <a:ext cx="6628510" cy="1236899"/>
          </a:xfrm>
          <a:prstGeom prst="rect">
            <a:avLst/>
          </a:prstGeom>
        </p:spPr>
      </p:pic>
      <p:pic>
        <p:nvPicPr>
          <p:cNvPr id="10" name="Image 9"/>
          <p:cNvPicPr>
            <a:picLocks noChangeAspect="1"/>
          </p:cNvPicPr>
          <p:nvPr/>
        </p:nvPicPr>
        <p:blipFill>
          <a:blip r:embed="rId6"/>
          <a:stretch>
            <a:fillRect/>
          </a:stretch>
        </p:blipFill>
        <p:spPr>
          <a:xfrm>
            <a:off x="5306345" y="5611875"/>
            <a:ext cx="1181100" cy="1181100"/>
          </a:xfrm>
          <a:prstGeom prst="rect">
            <a:avLst/>
          </a:prstGeom>
        </p:spPr>
      </p:pic>
    </p:spTree>
    <p:extLst>
      <p:ext uri="{BB962C8B-B14F-4D97-AF65-F5344CB8AC3E}">
        <p14:creationId xmlns:p14="http://schemas.microsoft.com/office/powerpoint/2010/main" val="22112878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
          <p:cNvSpPr>
            <a:spLocks noGrp="1" noChangeArrowheads="1"/>
          </p:cNvSpPr>
          <p:nvPr>
            <p:ph type="title"/>
          </p:nvPr>
        </p:nvSpPr>
        <p:spPr>
          <a:xfrm>
            <a:off x="795997" y="393260"/>
            <a:ext cx="10515600" cy="1325563"/>
          </a:xfrm>
        </p:spPr>
        <p:txBody>
          <a:bodyPr/>
          <a:lstStyle/>
          <a:p>
            <a:pPr algn="ctr" eaLnBrk="1" hangingPunct="1"/>
            <a:r>
              <a:rPr lang="en-US" altLang="fr-FR" sz="4000" dirty="0" smtClean="0"/>
              <a:t>Grazing incidence X-ray diffraction measurements (</a:t>
            </a:r>
            <a:r>
              <a:rPr lang="en-US" altLang="fr-FR" sz="4000" dirty="0" err="1" smtClean="0"/>
              <a:t>GIXRD</a:t>
            </a:r>
            <a:r>
              <a:rPr lang="en-US" altLang="fr-FR" sz="4000" dirty="0" smtClean="0"/>
              <a:t>)</a:t>
            </a:r>
            <a:endParaRPr lang="en-US" altLang="fr-FR" sz="4000" dirty="0"/>
          </a:p>
        </p:txBody>
      </p:sp>
      <p:sp>
        <p:nvSpPr>
          <p:cNvPr id="5" name="ZoneTexte 4"/>
          <p:cNvSpPr txBox="1"/>
          <p:nvPr/>
        </p:nvSpPr>
        <p:spPr>
          <a:xfrm>
            <a:off x="419646" y="2056066"/>
            <a:ext cx="11268302"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Crystallinity of the deposited layer</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Preferred orientation of the deposited layer long axis ordering of polymers or molecules)</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Mosaics : distribution in-plane or out-of-plane of chain or molecules orientation</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Depth profiling of a given layer: evolution of the stacking mode of molecules from the first molecular layers on the substrate to the very surface</a:t>
            </a:r>
            <a:endParaRPr lang="en-US" sz="2000" dirty="0">
              <a:latin typeface="Arial" panose="020B0604020202020204" pitchFamily="34" charset="0"/>
              <a:cs typeface="Arial" panose="020B0604020202020204" pitchFamily="34" charset="0"/>
            </a:endParaRPr>
          </a:p>
        </p:txBody>
      </p:sp>
      <p:sp>
        <p:nvSpPr>
          <p:cNvPr id="6" name="Flèche vers le bas 5"/>
          <p:cNvSpPr/>
          <p:nvPr/>
        </p:nvSpPr>
        <p:spPr>
          <a:xfrm rot="16200000">
            <a:off x="5183114" y="3444107"/>
            <a:ext cx="661182" cy="48814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p:cNvSpPr txBox="1"/>
          <p:nvPr/>
        </p:nvSpPr>
        <p:spPr>
          <a:xfrm>
            <a:off x="2130666" y="5752895"/>
            <a:ext cx="611065" cy="1231106"/>
          </a:xfrm>
          <a:prstGeom prst="rect">
            <a:avLst/>
          </a:prstGeom>
          <a:noFill/>
        </p:spPr>
        <p:txBody>
          <a:bodyPr wrap="none" rtlCol="0">
            <a:spAutoFit/>
          </a:bodyPr>
          <a:lstStyle/>
          <a:p>
            <a:r>
              <a:rPr lang="en-US" sz="2800" dirty="0" smtClean="0"/>
              <a:t>d</a:t>
            </a:r>
          </a:p>
          <a:p>
            <a:r>
              <a:rPr lang="en-US" sz="2800" dirty="0" smtClean="0"/>
              <a:t>(</a:t>
            </a:r>
            <a:r>
              <a:rPr lang="en-US" sz="2800" dirty="0"/>
              <a:t>Å</a:t>
            </a:r>
            <a:r>
              <a:rPr lang="en-US" sz="2800" dirty="0" smtClean="0"/>
              <a:t>)</a:t>
            </a:r>
          </a:p>
          <a:p>
            <a:endParaRPr lang="en-US" dirty="0"/>
          </a:p>
        </p:txBody>
      </p:sp>
      <p:sp>
        <p:nvSpPr>
          <p:cNvPr id="9" name="ZoneTexte 8"/>
          <p:cNvSpPr txBox="1"/>
          <p:nvPr/>
        </p:nvSpPr>
        <p:spPr>
          <a:xfrm>
            <a:off x="3357508" y="6239545"/>
            <a:ext cx="145347" cy="523220"/>
          </a:xfrm>
          <a:prstGeom prst="rect">
            <a:avLst/>
          </a:prstGeom>
          <a:noFill/>
        </p:spPr>
        <p:txBody>
          <a:bodyPr wrap="square" rtlCol="0">
            <a:spAutoFit/>
          </a:bodyPr>
          <a:lstStyle/>
          <a:p>
            <a:r>
              <a:rPr lang="en-US" sz="2800" dirty="0" smtClean="0"/>
              <a:t>1</a:t>
            </a:r>
            <a:endParaRPr lang="en-US" sz="2800" dirty="0"/>
          </a:p>
        </p:txBody>
      </p:sp>
      <p:sp>
        <p:nvSpPr>
          <p:cNvPr id="10" name="ZoneTexte 9"/>
          <p:cNvSpPr txBox="1"/>
          <p:nvPr/>
        </p:nvSpPr>
        <p:spPr>
          <a:xfrm>
            <a:off x="5451378" y="6223000"/>
            <a:ext cx="550151" cy="523220"/>
          </a:xfrm>
          <a:prstGeom prst="rect">
            <a:avLst/>
          </a:prstGeom>
          <a:noFill/>
        </p:spPr>
        <p:txBody>
          <a:bodyPr wrap="none" rtlCol="0">
            <a:spAutoFit/>
          </a:bodyPr>
          <a:lstStyle/>
          <a:p>
            <a:r>
              <a:rPr lang="en-US" sz="2800" dirty="0"/>
              <a:t>3</a:t>
            </a:r>
            <a:r>
              <a:rPr lang="en-US" sz="2800" dirty="0" smtClean="0"/>
              <a:t>0</a:t>
            </a:r>
            <a:endParaRPr lang="en-US" sz="2800" dirty="0"/>
          </a:p>
        </p:txBody>
      </p:sp>
      <p:sp>
        <p:nvSpPr>
          <p:cNvPr id="11" name="ZoneTexte 10"/>
          <p:cNvSpPr txBox="1"/>
          <p:nvPr/>
        </p:nvSpPr>
        <p:spPr>
          <a:xfrm>
            <a:off x="2067139" y="4820160"/>
            <a:ext cx="806631" cy="954107"/>
          </a:xfrm>
          <a:prstGeom prst="rect">
            <a:avLst/>
          </a:prstGeom>
          <a:noFill/>
        </p:spPr>
        <p:txBody>
          <a:bodyPr wrap="none" rtlCol="0">
            <a:spAutoFit/>
          </a:bodyPr>
          <a:lstStyle/>
          <a:p>
            <a:r>
              <a:rPr lang="en-US" sz="2800" dirty="0" smtClean="0"/>
              <a:t>Q</a:t>
            </a:r>
          </a:p>
          <a:p>
            <a:r>
              <a:rPr lang="en-US" sz="2800" dirty="0" smtClean="0"/>
              <a:t>(Å</a:t>
            </a:r>
            <a:r>
              <a:rPr lang="en-US" sz="2800" baseline="30000" dirty="0" smtClean="0"/>
              <a:t>-1</a:t>
            </a:r>
            <a:r>
              <a:rPr lang="en-US" sz="2800" dirty="0" smtClean="0"/>
              <a:t>)</a:t>
            </a:r>
            <a:endParaRPr lang="en-US" sz="2800" dirty="0"/>
          </a:p>
        </p:txBody>
      </p:sp>
      <p:sp>
        <p:nvSpPr>
          <p:cNvPr id="12" name="ZoneTexte 11"/>
          <p:cNvSpPr txBox="1"/>
          <p:nvPr/>
        </p:nvSpPr>
        <p:spPr>
          <a:xfrm>
            <a:off x="3319151" y="5037104"/>
            <a:ext cx="367408" cy="523220"/>
          </a:xfrm>
          <a:prstGeom prst="rect">
            <a:avLst/>
          </a:prstGeom>
          <a:noFill/>
        </p:spPr>
        <p:txBody>
          <a:bodyPr wrap="none" rtlCol="0">
            <a:spAutoFit/>
          </a:bodyPr>
          <a:lstStyle/>
          <a:p>
            <a:r>
              <a:rPr lang="en-US" sz="2800" dirty="0" smtClean="0"/>
              <a:t>1</a:t>
            </a:r>
            <a:endParaRPr lang="en-US" sz="2800" dirty="0"/>
          </a:p>
        </p:txBody>
      </p:sp>
      <p:sp>
        <p:nvSpPr>
          <p:cNvPr id="13" name="ZoneTexte 12"/>
          <p:cNvSpPr txBox="1"/>
          <p:nvPr/>
        </p:nvSpPr>
        <p:spPr>
          <a:xfrm>
            <a:off x="5315122" y="5090333"/>
            <a:ext cx="822661" cy="523220"/>
          </a:xfrm>
          <a:prstGeom prst="rect">
            <a:avLst/>
          </a:prstGeom>
          <a:noFill/>
        </p:spPr>
        <p:txBody>
          <a:bodyPr wrap="none" rtlCol="0">
            <a:spAutoFit/>
          </a:bodyPr>
          <a:lstStyle/>
          <a:p>
            <a:r>
              <a:rPr lang="en-US" sz="2800" dirty="0" smtClean="0"/>
              <a:t>0,03</a:t>
            </a:r>
            <a:endParaRPr lang="en-US" sz="2800" dirty="0"/>
          </a:p>
        </p:txBody>
      </p:sp>
      <p:cxnSp>
        <p:nvCxnSpPr>
          <p:cNvPr id="21" name="Connecteur droit 20"/>
          <p:cNvCxnSpPr/>
          <p:nvPr/>
        </p:nvCxnSpPr>
        <p:spPr>
          <a:xfrm>
            <a:off x="3502855" y="5657033"/>
            <a:ext cx="0" cy="582512"/>
          </a:xfrm>
          <a:prstGeom prst="line">
            <a:avLst/>
          </a:prstGeom>
        </p:spPr>
        <p:style>
          <a:lnRef idx="1">
            <a:schemeClr val="dk1"/>
          </a:lnRef>
          <a:fillRef idx="0">
            <a:schemeClr val="dk1"/>
          </a:fillRef>
          <a:effectRef idx="0">
            <a:schemeClr val="dk1"/>
          </a:effectRef>
          <a:fontRef idx="minor">
            <a:schemeClr val="tx1"/>
          </a:fontRef>
        </p:style>
      </p:cxnSp>
      <p:cxnSp>
        <p:nvCxnSpPr>
          <p:cNvPr id="22" name="Connecteur droit 21"/>
          <p:cNvCxnSpPr/>
          <p:nvPr/>
        </p:nvCxnSpPr>
        <p:spPr>
          <a:xfrm>
            <a:off x="5687350" y="5623242"/>
            <a:ext cx="0" cy="58251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002412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097785" y="1048745"/>
            <a:ext cx="7101320" cy="4863918"/>
          </a:xfrm>
          <a:prstGeom prst="rect">
            <a:avLst/>
          </a:prstGeom>
        </p:spPr>
      </p:pic>
      <p:sp>
        <p:nvSpPr>
          <p:cNvPr id="5" name="ZoneTexte 4"/>
          <p:cNvSpPr txBox="1"/>
          <p:nvPr/>
        </p:nvSpPr>
        <p:spPr>
          <a:xfrm>
            <a:off x="175491" y="350982"/>
            <a:ext cx="6536213" cy="400110"/>
          </a:xfrm>
          <a:prstGeom prst="rect">
            <a:avLst/>
          </a:prstGeom>
          <a:noFill/>
        </p:spPr>
        <p:txBody>
          <a:bodyPr wrap="none" rtlCol="0">
            <a:spAutoFit/>
          </a:bodyPr>
          <a:lstStyle/>
          <a:p>
            <a:r>
              <a:rPr lang="en-US" sz="2000" dirty="0" smtClean="0">
                <a:solidFill>
                  <a:schemeClr val="accent1"/>
                </a:solidFill>
                <a:latin typeface="Arial" panose="020B0604020202020204" pitchFamily="34" charset="0"/>
                <a:cs typeface="Arial" panose="020B0604020202020204" pitchFamily="34" charset="0"/>
              </a:rPr>
              <a:t>To travel through a multiscale world follow the guides !!! </a:t>
            </a:r>
            <a:endParaRPr lang="en-US" sz="2000" dirty="0">
              <a:solidFill>
                <a:schemeClr val="accent1"/>
              </a:solidFill>
              <a:latin typeface="Arial" panose="020B0604020202020204" pitchFamily="34" charset="0"/>
              <a:cs typeface="Arial" panose="020B0604020202020204" pitchFamily="34" charset="0"/>
            </a:endParaRPr>
          </a:p>
        </p:txBody>
      </p:sp>
      <p:pic>
        <p:nvPicPr>
          <p:cNvPr id="6" name="Image 5"/>
          <p:cNvPicPr>
            <a:picLocks noChangeAspect="1"/>
          </p:cNvPicPr>
          <p:nvPr/>
        </p:nvPicPr>
        <p:blipFill>
          <a:blip r:embed="rId3"/>
          <a:stretch>
            <a:fillRect/>
          </a:stretch>
        </p:blipFill>
        <p:spPr>
          <a:xfrm rot="1215330">
            <a:off x="6254547" y="1546238"/>
            <a:ext cx="5224725" cy="1201016"/>
          </a:xfrm>
          <a:prstGeom prst="rect">
            <a:avLst/>
          </a:prstGeom>
          <a:solidFill>
            <a:schemeClr val="bg1"/>
          </a:solidFill>
        </p:spPr>
      </p:pic>
      <p:pic>
        <p:nvPicPr>
          <p:cNvPr id="7" name="Image 6"/>
          <p:cNvPicPr>
            <a:picLocks noChangeAspect="1"/>
          </p:cNvPicPr>
          <p:nvPr/>
        </p:nvPicPr>
        <p:blipFill>
          <a:blip r:embed="rId4"/>
          <a:stretch>
            <a:fillRect/>
          </a:stretch>
        </p:blipFill>
        <p:spPr>
          <a:xfrm rot="1191627">
            <a:off x="831235" y="1343469"/>
            <a:ext cx="5224725" cy="1255885"/>
          </a:xfrm>
          <a:prstGeom prst="rect">
            <a:avLst/>
          </a:prstGeom>
          <a:solidFill>
            <a:schemeClr val="bg1"/>
          </a:solidFill>
        </p:spPr>
      </p:pic>
      <p:pic>
        <p:nvPicPr>
          <p:cNvPr id="8" name="Image 7"/>
          <p:cNvPicPr>
            <a:picLocks noChangeAspect="1"/>
          </p:cNvPicPr>
          <p:nvPr/>
        </p:nvPicPr>
        <p:blipFill>
          <a:blip r:embed="rId5"/>
          <a:stretch>
            <a:fillRect/>
          </a:stretch>
        </p:blipFill>
        <p:spPr>
          <a:xfrm rot="1151260">
            <a:off x="336053" y="2501857"/>
            <a:ext cx="5224725" cy="1408298"/>
          </a:xfrm>
          <a:prstGeom prst="rect">
            <a:avLst/>
          </a:prstGeom>
          <a:solidFill>
            <a:schemeClr val="bg1"/>
          </a:solidFill>
        </p:spPr>
      </p:pic>
      <p:pic>
        <p:nvPicPr>
          <p:cNvPr id="12" name="Image 11"/>
          <p:cNvPicPr>
            <a:picLocks noChangeAspect="1"/>
          </p:cNvPicPr>
          <p:nvPr/>
        </p:nvPicPr>
        <p:blipFill>
          <a:blip r:embed="rId6"/>
          <a:stretch>
            <a:fillRect/>
          </a:stretch>
        </p:blipFill>
        <p:spPr>
          <a:xfrm rot="1254345">
            <a:off x="5754109" y="3217405"/>
            <a:ext cx="5218628" cy="1207113"/>
          </a:xfrm>
          <a:prstGeom prst="rect">
            <a:avLst/>
          </a:prstGeom>
          <a:solidFill>
            <a:schemeClr val="bg1"/>
          </a:solidFill>
        </p:spPr>
      </p:pic>
      <p:pic>
        <p:nvPicPr>
          <p:cNvPr id="13" name="Image 12"/>
          <p:cNvPicPr>
            <a:picLocks noChangeAspect="1"/>
          </p:cNvPicPr>
          <p:nvPr/>
        </p:nvPicPr>
        <p:blipFill>
          <a:blip r:embed="rId7"/>
          <a:stretch>
            <a:fillRect/>
          </a:stretch>
        </p:blipFill>
        <p:spPr>
          <a:xfrm rot="1240365">
            <a:off x="5255093" y="4333082"/>
            <a:ext cx="5224725" cy="1201016"/>
          </a:xfrm>
          <a:prstGeom prst="rect">
            <a:avLst/>
          </a:prstGeom>
          <a:solidFill>
            <a:schemeClr val="bg1"/>
          </a:solidFill>
        </p:spPr>
      </p:pic>
      <p:sp>
        <p:nvSpPr>
          <p:cNvPr id="14" name="ZoneTexte 13"/>
          <p:cNvSpPr txBox="1"/>
          <p:nvPr/>
        </p:nvSpPr>
        <p:spPr>
          <a:xfrm>
            <a:off x="215876" y="6505403"/>
            <a:ext cx="3058851" cy="338554"/>
          </a:xfrm>
          <a:prstGeom prst="rect">
            <a:avLst/>
          </a:prstGeom>
          <a:noFill/>
        </p:spPr>
        <p:txBody>
          <a:bodyPr wrap="none" rtlCol="0">
            <a:spAutoFit/>
          </a:bodyPr>
          <a:lstStyle/>
          <a:p>
            <a:r>
              <a:rPr lang="en-US" sz="1100" i="1" dirty="0" smtClean="0">
                <a:latin typeface="Arial" panose="020B0604020202020204" pitchFamily="34" charset="0"/>
                <a:cs typeface="Arial" panose="020B0604020202020204" pitchFamily="34" charset="0"/>
              </a:rPr>
              <a:t>J. </a:t>
            </a:r>
            <a:r>
              <a:rPr lang="en-US" sz="1100" i="1" dirty="0" err="1" smtClean="0">
                <a:latin typeface="Arial" panose="020B0604020202020204" pitchFamily="34" charset="0"/>
                <a:cs typeface="Arial" panose="020B0604020202020204" pitchFamily="34" charset="0"/>
              </a:rPr>
              <a:t>Rivnay</a:t>
            </a:r>
            <a:r>
              <a:rPr lang="en-US" sz="1100" i="1" dirty="0" smtClean="0">
                <a:latin typeface="Arial" panose="020B0604020202020204" pitchFamily="34" charset="0"/>
                <a:cs typeface="Arial" panose="020B0604020202020204" pitchFamily="34" charset="0"/>
              </a:rPr>
              <a:t> et al., Chem. Rev. 112 (2012) 5488</a:t>
            </a:r>
            <a:r>
              <a:rPr lang="en-US" sz="1600" i="1" dirty="0" smtClean="0">
                <a:latin typeface="Arial" panose="020B0604020202020204" pitchFamily="34" charset="0"/>
                <a:cs typeface="Arial" panose="020B0604020202020204" pitchFamily="34" charset="0"/>
              </a:rPr>
              <a:t>.</a:t>
            </a:r>
            <a:endParaRPr lang="en-US" sz="1600" i="1" dirty="0">
              <a:latin typeface="Arial" panose="020B0604020202020204" pitchFamily="34" charset="0"/>
              <a:cs typeface="Arial" panose="020B0604020202020204" pitchFamily="34" charset="0"/>
            </a:endParaRPr>
          </a:p>
        </p:txBody>
      </p:sp>
      <p:sp>
        <p:nvSpPr>
          <p:cNvPr id="15" name="ZoneTexte 14"/>
          <p:cNvSpPr txBox="1"/>
          <p:nvPr/>
        </p:nvSpPr>
        <p:spPr>
          <a:xfrm>
            <a:off x="3761466" y="6173579"/>
            <a:ext cx="5737404" cy="646331"/>
          </a:xfrm>
          <a:prstGeom prst="rect">
            <a:avLst/>
          </a:prstGeom>
          <a:noFill/>
        </p:spPr>
        <p:txBody>
          <a:bodyPr wrap="none" rtlCol="0">
            <a:spAutoFit/>
          </a:bodyPr>
          <a:lstStyle/>
          <a:p>
            <a:r>
              <a:rPr lang="en-US" dirty="0" smtClean="0">
                <a:solidFill>
                  <a:schemeClr val="accent1"/>
                </a:solidFill>
              </a:rPr>
              <a:t>Almost exclusively based on radiation scattering/diffraction</a:t>
            </a:r>
          </a:p>
          <a:p>
            <a:r>
              <a:rPr lang="en-US" dirty="0" smtClean="0">
                <a:solidFill>
                  <a:schemeClr val="accent1"/>
                </a:solidFill>
              </a:rPr>
              <a:t>Measurements in the Q space.</a:t>
            </a:r>
            <a:endParaRPr lang="en-US" dirty="0">
              <a:solidFill>
                <a:schemeClr val="accent1"/>
              </a:solidFill>
            </a:endParaRPr>
          </a:p>
        </p:txBody>
      </p:sp>
    </p:spTree>
    <p:extLst>
      <p:ext uri="{BB962C8B-B14F-4D97-AF65-F5344CB8AC3E}">
        <p14:creationId xmlns:p14="http://schemas.microsoft.com/office/powerpoint/2010/main" val="197791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ZoneTexte 3"/>
          <p:cNvSpPr txBox="1">
            <a:spLocks noChangeArrowheads="1"/>
          </p:cNvSpPr>
          <p:nvPr/>
        </p:nvSpPr>
        <p:spPr bwMode="auto">
          <a:xfrm>
            <a:off x="3216275" y="404814"/>
            <a:ext cx="5087931" cy="523220"/>
          </a:xfrm>
          <a:prstGeom prst="rect">
            <a:avLst/>
          </a:prstGeom>
          <a:noFill/>
          <a:ln w="9525">
            <a:noFill/>
            <a:miter lim="800000"/>
            <a:headEnd/>
            <a:tailEnd/>
          </a:ln>
        </p:spPr>
        <p:txBody>
          <a:bodyPr wrap="none">
            <a:spAutoFit/>
          </a:bodyPr>
          <a:lstStyle/>
          <a:p>
            <a:r>
              <a:rPr lang="fr-FR" sz="2800" dirty="0">
                <a:latin typeface="Calibri" pitchFamily="34" charset="0"/>
              </a:rPr>
              <a:t>Synchrotron radiation </a:t>
            </a:r>
            <a:r>
              <a:rPr lang="en-US" sz="2800" dirty="0" smtClean="0">
                <a:latin typeface="Calibri" pitchFamily="34" charset="0"/>
              </a:rPr>
              <a:t>properties</a:t>
            </a:r>
            <a:endParaRPr lang="en-US" sz="2800" dirty="0">
              <a:latin typeface="Calibri" pitchFamily="34" charset="0"/>
            </a:endParaRPr>
          </a:p>
        </p:txBody>
      </p:sp>
      <p:sp>
        <p:nvSpPr>
          <p:cNvPr id="26626" name="ZoneTexte 5"/>
          <p:cNvSpPr txBox="1">
            <a:spLocks noChangeArrowheads="1"/>
          </p:cNvSpPr>
          <p:nvPr/>
        </p:nvSpPr>
        <p:spPr bwMode="auto">
          <a:xfrm>
            <a:off x="3000375" y="1268414"/>
            <a:ext cx="7056438" cy="5632311"/>
          </a:xfrm>
          <a:prstGeom prst="rect">
            <a:avLst/>
          </a:prstGeom>
          <a:noFill/>
          <a:ln w="9525">
            <a:noFill/>
            <a:miter lim="800000"/>
            <a:headEnd/>
            <a:tailEnd/>
          </a:ln>
        </p:spPr>
        <p:txBody>
          <a:bodyPr>
            <a:spAutoFit/>
          </a:bodyPr>
          <a:lstStyle/>
          <a:p>
            <a:pPr marL="285750" indent="-285750">
              <a:buFont typeface="Arial" charset="0"/>
              <a:buChar char="•"/>
            </a:pPr>
            <a:r>
              <a:rPr lang="en-US" dirty="0">
                <a:latin typeface="Calibri" pitchFamily="34" charset="0"/>
              </a:rPr>
              <a:t>High energies (up to 500keV) </a:t>
            </a:r>
            <a:r>
              <a:rPr lang="en-US" dirty="0">
                <a:latin typeface="Calibri" pitchFamily="34" charset="0"/>
                <a:sym typeface="Wingdings" pitchFamily="2" charset="2"/>
              </a:rPr>
              <a:t>==&gt; High penetration of X-rays in matter, non destructive bulk studies .</a:t>
            </a:r>
          </a:p>
          <a:p>
            <a:pPr marL="285750" indent="-285750">
              <a:buFont typeface="Arial" charset="0"/>
              <a:buChar char="•"/>
            </a:pPr>
            <a:r>
              <a:rPr lang="en-US" dirty="0">
                <a:latin typeface="Calibri" pitchFamily="34" charset="0"/>
                <a:sym typeface="Wingdings" pitchFamily="2" charset="2"/>
              </a:rPr>
              <a:t>High flux, high brightness (10</a:t>
            </a:r>
            <a:r>
              <a:rPr lang="en-US" baseline="30000" dirty="0">
                <a:latin typeface="Calibri" pitchFamily="34" charset="0"/>
                <a:sym typeface="Wingdings" pitchFamily="2" charset="2"/>
              </a:rPr>
              <a:t>9</a:t>
            </a:r>
            <a:r>
              <a:rPr lang="en-US" dirty="0">
                <a:latin typeface="Calibri" pitchFamily="34" charset="0"/>
                <a:sym typeface="Wingdings" pitchFamily="2" charset="2"/>
              </a:rPr>
              <a:t>-10</a:t>
            </a:r>
            <a:r>
              <a:rPr lang="en-US" baseline="30000" dirty="0">
                <a:latin typeface="Calibri" pitchFamily="34" charset="0"/>
                <a:sym typeface="Wingdings" pitchFamily="2" charset="2"/>
              </a:rPr>
              <a:t>10</a:t>
            </a:r>
            <a:r>
              <a:rPr lang="en-US" dirty="0">
                <a:latin typeface="Calibri" pitchFamily="34" charset="0"/>
                <a:sym typeface="Wingdings" pitchFamily="2" charset="2"/>
              </a:rPr>
              <a:t> ratio compared to  lab. X-rays sources) ==&gt;  Fast data acquisition &lt; 5 </a:t>
            </a:r>
            <a:r>
              <a:rPr lang="en-US" dirty="0" err="1">
                <a:latin typeface="Calibri" pitchFamily="34" charset="0"/>
                <a:sym typeface="Wingdings" pitchFamily="2" charset="2"/>
              </a:rPr>
              <a:t>ms</a:t>
            </a:r>
            <a:r>
              <a:rPr lang="en-US" dirty="0">
                <a:latin typeface="Calibri" pitchFamily="34" charset="0"/>
                <a:sym typeface="Wingdings" pitchFamily="2" charset="2"/>
              </a:rPr>
              <a:t> (240 frames/s), can study fast and irreversible transformations (chemical kinetics, phase transitions…).</a:t>
            </a:r>
          </a:p>
          <a:p>
            <a:pPr marL="285750" indent="-285750">
              <a:buFont typeface="Arial" charset="0"/>
              <a:buChar char="•"/>
            </a:pPr>
            <a:r>
              <a:rPr lang="en-US" dirty="0" smtClean="0">
                <a:latin typeface="Calibri" pitchFamily="34" charset="0"/>
                <a:sym typeface="Wingdings" pitchFamily="2" charset="2"/>
              </a:rPr>
              <a:t>Very </a:t>
            </a:r>
            <a:r>
              <a:rPr lang="en-US" dirty="0">
                <a:latin typeface="Calibri" pitchFamily="34" charset="0"/>
                <a:sym typeface="Wingdings" pitchFamily="2" charset="2"/>
              </a:rPr>
              <a:t>broad energy spectrum possible from IR to High energy X-rays, IR, </a:t>
            </a:r>
            <a:r>
              <a:rPr lang="en-US" dirty="0" smtClean="0">
                <a:latin typeface="Calibri" pitchFamily="34" charset="0"/>
                <a:sym typeface="Wingdings" pitchFamily="2" charset="2"/>
              </a:rPr>
              <a:t>UV, Raman </a:t>
            </a:r>
            <a:r>
              <a:rPr lang="en-US" dirty="0">
                <a:latin typeface="Calibri" pitchFamily="34" charset="0"/>
                <a:sym typeface="Wingdings" pitchFamily="2" charset="2"/>
              </a:rPr>
              <a:t>spectroscopy possible.</a:t>
            </a:r>
          </a:p>
          <a:p>
            <a:pPr marL="285750" indent="-285750">
              <a:buFont typeface="Arial" charset="0"/>
              <a:buChar char="•"/>
            </a:pPr>
            <a:r>
              <a:rPr lang="en-US" dirty="0">
                <a:latin typeface="Calibri" pitchFamily="34" charset="0"/>
                <a:sym typeface="Wingdings" pitchFamily="2" charset="2"/>
              </a:rPr>
              <a:t>Tunable incoming energy ==&gt; Possibility for distinguishing chemical elements, x-rays absorption spectroscopy (</a:t>
            </a:r>
            <a:r>
              <a:rPr lang="en-US" dirty="0" err="1">
                <a:latin typeface="Calibri" pitchFamily="34" charset="0"/>
                <a:sym typeface="Wingdings" pitchFamily="2" charset="2"/>
              </a:rPr>
              <a:t>XANES</a:t>
            </a:r>
            <a:r>
              <a:rPr lang="en-US" dirty="0">
                <a:latin typeface="Calibri" pitchFamily="34" charset="0"/>
                <a:sym typeface="Wingdings" pitchFamily="2" charset="2"/>
              </a:rPr>
              <a:t> &amp; EXAFS), anomalous scattering, tomography.</a:t>
            </a:r>
          </a:p>
          <a:p>
            <a:pPr marL="285750" indent="-285750">
              <a:buFont typeface="Arial" charset="0"/>
              <a:buChar char="•"/>
            </a:pPr>
            <a:r>
              <a:rPr lang="en-US" dirty="0" smtClean="0">
                <a:latin typeface="Calibri" pitchFamily="34" charset="0"/>
                <a:sym typeface="Wingdings" pitchFamily="2" charset="2"/>
              </a:rPr>
              <a:t>Very small spatial divergence of X-ray beam.</a:t>
            </a:r>
          </a:p>
          <a:p>
            <a:pPr marL="285750" indent="-285750">
              <a:buFont typeface="Arial" charset="0"/>
              <a:buChar char="•"/>
            </a:pPr>
            <a:r>
              <a:rPr lang="en-US" dirty="0" smtClean="0">
                <a:latin typeface="Calibri" pitchFamily="34" charset="0"/>
                <a:sym typeface="Wingdings" pitchFamily="2" charset="2"/>
              </a:rPr>
              <a:t>Can </a:t>
            </a:r>
            <a:r>
              <a:rPr lang="en-US" dirty="0">
                <a:latin typeface="Calibri" pitchFamily="34" charset="0"/>
                <a:sym typeface="Wingdings" pitchFamily="2" charset="2"/>
              </a:rPr>
              <a:t>focus the X-rays beam to very small size (nowadays perspective is &lt; 20 nm) ==&gt; diffraction mapping, microscopy.</a:t>
            </a:r>
          </a:p>
          <a:p>
            <a:pPr marL="285750" indent="-285750">
              <a:buFont typeface="Arial" charset="0"/>
              <a:buChar char="•"/>
            </a:pPr>
            <a:r>
              <a:rPr lang="en-US" dirty="0">
                <a:latin typeface="Calibri" pitchFamily="34" charset="0"/>
                <a:sym typeface="Wingdings" pitchFamily="2" charset="2"/>
              </a:rPr>
              <a:t>Polarized beam.</a:t>
            </a:r>
          </a:p>
          <a:p>
            <a:pPr marL="285750" indent="-285750">
              <a:buFont typeface="Arial" charset="0"/>
              <a:buChar char="•"/>
            </a:pPr>
            <a:r>
              <a:rPr lang="en-US" dirty="0">
                <a:latin typeface="Calibri" pitchFamily="34" charset="0"/>
                <a:sym typeface="Wingdings" pitchFamily="2" charset="2"/>
              </a:rPr>
              <a:t>Temporal structure (in the storage ring different modes of filling are possible and packets of accelerated electrons are more or less numerous possibility to do kinematical studies)</a:t>
            </a:r>
          </a:p>
          <a:p>
            <a:pPr marL="285750" indent="-285750">
              <a:buFont typeface="Arial" charset="0"/>
              <a:buChar char="•"/>
            </a:pPr>
            <a:endParaRPr lang="en-US" dirty="0">
              <a:latin typeface="Calibri" pitchFamily="34" charset="0"/>
              <a:sym typeface="Wingdings" pitchFamily="2" charset="2"/>
            </a:endParaRPr>
          </a:p>
          <a:p>
            <a:pPr marL="285750" indent="-285750">
              <a:buFont typeface="Arial" charset="0"/>
              <a:buChar char="•"/>
            </a:pPr>
            <a:endParaRPr lang="en-US" dirty="0">
              <a:latin typeface="Calibri" pitchFamily="34" charset="0"/>
            </a:endParaRPr>
          </a:p>
        </p:txBody>
      </p:sp>
      <p:pic>
        <p:nvPicPr>
          <p:cNvPr id="6" name="Image 5"/>
          <p:cNvPicPr>
            <a:picLocks noChangeAspect="1"/>
          </p:cNvPicPr>
          <p:nvPr/>
        </p:nvPicPr>
        <p:blipFill>
          <a:blip r:embed="rId2"/>
          <a:stretch>
            <a:fillRect/>
          </a:stretch>
        </p:blipFill>
        <p:spPr>
          <a:xfrm>
            <a:off x="222907" y="6295201"/>
            <a:ext cx="1837713" cy="426274"/>
          </a:xfrm>
          <a:prstGeom prst="rect">
            <a:avLst/>
          </a:prstGeom>
        </p:spPr>
      </p:pic>
      <p:sp>
        <p:nvSpPr>
          <p:cNvPr id="4" name="Flèche droite 3"/>
          <p:cNvSpPr/>
          <p:nvPr/>
        </p:nvSpPr>
        <p:spPr>
          <a:xfrm>
            <a:off x="1141763" y="1692100"/>
            <a:ext cx="1803043" cy="643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03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275008" y="540969"/>
            <a:ext cx="9570144" cy="5540610"/>
          </a:xfrm>
          <a:prstGeom prst="rect">
            <a:avLst/>
          </a:prstGeom>
        </p:spPr>
      </p:pic>
      <p:sp>
        <p:nvSpPr>
          <p:cNvPr id="5" name="ZoneTexte 4"/>
          <p:cNvSpPr txBox="1"/>
          <p:nvPr/>
        </p:nvSpPr>
        <p:spPr>
          <a:xfrm>
            <a:off x="3105959" y="210273"/>
            <a:ext cx="6555000" cy="461665"/>
          </a:xfrm>
          <a:prstGeom prst="rect">
            <a:avLst/>
          </a:prstGeom>
          <a:noFill/>
        </p:spPr>
        <p:txBody>
          <a:bodyPr wrap="none" rtlCol="0">
            <a:spAutoFit/>
          </a:bodyPr>
          <a:lstStyle/>
          <a:p>
            <a:r>
              <a:rPr lang="en-US" sz="2400" dirty="0" smtClean="0">
                <a:solidFill>
                  <a:schemeClr val="accent1"/>
                </a:solidFill>
                <a:latin typeface="Arial" panose="020B0604020202020204" pitchFamily="34" charset="0"/>
                <a:cs typeface="Arial" panose="020B0604020202020204" pitchFamily="34" charset="0"/>
              </a:rPr>
              <a:t>Historical evolution of X-rays sources brilliance</a:t>
            </a:r>
            <a:endParaRPr lang="en-US" sz="2400" dirty="0">
              <a:solidFill>
                <a:schemeClr val="accent1"/>
              </a:solidFill>
              <a:latin typeface="Arial" panose="020B0604020202020204" pitchFamily="34" charset="0"/>
              <a:cs typeface="Arial" panose="020B0604020202020204" pitchFamily="34" charset="0"/>
            </a:endParaRPr>
          </a:p>
        </p:txBody>
      </p:sp>
      <p:pic>
        <p:nvPicPr>
          <p:cNvPr id="6" name="Image 5"/>
          <p:cNvPicPr>
            <a:picLocks noChangeAspect="1"/>
          </p:cNvPicPr>
          <p:nvPr/>
        </p:nvPicPr>
        <p:blipFill>
          <a:blip r:embed="rId3"/>
          <a:stretch>
            <a:fillRect/>
          </a:stretch>
        </p:blipFill>
        <p:spPr>
          <a:xfrm>
            <a:off x="222907" y="6295201"/>
            <a:ext cx="1837713" cy="426274"/>
          </a:xfrm>
          <a:prstGeom prst="rect">
            <a:avLst/>
          </a:prstGeom>
        </p:spPr>
      </p:pic>
    </p:spTree>
    <p:extLst>
      <p:ext uri="{BB962C8B-B14F-4D97-AF65-F5344CB8AC3E}">
        <p14:creationId xmlns:p14="http://schemas.microsoft.com/office/powerpoint/2010/main" val="17893343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ZoneTexte 3"/>
          <p:cNvSpPr txBox="1">
            <a:spLocks noChangeArrowheads="1"/>
          </p:cNvSpPr>
          <p:nvPr/>
        </p:nvSpPr>
        <p:spPr bwMode="auto">
          <a:xfrm>
            <a:off x="3216275" y="404814"/>
            <a:ext cx="5087931" cy="523220"/>
          </a:xfrm>
          <a:prstGeom prst="rect">
            <a:avLst/>
          </a:prstGeom>
          <a:noFill/>
          <a:ln w="9525">
            <a:noFill/>
            <a:miter lim="800000"/>
            <a:headEnd/>
            <a:tailEnd/>
          </a:ln>
        </p:spPr>
        <p:txBody>
          <a:bodyPr wrap="none">
            <a:spAutoFit/>
          </a:bodyPr>
          <a:lstStyle/>
          <a:p>
            <a:r>
              <a:rPr lang="fr-FR" sz="2800" dirty="0">
                <a:latin typeface="Calibri" pitchFamily="34" charset="0"/>
              </a:rPr>
              <a:t>Synchrotron radiation </a:t>
            </a:r>
            <a:r>
              <a:rPr lang="en-US" sz="2800" dirty="0" smtClean="0">
                <a:latin typeface="Calibri" pitchFamily="34" charset="0"/>
              </a:rPr>
              <a:t>properties</a:t>
            </a:r>
            <a:endParaRPr lang="en-US" sz="2800" dirty="0">
              <a:latin typeface="Calibri" pitchFamily="34" charset="0"/>
            </a:endParaRPr>
          </a:p>
        </p:txBody>
      </p:sp>
      <p:sp>
        <p:nvSpPr>
          <p:cNvPr id="26626" name="ZoneTexte 5"/>
          <p:cNvSpPr txBox="1">
            <a:spLocks noChangeArrowheads="1"/>
          </p:cNvSpPr>
          <p:nvPr/>
        </p:nvSpPr>
        <p:spPr bwMode="auto">
          <a:xfrm>
            <a:off x="3000375" y="1268414"/>
            <a:ext cx="7056438" cy="5355312"/>
          </a:xfrm>
          <a:prstGeom prst="rect">
            <a:avLst/>
          </a:prstGeom>
          <a:noFill/>
          <a:ln w="9525">
            <a:noFill/>
            <a:miter lim="800000"/>
            <a:headEnd/>
            <a:tailEnd/>
          </a:ln>
        </p:spPr>
        <p:txBody>
          <a:bodyPr>
            <a:spAutoFit/>
          </a:bodyPr>
          <a:lstStyle/>
          <a:p>
            <a:pPr marL="285750" indent="-285750">
              <a:buFont typeface="Arial" charset="0"/>
              <a:buChar char="•"/>
            </a:pPr>
            <a:r>
              <a:rPr lang="en-US" dirty="0">
                <a:latin typeface="Calibri" pitchFamily="34" charset="0"/>
              </a:rPr>
              <a:t>High energies (up to 500keV) </a:t>
            </a:r>
            <a:r>
              <a:rPr lang="en-US" dirty="0">
                <a:latin typeface="Calibri" pitchFamily="34" charset="0"/>
                <a:sym typeface="Wingdings" pitchFamily="2" charset="2"/>
              </a:rPr>
              <a:t>==&gt; High penetration of X-rays in matter, non destructive bulk studies .</a:t>
            </a:r>
          </a:p>
          <a:p>
            <a:pPr marL="285750" indent="-285750">
              <a:buFont typeface="Arial" charset="0"/>
              <a:buChar char="•"/>
            </a:pPr>
            <a:r>
              <a:rPr lang="en-US" dirty="0">
                <a:latin typeface="Calibri" pitchFamily="34" charset="0"/>
                <a:sym typeface="Wingdings" pitchFamily="2" charset="2"/>
              </a:rPr>
              <a:t>High flux, high brightness (10</a:t>
            </a:r>
            <a:r>
              <a:rPr lang="en-US" baseline="30000" dirty="0">
                <a:latin typeface="Calibri" pitchFamily="34" charset="0"/>
                <a:sym typeface="Wingdings" pitchFamily="2" charset="2"/>
              </a:rPr>
              <a:t>9</a:t>
            </a:r>
            <a:r>
              <a:rPr lang="en-US" dirty="0">
                <a:latin typeface="Calibri" pitchFamily="34" charset="0"/>
                <a:sym typeface="Wingdings" pitchFamily="2" charset="2"/>
              </a:rPr>
              <a:t>-10</a:t>
            </a:r>
            <a:r>
              <a:rPr lang="en-US" baseline="30000" dirty="0">
                <a:latin typeface="Calibri" pitchFamily="34" charset="0"/>
                <a:sym typeface="Wingdings" pitchFamily="2" charset="2"/>
              </a:rPr>
              <a:t>10</a:t>
            </a:r>
            <a:r>
              <a:rPr lang="en-US" dirty="0">
                <a:latin typeface="Calibri" pitchFamily="34" charset="0"/>
                <a:sym typeface="Wingdings" pitchFamily="2" charset="2"/>
              </a:rPr>
              <a:t> compared to  lab. X-rays sources) ==&gt;  Fast data acquisition &lt; 5 </a:t>
            </a:r>
            <a:r>
              <a:rPr lang="en-US" dirty="0" err="1">
                <a:latin typeface="Calibri" pitchFamily="34" charset="0"/>
                <a:sym typeface="Wingdings" pitchFamily="2" charset="2"/>
              </a:rPr>
              <a:t>ms</a:t>
            </a:r>
            <a:r>
              <a:rPr lang="en-US" dirty="0">
                <a:latin typeface="Calibri" pitchFamily="34" charset="0"/>
                <a:sym typeface="Wingdings" pitchFamily="2" charset="2"/>
              </a:rPr>
              <a:t> (240 frames/s), can study fast and irreversible transformations (chemical kinetics, phase transitions…).</a:t>
            </a:r>
          </a:p>
          <a:p>
            <a:pPr marL="285750" indent="-285750">
              <a:buFont typeface="Arial" charset="0"/>
              <a:buChar char="•"/>
            </a:pPr>
            <a:r>
              <a:rPr lang="en-US" dirty="0" smtClean="0">
                <a:latin typeface="Calibri" pitchFamily="34" charset="0"/>
                <a:sym typeface="Wingdings" pitchFamily="2" charset="2"/>
              </a:rPr>
              <a:t>Very </a:t>
            </a:r>
            <a:r>
              <a:rPr lang="en-US" dirty="0">
                <a:latin typeface="Calibri" pitchFamily="34" charset="0"/>
                <a:sym typeface="Wingdings" pitchFamily="2" charset="2"/>
              </a:rPr>
              <a:t>broad energy spectrum possible from IR to High energy X-rays, IR, </a:t>
            </a:r>
            <a:r>
              <a:rPr lang="en-US" dirty="0" smtClean="0">
                <a:latin typeface="Calibri" pitchFamily="34" charset="0"/>
                <a:sym typeface="Wingdings" pitchFamily="2" charset="2"/>
              </a:rPr>
              <a:t>UV, Raman </a:t>
            </a:r>
            <a:r>
              <a:rPr lang="en-US" dirty="0">
                <a:latin typeface="Calibri" pitchFamily="34" charset="0"/>
                <a:sym typeface="Wingdings" pitchFamily="2" charset="2"/>
              </a:rPr>
              <a:t>spectroscopy possible.</a:t>
            </a:r>
          </a:p>
          <a:p>
            <a:pPr marL="285750" indent="-285750">
              <a:buFont typeface="Arial" charset="0"/>
              <a:buChar char="•"/>
            </a:pPr>
            <a:r>
              <a:rPr lang="en-US" dirty="0">
                <a:latin typeface="Calibri" pitchFamily="34" charset="0"/>
                <a:sym typeface="Wingdings" pitchFamily="2" charset="2"/>
              </a:rPr>
              <a:t>Tunable incoming energy ==&gt; Possibility for distinguishing chemical elements, x-rays absorption spectroscopy (</a:t>
            </a:r>
            <a:r>
              <a:rPr lang="en-US" dirty="0" err="1">
                <a:latin typeface="Calibri" pitchFamily="34" charset="0"/>
                <a:sym typeface="Wingdings" pitchFamily="2" charset="2"/>
              </a:rPr>
              <a:t>XANES</a:t>
            </a:r>
            <a:r>
              <a:rPr lang="en-US" dirty="0">
                <a:latin typeface="Calibri" pitchFamily="34" charset="0"/>
                <a:sym typeface="Wingdings" pitchFamily="2" charset="2"/>
              </a:rPr>
              <a:t> &amp; EXAFS), anomalous scattering, tomography.</a:t>
            </a:r>
          </a:p>
          <a:p>
            <a:pPr marL="285750" indent="-285750">
              <a:buFont typeface="Arial" charset="0"/>
              <a:buChar char="•"/>
            </a:pPr>
            <a:r>
              <a:rPr lang="en-US" dirty="0" smtClean="0">
                <a:latin typeface="Calibri" pitchFamily="34" charset="0"/>
                <a:sym typeface="Wingdings" pitchFamily="2" charset="2"/>
              </a:rPr>
              <a:t>Very </a:t>
            </a:r>
            <a:r>
              <a:rPr lang="en-US" dirty="0">
                <a:latin typeface="Calibri" pitchFamily="34" charset="0"/>
                <a:sym typeface="Wingdings" pitchFamily="2" charset="2"/>
              </a:rPr>
              <a:t>small spatial divergence of X-ray beam.</a:t>
            </a:r>
          </a:p>
          <a:p>
            <a:pPr marL="285750" indent="-285750">
              <a:buFont typeface="Arial" charset="0"/>
              <a:buChar char="•"/>
            </a:pPr>
            <a:r>
              <a:rPr lang="en-US" dirty="0" smtClean="0">
                <a:latin typeface="Calibri" pitchFamily="34" charset="0"/>
                <a:sym typeface="Wingdings" pitchFamily="2" charset="2"/>
              </a:rPr>
              <a:t>Can </a:t>
            </a:r>
            <a:r>
              <a:rPr lang="en-US" dirty="0">
                <a:latin typeface="Calibri" pitchFamily="34" charset="0"/>
                <a:sym typeface="Wingdings" pitchFamily="2" charset="2"/>
              </a:rPr>
              <a:t>focus the X-rays beam to very small size (nowadays perspective is &lt; 20 nm) ==&gt; diffraction mapping, microscopy.</a:t>
            </a:r>
          </a:p>
          <a:p>
            <a:pPr marL="285750" indent="-285750">
              <a:buFont typeface="Arial" charset="0"/>
              <a:buChar char="•"/>
            </a:pPr>
            <a:r>
              <a:rPr lang="en-US" dirty="0">
                <a:latin typeface="Calibri" pitchFamily="34" charset="0"/>
                <a:sym typeface="Wingdings" pitchFamily="2" charset="2"/>
              </a:rPr>
              <a:t>Polarized beam.</a:t>
            </a:r>
          </a:p>
          <a:p>
            <a:pPr marL="285750" indent="-285750">
              <a:buFont typeface="Arial" charset="0"/>
              <a:buChar char="•"/>
            </a:pPr>
            <a:r>
              <a:rPr lang="en-US" dirty="0">
                <a:latin typeface="Calibri" pitchFamily="34" charset="0"/>
                <a:sym typeface="Wingdings" pitchFamily="2" charset="2"/>
              </a:rPr>
              <a:t>Temporal structure (in the storage ring different modes of filling are possible and packets of accelerated electrons are more or less numerous possibility to do kinematical studies)</a:t>
            </a:r>
          </a:p>
          <a:p>
            <a:pPr marL="285750" indent="-285750">
              <a:buFont typeface="Arial" charset="0"/>
              <a:buChar char="•"/>
            </a:pPr>
            <a:endParaRPr lang="en-US" dirty="0">
              <a:latin typeface="Calibri" pitchFamily="34" charset="0"/>
              <a:sym typeface="Wingdings" pitchFamily="2" charset="2"/>
            </a:endParaRPr>
          </a:p>
          <a:p>
            <a:pPr marL="285750" indent="-285750">
              <a:buFont typeface="Arial" charset="0"/>
              <a:buChar char="•"/>
            </a:pPr>
            <a:endParaRPr lang="en-US" dirty="0">
              <a:latin typeface="Calibri" pitchFamily="34" charset="0"/>
            </a:endParaRPr>
          </a:p>
        </p:txBody>
      </p:sp>
      <p:pic>
        <p:nvPicPr>
          <p:cNvPr id="6" name="Image 5"/>
          <p:cNvPicPr>
            <a:picLocks noChangeAspect="1"/>
          </p:cNvPicPr>
          <p:nvPr/>
        </p:nvPicPr>
        <p:blipFill>
          <a:blip r:embed="rId2"/>
          <a:stretch>
            <a:fillRect/>
          </a:stretch>
        </p:blipFill>
        <p:spPr>
          <a:xfrm>
            <a:off x="222907" y="6295201"/>
            <a:ext cx="1837713" cy="426274"/>
          </a:xfrm>
          <a:prstGeom prst="rect">
            <a:avLst/>
          </a:prstGeom>
        </p:spPr>
      </p:pic>
      <p:grpSp>
        <p:nvGrpSpPr>
          <p:cNvPr id="4" name="Groupe 3"/>
          <p:cNvGrpSpPr/>
          <p:nvPr/>
        </p:nvGrpSpPr>
        <p:grpSpPr>
          <a:xfrm>
            <a:off x="613955" y="2521131"/>
            <a:ext cx="2386420" cy="2076995"/>
            <a:chOff x="613955" y="2521131"/>
            <a:chExt cx="2386420" cy="2076995"/>
          </a:xfrm>
        </p:grpSpPr>
        <p:sp>
          <p:nvSpPr>
            <p:cNvPr id="2" name="Flèche droite 1"/>
            <p:cNvSpPr/>
            <p:nvPr/>
          </p:nvSpPr>
          <p:spPr>
            <a:xfrm>
              <a:off x="613955" y="3018607"/>
              <a:ext cx="2059849" cy="927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886891" y="2521131"/>
              <a:ext cx="113484" cy="2076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335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82786" y="863866"/>
            <a:ext cx="7101320" cy="4863918"/>
          </a:xfrm>
          <a:prstGeom prst="rect">
            <a:avLst/>
          </a:prstGeom>
        </p:spPr>
      </p:pic>
      <p:sp>
        <p:nvSpPr>
          <p:cNvPr id="5" name="ZoneTexte 4"/>
          <p:cNvSpPr txBox="1"/>
          <p:nvPr/>
        </p:nvSpPr>
        <p:spPr>
          <a:xfrm>
            <a:off x="175491" y="350982"/>
            <a:ext cx="6536213" cy="400110"/>
          </a:xfrm>
          <a:prstGeom prst="rect">
            <a:avLst/>
          </a:prstGeom>
          <a:noFill/>
        </p:spPr>
        <p:txBody>
          <a:bodyPr wrap="none" rtlCol="0">
            <a:spAutoFit/>
          </a:bodyPr>
          <a:lstStyle/>
          <a:p>
            <a:r>
              <a:rPr lang="en-US" sz="2000" dirty="0" smtClean="0">
                <a:solidFill>
                  <a:schemeClr val="accent1"/>
                </a:solidFill>
                <a:latin typeface="Arial" panose="020B0604020202020204" pitchFamily="34" charset="0"/>
                <a:cs typeface="Arial" panose="020B0604020202020204" pitchFamily="34" charset="0"/>
              </a:rPr>
              <a:t>To travel through a multiscale world follow the guides !!! </a:t>
            </a:r>
            <a:endParaRPr lang="en-US" sz="2000" dirty="0">
              <a:solidFill>
                <a:schemeClr val="accent1"/>
              </a:solidFill>
              <a:latin typeface="Arial" panose="020B0604020202020204" pitchFamily="34" charset="0"/>
              <a:cs typeface="Arial" panose="020B0604020202020204" pitchFamily="34" charset="0"/>
            </a:endParaRPr>
          </a:p>
        </p:txBody>
      </p:sp>
      <p:sp>
        <p:nvSpPr>
          <p:cNvPr id="14" name="ZoneTexte 13"/>
          <p:cNvSpPr txBox="1"/>
          <p:nvPr/>
        </p:nvSpPr>
        <p:spPr>
          <a:xfrm>
            <a:off x="215876" y="6505403"/>
            <a:ext cx="4320350" cy="338554"/>
          </a:xfrm>
          <a:prstGeom prst="rect">
            <a:avLst/>
          </a:prstGeom>
          <a:noFill/>
        </p:spPr>
        <p:txBody>
          <a:bodyPr wrap="none" rtlCol="0">
            <a:spAutoFit/>
          </a:bodyPr>
          <a:lstStyle/>
          <a:p>
            <a:r>
              <a:rPr lang="en-US" sz="1600" i="1" dirty="0" smtClean="0">
                <a:latin typeface="Arial" panose="020B0604020202020204" pitchFamily="34" charset="0"/>
                <a:cs typeface="Arial" panose="020B0604020202020204" pitchFamily="34" charset="0"/>
              </a:rPr>
              <a:t>J. </a:t>
            </a:r>
            <a:r>
              <a:rPr lang="en-US" sz="1600" i="1" dirty="0" err="1" smtClean="0">
                <a:latin typeface="Arial" panose="020B0604020202020204" pitchFamily="34" charset="0"/>
                <a:cs typeface="Arial" panose="020B0604020202020204" pitchFamily="34" charset="0"/>
              </a:rPr>
              <a:t>Rivnay</a:t>
            </a:r>
            <a:r>
              <a:rPr lang="en-US" sz="1600" i="1" dirty="0" smtClean="0">
                <a:latin typeface="Arial" panose="020B0604020202020204" pitchFamily="34" charset="0"/>
                <a:cs typeface="Arial" panose="020B0604020202020204" pitchFamily="34" charset="0"/>
              </a:rPr>
              <a:t> et al., Chem. Rev. 112 (2012) 5488.</a:t>
            </a:r>
            <a:endParaRPr lang="en-US" sz="1600" i="1" dirty="0">
              <a:latin typeface="Arial" panose="020B0604020202020204" pitchFamily="34" charset="0"/>
              <a:cs typeface="Arial" panose="020B0604020202020204" pitchFamily="34" charset="0"/>
            </a:endParaRPr>
          </a:p>
        </p:txBody>
      </p:sp>
      <p:grpSp>
        <p:nvGrpSpPr>
          <p:cNvPr id="24" name="Groupe 23"/>
          <p:cNvGrpSpPr/>
          <p:nvPr/>
        </p:nvGrpSpPr>
        <p:grpSpPr>
          <a:xfrm>
            <a:off x="387227" y="303890"/>
            <a:ext cx="10056901" cy="4688095"/>
            <a:chOff x="359518" y="433468"/>
            <a:chExt cx="10056901" cy="4688095"/>
          </a:xfrm>
        </p:grpSpPr>
        <p:sp>
          <p:nvSpPr>
            <p:cNvPr id="3" name="Ellipse 2"/>
            <p:cNvSpPr/>
            <p:nvPr/>
          </p:nvSpPr>
          <p:spPr>
            <a:xfrm>
              <a:off x="732733" y="3811509"/>
              <a:ext cx="1310054" cy="1310054"/>
            </a:xfrm>
            <a:prstGeom prst="ellipse">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èche courbée vers le bas 8"/>
            <p:cNvSpPr/>
            <p:nvPr/>
          </p:nvSpPr>
          <p:spPr>
            <a:xfrm rot="20547894">
              <a:off x="359518" y="433468"/>
              <a:ext cx="10056901" cy="2060423"/>
            </a:xfrm>
            <a:prstGeom prst="curvedDownArrow">
              <a:avLst>
                <a:gd name="adj1" fmla="val 13938"/>
                <a:gd name="adj2" fmla="val 44043"/>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ZoneTexte 9"/>
          <p:cNvSpPr txBox="1"/>
          <p:nvPr/>
        </p:nvSpPr>
        <p:spPr>
          <a:xfrm>
            <a:off x="7764185" y="1048745"/>
            <a:ext cx="4427815" cy="6186309"/>
          </a:xfrm>
          <a:prstGeom prst="rect">
            <a:avLst/>
          </a:prstGeom>
          <a:noFill/>
        </p:spPr>
        <p:txBody>
          <a:bodyPr wrap="none" rtlCol="0">
            <a:spAutoFit/>
          </a:bodyPr>
          <a:lstStyle/>
          <a:p>
            <a:r>
              <a:rPr lang="en-US" dirty="0" smtClean="0"/>
              <a:t>To probe the material at distances longer </a:t>
            </a:r>
          </a:p>
          <a:p>
            <a:r>
              <a:rPr lang="en-US" dirty="0" smtClean="0"/>
              <a:t>than 50 nm with different resolutions and </a:t>
            </a:r>
          </a:p>
          <a:p>
            <a:r>
              <a:rPr lang="en-US" dirty="0" smtClean="0"/>
              <a:t>to image in the real space </a:t>
            </a:r>
            <a:r>
              <a:rPr lang="en-US" dirty="0" err="1" smtClean="0"/>
              <a:t>nano</a:t>
            </a:r>
            <a:r>
              <a:rPr lang="en-US" dirty="0" smtClean="0"/>
              <a:t>-or</a:t>
            </a:r>
          </a:p>
          <a:p>
            <a:r>
              <a:rPr lang="en-US" dirty="0" smtClean="0"/>
              <a:t> micromorphology in 2D or 3D, other </a:t>
            </a:r>
          </a:p>
          <a:p>
            <a:r>
              <a:rPr lang="en-US" dirty="0" smtClean="0"/>
              <a:t>experiments are possible :</a:t>
            </a:r>
          </a:p>
          <a:p>
            <a:endParaRPr lang="en-US" dirty="0" smtClean="0"/>
          </a:p>
          <a:p>
            <a:pPr marL="285750" indent="-285750">
              <a:buFont typeface="Arial" panose="020B0604020202020204" pitchFamily="34" charset="0"/>
              <a:buChar char="•"/>
            </a:pPr>
            <a:r>
              <a:rPr lang="en-US" dirty="0" smtClean="0"/>
              <a:t>Tomography</a:t>
            </a:r>
          </a:p>
          <a:p>
            <a:pPr marL="285750" indent="-285750">
              <a:buFont typeface="Arial" panose="020B0604020202020204" pitchFamily="34" charset="0"/>
              <a:buChar char="•"/>
            </a:pPr>
            <a:r>
              <a:rPr lang="en-US" dirty="0"/>
              <a:t>P</a:t>
            </a:r>
            <a:r>
              <a:rPr lang="en-US" dirty="0" smtClean="0"/>
              <a:t>hase contrast imaging</a:t>
            </a:r>
          </a:p>
          <a:p>
            <a:pPr marL="285750" indent="-285750">
              <a:buFont typeface="Arial" panose="020B0604020202020204" pitchFamily="34" charset="0"/>
              <a:buChar char="•"/>
            </a:pPr>
            <a:r>
              <a:rPr lang="en-US" dirty="0"/>
              <a:t>µ-fluorescence</a:t>
            </a:r>
          </a:p>
          <a:p>
            <a:pPr marL="285750" indent="-285750">
              <a:buFont typeface="Arial" panose="020B0604020202020204" pitchFamily="34" charset="0"/>
              <a:buChar char="•"/>
            </a:pPr>
            <a:r>
              <a:rPr lang="en-US" dirty="0" smtClean="0"/>
              <a:t>Full field diffraction imaging</a:t>
            </a:r>
          </a:p>
          <a:p>
            <a:pPr marL="285750" indent="-285750">
              <a:buFont typeface="Arial" panose="020B0604020202020204" pitchFamily="34" charset="0"/>
              <a:buChar char="•"/>
            </a:pPr>
            <a:r>
              <a:rPr lang="en-US" dirty="0"/>
              <a:t>Coherent scattering (</a:t>
            </a:r>
            <a:r>
              <a:rPr lang="en-US" dirty="0" err="1" smtClean="0"/>
              <a:t>ptychography</a:t>
            </a:r>
            <a:r>
              <a:rPr lang="en-US" dirty="0"/>
              <a:t>)</a:t>
            </a:r>
          </a:p>
          <a:p>
            <a:pPr marL="285750" indent="-285750">
              <a:buFont typeface="Arial" panose="020B0604020202020204" pitchFamily="34" charset="0"/>
              <a:buChar char="•"/>
            </a:pPr>
            <a:r>
              <a:rPr lang="en-US" dirty="0"/>
              <a:t>Resonant scattering of soft X-rays</a:t>
            </a:r>
          </a:p>
          <a:p>
            <a:pPr marL="285750" indent="-285750">
              <a:buFont typeface="Arial" panose="020B0604020202020204" pitchFamily="34" charset="0"/>
              <a:buChar char="•"/>
            </a:pPr>
            <a:endParaRPr lang="en-US" dirty="0" smtClean="0"/>
          </a:p>
          <a:p>
            <a:endParaRPr lang="en-US" dirty="0"/>
          </a:p>
          <a:p>
            <a:r>
              <a:rPr lang="en-US" dirty="0" smtClean="0"/>
              <a:t>Moreover, the possibility to tune the incident</a:t>
            </a:r>
          </a:p>
          <a:p>
            <a:r>
              <a:rPr lang="en-US" dirty="0" smtClean="0"/>
              <a:t> energy allows to develop different</a:t>
            </a:r>
          </a:p>
          <a:p>
            <a:r>
              <a:rPr lang="en-US" dirty="0" smtClean="0"/>
              <a:t> spectroscopies as:</a:t>
            </a:r>
          </a:p>
          <a:p>
            <a:endParaRPr lang="en-US" dirty="0" smtClean="0"/>
          </a:p>
          <a:p>
            <a:pPr marL="285750" indent="-285750">
              <a:buFont typeface="Arial" panose="020B0604020202020204" pitchFamily="34" charset="0"/>
              <a:buChar char="•"/>
            </a:pPr>
            <a:r>
              <a:rPr lang="en-US" dirty="0" smtClean="0"/>
              <a:t>X-rays absorption spectroscopy</a:t>
            </a:r>
          </a:p>
          <a:p>
            <a:pPr marL="285750" indent="-285750">
              <a:buFont typeface="Arial" panose="020B0604020202020204" pitchFamily="34" charset="0"/>
              <a:buChar char="•"/>
            </a:pPr>
            <a:r>
              <a:rPr lang="en-US" dirty="0" smtClean="0"/>
              <a:t>X-rays emission spectroscopy</a:t>
            </a:r>
          </a:p>
          <a:p>
            <a:pPr marL="285750" indent="-285750">
              <a:buFont typeface="Arial" panose="020B0604020202020204" pitchFamily="34" charset="0"/>
              <a:buChar char="•"/>
            </a:pPr>
            <a:r>
              <a:rPr lang="en-US" dirty="0" smtClean="0"/>
              <a:t>X-ray Raman scattering</a:t>
            </a:r>
          </a:p>
          <a:p>
            <a:pPr marL="285750" indent="-285750">
              <a:buFont typeface="Arial" panose="020B0604020202020204" pitchFamily="34" charset="0"/>
              <a:buChar char="•"/>
            </a:pPr>
            <a:endParaRPr lang="en-US" dirty="0"/>
          </a:p>
        </p:txBody>
      </p:sp>
      <p:grpSp>
        <p:nvGrpSpPr>
          <p:cNvPr id="18" name="Groupe 17"/>
          <p:cNvGrpSpPr/>
          <p:nvPr/>
        </p:nvGrpSpPr>
        <p:grpSpPr>
          <a:xfrm>
            <a:off x="585043" y="5199808"/>
            <a:ext cx="6899829" cy="1119038"/>
            <a:chOff x="585043" y="5189175"/>
            <a:chExt cx="6899829" cy="1119038"/>
          </a:xfrm>
          <a:solidFill>
            <a:schemeClr val="bg1"/>
          </a:solidFill>
        </p:grpSpPr>
        <p:grpSp>
          <p:nvGrpSpPr>
            <p:cNvPr id="15" name="Groupe 14"/>
            <p:cNvGrpSpPr/>
            <p:nvPr/>
          </p:nvGrpSpPr>
          <p:grpSpPr>
            <a:xfrm>
              <a:off x="585043" y="5189175"/>
              <a:ext cx="5184000" cy="1119038"/>
              <a:chOff x="1909777" y="1692691"/>
              <a:chExt cx="5184000" cy="1119038"/>
            </a:xfrm>
            <a:grpFill/>
          </p:grpSpPr>
          <p:sp>
            <p:nvSpPr>
              <p:cNvPr id="16" name="Rectangle 15"/>
              <p:cNvSpPr/>
              <p:nvPr/>
            </p:nvSpPr>
            <p:spPr>
              <a:xfrm>
                <a:off x="1909777" y="1692691"/>
                <a:ext cx="5184000" cy="1077218"/>
              </a:xfrm>
              <a:prstGeom prst="rect">
                <a:avLst/>
              </a:prstGeom>
              <a:grpFill/>
              <a:ln w="38100">
                <a:solidFill>
                  <a:srgbClr val="00B050"/>
                </a:solidFill>
              </a:ln>
            </p:spPr>
            <p:txBody>
              <a:bodyPr wrap="square">
                <a:spAutoFit/>
              </a:bodyPr>
              <a:lstStyle/>
              <a:p>
                <a:pPr algn="r"/>
                <a:r>
                  <a:rPr lang="fr-FR" sz="1400" b="1" i="0" dirty="0" smtClean="0">
                    <a:solidFill>
                      <a:srgbClr val="000000"/>
                    </a:solidFill>
                    <a:effectLst/>
                  </a:rPr>
                  <a:t>Chiara </a:t>
                </a:r>
                <a:r>
                  <a:rPr lang="fr-FR" sz="1400" b="1" i="0" dirty="0" err="1" smtClean="0">
                    <a:solidFill>
                      <a:srgbClr val="000000"/>
                    </a:solidFill>
                    <a:effectLst/>
                  </a:rPr>
                  <a:t>Cavallari</a:t>
                </a:r>
                <a:r>
                  <a:rPr lang="fr-FR" sz="1400" b="0" i="0" dirty="0" smtClean="0">
                    <a:solidFill>
                      <a:srgbClr val="000000"/>
                    </a:solidFill>
                    <a:effectLst/>
                  </a:rPr>
                  <a:t> (ESRF)</a:t>
                </a:r>
              </a:p>
              <a:p>
                <a:pPr algn="r"/>
                <a:r>
                  <a:rPr lang="fr-FR" sz="1100" b="0" i="1" dirty="0" smtClean="0">
                    <a:effectLst/>
                  </a:rPr>
                  <a:t>chiara.cavallari@esrf.fr</a:t>
                </a:r>
              </a:p>
              <a:p>
                <a:pPr algn="r"/>
                <a:endParaRPr lang="fr-FR" sz="1100" i="1" dirty="0"/>
              </a:p>
              <a:p>
                <a:pPr algn="r"/>
                <a:endParaRPr lang="fr-FR" sz="1400" b="0" i="1" dirty="0" smtClean="0">
                  <a:effectLst/>
                </a:endParaRPr>
              </a:p>
              <a:p>
                <a:pPr algn="r"/>
                <a:r>
                  <a:rPr lang="fr-FR" sz="1400" b="0" i="1" dirty="0" smtClean="0">
                    <a:solidFill>
                      <a:srgbClr val="0070C0"/>
                    </a:solidFill>
                    <a:effectLst/>
                  </a:rPr>
                  <a:t>X-rays spectroscopy</a:t>
                </a:r>
                <a:endParaRPr lang="fr-FR" sz="1400" b="0" i="0" dirty="0" smtClean="0">
                  <a:solidFill>
                    <a:srgbClr val="0070C0"/>
                  </a:solidFill>
                  <a:effectLst/>
                </a:endParaRPr>
              </a:p>
            </p:txBody>
          </p:sp>
          <p:pic>
            <p:nvPicPr>
              <p:cNvPr id="17" name="Image 16"/>
              <p:cNvPicPr>
                <a:picLocks noChangeAspect="1"/>
              </p:cNvPicPr>
              <p:nvPr/>
            </p:nvPicPr>
            <p:blipFill>
              <a:blip r:embed="rId3"/>
              <a:stretch>
                <a:fillRect/>
              </a:stretch>
            </p:blipFill>
            <p:spPr>
              <a:xfrm>
                <a:off x="1964722" y="1731729"/>
                <a:ext cx="1080000" cy="1080000"/>
              </a:xfrm>
              <a:prstGeom prst="rect">
                <a:avLst/>
              </a:prstGeom>
              <a:grpFill/>
              <a:ln>
                <a:noFill/>
              </a:ln>
            </p:spPr>
          </p:pic>
        </p:grpSp>
        <p:sp>
          <p:nvSpPr>
            <p:cNvPr id="11" name="Flèche droite 10"/>
            <p:cNvSpPr/>
            <p:nvPr/>
          </p:nvSpPr>
          <p:spPr>
            <a:xfrm rot="992885">
              <a:off x="5951636" y="5830111"/>
              <a:ext cx="1533236" cy="163969"/>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1529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82786" y="863866"/>
            <a:ext cx="7101320" cy="4863918"/>
          </a:xfrm>
          <a:prstGeom prst="rect">
            <a:avLst/>
          </a:prstGeom>
        </p:spPr>
      </p:pic>
      <p:sp>
        <p:nvSpPr>
          <p:cNvPr id="5" name="ZoneTexte 4"/>
          <p:cNvSpPr txBox="1"/>
          <p:nvPr/>
        </p:nvSpPr>
        <p:spPr>
          <a:xfrm>
            <a:off x="175491" y="350982"/>
            <a:ext cx="6536213" cy="400110"/>
          </a:xfrm>
          <a:prstGeom prst="rect">
            <a:avLst/>
          </a:prstGeom>
          <a:noFill/>
        </p:spPr>
        <p:txBody>
          <a:bodyPr wrap="none" rtlCol="0">
            <a:spAutoFit/>
          </a:bodyPr>
          <a:lstStyle/>
          <a:p>
            <a:r>
              <a:rPr lang="en-US" sz="2000" dirty="0" smtClean="0">
                <a:solidFill>
                  <a:schemeClr val="accent1"/>
                </a:solidFill>
                <a:latin typeface="Arial" panose="020B0604020202020204" pitchFamily="34" charset="0"/>
                <a:cs typeface="Arial" panose="020B0604020202020204" pitchFamily="34" charset="0"/>
              </a:rPr>
              <a:t>To travel through a multiscale world follow the guides !!! </a:t>
            </a:r>
            <a:endParaRPr lang="en-US" sz="2000" dirty="0">
              <a:solidFill>
                <a:schemeClr val="accent1"/>
              </a:solidFill>
              <a:latin typeface="Arial" panose="020B0604020202020204" pitchFamily="34" charset="0"/>
              <a:cs typeface="Arial" panose="020B0604020202020204" pitchFamily="34" charset="0"/>
            </a:endParaRPr>
          </a:p>
        </p:txBody>
      </p:sp>
      <p:grpSp>
        <p:nvGrpSpPr>
          <p:cNvPr id="6" name="Groupe 5"/>
          <p:cNvGrpSpPr/>
          <p:nvPr/>
        </p:nvGrpSpPr>
        <p:grpSpPr>
          <a:xfrm>
            <a:off x="387227" y="303890"/>
            <a:ext cx="10056901" cy="4688095"/>
            <a:chOff x="359518" y="433468"/>
            <a:chExt cx="10056901" cy="4688095"/>
          </a:xfrm>
        </p:grpSpPr>
        <p:sp>
          <p:nvSpPr>
            <p:cNvPr id="7" name="Ellipse 6"/>
            <p:cNvSpPr/>
            <p:nvPr/>
          </p:nvSpPr>
          <p:spPr>
            <a:xfrm>
              <a:off x="732733" y="3811509"/>
              <a:ext cx="1310054" cy="1310054"/>
            </a:xfrm>
            <a:prstGeom prst="ellipse">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èche courbée vers le bas 7"/>
            <p:cNvSpPr/>
            <p:nvPr/>
          </p:nvSpPr>
          <p:spPr>
            <a:xfrm rot="20547894">
              <a:off x="359518" y="433468"/>
              <a:ext cx="10056901" cy="2060423"/>
            </a:xfrm>
            <a:prstGeom prst="curvedDownArrow">
              <a:avLst>
                <a:gd name="adj1" fmla="val 13938"/>
                <a:gd name="adj2" fmla="val 44043"/>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ZoneTexte 8"/>
          <p:cNvSpPr txBox="1"/>
          <p:nvPr/>
        </p:nvSpPr>
        <p:spPr>
          <a:xfrm>
            <a:off x="7764185" y="953052"/>
            <a:ext cx="4427815" cy="6186309"/>
          </a:xfrm>
          <a:prstGeom prst="rect">
            <a:avLst/>
          </a:prstGeom>
          <a:noFill/>
        </p:spPr>
        <p:txBody>
          <a:bodyPr wrap="none" rtlCol="0">
            <a:spAutoFit/>
          </a:bodyPr>
          <a:lstStyle/>
          <a:p>
            <a:r>
              <a:rPr lang="en-US" dirty="0" smtClean="0"/>
              <a:t>To probe the material at distances longer </a:t>
            </a:r>
          </a:p>
          <a:p>
            <a:r>
              <a:rPr lang="en-US" dirty="0" smtClean="0"/>
              <a:t>than 50 nm with different resolutions and </a:t>
            </a:r>
          </a:p>
          <a:p>
            <a:r>
              <a:rPr lang="en-US" dirty="0" smtClean="0"/>
              <a:t>to image in the real space </a:t>
            </a:r>
            <a:r>
              <a:rPr lang="en-US" dirty="0" err="1" smtClean="0"/>
              <a:t>nano</a:t>
            </a:r>
            <a:r>
              <a:rPr lang="en-US" dirty="0" smtClean="0"/>
              <a:t>-or</a:t>
            </a:r>
          </a:p>
          <a:p>
            <a:r>
              <a:rPr lang="en-US" dirty="0" smtClean="0"/>
              <a:t> micromorphology in 2D or 3D, other </a:t>
            </a:r>
          </a:p>
          <a:p>
            <a:r>
              <a:rPr lang="en-US" dirty="0" smtClean="0"/>
              <a:t>experiments are possible :</a:t>
            </a:r>
          </a:p>
          <a:p>
            <a:endParaRPr lang="en-US" dirty="0" smtClean="0"/>
          </a:p>
          <a:p>
            <a:pPr marL="285750" indent="-285750">
              <a:buFont typeface="Arial" panose="020B0604020202020204" pitchFamily="34" charset="0"/>
              <a:buChar char="•"/>
            </a:pPr>
            <a:r>
              <a:rPr lang="en-US" dirty="0" smtClean="0"/>
              <a:t>Tomography</a:t>
            </a:r>
          </a:p>
          <a:p>
            <a:pPr marL="285750" indent="-285750">
              <a:buFont typeface="Arial" panose="020B0604020202020204" pitchFamily="34" charset="0"/>
              <a:buChar char="•"/>
            </a:pPr>
            <a:r>
              <a:rPr lang="en-US" dirty="0"/>
              <a:t>P</a:t>
            </a:r>
            <a:r>
              <a:rPr lang="en-US" dirty="0" smtClean="0"/>
              <a:t>hase contrast imaging</a:t>
            </a:r>
          </a:p>
          <a:p>
            <a:pPr marL="285750" indent="-285750">
              <a:buFont typeface="Arial" panose="020B0604020202020204" pitchFamily="34" charset="0"/>
              <a:buChar char="•"/>
            </a:pPr>
            <a:r>
              <a:rPr lang="en-US" dirty="0"/>
              <a:t>µ-fluorescence</a:t>
            </a:r>
          </a:p>
          <a:p>
            <a:pPr marL="285750" indent="-285750">
              <a:buFont typeface="Arial" panose="020B0604020202020204" pitchFamily="34" charset="0"/>
              <a:buChar char="•"/>
            </a:pPr>
            <a:r>
              <a:rPr lang="en-US" dirty="0" smtClean="0"/>
              <a:t>Full field diffraction imaging</a:t>
            </a:r>
          </a:p>
          <a:p>
            <a:pPr marL="285750" indent="-285750">
              <a:buFont typeface="Arial" panose="020B0604020202020204" pitchFamily="34" charset="0"/>
              <a:buChar char="•"/>
            </a:pPr>
            <a:r>
              <a:rPr lang="en-US" dirty="0"/>
              <a:t>Coherent scattering (</a:t>
            </a:r>
            <a:r>
              <a:rPr lang="en-US" dirty="0" err="1" smtClean="0"/>
              <a:t>ptychography</a:t>
            </a:r>
            <a:r>
              <a:rPr lang="en-US" dirty="0"/>
              <a:t>)</a:t>
            </a:r>
          </a:p>
          <a:p>
            <a:pPr marL="285750" indent="-285750">
              <a:buFont typeface="Arial" panose="020B0604020202020204" pitchFamily="34" charset="0"/>
              <a:buChar char="•"/>
            </a:pPr>
            <a:r>
              <a:rPr lang="en-US" dirty="0"/>
              <a:t>Resonant scattering of soft X-rays</a:t>
            </a:r>
          </a:p>
          <a:p>
            <a:pPr marL="285750" indent="-285750">
              <a:buFont typeface="Arial" panose="020B0604020202020204" pitchFamily="34" charset="0"/>
              <a:buChar char="•"/>
            </a:pPr>
            <a:endParaRPr lang="en-US" dirty="0" smtClean="0"/>
          </a:p>
          <a:p>
            <a:endParaRPr lang="en-US" dirty="0"/>
          </a:p>
          <a:p>
            <a:r>
              <a:rPr lang="en-US" dirty="0" smtClean="0"/>
              <a:t>Moreover, the possibility to tune the incident</a:t>
            </a:r>
          </a:p>
          <a:p>
            <a:r>
              <a:rPr lang="en-US" dirty="0" smtClean="0"/>
              <a:t> energy allows to develop different</a:t>
            </a:r>
          </a:p>
          <a:p>
            <a:r>
              <a:rPr lang="en-US" dirty="0" smtClean="0"/>
              <a:t> spectroscopies as:</a:t>
            </a:r>
          </a:p>
          <a:p>
            <a:endParaRPr lang="en-US" dirty="0" smtClean="0"/>
          </a:p>
          <a:p>
            <a:pPr marL="285750" indent="-285750">
              <a:buFont typeface="Arial" panose="020B0604020202020204" pitchFamily="34" charset="0"/>
              <a:buChar char="•"/>
            </a:pPr>
            <a:r>
              <a:rPr lang="en-US" dirty="0" smtClean="0"/>
              <a:t>X-rays absorption spectroscopy</a:t>
            </a:r>
          </a:p>
          <a:p>
            <a:pPr marL="285750" indent="-285750">
              <a:buFont typeface="Arial" panose="020B0604020202020204" pitchFamily="34" charset="0"/>
              <a:buChar char="•"/>
            </a:pPr>
            <a:r>
              <a:rPr lang="en-US" dirty="0" smtClean="0"/>
              <a:t>X-rays emission spectroscopy</a:t>
            </a:r>
          </a:p>
          <a:p>
            <a:pPr marL="285750" indent="-285750">
              <a:buFont typeface="Arial" panose="020B0604020202020204" pitchFamily="34" charset="0"/>
              <a:buChar char="•"/>
            </a:pPr>
            <a:r>
              <a:rPr lang="en-US" dirty="0" smtClean="0"/>
              <a:t>X-ray Raman scattering</a:t>
            </a:r>
          </a:p>
          <a:p>
            <a:pPr marL="285750" indent="-285750">
              <a:buFont typeface="Arial" panose="020B0604020202020204" pitchFamily="34" charset="0"/>
              <a:buChar char="•"/>
            </a:pPr>
            <a:endParaRPr lang="en-US" dirty="0"/>
          </a:p>
        </p:txBody>
      </p:sp>
      <p:grpSp>
        <p:nvGrpSpPr>
          <p:cNvPr id="10" name="Groupe 9"/>
          <p:cNvGrpSpPr/>
          <p:nvPr/>
        </p:nvGrpSpPr>
        <p:grpSpPr>
          <a:xfrm>
            <a:off x="1241446" y="1854127"/>
            <a:ext cx="6513478" cy="1152000"/>
            <a:chOff x="1241446" y="1854127"/>
            <a:chExt cx="6513478" cy="1152000"/>
          </a:xfrm>
        </p:grpSpPr>
        <p:grpSp>
          <p:nvGrpSpPr>
            <p:cNvPr id="11" name="Groupe 10"/>
            <p:cNvGrpSpPr/>
            <p:nvPr/>
          </p:nvGrpSpPr>
          <p:grpSpPr>
            <a:xfrm>
              <a:off x="1241446" y="1854127"/>
              <a:ext cx="5184000" cy="1152000"/>
              <a:chOff x="8053883" y="5578675"/>
              <a:chExt cx="5184000" cy="1152000"/>
            </a:xfrm>
            <a:solidFill>
              <a:schemeClr val="bg1"/>
            </a:solidFill>
          </p:grpSpPr>
          <p:sp>
            <p:nvSpPr>
              <p:cNvPr id="13" name="Rectangle 12"/>
              <p:cNvSpPr/>
              <p:nvPr/>
            </p:nvSpPr>
            <p:spPr>
              <a:xfrm>
                <a:off x="8053883" y="5578675"/>
                <a:ext cx="5184000" cy="1152000"/>
              </a:xfrm>
              <a:prstGeom prst="rect">
                <a:avLst/>
              </a:prstGeom>
              <a:grpFill/>
              <a:ln w="38100">
                <a:solidFill>
                  <a:srgbClr val="00B050"/>
                </a:solidFill>
              </a:ln>
            </p:spPr>
            <p:txBody>
              <a:bodyPr wrap="square">
                <a:spAutoFit/>
              </a:bodyPr>
              <a:lstStyle/>
              <a:p>
                <a:endParaRPr lang="fr-FR" sz="400" dirty="0">
                  <a:solidFill>
                    <a:srgbClr val="000FFF"/>
                  </a:solidFill>
                </a:endParaRPr>
              </a:p>
              <a:p>
                <a:r>
                  <a:rPr lang="fr-FR" sz="1400" b="1" dirty="0">
                    <a:solidFill>
                      <a:srgbClr val="000000"/>
                    </a:solidFill>
                  </a:rPr>
                  <a:t>Julie Villanova</a:t>
                </a:r>
                <a:r>
                  <a:rPr lang="fr-FR" sz="1400" dirty="0">
                    <a:solidFill>
                      <a:srgbClr val="000000"/>
                    </a:solidFill>
                  </a:rPr>
                  <a:t> (</a:t>
                </a:r>
                <a:r>
                  <a:rPr lang="fr-FR" sz="1400" dirty="0" smtClean="0">
                    <a:solidFill>
                      <a:srgbClr val="000000"/>
                    </a:solidFill>
                  </a:rPr>
                  <a:t>ESRF)</a:t>
                </a:r>
              </a:p>
              <a:p>
                <a:r>
                  <a:rPr lang="fr-FR" sz="1100" i="1" dirty="0">
                    <a:solidFill>
                      <a:srgbClr val="000000"/>
                    </a:solidFill>
                  </a:rPr>
                  <a:t>julie.villanova@esrf.fr</a:t>
                </a:r>
                <a:endParaRPr lang="fr-FR" sz="1100" i="1" dirty="0" smtClean="0">
                  <a:solidFill>
                    <a:srgbClr val="000000"/>
                  </a:solidFill>
                </a:endParaRPr>
              </a:p>
              <a:p>
                <a:endParaRPr lang="fr-FR" sz="1400" i="1" dirty="0" smtClean="0">
                  <a:solidFill>
                    <a:srgbClr val="0070C0"/>
                  </a:solidFill>
                </a:endParaRPr>
              </a:p>
              <a:p>
                <a:endParaRPr lang="fr-FR" sz="1400" i="1" dirty="0">
                  <a:solidFill>
                    <a:srgbClr val="0070C0"/>
                  </a:solidFill>
                </a:endParaRPr>
              </a:p>
              <a:p>
                <a:r>
                  <a:rPr lang="fr-FR" sz="1400" i="1" dirty="0" smtClean="0">
                    <a:solidFill>
                      <a:srgbClr val="0070C0"/>
                    </a:solidFill>
                  </a:rPr>
                  <a:t>X-rays </a:t>
                </a:r>
                <a:r>
                  <a:rPr lang="fr-FR" sz="1400" i="1" dirty="0" err="1">
                    <a:solidFill>
                      <a:srgbClr val="0070C0"/>
                    </a:solidFill>
                  </a:rPr>
                  <a:t>nanotomography</a:t>
                </a:r>
                <a:endParaRPr lang="fr-FR" sz="1400" dirty="0">
                  <a:solidFill>
                    <a:srgbClr val="0070C0"/>
                  </a:solidFill>
                </a:endParaRPr>
              </a:p>
            </p:txBody>
          </p:sp>
          <p:pic>
            <p:nvPicPr>
              <p:cNvPr id="14" name="Image 13"/>
              <p:cNvPicPr>
                <a:picLocks noChangeAspect="1"/>
              </p:cNvPicPr>
              <p:nvPr/>
            </p:nvPicPr>
            <p:blipFill>
              <a:blip r:embed="rId3"/>
              <a:stretch>
                <a:fillRect/>
              </a:stretch>
            </p:blipFill>
            <p:spPr>
              <a:xfrm>
                <a:off x="12120939" y="5612620"/>
                <a:ext cx="1080000" cy="1080000"/>
              </a:xfrm>
              <a:prstGeom prst="rect">
                <a:avLst/>
              </a:prstGeom>
              <a:grpFill/>
            </p:spPr>
          </p:pic>
        </p:grpSp>
        <p:sp>
          <p:nvSpPr>
            <p:cNvPr id="12" name="Flèche droite 11"/>
            <p:cNvSpPr/>
            <p:nvPr/>
          </p:nvSpPr>
          <p:spPr>
            <a:xfrm rot="2254416">
              <a:off x="6594739" y="2653628"/>
              <a:ext cx="1160185" cy="212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594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82786" y="863866"/>
            <a:ext cx="7101320" cy="4863918"/>
          </a:xfrm>
          <a:prstGeom prst="rect">
            <a:avLst/>
          </a:prstGeom>
        </p:spPr>
      </p:pic>
      <p:sp>
        <p:nvSpPr>
          <p:cNvPr id="5" name="ZoneTexte 4"/>
          <p:cNvSpPr txBox="1"/>
          <p:nvPr/>
        </p:nvSpPr>
        <p:spPr>
          <a:xfrm>
            <a:off x="175491" y="350982"/>
            <a:ext cx="6536213" cy="400110"/>
          </a:xfrm>
          <a:prstGeom prst="rect">
            <a:avLst/>
          </a:prstGeom>
          <a:noFill/>
        </p:spPr>
        <p:txBody>
          <a:bodyPr wrap="none" rtlCol="0">
            <a:spAutoFit/>
          </a:bodyPr>
          <a:lstStyle/>
          <a:p>
            <a:r>
              <a:rPr lang="en-US" sz="2000" dirty="0" smtClean="0">
                <a:solidFill>
                  <a:schemeClr val="accent1"/>
                </a:solidFill>
                <a:latin typeface="Arial" panose="020B0604020202020204" pitchFamily="34" charset="0"/>
                <a:cs typeface="Arial" panose="020B0604020202020204" pitchFamily="34" charset="0"/>
              </a:rPr>
              <a:t>To travel through a multiscale world follow the guides !!! </a:t>
            </a:r>
            <a:endParaRPr lang="en-US" sz="2000" dirty="0">
              <a:solidFill>
                <a:schemeClr val="accent1"/>
              </a:solidFill>
              <a:latin typeface="Arial" panose="020B0604020202020204" pitchFamily="34" charset="0"/>
              <a:cs typeface="Arial" panose="020B0604020202020204" pitchFamily="34" charset="0"/>
            </a:endParaRPr>
          </a:p>
        </p:txBody>
      </p:sp>
      <p:grpSp>
        <p:nvGrpSpPr>
          <p:cNvPr id="6" name="Groupe 5"/>
          <p:cNvGrpSpPr/>
          <p:nvPr/>
        </p:nvGrpSpPr>
        <p:grpSpPr>
          <a:xfrm>
            <a:off x="387227" y="303890"/>
            <a:ext cx="10056901" cy="4688095"/>
            <a:chOff x="359518" y="433468"/>
            <a:chExt cx="10056901" cy="4688095"/>
          </a:xfrm>
        </p:grpSpPr>
        <p:sp>
          <p:nvSpPr>
            <p:cNvPr id="7" name="Ellipse 6"/>
            <p:cNvSpPr/>
            <p:nvPr/>
          </p:nvSpPr>
          <p:spPr>
            <a:xfrm>
              <a:off x="732733" y="3811509"/>
              <a:ext cx="1310054" cy="1310054"/>
            </a:xfrm>
            <a:prstGeom prst="ellipse">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èche courbée vers le bas 7"/>
            <p:cNvSpPr/>
            <p:nvPr/>
          </p:nvSpPr>
          <p:spPr>
            <a:xfrm rot="20547894">
              <a:off x="359518" y="433468"/>
              <a:ext cx="10056901" cy="2060423"/>
            </a:xfrm>
            <a:prstGeom prst="curvedDownArrow">
              <a:avLst>
                <a:gd name="adj1" fmla="val 13938"/>
                <a:gd name="adj2" fmla="val 44043"/>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ZoneTexte 8"/>
          <p:cNvSpPr txBox="1"/>
          <p:nvPr/>
        </p:nvSpPr>
        <p:spPr>
          <a:xfrm>
            <a:off x="7764185" y="738309"/>
            <a:ext cx="4427815" cy="6186309"/>
          </a:xfrm>
          <a:prstGeom prst="rect">
            <a:avLst/>
          </a:prstGeom>
          <a:noFill/>
        </p:spPr>
        <p:txBody>
          <a:bodyPr wrap="none" rtlCol="0">
            <a:spAutoFit/>
          </a:bodyPr>
          <a:lstStyle/>
          <a:p>
            <a:r>
              <a:rPr lang="en-US" dirty="0" smtClean="0"/>
              <a:t>To probe the material at distances longer </a:t>
            </a:r>
          </a:p>
          <a:p>
            <a:r>
              <a:rPr lang="en-US" dirty="0" smtClean="0"/>
              <a:t>than 50 nm with different resolutions and </a:t>
            </a:r>
          </a:p>
          <a:p>
            <a:r>
              <a:rPr lang="en-US" dirty="0" smtClean="0"/>
              <a:t>to image in the real space </a:t>
            </a:r>
            <a:r>
              <a:rPr lang="en-US" dirty="0" err="1" smtClean="0"/>
              <a:t>nano</a:t>
            </a:r>
            <a:r>
              <a:rPr lang="en-US" dirty="0" smtClean="0"/>
              <a:t>-or</a:t>
            </a:r>
          </a:p>
          <a:p>
            <a:r>
              <a:rPr lang="en-US" dirty="0" smtClean="0"/>
              <a:t> micromorphology in 2D or 3D, other </a:t>
            </a:r>
          </a:p>
          <a:p>
            <a:r>
              <a:rPr lang="en-US" dirty="0" smtClean="0"/>
              <a:t>experiments are possible :</a:t>
            </a:r>
          </a:p>
          <a:p>
            <a:endParaRPr lang="en-US" dirty="0" smtClean="0"/>
          </a:p>
          <a:p>
            <a:pPr marL="285750" indent="-285750">
              <a:buFont typeface="Arial" panose="020B0604020202020204" pitchFamily="34" charset="0"/>
              <a:buChar char="•"/>
            </a:pPr>
            <a:r>
              <a:rPr lang="en-US" dirty="0" smtClean="0"/>
              <a:t>Tomography</a:t>
            </a:r>
          </a:p>
          <a:p>
            <a:pPr marL="285750" indent="-285750">
              <a:buFont typeface="Arial" panose="020B0604020202020204" pitchFamily="34" charset="0"/>
              <a:buChar char="•"/>
            </a:pPr>
            <a:r>
              <a:rPr lang="en-US" dirty="0"/>
              <a:t>P</a:t>
            </a:r>
            <a:r>
              <a:rPr lang="en-US" dirty="0" smtClean="0"/>
              <a:t>hase contrast imaging</a:t>
            </a:r>
          </a:p>
          <a:p>
            <a:pPr marL="285750" indent="-285750">
              <a:buFont typeface="Arial" panose="020B0604020202020204" pitchFamily="34" charset="0"/>
              <a:buChar char="•"/>
            </a:pPr>
            <a:r>
              <a:rPr lang="en-US" dirty="0"/>
              <a:t>µ-fluorescence</a:t>
            </a:r>
          </a:p>
          <a:p>
            <a:pPr marL="285750" indent="-285750">
              <a:buFont typeface="Arial" panose="020B0604020202020204" pitchFamily="34" charset="0"/>
              <a:buChar char="•"/>
            </a:pPr>
            <a:r>
              <a:rPr lang="en-US" dirty="0" smtClean="0"/>
              <a:t>Full field diffraction imaging</a:t>
            </a:r>
          </a:p>
          <a:p>
            <a:pPr marL="285750" indent="-285750">
              <a:buFont typeface="Arial" panose="020B0604020202020204" pitchFamily="34" charset="0"/>
              <a:buChar char="•"/>
            </a:pPr>
            <a:r>
              <a:rPr lang="en-US" dirty="0"/>
              <a:t>Coherent scattering (</a:t>
            </a:r>
            <a:r>
              <a:rPr lang="en-US" dirty="0" err="1" smtClean="0"/>
              <a:t>ptychography</a:t>
            </a:r>
            <a:r>
              <a:rPr lang="en-US" dirty="0"/>
              <a:t>)</a:t>
            </a:r>
          </a:p>
          <a:p>
            <a:pPr marL="285750" indent="-285750">
              <a:buFont typeface="Arial" panose="020B0604020202020204" pitchFamily="34" charset="0"/>
              <a:buChar char="•"/>
            </a:pPr>
            <a:r>
              <a:rPr lang="en-US" dirty="0"/>
              <a:t>Resonant scattering of soft X-rays</a:t>
            </a:r>
          </a:p>
          <a:p>
            <a:pPr marL="285750" indent="-285750">
              <a:buFont typeface="Arial" panose="020B0604020202020204" pitchFamily="34" charset="0"/>
              <a:buChar char="•"/>
            </a:pPr>
            <a:endParaRPr lang="en-US" dirty="0" smtClean="0"/>
          </a:p>
          <a:p>
            <a:endParaRPr lang="en-US" dirty="0"/>
          </a:p>
          <a:p>
            <a:r>
              <a:rPr lang="en-US" dirty="0" smtClean="0"/>
              <a:t>Moreover, the possibility to tune the incident</a:t>
            </a:r>
          </a:p>
          <a:p>
            <a:r>
              <a:rPr lang="en-US" dirty="0" smtClean="0"/>
              <a:t> energy allows to develop different</a:t>
            </a:r>
          </a:p>
          <a:p>
            <a:r>
              <a:rPr lang="en-US" dirty="0" smtClean="0"/>
              <a:t> spectroscopies as:</a:t>
            </a:r>
          </a:p>
          <a:p>
            <a:endParaRPr lang="en-US" dirty="0" smtClean="0"/>
          </a:p>
          <a:p>
            <a:pPr marL="285750" indent="-285750">
              <a:buFont typeface="Arial" panose="020B0604020202020204" pitchFamily="34" charset="0"/>
              <a:buChar char="•"/>
            </a:pPr>
            <a:r>
              <a:rPr lang="en-US" dirty="0" smtClean="0"/>
              <a:t>X-rays absorption spectroscopy</a:t>
            </a:r>
          </a:p>
          <a:p>
            <a:pPr marL="285750" indent="-285750">
              <a:buFont typeface="Arial" panose="020B0604020202020204" pitchFamily="34" charset="0"/>
              <a:buChar char="•"/>
            </a:pPr>
            <a:r>
              <a:rPr lang="en-US" dirty="0" smtClean="0"/>
              <a:t>X-rays emission spectroscopy</a:t>
            </a:r>
          </a:p>
          <a:p>
            <a:pPr marL="285750" indent="-285750">
              <a:buFont typeface="Arial" panose="020B0604020202020204" pitchFamily="34" charset="0"/>
              <a:buChar char="•"/>
            </a:pPr>
            <a:r>
              <a:rPr lang="en-US" dirty="0" smtClean="0"/>
              <a:t>X-ray Raman scattering</a:t>
            </a:r>
          </a:p>
          <a:p>
            <a:pPr marL="285750" indent="-285750">
              <a:buFont typeface="Arial" panose="020B0604020202020204" pitchFamily="34" charset="0"/>
              <a:buChar char="•"/>
            </a:pPr>
            <a:endParaRPr lang="en-US" dirty="0"/>
          </a:p>
        </p:txBody>
      </p:sp>
      <p:grpSp>
        <p:nvGrpSpPr>
          <p:cNvPr id="11" name="Groupe 10"/>
          <p:cNvGrpSpPr/>
          <p:nvPr/>
        </p:nvGrpSpPr>
        <p:grpSpPr>
          <a:xfrm>
            <a:off x="1049355" y="1200549"/>
            <a:ext cx="6871384" cy="4190552"/>
            <a:chOff x="1179988" y="1532803"/>
            <a:chExt cx="6871384" cy="4190552"/>
          </a:xfrm>
        </p:grpSpPr>
        <p:grpSp>
          <p:nvGrpSpPr>
            <p:cNvPr id="12" name="Groupe 11"/>
            <p:cNvGrpSpPr/>
            <p:nvPr/>
          </p:nvGrpSpPr>
          <p:grpSpPr>
            <a:xfrm>
              <a:off x="1241446" y="1532803"/>
              <a:ext cx="6809926" cy="1606110"/>
              <a:chOff x="1241446" y="1532803"/>
              <a:chExt cx="6809926" cy="1606110"/>
            </a:xfrm>
          </p:grpSpPr>
          <p:grpSp>
            <p:nvGrpSpPr>
              <p:cNvPr id="23" name="Groupe 22"/>
              <p:cNvGrpSpPr/>
              <p:nvPr/>
            </p:nvGrpSpPr>
            <p:grpSpPr>
              <a:xfrm>
                <a:off x="1241446" y="1532803"/>
                <a:ext cx="5184000" cy="1152000"/>
                <a:chOff x="9393964" y="1745013"/>
                <a:chExt cx="5184000" cy="1152000"/>
              </a:xfrm>
              <a:solidFill>
                <a:schemeClr val="bg1"/>
              </a:solidFill>
            </p:grpSpPr>
            <p:sp>
              <p:nvSpPr>
                <p:cNvPr id="25" name="Rectangle 24"/>
                <p:cNvSpPr/>
                <p:nvPr/>
              </p:nvSpPr>
              <p:spPr>
                <a:xfrm>
                  <a:off x="9393964" y="1745013"/>
                  <a:ext cx="5184000" cy="1152000"/>
                </a:xfrm>
                <a:prstGeom prst="rect">
                  <a:avLst/>
                </a:prstGeom>
                <a:grpFill/>
                <a:ln w="38100">
                  <a:solidFill>
                    <a:srgbClr val="00B050"/>
                  </a:solidFill>
                </a:ln>
              </p:spPr>
              <p:txBody>
                <a:bodyPr wrap="square">
                  <a:spAutoFit/>
                </a:bodyPr>
                <a:lstStyle/>
                <a:p>
                  <a:pPr algn="r"/>
                  <a:r>
                    <a:rPr lang="fr-FR" sz="1400" b="1" dirty="0">
                      <a:solidFill>
                        <a:srgbClr val="000000"/>
                      </a:solidFill>
                    </a:rPr>
                    <a:t>Peter </a:t>
                  </a:r>
                  <a:r>
                    <a:rPr lang="fr-FR" sz="1400" b="1" dirty="0" err="1">
                      <a:solidFill>
                        <a:srgbClr val="000000"/>
                      </a:solidFill>
                    </a:rPr>
                    <a:t>Reiss</a:t>
                  </a:r>
                  <a:r>
                    <a:rPr lang="fr-FR" sz="1400" dirty="0">
                      <a:solidFill>
                        <a:srgbClr val="000000"/>
                      </a:solidFill>
                    </a:rPr>
                    <a:t> (</a:t>
                  </a:r>
                  <a:r>
                    <a:rPr lang="fr-FR" sz="1400" dirty="0" smtClean="0">
                      <a:solidFill>
                        <a:srgbClr val="000000"/>
                      </a:solidFill>
                    </a:rPr>
                    <a:t>INAC)</a:t>
                  </a:r>
                </a:p>
                <a:p>
                  <a:pPr algn="r"/>
                  <a:r>
                    <a:rPr lang="fr-FR" sz="1100" i="1" dirty="0">
                      <a:solidFill>
                        <a:srgbClr val="000000"/>
                      </a:solidFill>
                    </a:rPr>
                    <a:t>p</a:t>
                  </a:r>
                  <a:r>
                    <a:rPr lang="fr-FR" sz="1100" i="1" dirty="0" smtClean="0">
                      <a:solidFill>
                        <a:srgbClr val="000000"/>
                      </a:solidFill>
                    </a:rPr>
                    <a:t>eter.reiss@cea.fr</a:t>
                  </a:r>
                </a:p>
                <a:p>
                  <a:pPr algn="r"/>
                  <a:endParaRPr lang="fr-FR" sz="1400" i="1" dirty="0" smtClean="0">
                    <a:solidFill>
                      <a:srgbClr val="0070C0"/>
                    </a:solidFill>
                  </a:endParaRPr>
                </a:p>
                <a:p>
                  <a:pPr algn="r"/>
                  <a:r>
                    <a:rPr lang="fr-FR" sz="1400" i="1" dirty="0" smtClean="0">
                      <a:solidFill>
                        <a:srgbClr val="0070C0"/>
                      </a:solidFill>
                    </a:rPr>
                    <a:t>In </a:t>
                  </a:r>
                  <a:r>
                    <a:rPr lang="fr-FR" sz="1400" i="1" dirty="0">
                      <a:solidFill>
                        <a:srgbClr val="0070C0"/>
                      </a:solidFill>
                    </a:rPr>
                    <a:t>situ </a:t>
                  </a:r>
                  <a:r>
                    <a:rPr lang="fr-FR" sz="1400" i="1" dirty="0" err="1">
                      <a:solidFill>
                        <a:srgbClr val="0070C0"/>
                      </a:solidFill>
                    </a:rPr>
                    <a:t>measurement</a:t>
                  </a:r>
                  <a:r>
                    <a:rPr lang="fr-FR" sz="1400" i="1" dirty="0">
                      <a:solidFill>
                        <a:srgbClr val="0070C0"/>
                      </a:solidFill>
                    </a:rPr>
                    <a:t> of </a:t>
                  </a:r>
                  <a:r>
                    <a:rPr lang="fr-FR" sz="1400" i="1" dirty="0" err="1">
                      <a:solidFill>
                        <a:srgbClr val="0070C0"/>
                      </a:solidFill>
                    </a:rPr>
                    <a:t>crystal</a:t>
                  </a:r>
                  <a:r>
                    <a:rPr lang="fr-FR" sz="1400" i="1" dirty="0">
                      <a:solidFill>
                        <a:srgbClr val="0070C0"/>
                      </a:solidFill>
                    </a:rPr>
                    <a:t> </a:t>
                  </a:r>
                  <a:r>
                    <a:rPr lang="fr-FR" sz="1400" i="1" dirty="0" err="1" smtClean="0">
                      <a:solidFill>
                        <a:srgbClr val="0070C0"/>
                      </a:solidFill>
                    </a:rPr>
                    <a:t>growth</a:t>
                  </a:r>
                  <a:endParaRPr lang="fr-FR" sz="1400" i="1" dirty="0" smtClean="0">
                    <a:solidFill>
                      <a:srgbClr val="0070C0"/>
                    </a:solidFill>
                  </a:endParaRPr>
                </a:p>
                <a:p>
                  <a:pPr algn="r"/>
                  <a:r>
                    <a:rPr lang="fr-FR" sz="1400" i="1" dirty="0" smtClean="0">
                      <a:solidFill>
                        <a:srgbClr val="0070C0"/>
                      </a:solidFill>
                    </a:rPr>
                    <a:t>of </a:t>
                  </a:r>
                  <a:r>
                    <a:rPr lang="fr-FR" sz="1400" i="1" dirty="0" err="1">
                      <a:solidFill>
                        <a:srgbClr val="0070C0"/>
                      </a:solidFill>
                    </a:rPr>
                    <a:t>nanocrystals</a:t>
                  </a:r>
                  <a:r>
                    <a:rPr lang="fr-FR" sz="1400" i="1" dirty="0">
                      <a:solidFill>
                        <a:srgbClr val="0070C0"/>
                      </a:solidFill>
                    </a:rPr>
                    <a:t> and </a:t>
                  </a:r>
                  <a:r>
                    <a:rPr lang="fr-FR" sz="1400" i="1" dirty="0" err="1">
                      <a:solidFill>
                        <a:srgbClr val="0070C0"/>
                      </a:solidFill>
                    </a:rPr>
                    <a:t>perovskites</a:t>
                  </a:r>
                  <a:r>
                    <a:rPr lang="fr-FR" sz="1400" i="1" dirty="0">
                      <a:solidFill>
                        <a:srgbClr val="0070C0"/>
                      </a:solidFill>
                    </a:rPr>
                    <a:t> </a:t>
                  </a:r>
                  <a:r>
                    <a:rPr lang="fr-FR" sz="1400" i="1" dirty="0" err="1">
                      <a:solidFill>
                        <a:srgbClr val="0070C0"/>
                      </a:solidFill>
                    </a:rPr>
                    <a:t>layers</a:t>
                  </a:r>
                  <a:r>
                    <a:rPr lang="fr-FR" sz="1400" i="1" dirty="0">
                      <a:solidFill>
                        <a:srgbClr val="0070C0"/>
                      </a:solidFill>
                    </a:rPr>
                    <a:t> at ESRF</a:t>
                  </a:r>
                  <a:endParaRPr lang="fr-FR" sz="1400" dirty="0">
                    <a:solidFill>
                      <a:srgbClr val="0070C0"/>
                    </a:solidFill>
                  </a:endParaRPr>
                </a:p>
              </p:txBody>
            </p:sp>
            <p:pic>
              <p:nvPicPr>
                <p:cNvPr id="26" name="Image 25"/>
                <p:cNvPicPr>
                  <a:picLocks noChangeAspect="1"/>
                </p:cNvPicPr>
                <p:nvPr/>
              </p:nvPicPr>
              <p:blipFill>
                <a:blip r:embed="rId3"/>
                <a:stretch>
                  <a:fillRect/>
                </a:stretch>
              </p:blipFill>
              <p:spPr>
                <a:xfrm>
                  <a:off x="9431431" y="1776947"/>
                  <a:ext cx="1080000" cy="1080000"/>
                </a:xfrm>
                <a:prstGeom prst="rect">
                  <a:avLst/>
                </a:prstGeom>
                <a:grpFill/>
              </p:spPr>
            </p:pic>
          </p:grpSp>
          <p:sp>
            <p:nvSpPr>
              <p:cNvPr id="24" name="Flèche droite 23"/>
              <p:cNvSpPr/>
              <p:nvPr/>
            </p:nvSpPr>
            <p:spPr>
              <a:xfrm rot="2670923">
                <a:off x="6396768" y="2862330"/>
                <a:ext cx="1654604" cy="2765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e 12"/>
            <p:cNvGrpSpPr/>
            <p:nvPr/>
          </p:nvGrpSpPr>
          <p:grpSpPr>
            <a:xfrm>
              <a:off x="1249529" y="3230788"/>
              <a:ext cx="6444765" cy="1152000"/>
              <a:chOff x="1249529" y="3230788"/>
              <a:chExt cx="6444765" cy="1152000"/>
            </a:xfrm>
          </p:grpSpPr>
          <p:grpSp>
            <p:nvGrpSpPr>
              <p:cNvPr id="19" name="Groupe 18"/>
              <p:cNvGrpSpPr/>
              <p:nvPr/>
            </p:nvGrpSpPr>
            <p:grpSpPr>
              <a:xfrm>
                <a:off x="1249529" y="3230788"/>
                <a:ext cx="5184000" cy="1152000"/>
                <a:chOff x="9420420" y="4314123"/>
                <a:chExt cx="5184000" cy="1152000"/>
              </a:xfrm>
            </p:grpSpPr>
            <p:sp>
              <p:nvSpPr>
                <p:cNvPr id="22" name="Rectangle 21"/>
                <p:cNvSpPr/>
                <p:nvPr/>
              </p:nvSpPr>
              <p:spPr>
                <a:xfrm>
                  <a:off x="9420420" y="4314123"/>
                  <a:ext cx="5184000" cy="1152000"/>
                </a:xfrm>
                <a:prstGeom prst="rect">
                  <a:avLst/>
                </a:prstGeom>
                <a:solidFill>
                  <a:schemeClr val="bg1"/>
                </a:solidFill>
                <a:ln w="38100">
                  <a:solidFill>
                    <a:srgbClr val="00B050"/>
                  </a:solidFill>
                </a:ln>
              </p:spPr>
              <p:txBody>
                <a:bodyPr wrap="square">
                  <a:spAutoFit/>
                </a:bodyPr>
                <a:lstStyle/>
                <a:p>
                  <a:pPr algn="r"/>
                  <a:r>
                    <a:rPr lang="fr-FR" sz="1400" b="1" dirty="0">
                      <a:solidFill>
                        <a:srgbClr val="000000"/>
                      </a:solidFill>
                    </a:rPr>
                    <a:t>Tobias </a:t>
                  </a:r>
                  <a:r>
                    <a:rPr lang="fr-FR" sz="1400" b="1" dirty="0" err="1">
                      <a:solidFill>
                        <a:srgbClr val="000000"/>
                      </a:solidFill>
                    </a:rPr>
                    <a:t>Schülli</a:t>
                  </a:r>
                  <a:r>
                    <a:rPr lang="fr-FR" sz="1400" dirty="0">
                      <a:solidFill>
                        <a:srgbClr val="000000"/>
                      </a:solidFill>
                    </a:rPr>
                    <a:t> (</a:t>
                  </a:r>
                  <a:r>
                    <a:rPr lang="fr-FR" sz="1400" dirty="0" smtClean="0">
                      <a:solidFill>
                        <a:srgbClr val="000000"/>
                      </a:solidFill>
                    </a:rPr>
                    <a:t>ESRF)</a:t>
                  </a:r>
                </a:p>
                <a:p>
                  <a:pPr algn="r"/>
                  <a:r>
                    <a:rPr lang="fr-FR" sz="1100" i="1" dirty="0">
                      <a:solidFill>
                        <a:srgbClr val="000000"/>
                      </a:solidFill>
                    </a:rPr>
                    <a:t>tobias.schulli@esrf.fr</a:t>
                  </a:r>
                </a:p>
                <a:p>
                  <a:pPr algn="r"/>
                  <a:endParaRPr lang="fr-FR" sz="1400" i="1" dirty="0" smtClean="0">
                    <a:solidFill>
                      <a:srgbClr val="0070C0"/>
                    </a:solidFill>
                  </a:endParaRPr>
                </a:p>
                <a:p>
                  <a:pPr algn="r"/>
                  <a:endParaRPr lang="fr-FR" sz="1400" i="1" dirty="0" smtClean="0">
                    <a:solidFill>
                      <a:srgbClr val="0070C0"/>
                    </a:solidFill>
                  </a:endParaRPr>
                </a:p>
                <a:p>
                  <a:pPr algn="r"/>
                  <a:r>
                    <a:rPr lang="fr-FR" sz="1400" i="1" dirty="0" smtClean="0">
                      <a:solidFill>
                        <a:srgbClr val="0070C0"/>
                      </a:solidFill>
                    </a:rPr>
                    <a:t>Bragg </a:t>
                  </a:r>
                  <a:r>
                    <a:rPr lang="fr-FR" sz="1400" i="1" dirty="0">
                      <a:solidFill>
                        <a:srgbClr val="0070C0"/>
                      </a:solidFill>
                    </a:rPr>
                    <a:t>diffraction </a:t>
                  </a:r>
                  <a:r>
                    <a:rPr lang="fr-FR" sz="1400" i="1" dirty="0" err="1">
                      <a:solidFill>
                        <a:srgbClr val="0070C0"/>
                      </a:solidFill>
                    </a:rPr>
                    <a:t>based</a:t>
                  </a:r>
                  <a:r>
                    <a:rPr lang="fr-FR" sz="1400" i="1" dirty="0">
                      <a:solidFill>
                        <a:srgbClr val="0070C0"/>
                      </a:solidFill>
                    </a:rPr>
                    <a:t> </a:t>
                  </a:r>
                  <a:r>
                    <a:rPr lang="fr-FR" sz="1400" i="1" dirty="0" err="1">
                      <a:solidFill>
                        <a:srgbClr val="0070C0"/>
                      </a:solidFill>
                    </a:rPr>
                    <a:t>imaging</a:t>
                  </a:r>
                  <a:r>
                    <a:rPr lang="fr-FR" sz="1400" i="1" dirty="0">
                      <a:solidFill>
                        <a:srgbClr val="0070C0"/>
                      </a:solidFill>
                    </a:rPr>
                    <a:t> techniques</a:t>
                  </a:r>
                  <a:endParaRPr lang="fr-FR" sz="1400" dirty="0">
                    <a:solidFill>
                      <a:srgbClr val="0070C0"/>
                    </a:solidFill>
                  </a:endParaRPr>
                </a:p>
              </p:txBody>
            </p:sp>
            <p:pic>
              <p:nvPicPr>
                <p:cNvPr id="21" name="Image 20" descr="Résultat de recherche d'images pour &quot;marie ingrid richard esrf&quot;"/>
                <p:cNvPicPr>
                  <a:picLocks noChangeAspect="1"/>
                </p:cNvPicPr>
                <p:nvPr/>
              </p:nvPicPr>
              <p:blipFill rotWithShape="1">
                <a:blip r:embed="rId4" cstate="print">
                  <a:extLst>
                    <a:ext uri="{28A0092B-C50C-407E-A947-70E740481C1C}">
                      <a14:useLocalDpi xmlns:a14="http://schemas.microsoft.com/office/drawing/2010/main" val="0"/>
                    </a:ext>
                  </a:extLst>
                </a:blip>
                <a:srcRect t="7371" b="7371"/>
                <a:stretch/>
              </p:blipFill>
              <p:spPr bwMode="auto">
                <a:xfrm>
                  <a:off x="9450483" y="4337804"/>
                  <a:ext cx="1080000" cy="1080000"/>
                </a:xfrm>
                <a:prstGeom prst="rect">
                  <a:avLst/>
                </a:prstGeom>
                <a:noFill/>
                <a:ln>
                  <a:noFill/>
                </a:ln>
              </p:spPr>
            </p:pic>
          </p:grpSp>
          <p:sp>
            <p:nvSpPr>
              <p:cNvPr id="20" name="Flèche droite 19"/>
              <p:cNvSpPr/>
              <p:nvPr/>
            </p:nvSpPr>
            <p:spPr>
              <a:xfrm>
                <a:off x="6501030" y="3569782"/>
                <a:ext cx="1193264" cy="2456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e 13"/>
            <p:cNvGrpSpPr/>
            <p:nvPr/>
          </p:nvGrpSpPr>
          <p:grpSpPr>
            <a:xfrm>
              <a:off x="1179988" y="4406783"/>
              <a:ext cx="6818060" cy="1316572"/>
              <a:chOff x="1179988" y="4406783"/>
              <a:chExt cx="6818060" cy="1316572"/>
            </a:xfrm>
          </p:grpSpPr>
          <p:grpSp>
            <p:nvGrpSpPr>
              <p:cNvPr id="15" name="Groupe 14"/>
              <p:cNvGrpSpPr/>
              <p:nvPr/>
            </p:nvGrpSpPr>
            <p:grpSpPr>
              <a:xfrm>
                <a:off x="1179988" y="4571355"/>
                <a:ext cx="5184000" cy="1152000"/>
                <a:chOff x="7985205" y="9120032"/>
                <a:chExt cx="5184000" cy="1152000"/>
              </a:xfrm>
            </p:grpSpPr>
            <p:sp>
              <p:nvSpPr>
                <p:cNvPr id="17" name="Rectangle 16"/>
                <p:cNvSpPr/>
                <p:nvPr/>
              </p:nvSpPr>
              <p:spPr>
                <a:xfrm>
                  <a:off x="7985205" y="9120032"/>
                  <a:ext cx="5184000" cy="1152000"/>
                </a:xfrm>
                <a:prstGeom prst="rect">
                  <a:avLst/>
                </a:prstGeom>
                <a:solidFill>
                  <a:schemeClr val="bg1"/>
                </a:solidFill>
                <a:ln w="38100">
                  <a:solidFill>
                    <a:srgbClr val="00B050"/>
                  </a:solidFill>
                </a:ln>
              </p:spPr>
              <p:txBody>
                <a:bodyPr wrap="square">
                  <a:spAutoFit/>
                </a:bodyPr>
                <a:lstStyle/>
                <a:p>
                  <a:endParaRPr lang="fr-FR" sz="400" dirty="0">
                    <a:solidFill>
                      <a:srgbClr val="000FFF"/>
                    </a:solidFill>
                  </a:endParaRPr>
                </a:p>
                <a:p>
                  <a:r>
                    <a:rPr lang="fr-FR" sz="1400" b="1" dirty="0">
                      <a:solidFill>
                        <a:srgbClr val="000000"/>
                      </a:solidFill>
                    </a:rPr>
                    <a:t>Tao Zhou</a:t>
                  </a:r>
                  <a:r>
                    <a:rPr lang="fr-FR" sz="1400" dirty="0">
                      <a:solidFill>
                        <a:srgbClr val="000000"/>
                      </a:solidFill>
                    </a:rPr>
                    <a:t> (</a:t>
                  </a:r>
                  <a:r>
                    <a:rPr lang="fr-FR" sz="1400" dirty="0" smtClean="0">
                      <a:solidFill>
                        <a:srgbClr val="000000"/>
                      </a:solidFill>
                    </a:rPr>
                    <a:t>ESRF)</a:t>
                  </a:r>
                </a:p>
                <a:p>
                  <a:r>
                    <a:rPr lang="fr-FR" sz="1100" i="1" dirty="0">
                      <a:solidFill>
                        <a:srgbClr val="000000"/>
                      </a:solidFill>
                    </a:rPr>
                    <a:t>tao.zhou@esrf.fr</a:t>
                  </a:r>
                </a:p>
                <a:p>
                  <a:endParaRPr lang="fr-FR" sz="1400" i="1" dirty="0" smtClean="0">
                    <a:solidFill>
                      <a:srgbClr val="0070C0"/>
                    </a:solidFill>
                  </a:endParaRPr>
                </a:p>
                <a:p>
                  <a:r>
                    <a:rPr lang="fr-FR" sz="1400" i="1" dirty="0" smtClean="0">
                      <a:solidFill>
                        <a:srgbClr val="0070C0"/>
                      </a:solidFill>
                    </a:rPr>
                    <a:t>The </a:t>
                  </a:r>
                  <a:r>
                    <a:rPr lang="fr-FR" sz="1400" i="1" dirty="0">
                      <a:solidFill>
                        <a:srgbClr val="0070C0"/>
                      </a:solidFill>
                    </a:rPr>
                    <a:t>new full </a:t>
                  </a:r>
                  <a:r>
                    <a:rPr lang="fr-FR" sz="1400" i="1" dirty="0" err="1">
                      <a:solidFill>
                        <a:srgbClr val="0070C0"/>
                      </a:solidFill>
                    </a:rPr>
                    <a:t>field</a:t>
                  </a:r>
                  <a:r>
                    <a:rPr lang="fr-FR" sz="1400" i="1" dirty="0">
                      <a:solidFill>
                        <a:srgbClr val="0070C0"/>
                      </a:solidFill>
                    </a:rPr>
                    <a:t> diffraction x-ray microscope at </a:t>
                  </a:r>
                  <a:r>
                    <a:rPr lang="fr-FR" sz="1400" i="1" dirty="0" smtClean="0">
                      <a:solidFill>
                        <a:srgbClr val="0070C0"/>
                      </a:solidFill>
                    </a:rPr>
                    <a:t>ID01:</a:t>
                  </a:r>
                </a:p>
                <a:p>
                  <a:r>
                    <a:rPr lang="fr-FR" sz="1400" i="1" dirty="0" smtClean="0">
                      <a:solidFill>
                        <a:srgbClr val="0070C0"/>
                      </a:solidFill>
                    </a:rPr>
                    <a:t>new </a:t>
                  </a:r>
                  <a:r>
                    <a:rPr lang="fr-FR" sz="1400" i="1" dirty="0" err="1">
                      <a:solidFill>
                        <a:srgbClr val="0070C0"/>
                      </a:solidFill>
                    </a:rPr>
                    <a:t>possibilities</a:t>
                  </a:r>
                  <a:r>
                    <a:rPr lang="fr-FR" sz="1400" i="1" dirty="0">
                      <a:solidFill>
                        <a:srgbClr val="0070C0"/>
                      </a:solidFill>
                    </a:rPr>
                    <a:t> for in situ and </a:t>
                  </a:r>
                  <a:r>
                    <a:rPr lang="fr-FR" sz="1400" i="1" dirty="0" err="1">
                      <a:solidFill>
                        <a:srgbClr val="0070C0"/>
                      </a:solidFill>
                    </a:rPr>
                    <a:t>operando</a:t>
                  </a:r>
                  <a:r>
                    <a:rPr lang="fr-FR" sz="1400" i="1" dirty="0">
                      <a:solidFill>
                        <a:srgbClr val="0070C0"/>
                      </a:solidFill>
                    </a:rPr>
                    <a:t> </a:t>
                  </a:r>
                  <a:r>
                    <a:rPr lang="fr-FR" sz="1400" i="1" dirty="0" err="1">
                      <a:solidFill>
                        <a:srgbClr val="0070C0"/>
                      </a:solidFill>
                    </a:rPr>
                    <a:t>experiments</a:t>
                  </a:r>
                  <a:endParaRPr lang="fr-FR" sz="1400" dirty="0">
                    <a:solidFill>
                      <a:srgbClr val="0070C0"/>
                    </a:solidFill>
                  </a:endParaRPr>
                </a:p>
              </p:txBody>
            </p:sp>
            <p:pic>
              <p:nvPicPr>
                <p:cNvPr id="18" name="Image 17"/>
                <p:cNvPicPr>
                  <a:picLocks noChangeAspect="1"/>
                </p:cNvPicPr>
                <p:nvPr/>
              </p:nvPicPr>
              <p:blipFill>
                <a:blip r:embed="rId5"/>
                <a:stretch>
                  <a:fillRect/>
                </a:stretch>
              </p:blipFill>
              <p:spPr>
                <a:xfrm>
                  <a:off x="12052009" y="9155477"/>
                  <a:ext cx="1079255" cy="1080000"/>
                </a:xfrm>
                <a:prstGeom prst="rect">
                  <a:avLst/>
                </a:prstGeom>
              </p:spPr>
            </p:pic>
          </p:grpSp>
          <p:sp>
            <p:nvSpPr>
              <p:cNvPr id="16" name="Flèche droite 15"/>
              <p:cNvSpPr/>
              <p:nvPr/>
            </p:nvSpPr>
            <p:spPr>
              <a:xfrm rot="18932426">
                <a:off x="6214054" y="4406783"/>
                <a:ext cx="1783994" cy="233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21871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82786" y="863866"/>
            <a:ext cx="7101320" cy="4863918"/>
          </a:xfrm>
          <a:prstGeom prst="rect">
            <a:avLst/>
          </a:prstGeom>
        </p:spPr>
      </p:pic>
      <p:sp>
        <p:nvSpPr>
          <p:cNvPr id="5" name="ZoneTexte 4"/>
          <p:cNvSpPr txBox="1"/>
          <p:nvPr/>
        </p:nvSpPr>
        <p:spPr>
          <a:xfrm>
            <a:off x="175491" y="350982"/>
            <a:ext cx="6536213" cy="400110"/>
          </a:xfrm>
          <a:prstGeom prst="rect">
            <a:avLst/>
          </a:prstGeom>
          <a:noFill/>
        </p:spPr>
        <p:txBody>
          <a:bodyPr wrap="none" rtlCol="0">
            <a:spAutoFit/>
          </a:bodyPr>
          <a:lstStyle/>
          <a:p>
            <a:r>
              <a:rPr lang="en-US" sz="2000" dirty="0" smtClean="0">
                <a:solidFill>
                  <a:schemeClr val="accent1"/>
                </a:solidFill>
                <a:latin typeface="Arial" panose="020B0604020202020204" pitchFamily="34" charset="0"/>
                <a:cs typeface="Arial" panose="020B0604020202020204" pitchFamily="34" charset="0"/>
              </a:rPr>
              <a:t>To travel through a multiscale world follow the guides !!! </a:t>
            </a:r>
            <a:endParaRPr lang="en-US" sz="2000" dirty="0">
              <a:solidFill>
                <a:schemeClr val="accent1"/>
              </a:solidFill>
              <a:latin typeface="Arial" panose="020B0604020202020204" pitchFamily="34" charset="0"/>
              <a:cs typeface="Arial" panose="020B0604020202020204" pitchFamily="34" charset="0"/>
            </a:endParaRPr>
          </a:p>
        </p:txBody>
      </p:sp>
      <p:sp>
        <p:nvSpPr>
          <p:cNvPr id="14" name="ZoneTexte 13"/>
          <p:cNvSpPr txBox="1"/>
          <p:nvPr/>
        </p:nvSpPr>
        <p:spPr>
          <a:xfrm>
            <a:off x="215876" y="6505403"/>
            <a:ext cx="4320350" cy="338554"/>
          </a:xfrm>
          <a:prstGeom prst="rect">
            <a:avLst/>
          </a:prstGeom>
          <a:noFill/>
        </p:spPr>
        <p:txBody>
          <a:bodyPr wrap="none" rtlCol="0">
            <a:spAutoFit/>
          </a:bodyPr>
          <a:lstStyle/>
          <a:p>
            <a:r>
              <a:rPr lang="en-US" sz="1600" i="1" dirty="0" smtClean="0">
                <a:latin typeface="Arial" panose="020B0604020202020204" pitchFamily="34" charset="0"/>
                <a:cs typeface="Arial" panose="020B0604020202020204" pitchFamily="34" charset="0"/>
              </a:rPr>
              <a:t>J. </a:t>
            </a:r>
            <a:r>
              <a:rPr lang="en-US" sz="1600" i="1" dirty="0" err="1" smtClean="0">
                <a:latin typeface="Arial" panose="020B0604020202020204" pitchFamily="34" charset="0"/>
                <a:cs typeface="Arial" panose="020B0604020202020204" pitchFamily="34" charset="0"/>
              </a:rPr>
              <a:t>Rivnay</a:t>
            </a:r>
            <a:r>
              <a:rPr lang="en-US" sz="1600" i="1" dirty="0" smtClean="0">
                <a:latin typeface="Arial" panose="020B0604020202020204" pitchFamily="34" charset="0"/>
                <a:cs typeface="Arial" panose="020B0604020202020204" pitchFamily="34" charset="0"/>
              </a:rPr>
              <a:t> et al., Chem. Rev. 112 (2012) 5488.</a:t>
            </a:r>
            <a:endParaRPr lang="en-US" sz="1600" i="1" dirty="0">
              <a:latin typeface="Arial" panose="020B0604020202020204" pitchFamily="34" charset="0"/>
              <a:cs typeface="Arial" panose="020B0604020202020204" pitchFamily="34" charset="0"/>
            </a:endParaRPr>
          </a:p>
        </p:txBody>
      </p:sp>
      <p:grpSp>
        <p:nvGrpSpPr>
          <p:cNvPr id="24" name="Groupe 23"/>
          <p:cNvGrpSpPr/>
          <p:nvPr/>
        </p:nvGrpSpPr>
        <p:grpSpPr>
          <a:xfrm>
            <a:off x="387227" y="303890"/>
            <a:ext cx="10056901" cy="4688095"/>
            <a:chOff x="359518" y="433468"/>
            <a:chExt cx="10056901" cy="4688095"/>
          </a:xfrm>
        </p:grpSpPr>
        <p:sp>
          <p:nvSpPr>
            <p:cNvPr id="3" name="Ellipse 2"/>
            <p:cNvSpPr/>
            <p:nvPr/>
          </p:nvSpPr>
          <p:spPr>
            <a:xfrm>
              <a:off x="732733" y="3811509"/>
              <a:ext cx="1310054" cy="1310054"/>
            </a:xfrm>
            <a:prstGeom prst="ellipse">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èche courbée vers le bas 8"/>
            <p:cNvSpPr/>
            <p:nvPr/>
          </p:nvSpPr>
          <p:spPr>
            <a:xfrm rot="20547894">
              <a:off x="359518" y="433468"/>
              <a:ext cx="10056901" cy="2060423"/>
            </a:xfrm>
            <a:prstGeom prst="curvedDownArrow">
              <a:avLst>
                <a:gd name="adj1" fmla="val 13938"/>
                <a:gd name="adj2" fmla="val 44043"/>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ZoneTexte 9"/>
          <p:cNvSpPr txBox="1"/>
          <p:nvPr/>
        </p:nvSpPr>
        <p:spPr>
          <a:xfrm>
            <a:off x="7764185" y="1048745"/>
            <a:ext cx="4427815" cy="6186309"/>
          </a:xfrm>
          <a:prstGeom prst="rect">
            <a:avLst/>
          </a:prstGeom>
          <a:noFill/>
        </p:spPr>
        <p:txBody>
          <a:bodyPr wrap="none" rtlCol="0">
            <a:spAutoFit/>
          </a:bodyPr>
          <a:lstStyle/>
          <a:p>
            <a:r>
              <a:rPr lang="en-US" dirty="0" smtClean="0"/>
              <a:t>To probe the material at distances longer </a:t>
            </a:r>
          </a:p>
          <a:p>
            <a:r>
              <a:rPr lang="en-US" dirty="0" smtClean="0"/>
              <a:t>than 50 nm with different resolutions and </a:t>
            </a:r>
          </a:p>
          <a:p>
            <a:r>
              <a:rPr lang="en-US" dirty="0" smtClean="0"/>
              <a:t>to image in the real space </a:t>
            </a:r>
            <a:r>
              <a:rPr lang="en-US" dirty="0" err="1" smtClean="0"/>
              <a:t>nano</a:t>
            </a:r>
            <a:r>
              <a:rPr lang="en-US" dirty="0" smtClean="0"/>
              <a:t>-or</a:t>
            </a:r>
          </a:p>
          <a:p>
            <a:r>
              <a:rPr lang="en-US" dirty="0" smtClean="0"/>
              <a:t> micromorphology in 2D or 3D, other </a:t>
            </a:r>
          </a:p>
          <a:p>
            <a:r>
              <a:rPr lang="en-US" dirty="0" smtClean="0"/>
              <a:t>experiments are possible :</a:t>
            </a:r>
          </a:p>
          <a:p>
            <a:endParaRPr lang="en-US" dirty="0" smtClean="0"/>
          </a:p>
          <a:p>
            <a:pPr marL="285750" indent="-285750">
              <a:buFont typeface="Arial" panose="020B0604020202020204" pitchFamily="34" charset="0"/>
              <a:buChar char="•"/>
            </a:pPr>
            <a:r>
              <a:rPr lang="en-US" dirty="0" smtClean="0"/>
              <a:t>Tomography</a:t>
            </a:r>
          </a:p>
          <a:p>
            <a:pPr marL="285750" indent="-285750">
              <a:buFont typeface="Arial" panose="020B0604020202020204" pitchFamily="34" charset="0"/>
              <a:buChar char="•"/>
            </a:pPr>
            <a:r>
              <a:rPr lang="en-US" dirty="0"/>
              <a:t>P</a:t>
            </a:r>
            <a:r>
              <a:rPr lang="en-US" dirty="0" smtClean="0"/>
              <a:t>hase contrast imaging</a:t>
            </a:r>
          </a:p>
          <a:p>
            <a:pPr marL="285750" indent="-285750">
              <a:buFont typeface="Arial" panose="020B0604020202020204" pitchFamily="34" charset="0"/>
              <a:buChar char="•"/>
            </a:pPr>
            <a:r>
              <a:rPr lang="en-US" dirty="0"/>
              <a:t>µ-fluorescence</a:t>
            </a:r>
          </a:p>
          <a:p>
            <a:pPr marL="285750" indent="-285750">
              <a:buFont typeface="Arial" panose="020B0604020202020204" pitchFamily="34" charset="0"/>
              <a:buChar char="•"/>
            </a:pPr>
            <a:r>
              <a:rPr lang="en-US" dirty="0" smtClean="0"/>
              <a:t>Full field diffraction imaging</a:t>
            </a:r>
          </a:p>
          <a:p>
            <a:pPr marL="285750" indent="-285750">
              <a:buFont typeface="Arial" panose="020B0604020202020204" pitchFamily="34" charset="0"/>
              <a:buChar char="•"/>
            </a:pPr>
            <a:r>
              <a:rPr lang="en-US" dirty="0"/>
              <a:t>Coherent scattering (</a:t>
            </a:r>
            <a:r>
              <a:rPr lang="en-US" dirty="0" err="1" smtClean="0"/>
              <a:t>ptychography</a:t>
            </a:r>
            <a:r>
              <a:rPr lang="en-US" dirty="0"/>
              <a:t>)</a:t>
            </a:r>
          </a:p>
          <a:p>
            <a:pPr marL="285750" indent="-285750">
              <a:buFont typeface="Arial" panose="020B0604020202020204" pitchFamily="34" charset="0"/>
              <a:buChar char="•"/>
            </a:pPr>
            <a:r>
              <a:rPr lang="en-US" dirty="0"/>
              <a:t>Resonant scattering of soft X-rays</a:t>
            </a:r>
          </a:p>
          <a:p>
            <a:pPr marL="285750" indent="-285750">
              <a:buFont typeface="Arial" panose="020B0604020202020204" pitchFamily="34" charset="0"/>
              <a:buChar char="•"/>
            </a:pPr>
            <a:endParaRPr lang="en-US" dirty="0" smtClean="0"/>
          </a:p>
          <a:p>
            <a:endParaRPr lang="en-US" dirty="0"/>
          </a:p>
          <a:p>
            <a:r>
              <a:rPr lang="en-US" dirty="0" smtClean="0"/>
              <a:t>Moreover, the possibility to tune the incident</a:t>
            </a:r>
          </a:p>
          <a:p>
            <a:r>
              <a:rPr lang="en-US" dirty="0" smtClean="0"/>
              <a:t> energy allows to develop different</a:t>
            </a:r>
          </a:p>
          <a:p>
            <a:r>
              <a:rPr lang="en-US" dirty="0" smtClean="0"/>
              <a:t> spectroscopies as:</a:t>
            </a:r>
          </a:p>
          <a:p>
            <a:endParaRPr lang="en-US" dirty="0" smtClean="0"/>
          </a:p>
          <a:p>
            <a:pPr marL="285750" indent="-285750">
              <a:buFont typeface="Arial" panose="020B0604020202020204" pitchFamily="34" charset="0"/>
              <a:buChar char="•"/>
            </a:pPr>
            <a:r>
              <a:rPr lang="en-US" dirty="0" smtClean="0"/>
              <a:t>X-rays absorption spectroscopy</a:t>
            </a:r>
          </a:p>
          <a:p>
            <a:pPr marL="285750" indent="-285750">
              <a:buFont typeface="Arial" panose="020B0604020202020204" pitchFamily="34" charset="0"/>
              <a:buChar char="•"/>
            </a:pPr>
            <a:r>
              <a:rPr lang="en-US" dirty="0" smtClean="0"/>
              <a:t>X-rays emission spectroscopy</a:t>
            </a:r>
          </a:p>
          <a:p>
            <a:pPr marL="285750" indent="-285750">
              <a:buFont typeface="Arial" panose="020B0604020202020204" pitchFamily="34" charset="0"/>
              <a:buChar char="•"/>
            </a:pPr>
            <a:r>
              <a:rPr lang="en-US" dirty="0" smtClean="0"/>
              <a:t>X-ray Raman scattering</a:t>
            </a:r>
          </a:p>
          <a:p>
            <a:pPr marL="285750" indent="-285750">
              <a:buFont typeface="Arial" panose="020B0604020202020204" pitchFamily="34" charset="0"/>
              <a:buChar char="•"/>
            </a:pPr>
            <a:endParaRPr lang="en-US" dirty="0"/>
          </a:p>
        </p:txBody>
      </p:sp>
      <p:grpSp>
        <p:nvGrpSpPr>
          <p:cNvPr id="6" name="Groupe 5"/>
          <p:cNvGrpSpPr/>
          <p:nvPr/>
        </p:nvGrpSpPr>
        <p:grpSpPr>
          <a:xfrm>
            <a:off x="1415469" y="2679464"/>
            <a:ext cx="6272889" cy="1152000"/>
            <a:chOff x="1415469" y="2679464"/>
            <a:chExt cx="6272889" cy="1152000"/>
          </a:xfrm>
        </p:grpSpPr>
        <p:grpSp>
          <p:nvGrpSpPr>
            <p:cNvPr id="19" name="Groupe 18"/>
            <p:cNvGrpSpPr/>
            <p:nvPr/>
          </p:nvGrpSpPr>
          <p:grpSpPr>
            <a:xfrm>
              <a:off x="1415469" y="2679464"/>
              <a:ext cx="5184000" cy="1152000"/>
              <a:chOff x="8053883" y="3022921"/>
              <a:chExt cx="5184000" cy="1152000"/>
            </a:xfrm>
            <a:solidFill>
              <a:schemeClr val="bg1"/>
            </a:solidFill>
          </p:grpSpPr>
          <p:sp>
            <p:nvSpPr>
              <p:cNvPr id="20" name="Rectangle 19"/>
              <p:cNvSpPr/>
              <p:nvPr/>
            </p:nvSpPr>
            <p:spPr>
              <a:xfrm>
                <a:off x="8053883" y="3022921"/>
                <a:ext cx="5184000" cy="1152000"/>
              </a:xfrm>
              <a:prstGeom prst="rect">
                <a:avLst/>
              </a:prstGeom>
              <a:grpFill/>
              <a:ln w="38100">
                <a:solidFill>
                  <a:srgbClr val="00B050"/>
                </a:solidFill>
              </a:ln>
            </p:spPr>
            <p:txBody>
              <a:bodyPr wrap="square">
                <a:spAutoFit/>
              </a:bodyPr>
              <a:lstStyle/>
              <a:p>
                <a:endParaRPr lang="fr-FR" sz="400" dirty="0">
                  <a:solidFill>
                    <a:srgbClr val="000FFF"/>
                  </a:solidFill>
                </a:endParaRPr>
              </a:p>
              <a:p>
                <a:r>
                  <a:rPr lang="fr-FR" sz="1400" b="1" dirty="0" smtClean="0">
                    <a:solidFill>
                      <a:srgbClr val="000000"/>
                    </a:solidFill>
                  </a:rPr>
                  <a:t>Marie-Ingrid </a:t>
                </a:r>
                <a:r>
                  <a:rPr lang="fr-FR" sz="1400" b="1" dirty="0">
                    <a:solidFill>
                      <a:srgbClr val="000000"/>
                    </a:solidFill>
                  </a:rPr>
                  <a:t>Richard</a:t>
                </a:r>
                <a:r>
                  <a:rPr lang="fr-FR" sz="1400" dirty="0">
                    <a:solidFill>
                      <a:srgbClr val="000000"/>
                    </a:solidFill>
                  </a:rPr>
                  <a:t> (</a:t>
                </a:r>
                <a:r>
                  <a:rPr lang="fr-FR" sz="1400" dirty="0" smtClean="0">
                    <a:solidFill>
                      <a:srgbClr val="000000"/>
                    </a:solidFill>
                  </a:rPr>
                  <a:t>ESRF)</a:t>
                </a:r>
              </a:p>
              <a:p>
                <a:r>
                  <a:rPr lang="fr-FR" sz="1100" i="1" dirty="0">
                    <a:solidFill>
                      <a:srgbClr val="000000"/>
                    </a:solidFill>
                  </a:rPr>
                  <a:t>marie-ingrid.richard@esrf.fr</a:t>
                </a:r>
                <a:endParaRPr lang="fr-FR" sz="1100" i="1" dirty="0" smtClean="0">
                  <a:solidFill>
                    <a:srgbClr val="000000"/>
                  </a:solidFill>
                </a:endParaRPr>
              </a:p>
              <a:p>
                <a:endParaRPr lang="fr-FR" sz="1400" i="1" dirty="0" smtClean="0">
                  <a:solidFill>
                    <a:srgbClr val="0070C0"/>
                  </a:solidFill>
                </a:endParaRPr>
              </a:p>
              <a:p>
                <a:endParaRPr lang="fr-FR" sz="1400" i="1" dirty="0" smtClean="0">
                  <a:solidFill>
                    <a:srgbClr val="0070C0"/>
                  </a:solidFill>
                </a:endParaRPr>
              </a:p>
              <a:p>
                <a:r>
                  <a:rPr lang="fr-FR" sz="1400" i="1" dirty="0" smtClean="0">
                    <a:solidFill>
                      <a:srgbClr val="0070C0"/>
                    </a:solidFill>
                  </a:rPr>
                  <a:t>X-rays </a:t>
                </a:r>
                <a:r>
                  <a:rPr lang="fr-FR" sz="1400" i="1" dirty="0" err="1">
                    <a:solidFill>
                      <a:srgbClr val="0070C0"/>
                    </a:solidFill>
                  </a:rPr>
                  <a:t>coherent</a:t>
                </a:r>
                <a:r>
                  <a:rPr lang="fr-FR" sz="1400" i="1" dirty="0">
                    <a:solidFill>
                      <a:srgbClr val="0070C0"/>
                    </a:solidFill>
                  </a:rPr>
                  <a:t> </a:t>
                </a:r>
                <a:r>
                  <a:rPr lang="fr-FR" sz="1400" i="1" dirty="0" err="1">
                    <a:solidFill>
                      <a:srgbClr val="0070C0"/>
                    </a:solidFill>
                  </a:rPr>
                  <a:t>scattering</a:t>
                </a:r>
                <a:r>
                  <a:rPr lang="fr-FR" sz="1400" i="1" dirty="0">
                    <a:solidFill>
                      <a:srgbClr val="0070C0"/>
                    </a:solidFill>
                  </a:rPr>
                  <a:t> and </a:t>
                </a:r>
                <a:r>
                  <a:rPr lang="fr-FR" sz="1400" i="1" dirty="0" err="1">
                    <a:solidFill>
                      <a:srgbClr val="0070C0"/>
                    </a:solidFill>
                  </a:rPr>
                  <a:t>its</a:t>
                </a:r>
                <a:r>
                  <a:rPr lang="fr-FR" sz="1400" i="1" dirty="0">
                    <a:solidFill>
                      <a:srgbClr val="0070C0"/>
                    </a:solidFill>
                  </a:rPr>
                  <a:t> future </a:t>
                </a:r>
                <a:r>
                  <a:rPr lang="fr-FR" sz="1400" i="1" dirty="0" err="1">
                    <a:solidFill>
                      <a:srgbClr val="0070C0"/>
                    </a:solidFill>
                  </a:rPr>
                  <a:t>developments</a:t>
                </a:r>
                <a:endParaRPr lang="fr-FR" sz="1400" dirty="0">
                  <a:solidFill>
                    <a:srgbClr val="0070C0"/>
                  </a:solidFill>
                </a:endParaRPr>
              </a:p>
            </p:txBody>
          </p:sp>
          <p:pic>
            <p:nvPicPr>
              <p:cNvPr id="21" name="Image 20" descr="Résultat de recherche d'images pour &quot;marie ingrid richard esrf&quot;"/>
              <p:cNvPicPr>
                <a:picLocks noChangeAspect="1"/>
              </p:cNvPicPr>
              <p:nvPr/>
            </p:nvPicPr>
            <p:blipFill rotWithShape="1">
              <a:blip r:embed="rId3">
                <a:extLst>
                  <a:ext uri="{28A0092B-C50C-407E-A947-70E740481C1C}">
                    <a14:useLocalDpi xmlns:a14="http://schemas.microsoft.com/office/drawing/2010/main" val="0"/>
                  </a:ext>
                </a:extLst>
              </a:blip>
              <a:srcRect l="5019" r="5019"/>
              <a:stretch/>
            </p:blipFill>
            <p:spPr bwMode="auto">
              <a:xfrm>
                <a:off x="12120939" y="3057211"/>
                <a:ext cx="1080000" cy="1080000"/>
              </a:xfrm>
              <a:prstGeom prst="rect">
                <a:avLst/>
              </a:prstGeom>
              <a:grpFill/>
              <a:ln>
                <a:noFill/>
              </a:ln>
            </p:spPr>
          </p:pic>
        </p:grpSp>
        <p:sp>
          <p:nvSpPr>
            <p:cNvPr id="2" name="Flèche droite 1"/>
            <p:cNvSpPr/>
            <p:nvPr/>
          </p:nvSpPr>
          <p:spPr>
            <a:xfrm rot="2479442">
              <a:off x="6691038" y="3500605"/>
              <a:ext cx="997320" cy="2445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2901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ZoneTexte 3"/>
          <p:cNvSpPr txBox="1">
            <a:spLocks noChangeArrowheads="1"/>
          </p:cNvSpPr>
          <p:nvPr/>
        </p:nvSpPr>
        <p:spPr bwMode="auto">
          <a:xfrm>
            <a:off x="3216275" y="404814"/>
            <a:ext cx="5087931" cy="523220"/>
          </a:xfrm>
          <a:prstGeom prst="rect">
            <a:avLst/>
          </a:prstGeom>
          <a:noFill/>
          <a:ln w="9525">
            <a:noFill/>
            <a:miter lim="800000"/>
            <a:headEnd/>
            <a:tailEnd/>
          </a:ln>
        </p:spPr>
        <p:txBody>
          <a:bodyPr wrap="none">
            <a:spAutoFit/>
          </a:bodyPr>
          <a:lstStyle/>
          <a:p>
            <a:r>
              <a:rPr lang="fr-FR" sz="2800" dirty="0">
                <a:latin typeface="Calibri" pitchFamily="34" charset="0"/>
              </a:rPr>
              <a:t>Synchrotron radiation </a:t>
            </a:r>
            <a:r>
              <a:rPr lang="en-US" sz="2800" dirty="0" smtClean="0">
                <a:latin typeface="Calibri" pitchFamily="34" charset="0"/>
              </a:rPr>
              <a:t>properties</a:t>
            </a:r>
            <a:endParaRPr lang="en-US" sz="2800" dirty="0">
              <a:latin typeface="Calibri" pitchFamily="34" charset="0"/>
            </a:endParaRPr>
          </a:p>
        </p:txBody>
      </p:sp>
      <p:sp>
        <p:nvSpPr>
          <p:cNvPr id="26626" name="ZoneTexte 5"/>
          <p:cNvSpPr txBox="1">
            <a:spLocks noChangeArrowheads="1"/>
          </p:cNvSpPr>
          <p:nvPr/>
        </p:nvSpPr>
        <p:spPr bwMode="auto">
          <a:xfrm>
            <a:off x="3000375" y="1268414"/>
            <a:ext cx="7056438" cy="5355312"/>
          </a:xfrm>
          <a:prstGeom prst="rect">
            <a:avLst/>
          </a:prstGeom>
          <a:noFill/>
          <a:ln w="9525">
            <a:noFill/>
            <a:miter lim="800000"/>
            <a:headEnd/>
            <a:tailEnd/>
          </a:ln>
        </p:spPr>
        <p:txBody>
          <a:bodyPr>
            <a:spAutoFit/>
          </a:bodyPr>
          <a:lstStyle/>
          <a:p>
            <a:pPr marL="285750" indent="-285750">
              <a:buFont typeface="Arial" charset="0"/>
              <a:buChar char="•"/>
            </a:pPr>
            <a:r>
              <a:rPr lang="en-US" dirty="0">
                <a:latin typeface="Calibri" pitchFamily="34" charset="0"/>
              </a:rPr>
              <a:t>High energies (up to 500keV) </a:t>
            </a:r>
            <a:r>
              <a:rPr lang="en-US" dirty="0">
                <a:latin typeface="Calibri" pitchFamily="34" charset="0"/>
                <a:sym typeface="Wingdings" pitchFamily="2" charset="2"/>
              </a:rPr>
              <a:t>==&gt; High penetration of X-rays in matter, non destructive bulk studies .</a:t>
            </a:r>
          </a:p>
          <a:p>
            <a:pPr marL="285750" indent="-285750">
              <a:buFont typeface="Arial" charset="0"/>
              <a:buChar char="•"/>
            </a:pPr>
            <a:r>
              <a:rPr lang="en-US" dirty="0">
                <a:latin typeface="Calibri" pitchFamily="34" charset="0"/>
                <a:sym typeface="Wingdings" pitchFamily="2" charset="2"/>
              </a:rPr>
              <a:t>High flux, high brightness (10</a:t>
            </a:r>
            <a:r>
              <a:rPr lang="en-US" baseline="30000" dirty="0">
                <a:latin typeface="Calibri" pitchFamily="34" charset="0"/>
                <a:sym typeface="Wingdings" pitchFamily="2" charset="2"/>
              </a:rPr>
              <a:t>9</a:t>
            </a:r>
            <a:r>
              <a:rPr lang="en-US" dirty="0">
                <a:latin typeface="Calibri" pitchFamily="34" charset="0"/>
                <a:sym typeface="Wingdings" pitchFamily="2" charset="2"/>
              </a:rPr>
              <a:t>-10</a:t>
            </a:r>
            <a:r>
              <a:rPr lang="en-US" baseline="30000" dirty="0">
                <a:latin typeface="Calibri" pitchFamily="34" charset="0"/>
                <a:sym typeface="Wingdings" pitchFamily="2" charset="2"/>
              </a:rPr>
              <a:t>10</a:t>
            </a:r>
            <a:r>
              <a:rPr lang="en-US" dirty="0">
                <a:latin typeface="Calibri" pitchFamily="34" charset="0"/>
                <a:sym typeface="Wingdings" pitchFamily="2" charset="2"/>
              </a:rPr>
              <a:t> compared to  lab. X-rays sources) ==&gt;  Fast data acquisition &lt; 5 </a:t>
            </a:r>
            <a:r>
              <a:rPr lang="en-US" dirty="0" err="1">
                <a:latin typeface="Calibri" pitchFamily="34" charset="0"/>
                <a:sym typeface="Wingdings" pitchFamily="2" charset="2"/>
              </a:rPr>
              <a:t>ms</a:t>
            </a:r>
            <a:r>
              <a:rPr lang="en-US" dirty="0">
                <a:latin typeface="Calibri" pitchFamily="34" charset="0"/>
                <a:sym typeface="Wingdings" pitchFamily="2" charset="2"/>
              </a:rPr>
              <a:t> (240 frames/s), can study fast and irreversible transformations (chemical kinetics, phase transitions…).</a:t>
            </a:r>
          </a:p>
          <a:p>
            <a:pPr marL="285750" indent="-285750">
              <a:buFont typeface="Arial" charset="0"/>
              <a:buChar char="•"/>
            </a:pPr>
            <a:r>
              <a:rPr lang="en-US" dirty="0" smtClean="0">
                <a:latin typeface="Calibri" pitchFamily="34" charset="0"/>
                <a:sym typeface="Wingdings" pitchFamily="2" charset="2"/>
              </a:rPr>
              <a:t>Very </a:t>
            </a:r>
            <a:r>
              <a:rPr lang="en-US" dirty="0">
                <a:latin typeface="Calibri" pitchFamily="34" charset="0"/>
                <a:sym typeface="Wingdings" pitchFamily="2" charset="2"/>
              </a:rPr>
              <a:t>broad energy spectrum possible from IR to High energy X-rays, IR, </a:t>
            </a:r>
            <a:r>
              <a:rPr lang="en-US" dirty="0" smtClean="0">
                <a:latin typeface="Calibri" pitchFamily="34" charset="0"/>
                <a:sym typeface="Wingdings" pitchFamily="2" charset="2"/>
              </a:rPr>
              <a:t>UV, Raman </a:t>
            </a:r>
            <a:r>
              <a:rPr lang="en-US" dirty="0">
                <a:latin typeface="Calibri" pitchFamily="34" charset="0"/>
                <a:sym typeface="Wingdings" pitchFamily="2" charset="2"/>
              </a:rPr>
              <a:t>spectroscopy possible.</a:t>
            </a:r>
          </a:p>
          <a:p>
            <a:pPr marL="285750" indent="-285750">
              <a:buFont typeface="Arial" charset="0"/>
              <a:buChar char="•"/>
            </a:pPr>
            <a:r>
              <a:rPr lang="en-US" dirty="0">
                <a:latin typeface="Calibri" pitchFamily="34" charset="0"/>
                <a:sym typeface="Wingdings" pitchFamily="2" charset="2"/>
              </a:rPr>
              <a:t>Tunable incoming energy ==&gt; Possibility for distinguishing chemical elements, x-rays absorption spectroscopy (</a:t>
            </a:r>
            <a:r>
              <a:rPr lang="en-US" dirty="0" err="1">
                <a:latin typeface="Calibri" pitchFamily="34" charset="0"/>
                <a:sym typeface="Wingdings" pitchFamily="2" charset="2"/>
              </a:rPr>
              <a:t>XANES</a:t>
            </a:r>
            <a:r>
              <a:rPr lang="en-US" dirty="0">
                <a:latin typeface="Calibri" pitchFamily="34" charset="0"/>
                <a:sym typeface="Wingdings" pitchFamily="2" charset="2"/>
              </a:rPr>
              <a:t> &amp; EXAFS), anomalous scattering, tomography.</a:t>
            </a:r>
          </a:p>
          <a:p>
            <a:pPr marL="285750" indent="-285750">
              <a:buFont typeface="Arial" charset="0"/>
              <a:buChar char="•"/>
            </a:pPr>
            <a:r>
              <a:rPr lang="en-US" dirty="0" smtClean="0">
                <a:latin typeface="Calibri" pitchFamily="34" charset="0"/>
                <a:sym typeface="Wingdings" pitchFamily="2" charset="2"/>
              </a:rPr>
              <a:t>Very </a:t>
            </a:r>
            <a:r>
              <a:rPr lang="en-US" dirty="0">
                <a:latin typeface="Calibri" pitchFamily="34" charset="0"/>
                <a:sym typeface="Wingdings" pitchFamily="2" charset="2"/>
              </a:rPr>
              <a:t>small spatial divergence of X-ray beam.</a:t>
            </a:r>
          </a:p>
          <a:p>
            <a:pPr marL="285750" indent="-285750">
              <a:buFont typeface="Arial" charset="0"/>
              <a:buChar char="•"/>
            </a:pPr>
            <a:r>
              <a:rPr lang="en-US" dirty="0" smtClean="0">
                <a:latin typeface="Calibri" pitchFamily="34" charset="0"/>
                <a:sym typeface="Wingdings" pitchFamily="2" charset="2"/>
              </a:rPr>
              <a:t>Can </a:t>
            </a:r>
            <a:r>
              <a:rPr lang="en-US" dirty="0">
                <a:latin typeface="Calibri" pitchFamily="34" charset="0"/>
                <a:sym typeface="Wingdings" pitchFamily="2" charset="2"/>
              </a:rPr>
              <a:t>focus the X-rays beam to very small size (nowadays perspective is &lt; 20 nm) ==&gt; diffraction mapping, microscopy.</a:t>
            </a:r>
          </a:p>
          <a:p>
            <a:pPr marL="285750" indent="-285750">
              <a:buFont typeface="Arial" charset="0"/>
              <a:buChar char="•"/>
            </a:pPr>
            <a:r>
              <a:rPr lang="en-US" dirty="0">
                <a:latin typeface="Calibri" pitchFamily="34" charset="0"/>
                <a:sym typeface="Wingdings" pitchFamily="2" charset="2"/>
              </a:rPr>
              <a:t>Polarized beam.</a:t>
            </a:r>
          </a:p>
          <a:p>
            <a:pPr marL="285750" indent="-285750">
              <a:buFont typeface="Arial" charset="0"/>
              <a:buChar char="•"/>
            </a:pPr>
            <a:r>
              <a:rPr lang="en-US" dirty="0">
                <a:latin typeface="Calibri" pitchFamily="34" charset="0"/>
                <a:sym typeface="Wingdings" pitchFamily="2" charset="2"/>
              </a:rPr>
              <a:t>Temporal structure (in the storage ring different modes of filling are possible and packets of accelerated electrons are more or less numerous possibility to do kinematical studies)</a:t>
            </a:r>
          </a:p>
          <a:p>
            <a:pPr marL="285750" indent="-285750">
              <a:buFont typeface="Arial" charset="0"/>
              <a:buChar char="•"/>
            </a:pPr>
            <a:endParaRPr lang="en-US" dirty="0">
              <a:latin typeface="Calibri" pitchFamily="34" charset="0"/>
              <a:sym typeface="Wingdings" pitchFamily="2" charset="2"/>
            </a:endParaRPr>
          </a:p>
          <a:p>
            <a:pPr marL="285750" indent="-285750">
              <a:buFont typeface="Arial" charset="0"/>
              <a:buChar char="•"/>
            </a:pPr>
            <a:endParaRPr lang="en-US" dirty="0">
              <a:latin typeface="Calibri" pitchFamily="34" charset="0"/>
            </a:endParaRPr>
          </a:p>
        </p:txBody>
      </p:sp>
      <p:pic>
        <p:nvPicPr>
          <p:cNvPr id="6" name="Image 5"/>
          <p:cNvPicPr>
            <a:picLocks noChangeAspect="1"/>
          </p:cNvPicPr>
          <p:nvPr/>
        </p:nvPicPr>
        <p:blipFill>
          <a:blip r:embed="rId2"/>
          <a:stretch>
            <a:fillRect/>
          </a:stretch>
        </p:blipFill>
        <p:spPr>
          <a:xfrm>
            <a:off x="222907" y="6295201"/>
            <a:ext cx="1837713" cy="426274"/>
          </a:xfrm>
          <a:prstGeom prst="rect">
            <a:avLst/>
          </a:prstGeom>
        </p:spPr>
      </p:pic>
      <p:sp>
        <p:nvSpPr>
          <p:cNvPr id="5" name="Flèche droite 4"/>
          <p:cNvSpPr/>
          <p:nvPr/>
        </p:nvSpPr>
        <p:spPr>
          <a:xfrm>
            <a:off x="1419769" y="4728754"/>
            <a:ext cx="1580606" cy="6008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40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222995" y="2115553"/>
            <a:ext cx="2954688" cy="2099384"/>
          </a:xfrm>
          <a:prstGeom prst="rect">
            <a:avLst/>
          </a:prstGeom>
        </p:spPr>
      </p:pic>
      <p:pic>
        <p:nvPicPr>
          <p:cNvPr id="5" name="Image 4"/>
          <p:cNvPicPr>
            <a:picLocks noChangeAspect="1"/>
          </p:cNvPicPr>
          <p:nvPr/>
        </p:nvPicPr>
        <p:blipFill>
          <a:blip r:embed="rId3"/>
          <a:stretch>
            <a:fillRect/>
          </a:stretch>
        </p:blipFill>
        <p:spPr>
          <a:xfrm>
            <a:off x="8954530" y="3262351"/>
            <a:ext cx="1759496" cy="2265219"/>
          </a:xfrm>
          <a:prstGeom prst="rect">
            <a:avLst/>
          </a:prstGeom>
        </p:spPr>
      </p:pic>
      <p:sp>
        <p:nvSpPr>
          <p:cNvPr id="6" name="ZoneTexte 5"/>
          <p:cNvSpPr txBox="1"/>
          <p:nvPr/>
        </p:nvSpPr>
        <p:spPr>
          <a:xfrm>
            <a:off x="2025747" y="281354"/>
            <a:ext cx="8730275" cy="707886"/>
          </a:xfrm>
          <a:prstGeom prst="rect">
            <a:avLst/>
          </a:prstGeom>
          <a:noFill/>
        </p:spPr>
        <p:txBody>
          <a:bodyPr wrap="none" rtlCol="0">
            <a:spAutoFit/>
          </a:bodyPr>
          <a:lstStyle/>
          <a:p>
            <a:r>
              <a:rPr lang="en-US" sz="4000" dirty="0" smtClean="0">
                <a:solidFill>
                  <a:schemeClr val="accent5">
                    <a:lumMod val="75000"/>
                  </a:schemeClr>
                </a:solidFill>
                <a:latin typeface="Arial" panose="020B0604020202020204" pitchFamily="34" charset="0"/>
                <a:cs typeface="Arial" panose="020B0604020202020204" pitchFamily="34" charset="0"/>
              </a:rPr>
              <a:t>FOR ANY INFORMATION &amp; HELP …</a:t>
            </a:r>
            <a:endParaRPr lang="en-US" sz="4000" dirty="0">
              <a:solidFill>
                <a:schemeClr val="accent5">
                  <a:lumMod val="75000"/>
                </a:schemeClr>
              </a:solidFill>
              <a:latin typeface="Arial" panose="020B0604020202020204" pitchFamily="34" charset="0"/>
              <a:cs typeface="Arial" panose="020B0604020202020204" pitchFamily="34" charset="0"/>
            </a:endParaRPr>
          </a:p>
        </p:txBody>
      </p:sp>
      <p:sp>
        <p:nvSpPr>
          <p:cNvPr id="7" name="ZoneTexte 6"/>
          <p:cNvSpPr txBox="1"/>
          <p:nvPr/>
        </p:nvSpPr>
        <p:spPr>
          <a:xfrm>
            <a:off x="1061655" y="4959207"/>
            <a:ext cx="2238113" cy="892552"/>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STEPHANIE</a:t>
            </a:r>
          </a:p>
          <a:p>
            <a:r>
              <a:rPr lang="en-US" sz="2400" dirty="0" err="1" smtClean="0">
                <a:latin typeface="Arial" panose="020B0604020202020204" pitchFamily="34" charset="0"/>
                <a:cs typeface="Arial" panose="020B0604020202020204" pitchFamily="34" charset="0"/>
              </a:rPr>
              <a:t>Pouget</a:t>
            </a:r>
            <a:endParaRPr lang="en-US" sz="2400" dirty="0">
              <a:latin typeface="Arial" panose="020B0604020202020204" pitchFamily="34" charset="0"/>
              <a:cs typeface="Arial" panose="020B0604020202020204" pitchFamily="34" charset="0"/>
            </a:endParaRPr>
          </a:p>
        </p:txBody>
      </p:sp>
      <p:sp>
        <p:nvSpPr>
          <p:cNvPr id="8" name="ZoneTexte 7"/>
          <p:cNvSpPr txBox="1"/>
          <p:nvPr/>
        </p:nvSpPr>
        <p:spPr>
          <a:xfrm>
            <a:off x="4643383" y="4275702"/>
            <a:ext cx="2113912" cy="892552"/>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JEROME</a:t>
            </a:r>
          </a:p>
          <a:p>
            <a:r>
              <a:rPr lang="en-US" sz="2400" dirty="0" err="1" smtClean="0">
                <a:latin typeface="Arial" panose="020B0604020202020204" pitchFamily="34" charset="0"/>
                <a:cs typeface="Arial" panose="020B0604020202020204" pitchFamily="34" charset="0"/>
              </a:rPr>
              <a:t>Faure-Vincent</a:t>
            </a:r>
            <a:endParaRPr lang="en-US" sz="2400" dirty="0">
              <a:latin typeface="Arial" panose="020B0604020202020204" pitchFamily="34" charset="0"/>
              <a:cs typeface="Arial" panose="020B0604020202020204" pitchFamily="34" charset="0"/>
            </a:endParaRPr>
          </a:p>
        </p:txBody>
      </p:sp>
      <p:sp>
        <p:nvSpPr>
          <p:cNvPr id="9" name="ZoneTexte 8"/>
          <p:cNvSpPr txBox="1"/>
          <p:nvPr/>
        </p:nvSpPr>
        <p:spPr>
          <a:xfrm>
            <a:off x="8825039" y="5599638"/>
            <a:ext cx="1275286" cy="892552"/>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DAVID</a:t>
            </a:r>
          </a:p>
          <a:p>
            <a:r>
              <a:rPr lang="en-US" sz="2400" dirty="0" err="1" smtClean="0">
                <a:latin typeface="Arial" panose="020B0604020202020204" pitchFamily="34" charset="0"/>
                <a:cs typeface="Arial" panose="020B0604020202020204" pitchFamily="34" charset="0"/>
              </a:rPr>
              <a:t>Djurado</a:t>
            </a:r>
            <a:endParaRPr lang="en-US" sz="2400" dirty="0">
              <a:latin typeface="Arial" panose="020B0604020202020204" pitchFamily="34" charset="0"/>
              <a:cs typeface="Arial" panose="020B0604020202020204" pitchFamily="34" charset="0"/>
            </a:endParaRPr>
          </a:p>
        </p:txBody>
      </p:sp>
      <p:pic>
        <p:nvPicPr>
          <p:cNvPr id="2" name="Image 1"/>
          <p:cNvPicPr>
            <a:picLocks noChangeAspect="1"/>
          </p:cNvPicPr>
          <p:nvPr/>
        </p:nvPicPr>
        <p:blipFill>
          <a:blip r:embed="rId4"/>
          <a:stretch>
            <a:fillRect/>
          </a:stretch>
        </p:blipFill>
        <p:spPr>
          <a:xfrm>
            <a:off x="1040406" y="2323070"/>
            <a:ext cx="1970682" cy="2537253"/>
          </a:xfrm>
          <a:prstGeom prst="rect">
            <a:avLst/>
          </a:prstGeom>
        </p:spPr>
      </p:pic>
      <p:pic>
        <p:nvPicPr>
          <p:cNvPr id="10" name="Image 9"/>
          <p:cNvPicPr>
            <a:picLocks noChangeAspect="1"/>
          </p:cNvPicPr>
          <p:nvPr/>
        </p:nvPicPr>
        <p:blipFill>
          <a:blip r:embed="rId5"/>
          <a:stretch>
            <a:fillRect/>
          </a:stretch>
        </p:blipFill>
        <p:spPr>
          <a:xfrm>
            <a:off x="296214" y="6045914"/>
            <a:ext cx="2348189" cy="544683"/>
          </a:xfrm>
          <a:prstGeom prst="rect">
            <a:avLst/>
          </a:prstGeom>
        </p:spPr>
      </p:pic>
    </p:spTree>
    <p:extLst>
      <p:ext uri="{BB962C8B-B14F-4D97-AF65-F5344CB8AC3E}">
        <p14:creationId xmlns:p14="http://schemas.microsoft.com/office/powerpoint/2010/main" val="9931601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82786" y="863866"/>
            <a:ext cx="7101320" cy="4863918"/>
          </a:xfrm>
          <a:prstGeom prst="rect">
            <a:avLst/>
          </a:prstGeom>
        </p:spPr>
      </p:pic>
      <p:sp>
        <p:nvSpPr>
          <p:cNvPr id="5" name="ZoneTexte 4"/>
          <p:cNvSpPr txBox="1"/>
          <p:nvPr/>
        </p:nvSpPr>
        <p:spPr>
          <a:xfrm>
            <a:off x="175491" y="350982"/>
            <a:ext cx="6536213" cy="400110"/>
          </a:xfrm>
          <a:prstGeom prst="rect">
            <a:avLst/>
          </a:prstGeom>
          <a:noFill/>
        </p:spPr>
        <p:txBody>
          <a:bodyPr wrap="none" rtlCol="0">
            <a:spAutoFit/>
          </a:bodyPr>
          <a:lstStyle/>
          <a:p>
            <a:r>
              <a:rPr lang="en-US" sz="2000" dirty="0" smtClean="0">
                <a:solidFill>
                  <a:schemeClr val="accent1"/>
                </a:solidFill>
                <a:latin typeface="Arial" panose="020B0604020202020204" pitchFamily="34" charset="0"/>
                <a:cs typeface="Arial" panose="020B0604020202020204" pitchFamily="34" charset="0"/>
              </a:rPr>
              <a:t>To travel through a multiscale world follow the guides !!! </a:t>
            </a:r>
            <a:endParaRPr lang="en-US" sz="2000" dirty="0">
              <a:solidFill>
                <a:schemeClr val="accent1"/>
              </a:solidFill>
              <a:latin typeface="Arial" panose="020B0604020202020204" pitchFamily="34" charset="0"/>
              <a:cs typeface="Arial" panose="020B0604020202020204" pitchFamily="34" charset="0"/>
            </a:endParaRPr>
          </a:p>
        </p:txBody>
      </p:sp>
      <p:sp>
        <p:nvSpPr>
          <p:cNvPr id="14" name="ZoneTexte 13"/>
          <p:cNvSpPr txBox="1"/>
          <p:nvPr/>
        </p:nvSpPr>
        <p:spPr>
          <a:xfrm>
            <a:off x="215876" y="6505403"/>
            <a:ext cx="4320350" cy="338554"/>
          </a:xfrm>
          <a:prstGeom prst="rect">
            <a:avLst/>
          </a:prstGeom>
          <a:noFill/>
        </p:spPr>
        <p:txBody>
          <a:bodyPr wrap="none" rtlCol="0">
            <a:spAutoFit/>
          </a:bodyPr>
          <a:lstStyle/>
          <a:p>
            <a:r>
              <a:rPr lang="en-US" sz="1600" i="1" dirty="0" smtClean="0">
                <a:latin typeface="Arial" panose="020B0604020202020204" pitchFamily="34" charset="0"/>
                <a:cs typeface="Arial" panose="020B0604020202020204" pitchFamily="34" charset="0"/>
              </a:rPr>
              <a:t>J. </a:t>
            </a:r>
            <a:r>
              <a:rPr lang="en-US" sz="1600" i="1" dirty="0" err="1" smtClean="0">
                <a:latin typeface="Arial" panose="020B0604020202020204" pitchFamily="34" charset="0"/>
                <a:cs typeface="Arial" panose="020B0604020202020204" pitchFamily="34" charset="0"/>
              </a:rPr>
              <a:t>Rivnay</a:t>
            </a:r>
            <a:r>
              <a:rPr lang="en-US" sz="1600" i="1" dirty="0" smtClean="0">
                <a:latin typeface="Arial" panose="020B0604020202020204" pitchFamily="34" charset="0"/>
                <a:cs typeface="Arial" panose="020B0604020202020204" pitchFamily="34" charset="0"/>
              </a:rPr>
              <a:t> et al., Chem. Rev. 112 (2012) 5488.</a:t>
            </a:r>
            <a:endParaRPr lang="en-US" sz="1600" i="1" dirty="0">
              <a:latin typeface="Arial" panose="020B0604020202020204" pitchFamily="34" charset="0"/>
              <a:cs typeface="Arial" panose="020B0604020202020204" pitchFamily="34" charset="0"/>
            </a:endParaRPr>
          </a:p>
        </p:txBody>
      </p:sp>
      <p:grpSp>
        <p:nvGrpSpPr>
          <p:cNvPr id="24" name="Groupe 23"/>
          <p:cNvGrpSpPr/>
          <p:nvPr/>
        </p:nvGrpSpPr>
        <p:grpSpPr>
          <a:xfrm>
            <a:off x="387227" y="303890"/>
            <a:ext cx="10056901" cy="4688095"/>
            <a:chOff x="359518" y="433468"/>
            <a:chExt cx="10056901" cy="4688095"/>
          </a:xfrm>
        </p:grpSpPr>
        <p:sp>
          <p:nvSpPr>
            <p:cNvPr id="3" name="Ellipse 2"/>
            <p:cNvSpPr/>
            <p:nvPr/>
          </p:nvSpPr>
          <p:spPr>
            <a:xfrm>
              <a:off x="732733" y="3811509"/>
              <a:ext cx="1310054" cy="1310054"/>
            </a:xfrm>
            <a:prstGeom prst="ellipse">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èche courbée vers le bas 8"/>
            <p:cNvSpPr/>
            <p:nvPr/>
          </p:nvSpPr>
          <p:spPr>
            <a:xfrm rot="20547894">
              <a:off x="359518" y="433468"/>
              <a:ext cx="10056901" cy="2060423"/>
            </a:xfrm>
            <a:prstGeom prst="curvedDownArrow">
              <a:avLst>
                <a:gd name="adj1" fmla="val 13938"/>
                <a:gd name="adj2" fmla="val 44043"/>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ZoneTexte 9"/>
          <p:cNvSpPr txBox="1"/>
          <p:nvPr/>
        </p:nvSpPr>
        <p:spPr>
          <a:xfrm>
            <a:off x="7764185" y="1048745"/>
            <a:ext cx="4427815" cy="6186309"/>
          </a:xfrm>
          <a:prstGeom prst="rect">
            <a:avLst/>
          </a:prstGeom>
          <a:noFill/>
        </p:spPr>
        <p:txBody>
          <a:bodyPr wrap="none" rtlCol="0">
            <a:spAutoFit/>
          </a:bodyPr>
          <a:lstStyle/>
          <a:p>
            <a:r>
              <a:rPr lang="en-US" dirty="0" smtClean="0"/>
              <a:t>To probe the material at distances longer </a:t>
            </a:r>
          </a:p>
          <a:p>
            <a:r>
              <a:rPr lang="en-US" dirty="0" smtClean="0"/>
              <a:t>than 50 nm with different resolutions and </a:t>
            </a:r>
          </a:p>
          <a:p>
            <a:r>
              <a:rPr lang="en-US" dirty="0" smtClean="0"/>
              <a:t>to image in the real space </a:t>
            </a:r>
            <a:r>
              <a:rPr lang="en-US" dirty="0" err="1" smtClean="0"/>
              <a:t>nano</a:t>
            </a:r>
            <a:r>
              <a:rPr lang="en-US" dirty="0" smtClean="0"/>
              <a:t>-or</a:t>
            </a:r>
          </a:p>
          <a:p>
            <a:r>
              <a:rPr lang="en-US" dirty="0" smtClean="0"/>
              <a:t> micromorphology in 2D or 3D, other </a:t>
            </a:r>
          </a:p>
          <a:p>
            <a:r>
              <a:rPr lang="en-US" dirty="0" smtClean="0"/>
              <a:t>experiments are possible :</a:t>
            </a:r>
          </a:p>
          <a:p>
            <a:endParaRPr lang="en-US" dirty="0" smtClean="0"/>
          </a:p>
          <a:p>
            <a:pPr marL="285750" indent="-285750">
              <a:buFont typeface="Arial" panose="020B0604020202020204" pitchFamily="34" charset="0"/>
              <a:buChar char="•"/>
            </a:pPr>
            <a:r>
              <a:rPr lang="en-US" dirty="0" smtClean="0"/>
              <a:t>Tomography</a:t>
            </a:r>
          </a:p>
          <a:p>
            <a:pPr marL="285750" indent="-285750">
              <a:buFont typeface="Arial" panose="020B0604020202020204" pitchFamily="34" charset="0"/>
              <a:buChar char="•"/>
            </a:pPr>
            <a:r>
              <a:rPr lang="en-US" dirty="0"/>
              <a:t>P</a:t>
            </a:r>
            <a:r>
              <a:rPr lang="en-US" dirty="0" smtClean="0"/>
              <a:t>hase contrast imaging</a:t>
            </a:r>
          </a:p>
          <a:p>
            <a:pPr marL="285750" indent="-285750">
              <a:buFont typeface="Arial" panose="020B0604020202020204" pitchFamily="34" charset="0"/>
              <a:buChar char="•"/>
            </a:pPr>
            <a:r>
              <a:rPr lang="en-US" dirty="0"/>
              <a:t>µ-fluorescence</a:t>
            </a:r>
          </a:p>
          <a:p>
            <a:pPr marL="285750" indent="-285750">
              <a:buFont typeface="Arial" panose="020B0604020202020204" pitchFamily="34" charset="0"/>
              <a:buChar char="•"/>
            </a:pPr>
            <a:r>
              <a:rPr lang="en-US" dirty="0" smtClean="0"/>
              <a:t>Full field diffraction imaging</a:t>
            </a:r>
          </a:p>
          <a:p>
            <a:pPr marL="285750" indent="-285750">
              <a:buFont typeface="Arial" panose="020B0604020202020204" pitchFamily="34" charset="0"/>
              <a:buChar char="•"/>
            </a:pPr>
            <a:r>
              <a:rPr lang="en-US" dirty="0"/>
              <a:t>Coherent scattering (</a:t>
            </a:r>
            <a:r>
              <a:rPr lang="en-US" dirty="0" err="1"/>
              <a:t>ptycography</a:t>
            </a:r>
            <a:r>
              <a:rPr lang="en-US" dirty="0"/>
              <a:t>)</a:t>
            </a:r>
          </a:p>
          <a:p>
            <a:pPr marL="285750" indent="-285750">
              <a:buFont typeface="Arial" panose="020B0604020202020204" pitchFamily="34" charset="0"/>
              <a:buChar char="•"/>
            </a:pPr>
            <a:r>
              <a:rPr lang="en-US" dirty="0"/>
              <a:t>Resonant scattering of soft X-rays</a:t>
            </a:r>
          </a:p>
          <a:p>
            <a:pPr marL="285750" indent="-285750">
              <a:buFont typeface="Arial" panose="020B0604020202020204" pitchFamily="34" charset="0"/>
              <a:buChar char="•"/>
            </a:pPr>
            <a:endParaRPr lang="en-US" dirty="0" smtClean="0"/>
          </a:p>
          <a:p>
            <a:endParaRPr lang="en-US" dirty="0"/>
          </a:p>
          <a:p>
            <a:r>
              <a:rPr lang="en-US" dirty="0" smtClean="0"/>
              <a:t>Moreover, the possibility to tune the incident</a:t>
            </a:r>
          </a:p>
          <a:p>
            <a:r>
              <a:rPr lang="en-US" dirty="0" smtClean="0"/>
              <a:t> energy allows to develop different</a:t>
            </a:r>
          </a:p>
          <a:p>
            <a:r>
              <a:rPr lang="en-US" dirty="0" smtClean="0"/>
              <a:t> spectroscopies as:</a:t>
            </a:r>
          </a:p>
          <a:p>
            <a:endParaRPr lang="en-US" dirty="0" smtClean="0"/>
          </a:p>
          <a:p>
            <a:pPr marL="285750" indent="-285750">
              <a:buFont typeface="Arial" panose="020B0604020202020204" pitchFamily="34" charset="0"/>
              <a:buChar char="•"/>
            </a:pPr>
            <a:r>
              <a:rPr lang="en-US" dirty="0" smtClean="0"/>
              <a:t>X-rays absorption spectroscopy</a:t>
            </a:r>
          </a:p>
          <a:p>
            <a:pPr marL="285750" indent="-285750">
              <a:buFont typeface="Arial" panose="020B0604020202020204" pitchFamily="34" charset="0"/>
              <a:buChar char="•"/>
            </a:pPr>
            <a:r>
              <a:rPr lang="en-US" dirty="0" smtClean="0"/>
              <a:t>X-rays emission spectroscopy</a:t>
            </a:r>
          </a:p>
          <a:p>
            <a:pPr marL="285750" indent="-285750">
              <a:buFont typeface="Arial" panose="020B0604020202020204" pitchFamily="34" charset="0"/>
              <a:buChar char="•"/>
            </a:pPr>
            <a:r>
              <a:rPr lang="en-US" dirty="0" smtClean="0"/>
              <a:t>X-ray Raman scattering</a:t>
            </a:r>
          </a:p>
          <a:p>
            <a:pPr marL="285750" indent="-285750">
              <a:buFont typeface="Arial" panose="020B0604020202020204" pitchFamily="34" charset="0"/>
              <a:buChar char="•"/>
            </a:pPr>
            <a:endParaRPr lang="en-US" dirty="0"/>
          </a:p>
        </p:txBody>
      </p:sp>
      <p:grpSp>
        <p:nvGrpSpPr>
          <p:cNvPr id="8" name="Groupe 7"/>
          <p:cNvGrpSpPr/>
          <p:nvPr/>
        </p:nvGrpSpPr>
        <p:grpSpPr>
          <a:xfrm>
            <a:off x="1703951" y="3627311"/>
            <a:ext cx="5992733" cy="1152000"/>
            <a:chOff x="1741177" y="3457083"/>
            <a:chExt cx="5992733" cy="1152000"/>
          </a:xfrm>
        </p:grpSpPr>
        <p:grpSp>
          <p:nvGrpSpPr>
            <p:cNvPr id="18" name="Groupe 17"/>
            <p:cNvGrpSpPr/>
            <p:nvPr/>
          </p:nvGrpSpPr>
          <p:grpSpPr>
            <a:xfrm>
              <a:off x="1741177" y="3457083"/>
              <a:ext cx="5184000" cy="1152000"/>
              <a:chOff x="1924315" y="9119477"/>
              <a:chExt cx="5184000" cy="1152000"/>
            </a:xfrm>
            <a:solidFill>
              <a:schemeClr val="bg1"/>
            </a:solidFill>
          </p:grpSpPr>
          <p:sp>
            <p:nvSpPr>
              <p:cNvPr id="22" name="Rectangle 21"/>
              <p:cNvSpPr/>
              <p:nvPr/>
            </p:nvSpPr>
            <p:spPr>
              <a:xfrm>
                <a:off x="1924315" y="9119477"/>
                <a:ext cx="5184000" cy="1152000"/>
              </a:xfrm>
              <a:prstGeom prst="rect">
                <a:avLst/>
              </a:prstGeom>
              <a:grpFill/>
              <a:ln w="38100">
                <a:solidFill>
                  <a:srgbClr val="00B050"/>
                </a:solidFill>
              </a:ln>
            </p:spPr>
            <p:txBody>
              <a:bodyPr wrap="square">
                <a:spAutoFit/>
              </a:bodyPr>
              <a:lstStyle/>
              <a:p>
                <a:pPr algn="r"/>
                <a:r>
                  <a:rPr lang="fr-FR" sz="1400" b="1" i="0" dirty="0" smtClean="0">
                    <a:solidFill>
                      <a:srgbClr val="000000"/>
                    </a:solidFill>
                    <a:effectLst/>
                  </a:rPr>
                  <a:t>Nicolas Jaouen</a:t>
                </a:r>
                <a:r>
                  <a:rPr lang="fr-FR" sz="1400" b="0" i="0" dirty="0" smtClean="0">
                    <a:solidFill>
                      <a:srgbClr val="000000"/>
                    </a:solidFill>
                    <a:effectLst/>
                  </a:rPr>
                  <a:t> (SOLEIL)</a:t>
                </a:r>
              </a:p>
              <a:p>
                <a:pPr algn="r"/>
                <a:r>
                  <a:rPr lang="fr-FR" sz="1100" i="1" dirty="0" smtClean="0"/>
                  <a:t>nicolas.jaouen@synchrotron-soleil.fr</a:t>
                </a:r>
              </a:p>
              <a:p>
                <a:pPr algn="r"/>
                <a:r>
                  <a:rPr lang="fr-FR" sz="1400" b="0" i="1" dirty="0" smtClean="0">
                    <a:solidFill>
                      <a:srgbClr val="0070C0"/>
                    </a:solidFill>
                    <a:effectLst/>
                  </a:rPr>
                  <a:t>Soft X-rays (</a:t>
                </a:r>
                <a:r>
                  <a:rPr lang="fr-FR" sz="1400" b="0" i="1" dirty="0" err="1" smtClean="0">
                    <a:solidFill>
                      <a:srgbClr val="0070C0"/>
                    </a:solidFill>
                    <a:effectLst/>
                  </a:rPr>
                  <a:t>coherent</a:t>
                </a:r>
                <a:r>
                  <a:rPr lang="fr-FR" sz="1400" b="0" i="1" dirty="0" smtClean="0">
                    <a:solidFill>
                      <a:srgbClr val="0070C0"/>
                    </a:solidFill>
                    <a:effectLst/>
                  </a:rPr>
                  <a:t>) </a:t>
                </a:r>
                <a:r>
                  <a:rPr lang="fr-FR" sz="1400" b="0" i="1" dirty="0" err="1" smtClean="0">
                    <a:solidFill>
                      <a:srgbClr val="0070C0"/>
                    </a:solidFill>
                    <a:effectLst/>
                  </a:rPr>
                  <a:t>resonant</a:t>
                </a:r>
                <a:r>
                  <a:rPr lang="fr-FR" sz="1400" b="0" i="1" dirty="0" smtClean="0">
                    <a:solidFill>
                      <a:srgbClr val="0070C0"/>
                    </a:solidFill>
                    <a:effectLst/>
                  </a:rPr>
                  <a:t> </a:t>
                </a:r>
                <a:r>
                  <a:rPr lang="fr-FR" sz="1400" b="0" i="1" dirty="0" err="1" smtClean="0">
                    <a:solidFill>
                      <a:srgbClr val="0070C0"/>
                    </a:solidFill>
                    <a:effectLst/>
                  </a:rPr>
                  <a:t>scattering</a:t>
                </a:r>
                <a:endParaRPr lang="fr-FR" sz="1400" i="1" dirty="0">
                  <a:solidFill>
                    <a:srgbClr val="0070C0"/>
                  </a:solidFill>
                </a:endParaRPr>
              </a:p>
              <a:p>
                <a:pPr algn="r"/>
                <a:r>
                  <a:rPr lang="fr-FR" sz="1400" b="0" i="1" dirty="0" smtClean="0">
                    <a:solidFill>
                      <a:srgbClr val="0070C0"/>
                    </a:solidFill>
                    <a:effectLst/>
                  </a:rPr>
                  <a:t>and </a:t>
                </a:r>
                <a:r>
                  <a:rPr lang="fr-FR" sz="1400" b="0" i="1" dirty="0" err="1" smtClean="0">
                    <a:solidFill>
                      <a:srgbClr val="0070C0"/>
                    </a:solidFill>
                    <a:effectLst/>
                  </a:rPr>
                  <a:t>its</a:t>
                </a:r>
                <a:r>
                  <a:rPr lang="fr-FR" sz="1400" b="0" i="1" dirty="0" smtClean="0">
                    <a:solidFill>
                      <a:srgbClr val="0070C0"/>
                    </a:solidFill>
                    <a:effectLst/>
                  </a:rPr>
                  <a:t> </a:t>
                </a:r>
                <a:r>
                  <a:rPr lang="fr-FR" sz="1400" i="1" dirty="0" err="1" smtClean="0">
                    <a:solidFill>
                      <a:srgbClr val="0070C0"/>
                    </a:solidFill>
                  </a:rPr>
                  <a:t>p</a:t>
                </a:r>
                <a:r>
                  <a:rPr lang="fr-FR" sz="1400" b="0" i="1" dirty="0" err="1" smtClean="0">
                    <a:solidFill>
                      <a:srgbClr val="0070C0"/>
                    </a:solidFill>
                    <a:effectLst/>
                  </a:rPr>
                  <a:t>otential</a:t>
                </a:r>
                <a:r>
                  <a:rPr lang="fr-FR" sz="1400" b="0" i="1" dirty="0" smtClean="0">
                    <a:solidFill>
                      <a:srgbClr val="0070C0"/>
                    </a:solidFill>
                    <a:effectLst/>
                  </a:rPr>
                  <a:t> in the </a:t>
                </a:r>
                <a:r>
                  <a:rPr lang="fr-FR" sz="1400" b="0" i="1" dirty="0" err="1" smtClean="0">
                    <a:solidFill>
                      <a:srgbClr val="0070C0"/>
                    </a:solidFill>
                    <a:effectLst/>
                  </a:rPr>
                  <a:t>field</a:t>
                </a:r>
                <a:r>
                  <a:rPr lang="fr-FR" sz="1400" b="0" i="1" dirty="0" smtClean="0">
                    <a:solidFill>
                      <a:srgbClr val="0070C0"/>
                    </a:solidFill>
                    <a:effectLst/>
                  </a:rPr>
                  <a:t> of </a:t>
                </a:r>
              </a:p>
              <a:p>
                <a:pPr algn="r"/>
                <a:r>
                  <a:rPr lang="fr-FR" sz="1400" b="0" i="1" dirty="0" err="1" smtClean="0">
                    <a:solidFill>
                      <a:srgbClr val="0070C0"/>
                    </a:solidFill>
                    <a:effectLst/>
                  </a:rPr>
                  <a:t>polymers</a:t>
                </a:r>
                <a:r>
                  <a:rPr lang="fr-FR" sz="1400" b="0" i="1" dirty="0" smtClean="0">
                    <a:solidFill>
                      <a:srgbClr val="0070C0"/>
                    </a:solidFill>
                    <a:effectLst/>
                  </a:rPr>
                  <a:t> and </a:t>
                </a:r>
                <a:r>
                  <a:rPr lang="fr-FR" sz="1400" b="0" i="1" dirty="0" err="1" smtClean="0">
                    <a:solidFill>
                      <a:srgbClr val="0070C0"/>
                    </a:solidFill>
                    <a:effectLst/>
                  </a:rPr>
                  <a:t>organic</a:t>
                </a:r>
                <a:r>
                  <a:rPr lang="fr-FR" sz="1400" b="0" i="1" dirty="0" smtClean="0">
                    <a:solidFill>
                      <a:srgbClr val="0070C0"/>
                    </a:solidFill>
                    <a:effectLst/>
                  </a:rPr>
                  <a:t> </a:t>
                </a:r>
                <a:r>
                  <a:rPr lang="fr-FR" sz="1400" b="0" i="1" dirty="0" err="1" smtClean="0">
                    <a:solidFill>
                      <a:srgbClr val="0070C0"/>
                    </a:solidFill>
                    <a:effectLst/>
                  </a:rPr>
                  <a:t>electronics</a:t>
                </a:r>
                <a:endParaRPr lang="fr-FR" sz="1400" b="0" i="0" dirty="0" smtClean="0">
                  <a:solidFill>
                    <a:srgbClr val="0070C0"/>
                  </a:solidFill>
                  <a:effectLst/>
                </a:endParaRPr>
              </a:p>
            </p:txBody>
          </p:sp>
          <p:pic>
            <p:nvPicPr>
              <p:cNvPr id="23" name="Image 22"/>
              <p:cNvPicPr>
                <a:picLocks noChangeAspect="1"/>
              </p:cNvPicPr>
              <p:nvPr/>
            </p:nvPicPr>
            <p:blipFill>
              <a:blip r:embed="rId3"/>
              <a:stretch>
                <a:fillRect/>
              </a:stretch>
            </p:blipFill>
            <p:spPr>
              <a:xfrm>
                <a:off x="1962630" y="9156409"/>
                <a:ext cx="1080000" cy="1080000"/>
              </a:xfrm>
              <a:prstGeom prst="rect">
                <a:avLst/>
              </a:prstGeom>
              <a:grpFill/>
              <a:ln>
                <a:noFill/>
              </a:ln>
            </p:spPr>
          </p:pic>
        </p:grpSp>
        <p:sp>
          <p:nvSpPr>
            <p:cNvPr id="7" name="Flèche droite 6"/>
            <p:cNvSpPr/>
            <p:nvPr/>
          </p:nvSpPr>
          <p:spPr>
            <a:xfrm>
              <a:off x="7034302" y="3845407"/>
              <a:ext cx="699608" cy="1976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954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ZoneTexte 11"/>
          <p:cNvSpPr txBox="1">
            <a:spLocks noChangeArrowheads="1"/>
          </p:cNvSpPr>
          <p:nvPr/>
        </p:nvSpPr>
        <p:spPr bwMode="auto">
          <a:xfrm>
            <a:off x="1798638" y="1700213"/>
            <a:ext cx="3587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fr-FR" altLang="en-US" sz="2400" b="1">
                <a:solidFill>
                  <a:srgbClr val="7B7C7E"/>
                </a:solidFill>
              </a:rPr>
              <a:t>Coherent diffraction imaging</a:t>
            </a:r>
          </a:p>
        </p:txBody>
      </p:sp>
      <p:sp>
        <p:nvSpPr>
          <p:cNvPr id="49155" name="ZoneTexte 13"/>
          <p:cNvSpPr txBox="1">
            <a:spLocks noChangeArrowheads="1"/>
          </p:cNvSpPr>
          <p:nvPr/>
        </p:nvSpPr>
        <p:spPr bwMode="auto">
          <a:xfrm>
            <a:off x="5811838" y="1331914"/>
            <a:ext cx="27860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en-US" sz="2400"/>
              <a:t>P3HT/PCBM blend</a:t>
            </a:r>
          </a:p>
        </p:txBody>
      </p:sp>
      <p:grpSp>
        <p:nvGrpSpPr>
          <p:cNvPr id="49156" name="Groupe 23"/>
          <p:cNvGrpSpPr>
            <a:grpSpLocks/>
          </p:cNvGrpSpPr>
          <p:nvPr/>
        </p:nvGrpSpPr>
        <p:grpSpPr bwMode="auto">
          <a:xfrm>
            <a:off x="5087939" y="1968501"/>
            <a:ext cx="5895975" cy="3992563"/>
            <a:chOff x="3848085" y="1049344"/>
            <a:chExt cx="5895771" cy="3992743"/>
          </a:xfrm>
        </p:grpSpPr>
        <p:grpSp>
          <p:nvGrpSpPr>
            <p:cNvPr id="49163" name="Groupe 20"/>
            <p:cNvGrpSpPr>
              <a:grpSpLocks/>
            </p:cNvGrpSpPr>
            <p:nvPr/>
          </p:nvGrpSpPr>
          <p:grpSpPr bwMode="auto">
            <a:xfrm>
              <a:off x="3848085" y="1049344"/>
              <a:ext cx="4389364" cy="3925781"/>
              <a:chOff x="3848085" y="1049344"/>
              <a:chExt cx="4389364" cy="3925781"/>
            </a:xfrm>
          </p:grpSpPr>
          <p:pic>
            <p:nvPicPr>
              <p:cNvPr id="49168" name="Imag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48085" y="1049344"/>
                <a:ext cx="4389364" cy="376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bwMode="auto">
              <a:xfrm>
                <a:off x="3954443" y="4145109"/>
                <a:ext cx="4248003" cy="830300"/>
              </a:xfrm>
              <a:prstGeom prst="rect">
                <a:avLst/>
              </a:prstGeom>
              <a:ln>
                <a:noFill/>
                <a:headEnd type="none" w="med" len="med"/>
                <a:tailEnd type="none" w="med" len="med"/>
              </a:ln>
              <a:extLst>
                <a:ext uri="{AF507438-7753-43e0-B8FC-AC1667EBCBE1}"/>
              </a:extLst>
            </p:spPr>
            <p:style>
              <a:lnRef idx="2">
                <a:schemeClr val="dk1"/>
              </a:lnRef>
              <a:fillRef idx="1">
                <a:schemeClr val="lt1"/>
              </a:fillRef>
              <a:effectRef idx="0">
                <a:schemeClr val="dk1"/>
              </a:effectRef>
              <a:fontRef idx="minor">
                <a:schemeClr val="dk1"/>
              </a:fontRef>
            </p:style>
            <p:txBody>
              <a:bodyPr/>
              <a:lstStyle/>
              <a:p>
                <a:pPr>
                  <a:defRPr/>
                </a:pPr>
                <a:endParaRPr lang="fr-FR">
                  <a:solidFill>
                    <a:schemeClr val="tx1"/>
                  </a:solidFill>
                </a:endParaRPr>
              </a:p>
            </p:txBody>
          </p:sp>
        </p:grpSp>
        <p:sp>
          <p:nvSpPr>
            <p:cNvPr id="49164" name="Rectangle 18"/>
            <p:cNvSpPr>
              <a:spLocks noChangeArrowheads="1"/>
            </p:cNvSpPr>
            <p:nvPr/>
          </p:nvSpPr>
          <p:spPr bwMode="auto">
            <a:xfrm>
              <a:off x="4427985" y="4216693"/>
              <a:ext cx="4104455" cy="65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49165" name="ZoneTexte 6"/>
            <p:cNvSpPr txBox="1">
              <a:spLocks noChangeArrowheads="1"/>
            </p:cNvSpPr>
            <p:nvPr/>
          </p:nvSpPr>
          <p:spPr bwMode="auto">
            <a:xfrm>
              <a:off x="7746882" y="4672755"/>
              <a:ext cx="1350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en-US" sz="1800"/>
                <a:t>h</a:t>
              </a:r>
              <a:r>
                <a:rPr lang="fr-FR" altLang="en-US" sz="1800">
                  <a:latin typeface="Symbol" panose="05050102010706020507" pitchFamily="18" charset="2"/>
                </a:rPr>
                <a:t>n</a:t>
              </a:r>
              <a:r>
                <a:rPr lang="fr-FR" altLang="en-US" sz="1800"/>
                <a:t>=6.2 keV</a:t>
              </a:r>
            </a:p>
          </p:txBody>
        </p:sp>
        <p:sp>
          <p:nvSpPr>
            <p:cNvPr id="49166" name="ZoneTexte 14"/>
            <p:cNvSpPr txBox="1">
              <a:spLocks noChangeArrowheads="1"/>
            </p:cNvSpPr>
            <p:nvPr/>
          </p:nvSpPr>
          <p:spPr bwMode="auto">
            <a:xfrm>
              <a:off x="7239420" y="1299801"/>
              <a:ext cx="19960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en-US" sz="1400"/>
                <a:t>(PCBM concentration) </a:t>
              </a:r>
            </a:p>
          </p:txBody>
        </p:sp>
        <p:sp>
          <p:nvSpPr>
            <p:cNvPr id="49167" name="ZoneTexte 15"/>
            <p:cNvSpPr txBox="1">
              <a:spLocks noChangeArrowheads="1"/>
            </p:cNvSpPr>
            <p:nvPr/>
          </p:nvSpPr>
          <p:spPr bwMode="auto">
            <a:xfrm>
              <a:off x="7008441" y="1976230"/>
              <a:ext cx="27354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en-US" sz="1600">
                  <a:solidFill>
                    <a:srgbClr val="00B050"/>
                  </a:solidFill>
                </a:rPr>
                <a:t>PCBM concentration distribution </a:t>
              </a:r>
            </a:p>
            <a:p>
              <a:pPr>
                <a:spcBef>
                  <a:spcPct val="0"/>
                </a:spcBef>
                <a:buFontTx/>
                <a:buNone/>
              </a:pPr>
              <a:r>
                <a:rPr lang="fr-FR" altLang="en-US" sz="1600">
                  <a:solidFill>
                    <a:srgbClr val="00B050"/>
                  </a:solidFill>
                </a:rPr>
                <a:t>Phase contrast imaging</a:t>
              </a:r>
            </a:p>
          </p:txBody>
        </p:sp>
      </p:grpSp>
      <p:pic>
        <p:nvPicPr>
          <p:cNvPr id="49157" name="Imag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04288" y="1171575"/>
            <a:ext cx="16954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Flèche vers le bas 24"/>
          <p:cNvSpPr>
            <a:spLocks noChangeArrowheads="1"/>
          </p:cNvSpPr>
          <p:nvPr/>
        </p:nvSpPr>
        <p:spPr bwMode="auto">
          <a:xfrm>
            <a:off x="3281363" y="2865438"/>
            <a:ext cx="215900" cy="633412"/>
          </a:xfrm>
          <a:prstGeom prst="downArrow">
            <a:avLst>
              <a:gd name="adj1" fmla="val 50000"/>
              <a:gd name="adj2" fmla="val 50011"/>
            </a:avLst>
          </a:prstGeom>
          <a:solidFill>
            <a:srgbClr val="7B7C7E">
              <a:alpha val="5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49159" name="Rectangle 25"/>
          <p:cNvSpPr>
            <a:spLocks noChangeArrowheads="1"/>
          </p:cNvSpPr>
          <p:nvPr/>
        </p:nvSpPr>
        <p:spPr bwMode="auto">
          <a:xfrm>
            <a:off x="1493838" y="5735638"/>
            <a:ext cx="457200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en-US" sz="1200" i="1" dirty="0" err="1">
                <a:solidFill>
                  <a:srgbClr val="333333"/>
                </a:solidFill>
              </a:rPr>
              <a:t>Patil</a:t>
            </a:r>
            <a:r>
              <a:rPr lang="fr-FR" altLang="en-US" sz="1200" i="1" dirty="0">
                <a:solidFill>
                  <a:srgbClr val="333333"/>
                </a:solidFill>
              </a:rPr>
              <a:t> N, et al. (2016) X-Ray </a:t>
            </a:r>
            <a:r>
              <a:rPr lang="fr-FR" altLang="en-US" sz="1200" i="1" dirty="0" err="1">
                <a:solidFill>
                  <a:srgbClr val="333333"/>
                </a:solidFill>
              </a:rPr>
              <a:t>Nanoscopy</a:t>
            </a:r>
            <a:r>
              <a:rPr lang="fr-FR" altLang="en-US" sz="1200" i="1" dirty="0">
                <a:solidFill>
                  <a:srgbClr val="333333"/>
                </a:solidFill>
              </a:rPr>
              <a:t> of a </a:t>
            </a:r>
            <a:r>
              <a:rPr lang="fr-FR" altLang="en-US" sz="1200" i="1" dirty="0" err="1">
                <a:solidFill>
                  <a:srgbClr val="333333"/>
                </a:solidFill>
              </a:rPr>
              <a:t>Bulk</a:t>
            </a:r>
            <a:r>
              <a:rPr lang="fr-FR" altLang="en-US" sz="1200" i="1" dirty="0">
                <a:solidFill>
                  <a:srgbClr val="333333"/>
                </a:solidFill>
              </a:rPr>
              <a:t> </a:t>
            </a:r>
            <a:r>
              <a:rPr lang="fr-FR" altLang="en-US" sz="1200" i="1" dirty="0" err="1">
                <a:solidFill>
                  <a:srgbClr val="333333"/>
                </a:solidFill>
              </a:rPr>
              <a:t>Heterojunction</a:t>
            </a:r>
            <a:r>
              <a:rPr lang="fr-FR" altLang="en-US" sz="1200" i="1" dirty="0">
                <a:solidFill>
                  <a:srgbClr val="333333"/>
                </a:solidFill>
              </a:rPr>
              <a:t>. </a:t>
            </a:r>
            <a:r>
              <a:rPr lang="fr-FR" altLang="en-US" sz="1200" i="1" dirty="0" err="1">
                <a:solidFill>
                  <a:srgbClr val="333333"/>
                </a:solidFill>
              </a:rPr>
              <a:t>PLoS</a:t>
            </a:r>
            <a:r>
              <a:rPr lang="fr-FR" altLang="en-US" sz="1200" i="1" dirty="0">
                <a:solidFill>
                  <a:srgbClr val="333333"/>
                </a:solidFill>
              </a:rPr>
              <a:t> ONE 11(7): e0158345. doi:10.1371/journal.pone.0158345</a:t>
            </a:r>
            <a:endParaRPr lang="fr-FR" altLang="en-US" sz="1200" i="1" dirty="0"/>
          </a:p>
        </p:txBody>
      </p:sp>
      <p:sp>
        <p:nvSpPr>
          <p:cNvPr id="49160" name="Rectangle 16"/>
          <p:cNvSpPr>
            <a:spLocks noChangeArrowheads="1"/>
          </p:cNvSpPr>
          <p:nvPr/>
        </p:nvSpPr>
        <p:spPr bwMode="auto">
          <a:xfrm>
            <a:off x="1919288" y="11114"/>
            <a:ext cx="71866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en-US" b="1">
                <a:solidFill>
                  <a:srgbClr val="00B050"/>
                </a:solidFill>
              </a:rPr>
              <a:t>X-Ray Imaging -&gt; back to real space</a:t>
            </a:r>
          </a:p>
        </p:txBody>
      </p:sp>
      <p:cxnSp>
        <p:nvCxnSpPr>
          <p:cNvPr id="18" name="Connecteur droit 17"/>
          <p:cNvCxnSpPr/>
          <p:nvPr/>
        </p:nvCxnSpPr>
        <p:spPr bwMode="auto">
          <a:xfrm flipV="1">
            <a:off x="1533525" y="604839"/>
            <a:ext cx="8426450" cy="3175"/>
          </a:xfrm>
          <a:prstGeom prst="line">
            <a:avLst/>
          </a:prstGeom>
          <a:ln w="63500">
            <a:solidFill>
              <a:srgbClr val="FF9933"/>
            </a:solidFill>
            <a:headEnd type="none" w="med" len="med"/>
            <a:tailEnd type="none" w="med" len="med"/>
          </a:ln>
          <a:extLst>
            <a:ext uri="{AF507438-7753-43e0-B8FC-AC1667EBCBE1}"/>
          </a:extLst>
        </p:spPr>
        <p:style>
          <a:lnRef idx="3">
            <a:schemeClr val="dk1"/>
          </a:lnRef>
          <a:fillRef idx="0">
            <a:schemeClr val="dk1"/>
          </a:fillRef>
          <a:effectRef idx="2">
            <a:schemeClr val="dk1"/>
          </a:effectRef>
          <a:fontRef idx="minor">
            <a:schemeClr val="tx1"/>
          </a:fontRef>
        </p:style>
      </p:cxnSp>
      <p:sp>
        <p:nvSpPr>
          <p:cNvPr id="49162" name="ZoneTexte 12"/>
          <p:cNvSpPr txBox="1">
            <a:spLocks noChangeArrowheads="1"/>
          </p:cNvSpPr>
          <p:nvPr/>
        </p:nvSpPr>
        <p:spPr bwMode="auto">
          <a:xfrm>
            <a:off x="1714501" y="3514725"/>
            <a:ext cx="37131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en-US" sz="2400" b="1">
                <a:solidFill>
                  <a:srgbClr val="7B7C7E"/>
                </a:solidFill>
              </a:rPr>
              <a:t>High resolution (&gt;10nm)</a:t>
            </a:r>
          </a:p>
          <a:p>
            <a:pPr>
              <a:spcBef>
                <a:spcPct val="0"/>
              </a:spcBef>
              <a:buFontTx/>
              <a:buNone/>
            </a:pPr>
            <a:r>
              <a:rPr lang="fr-FR" altLang="en-US" sz="2400" b="1">
                <a:solidFill>
                  <a:srgbClr val="7B7C7E"/>
                </a:solidFill>
              </a:rPr>
              <a:t>Long counting time…</a:t>
            </a:r>
          </a:p>
        </p:txBody>
      </p:sp>
      <p:sp>
        <p:nvSpPr>
          <p:cNvPr id="19" name="ZoneTexte 18"/>
          <p:cNvSpPr txBox="1"/>
          <p:nvPr/>
        </p:nvSpPr>
        <p:spPr>
          <a:xfrm>
            <a:off x="190260" y="6415113"/>
            <a:ext cx="1829475" cy="338554"/>
          </a:xfrm>
          <a:prstGeom prst="rect">
            <a:avLst/>
          </a:prstGeom>
          <a:noFill/>
        </p:spPr>
        <p:txBody>
          <a:bodyPr wrap="none" rtlCol="0">
            <a:spAutoFit/>
          </a:bodyPr>
          <a:lstStyle/>
          <a:p>
            <a:r>
              <a:rPr lang="en-US" sz="1600" i="1" dirty="0" smtClean="0"/>
              <a:t>Courtesy: S. </a:t>
            </a:r>
            <a:r>
              <a:rPr lang="en-US" sz="1600" i="1" dirty="0" err="1" smtClean="0"/>
              <a:t>Pouget</a:t>
            </a:r>
            <a:r>
              <a:rPr lang="en-US" sz="1600" i="1" dirty="0" smtClean="0"/>
              <a:t> </a:t>
            </a:r>
            <a:endParaRPr lang="en-US" sz="1600" i="1" dirty="0"/>
          </a:p>
        </p:txBody>
      </p:sp>
    </p:spTree>
    <p:extLst>
      <p:ext uri="{BB962C8B-B14F-4D97-AF65-F5344CB8AC3E}">
        <p14:creationId xmlns:p14="http://schemas.microsoft.com/office/powerpoint/2010/main" val="40590091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ZoneTexte 5"/>
          <p:cNvSpPr txBox="1">
            <a:spLocks noChangeArrowheads="1"/>
          </p:cNvSpPr>
          <p:nvPr/>
        </p:nvSpPr>
        <p:spPr bwMode="auto">
          <a:xfrm>
            <a:off x="1754189" y="1693864"/>
            <a:ext cx="72977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en-US" sz="2000">
                <a:solidFill>
                  <a:srgbClr val="7B7C7E"/>
                </a:solidFill>
              </a:rPr>
              <a:t>Resonent scattering of polarised soft X-Ray (P-SoXS)</a:t>
            </a:r>
          </a:p>
          <a:p>
            <a:pPr>
              <a:spcBef>
                <a:spcPct val="0"/>
              </a:spcBef>
              <a:buFontTx/>
              <a:buNone/>
            </a:pPr>
            <a:r>
              <a:rPr lang="fr-FR" altLang="en-US" sz="2000">
                <a:solidFill>
                  <a:srgbClr val="7B7C7E"/>
                </a:solidFill>
              </a:rPr>
              <a:t>=&gt; Energy tuning at a value characteristic of Carbon </a:t>
            </a:r>
            <a:r>
              <a:rPr lang="fr-FR" altLang="en-US" sz="2000">
                <a:solidFill>
                  <a:srgbClr val="7B7C7E"/>
                </a:solidFill>
                <a:latin typeface="Symbol" panose="05050102010706020507" pitchFamily="18" charset="2"/>
              </a:rPr>
              <a:t>p</a:t>
            </a:r>
            <a:r>
              <a:rPr lang="fr-FR" altLang="en-US" sz="2000">
                <a:solidFill>
                  <a:srgbClr val="7B7C7E"/>
                </a:solidFill>
              </a:rPr>
              <a:t> orbital</a:t>
            </a:r>
          </a:p>
          <a:p>
            <a:pPr>
              <a:spcBef>
                <a:spcPct val="0"/>
              </a:spcBef>
              <a:buFontTx/>
              <a:buNone/>
            </a:pPr>
            <a:r>
              <a:rPr lang="fr-FR" altLang="en-US" sz="2000">
                <a:solidFill>
                  <a:srgbClr val="7B7C7E"/>
                </a:solidFill>
              </a:rPr>
              <a:t>=&gt; Playing with beam polarization</a:t>
            </a:r>
          </a:p>
          <a:p>
            <a:pPr>
              <a:spcBef>
                <a:spcPct val="0"/>
              </a:spcBef>
              <a:buFontTx/>
              <a:buNone/>
            </a:pPr>
            <a:endParaRPr lang="fr-FR" altLang="en-US" sz="2000">
              <a:solidFill>
                <a:srgbClr val="7B7C7E"/>
              </a:solidFill>
            </a:endParaRPr>
          </a:p>
        </p:txBody>
      </p:sp>
      <p:grpSp>
        <p:nvGrpSpPr>
          <p:cNvPr id="48131" name="Groupe 16"/>
          <p:cNvGrpSpPr>
            <a:grpSpLocks/>
          </p:cNvGrpSpPr>
          <p:nvPr/>
        </p:nvGrpSpPr>
        <p:grpSpPr bwMode="auto">
          <a:xfrm>
            <a:off x="6702426" y="2787651"/>
            <a:ext cx="3425825" cy="1622425"/>
            <a:chOff x="5782146" y="3068960"/>
            <a:chExt cx="3257550" cy="1485462"/>
          </a:xfrm>
        </p:grpSpPr>
        <p:pic>
          <p:nvPicPr>
            <p:cNvPr id="48152" name="Imag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82146" y="3182822"/>
              <a:ext cx="32575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6062917" y="3068960"/>
              <a:ext cx="164538" cy="216570"/>
            </a:xfrm>
            <a:prstGeom prst="rect">
              <a:avLst/>
            </a:prstGeom>
            <a:ln>
              <a:noFill/>
              <a:headEnd type="none" w="med" len="med"/>
              <a:tailEnd type="none" w="med" len="med"/>
            </a:ln>
            <a:extLst>
              <a:ext uri="{AF507438-7753-43e0-B8FC-AC1667EBCBE1}"/>
            </a:extLst>
          </p:spPr>
          <p:style>
            <a:lnRef idx="2">
              <a:schemeClr val="dk1"/>
            </a:lnRef>
            <a:fillRef idx="1">
              <a:schemeClr val="lt1"/>
            </a:fillRef>
            <a:effectRef idx="0">
              <a:schemeClr val="dk1"/>
            </a:effectRef>
            <a:fontRef idx="minor">
              <a:schemeClr val="dk1"/>
            </a:fontRef>
          </p:style>
          <p:txBody>
            <a:bodyPr/>
            <a:lstStyle/>
            <a:p>
              <a:pPr>
                <a:defRPr/>
              </a:pPr>
              <a:endParaRPr lang="fr-FR">
                <a:solidFill>
                  <a:schemeClr val="tx1"/>
                </a:solidFill>
              </a:endParaRPr>
            </a:p>
          </p:txBody>
        </p:sp>
      </p:grpSp>
      <p:sp>
        <p:nvSpPr>
          <p:cNvPr id="48132" name="ZoneTexte 19"/>
          <p:cNvSpPr txBox="1">
            <a:spLocks noChangeArrowheads="1"/>
          </p:cNvSpPr>
          <p:nvPr/>
        </p:nvSpPr>
        <p:spPr bwMode="auto">
          <a:xfrm>
            <a:off x="1831976" y="817564"/>
            <a:ext cx="64246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fr-FR" altLang="en-US" sz="2400" b="1">
                <a:solidFill>
                  <a:srgbClr val="00B050"/>
                </a:solidFill>
              </a:rPr>
              <a:t>Donor/acceptor blend P3HT/P(NDI2OD-T2)</a:t>
            </a:r>
          </a:p>
        </p:txBody>
      </p:sp>
      <p:sp>
        <p:nvSpPr>
          <p:cNvPr id="48133" name="ZoneTexte 21"/>
          <p:cNvSpPr txBox="1">
            <a:spLocks noChangeArrowheads="1"/>
          </p:cNvSpPr>
          <p:nvPr/>
        </p:nvSpPr>
        <p:spPr bwMode="auto">
          <a:xfrm>
            <a:off x="6688139" y="5826126"/>
            <a:ext cx="36671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en-US" sz="1200" i="1"/>
              <a:t>Collins B.A. et al, Nature Mater. 11, 536-543 (2012)</a:t>
            </a:r>
          </a:p>
        </p:txBody>
      </p:sp>
      <p:sp>
        <p:nvSpPr>
          <p:cNvPr id="48134" name="Rectangle 20"/>
          <p:cNvSpPr>
            <a:spLocks noChangeArrowheads="1"/>
          </p:cNvSpPr>
          <p:nvPr/>
        </p:nvSpPr>
        <p:spPr bwMode="auto">
          <a:xfrm>
            <a:off x="1919288" y="11114"/>
            <a:ext cx="16684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en-US" b="1">
                <a:solidFill>
                  <a:srgbClr val="00B050"/>
                </a:solidFill>
              </a:rPr>
              <a:t>P-SoXS</a:t>
            </a:r>
          </a:p>
        </p:txBody>
      </p:sp>
      <p:cxnSp>
        <p:nvCxnSpPr>
          <p:cNvPr id="23" name="Connecteur droit 22"/>
          <p:cNvCxnSpPr/>
          <p:nvPr/>
        </p:nvCxnSpPr>
        <p:spPr bwMode="auto">
          <a:xfrm flipV="1">
            <a:off x="1533525" y="604839"/>
            <a:ext cx="8426450" cy="3175"/>
          </a:xfrm>
          <a:prstGeom prst="line">
            <a:avLst/>
          </a:prstGeom>
          <a:ln w="63500">
            <a:solidFill>
              <a:srgbClr val="FF9933"/>
            </a:solidFill>
            <a:headEnd type="none" w="med" len="med"/>
            <a:tailEnd type="none" w="med" len="med"/>
          </a:ln>
          <a:extLst>
            <a:ext uri="{AF507438-7753-43e0-B8FC-AC1667EBCBE1}"/>
          </a:extLst>
        </p:spPr>
        <p:style>
          <a:lnRef idx="3">
            <a:schemeClr val="dk1"/>
          </a:lnRef>
          <a:fillRef idx="0">
            <a:schemeClr val="dk1"/>
          </a:fillRef>
          <a:effectRef idx="2">
            <a:schemeClr val="dk1"/>
          </a:effectRef>
          <a:fontRef idx="minor">
            <a:schemeClr val="tx1"/>
          </a:fontRef>
        </p:style>
      </p:cxnSp>
      <p:pic>
        <p:nvPicPr>
          <p:cNvPr id="48136"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78838" y="633414"/>
            <a:ext cx="210185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7" name="ZoneTexte 12"/>
          <p:cNvSpPr txBox="1">
            <a:spLocks noChangeArrowheads="1"/>
          </p:cNvSpPr>
          <p:nvPr/>
        </p:nvSpPr>
        <p:spPr bwMode="auto">
          <a:xfrm>
            <a:off x="7670800" y="2255839"/>
            <a:ext cx="2465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en-US" sz="1800"/>
              <a:t>h</a:t>
            </a:r>
            <a:r>
              <a:rPr lang="fr-FR" altLang="en-US" sz="1800">
                <a:latin typeface="Symbol" panose="05050102010706020507" pitchFamily="18" charset="2"/>
              </a:rPr>
              <a:t>n</a:t>
            </a:r>
            <a:r>
              <a:rPr lang="fr-FR" altLang="en-US" sz="1800"/>
              <a:t>=C1s-&gt;</a:t>
            </a:r>
            <a:r>
              <a:rPr lang="fr-FR" altLang="en-US" sz="1800">
                <a:latin typeface="Symbol" panose="05050102010706020507" pitchFamily="18" charset="2"/>
              </a:rPr>
              <a:t>p</a:t>
            </a:r>
            <a:r>
              <a:rPr lang="fr-FR" altLang="en-US" sz="1800"/>
              <a:t>*=285.3 eV</a:t>
            </a:r>
          </a:p>
        </p:txBody>
      </p:sp>
      <p:grpSp>
        <p:nvGrpSpPr>
          <p:cNvPr id="48138" name="Groupe 1"/>
          <p:cNvGrpSpPr>
            <a:grpSpLocks/>
          </p:cNvGrpSpPr>
          <p:nvPr/>
        </p:nvGrpSpPr>
        <p:grpSpPr bwMode="auto">
          <a:xfrm>
            <a:off x="1631951" y="3157538"/>
            <a:ext cx="4670425" cy="2647950"/>
            <a:chOff x="107504" y="2492896"/>
            <a:chExt cx="4671608" cy="2647337"/>
          </a:xfrm>
        </p:grpSpPr>
        <p:grpSp>
          <p:nvGrpSpPr>
            <p:cNvPr id="48141" name="Groupe 37"/>
            <p:cNvGrpSpPr>
              <a:grpSpLocks/>
            </p:cNvGrpSpPr>
            <p:nvPr/>
          </p:nvGrpSpPr>
          <p:grpSpPr bwMode="auto">
            <a:xfrm>
              <a:off x="107504" y="2492896"/>
              <a:ext cx="4671608" cy="2376264"/>
              <a:chOff x="384558" y="3278966"/>
              <a:chExt cx="4394554" cy="2162197"/>
            </a:xfrm>
          </p:grpSpPr>
          <p:pic>
            <p:nvPicPr>
              <p:cNvPr id="48147" name="Imag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4558" y="3278966"/>
                <a:ext cx="4394554" cy="21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p:cNvSpPr txBox="1">
                <a:spLocks noRot="1" noChangeAspect="1" noMove="1" noResize="1" noEditPoints="1" noAdjustHandles="1" noChangeArrowheads="1" noChangeShapeType="1" noTextEdit="1"/>
              </p:cNvSpPr>
              <p:nvPr/>
            </p:nvSpPr>
            <p:spPr>
              <a:xfrm>
                <a:off x="1793216" y="3421636"/>
                <a:ext cx="423513" cy="437492"/>
              </a:xfrm>
              <a:prstGeom prst="rect">
                <a:avLst/>
              </a:prstGeom>
              <a:blipFill rotWithShape="0">
                <a:blip r:embed="rId5"/>
                <a:stretch>
                  <a:fillRect/>
                </a:stretch>
              </a:blipFill>
            </p:spPr>
            <p:txBody>
              <a:bodyPr/>
              <a:lstStyle/>
              <a:p>
                <a:pPr>
                  <a:defRPr/>
                </a:pPr>
                <a:r>
                  <a:rPr lang="fr-FR">
                    <a:noFill/>
                  </a:rPr>
                  <a:t> </a:t>
                </a:r>
              </a:p>
            </p:txBody>
          </p:sp>
          <p:cxnSp>
            <p:nvCxnSpPr>
              <p:cNvPr id="28" name="Connecteur droit avec flèche 27"/>
              <p:cNvCxnSpPr/>
              <p:nvPr/>
            </p:nvCxnSpPr>
            <p:spPr bwMode="auto">
              <a:xfrm>
                <a:off x="1908163" y="3421937"/>
                <a:ext cx="337583" cy="7221"/>
              </a:xfrm>
              <a:prstGeom prst="straightConnector1">
                <a:avLst/>
              </a:prstGeom>
              <a:ln>
                <a:headEnd type="none" w="med" len="med"/>
                <a:tailEnd type="triangle"/>
              </a:ln>
              <a:extLst>
                <a:ext uri="{AF507438-7753-43e0-B8FC-AC1667EBCBE1}"/>
              </a:extLst>
            </p:spPr>
            <p:style>
              <a:lnRef idx="2">
                <a:schemeClr val="dk1"/>
              </a:lnRef>
              <a:fillRef idx="0">
                <a:schemeClr val="dk1"/>
              </a:fillRef>
              <a:effectRef idx="1">
                <a:schemeClr val="dk1"/>
              </a:effectRef>
              <a:fontRef idx="minor">
                <a:schemeClr val="tx1"/>
              </a:fontRef>
            </p:style>
          </p:cxnSp>
          <p:cxnSp>
            <p:nvCxnSpPr>
              <p:cNvPr id="31" name="Connecteur droit avec flèche 30"/>
              <p:cNvCxnSpPr/>
              <p:nvPr/>
            </p:nvCxnSpPr>
            <p:spPr bwMode="auto">
              <a:xfrm flipV="1">
                <a:off x="4356387" y="3352617"/>
                <a:ext cx="0" cy="330712"/>
              </a:xfrm>
              <a:prstGeom prst="straightConnector1">
                <a:avLst/>
              </a:prstGeom>
              <a:ln>
                <a:headEnd type="none" w="med" len="med"/>
                <a:tailEnd type="triangle"/>
              </a:ln>
              <a:extLst>
                <a:ext uri="{AF507438-7753-43e0-B8FC-AC1667EBCBE1}"/>
              </a:extLst>
            </p:spPr>
            <p:style>
              <a:lnRef idx="2">
                <a:schemeClr val="dk1"/>
              </a:lnRef>
              <a:fillRef idx="0">
                <a:schemeClr val="dk1"/>
              </a:fillRef>
              <a:effectRef idx="1">
                <a:schemeClr val="dk1"/>
              </a:effectRef>
              <a:fontRef idx="minor">
                <a:schemeClr val="tx1"/>
              </a:fontRef>
            </p:style>
          </p:cxnSp>
          <p:sp>
            <p:nvSpPr>
              <p:cNvPr id="34" name="ZoneTexte 33"/>
              <p:cNvSpPr txBox="1">
                <a:spLocks noRot="1" noChangeAspect="1" noMove="1" noResize="1" noEditPoints="1" noAdjustHandles="1" noChangeArrowheads="1" noChangeShapeType="1" noTextEdit="1"/>
              </p:cNvSpPr>
              <p:nvPr/>
            </p:nvSpPr>
            <p:spPr>
              <a:xfrm>
                <a:off x="3932666" y="3304206"/>
                <a:ext cx="423513" cy="437492"/>
              </a:xfrm>
              <a:prstGeom prst="rect">
                <a:avLst/>
              </a:prstGeom>
              <a:blipFill rotWithShape="0">
                <a:blip r:embed="rId6"/>
                <a:stretch>
                  <a:fillRect/>
                </a:stretch>
              </a:blipFill>
            </p:spPr>
            <p:txBody>
              <a:bodyPr/>
              <a:lstStyle/>
              <a:p>
                <a:pPr>
                  <a:defRPr/>
                </a:pPr>
                <a:r>
                  <a:rPr lang="fr-FR">
                    <a:noFill/>
                  </a:rPr>
                  <a:t> </a:t>
                </a:r>
              </a:p>
            </p:txBody>
          </p:sp>
        </p:grpSp>
        <p:sp>
          <p:nvSpPr>
            <p:cNvPr id="48142" name="ZoneTexte 40"/>
            <p:cNvSpPr txBox="1">
              <a:spLocks noChangeArrowheads="1"/>
            </p:cNvSpPr>
            <p:nvPr/>
          </p:nvSpPr>
          <p:spPr bwMode="auto">
            <a:xfrm>
              <a:off x="611560" y="4863234"/>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en-US" sz="1200"/>
                <a:t>300</a:t>
              </a:r>
            </a:p>
          </p:txBody>
        </p:sp>
        <p:sp>
          <p:nvSpPr>
            <p:cNvPr id="48143" name="ZoneTexte 41"/>
            <p:cNvSpPr txBox="1">
              <a:spLocks noChangeArrowheads="1"/>
            </p:cNvSpPr>
            <p:nvPr/>
          </p:nvSpPr>
          <p:spPr bwMode="auto">
            <a:xfrm>
              <a:off x="1368608" y="4863234"/>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en-US" sz="1200"/>
                <a:t>100</a:t>
              </a:r>
            </a:p>
          </p:txBody>
        </p:sp>
        <p:sp>
          <p:nvSpPr>
            <p:cNvPr id="48144" name="ZoneTexte 42"/>
            <p:cNvSpPr txBox="1">
              <a:spLocks noChangeArrowheads="1"/>
            </p:cNvSpPr>
            <p:nvPr/>
          </p:nvSpPr>
          <p:spPr bwMode="auto">
            <a:xfrm>
              <a:off x="2002628" y="4845005"/>
              <a:ext cx="10422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en-US" sz="1200"/>
                <a:t>D=2</a:t>
              </a:r>
              <a:r>
                <a:rPr lang="fr-FR" altLang="en-US" sz="1200">
                  <a:latin typeface="Symbol" panose="05050102010706020507" pitchFamily="18" charset="2"/>
                </a:rPr>
                <a:t>p</a:t>
              </a:r>
              <a:r>
                <a:rPr lang="fr-FR" altLang="en-US" sz="1200"/>
                <a:t>/q (nm)</a:t>
              </a:r>
            </a:p>
          </p:txBody>
        </p:sp>
        <p:cxnSp>
          <p:nvCxnSpPr>
            <p:cNvPr id="48145" name="Connecteur droit 44"/>
            <p:cNvCxnSpPr>
              <a:cxnSpLocks noChangeShapeType="1"/>
            </p:cNvCxnSpPr>
            <p:nvPr/>
          </p:nvCxnSpPr>
          <p:spPr bwMode="auto">
            <a:xfrm>
              <a:off x="831332" y="4725144"/>
              <a:ext cx="0" cy="11986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8146" name="Connecteur droit 45"/>
            <p:cNvCxnSpPr>
              <a:cxnSpLocks noChangeShapeType="1"/>
            </p:cNvCxnSpPr>
            <p:nvPr/>
          </p:nvCxnSpPr>
          <p:spPr bwMode="auto">
            <a:xfrm>
              <a:off x="1588380" y="4734198"/>
              <a:ext cx="0" cy="11986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48139" name="Flèche droite 17"/>
          <p:cNvSpPr>
            <a:spLocks noChangeArrowheads="1"/>
          </p:cNvSpPr>
          <p:nvPr/>
        </p:nvSpPr>
        <p:spPr bwMode="auto">
          <a:xfrm rot="602721">
            <a:off x="6172200" y="3546475"/>
            <a:ext cx="661988" cy="215900"/>
          </a:xfrm>
          <a:prstGeom prst="rightArrow">
            <a:avLst>
              <a:gd name="adj1" fmla="val 50000"/>
              <a:gd name="adj2" fmla="val 50024"/>
            </a:avLst>
          </a:prstGeom>
          <a:solidFill>
            <a:srgbClr val="FF9933"/>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48140" name="ZoneTexte 2"/>
          <p:cNvSpPr txBox="1">
            <a:spLocks noChangeArrowheads="1"/>
          </p:cNvSpPr>
          <p:nvPr/>
        </p:nvSpPr>
        <p:spPr bwMode="auto">
          <a:xfrm>
            <a:off x="6383338" y="4451350"/>
            <a:ext cx="43926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en-US" sz="1800" b="1"/>
              <a:t>Relative molecular orientations at the donor/acceptor interface deduced from P-SoXS data.</a:t>
            </a:r>
          </a:p>
        </p:txBody>
      </p:sp>
    </p:spTree>
    <p:extLst>
      <p:ext uri="{BB962C8B-B14F-4D97-AF65-F5344CB8AC3E}">
        <p14:creationId xmlns:p14="http://schemas.microsoft.com/office/powerpoint/2010/main" val="1353204231"/>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3243017" y="375500"/>
            <a:ext cx="5372359" cy="923330"/>
            <a:chOff x="2489981" y="734088"/>
            <a:chExt cx="5372359" cy="923330"/>
          </a:xfrm>
        </p:grpSpPr>
        <p:sp>
          <p:nvSpPr>
            <p:cNvPr id="2" name="ZoneTexte 1"/>
            <p:cNvSpPr txBox="1"/>
            <p:nvPr/>
          </p:nvSpPr>
          <p:spPr>
            <a:xfrm>
              <a:off x="2489981" y="1195753"/>
              <a:ext cx="302679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M</a:t>
              </a:r>
              <a:r>
                <a:rPr lang="en-US" sz="2400" dirty="0" smtClean="0">
                  <a:latin typeface="Arial" panose="020B0604020202020204" pitchFamily="34" charset="0"/>
                  <a:cs typeface="Arial" panose="020B0604020202020204" pitchFamily="34" charset="0"/>
                </a:rPr>
                <a:t>ulti-scale character</a:t>
              </a:r>
              <a:endParaRPr lang="en-US" sz="2400" dirty="0">
                <a:latin typeface="Arial" panose="020B0604020202020204" pitchFamily="34" charset="0"/>
                <a:cs typeface="Arial" panose="020B0604020202020204" pitchFamily="34" charset="0"/>
              </a:endParaRPr>
            </a:p>
          </p:txBody>
        </p:sp>
        <p:sp>
          <p:nvSpPr>
            <p:cNvPr id="3" name="ZoneTexte 2"/>
            <p:cNvSpPr txBox="1"/>
            <p:nvPr/>
          </p:nvSpPr>
          <p:spPr>
            <a:xfrm>
              <a:off x="6428934" y="734088"/>
              <a:ext cx="1433406"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Structure</a:t>
              </a:r>
              <a:endParaRPr lang="en-US" sz="2400" dirty="0">
                <a:latin typeface="Arial" panose="020B0604020202020204" pitchFamily="34" charset="0"/>
                <a:cs typeface="Arial" panose="020B0604020202020204" pitchFamily="34" charset="0"/>
              </a:endParaRPr>
            </a:p>
          </p:txBody>
        </p:sp>
        <p:sp>
          <p:nvSpPr>
            <p:cNvPr id="5" name="Flèche droite 4"/>
            <p:cNvSpPr/>
            <p:nvPr/>
          </p:nvSpPr>
          <p:spPr>
            <a:xfrm rot="20452220">
              <a:off x="5573042" y="1053889"/>
              <a:ext cx="799622" cy="246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e 7"/>
          <p:cNvGrpSpPr/>
          <p:nvPr/>
        </p:nvGrpSpPr>
        <p:grpSpPr>
          <a:xfrm>
            <a:off x="6326078" y="1148648"/>
            <a:ext cx="2393492" cy="584623"/>
            <a:chOff x="5573042" y="1507236"/>
            <a:chExt cx="2393492" cy="584623"/>
          </a:xfrm>
        </p:grpSpPr>
        <p:sp>
          <p:nvSpPr>
            <p:cNvPr id="4" name="ZoneTexte 3"/>
            <p:cNvSpPr txBox="1"/>
            <p:nvPr/>
          </p:nvSpPr>
          <p:spPr>
            <a:xfrm>
              <a:off x="6428934" y="1630194"/>
              <a:ext cx="1537600"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Dynamics</a:t>
              </a:r>
              <a:endParaRPr lang="en-US" sz="2400" dirty="0">
                <a:latin typeface="Arial" panose="020B0604020202020204" pitchFamily="34" charset="0"/>
                <a:cs typeface="Arial" panose="020B0604020202020204" pitchFamily="34" charset="0"/>
              </a:endParaRPr>
            </a:p>
          </p:txBody>
        </p:sp>
        <p:sp>
          <p:nvSpPr>
            <p:cNvPr id="6" name="Flèche droite 5"/>
            <p:cNvSpPr/>
            <p:nvPr/>
          </p:nvSpPr>
          <p:spPr>
            <a:xfrm rot="1147780" flipV="1">
              <a:off x="5573042" y="1507236"/>
              <a:ext cx="799622" cy="246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879" y="1519558"/>
            <a:ext cx="4335533" cy="5002228"/>
          </a:xfrm>
          <a:prstGeom prst="rect">
            <a:avLst/>
          </a:prstGeom>
        </p:spPr>
      </p:pic>
      <p:grpSp>
        <p:nvGrpSpPr>
          <p:cNvPr id="12" name="Groupe 11"/>
          <p:cNvGrpSpPr/>
          <p:nvPr/>
        </p:nvGrpSpPr>
        <p:grpSpPr>
          <a:xfrm>
            <a:off x="4756412" y="1972905"/>
            <a:ext cx="7238366" cy="4585871"/>
            <a:chOff x="4756412" y="1972905"/>
            <a:chExt cx="7238366" cy="4585871"/>
          </a:xfrm>
        </p:grpSpPr>
        <p:sp>
          <p:nvSpPr>
            <p:cNvPr id="10" name="ZoneTexte 9"/>
            <p:cNvSpPr txBox="1"/>
            <p:nvPr/>
          </p:nvSpPr>
          <p:spPr>
            <a:xfrm>
              <a:off x="5809131" y="1972905"/>
              <a:ext cx="6185647" cy="4585871"/>
            </a:xfrm>
            <a:prstGeom prst="rect">
              <a:avLst/>
            </a:prstGeom>
            <a:noFill/>
          </p:spPr>
          <p:txBody>
            <a:bodyPr wrap="square" rtlCol="0">
              <a:spAutoFit/>
            </a:bodyPr>
            <a:lstStyle/>
            <a:p>
              <a:pPr algn="ctr"/>
              <a:r>
                <a:rPr lang="en-US" sz="2800" dirty="0" smtClean="0">
                  <a:solidFill>
                    <a:schemeClr val="accent1"/>
                  </a:solidFill>
                  <a:latin typeface="Arial" panose="020B0604020202020204" pitchFamily="34" charset="0"/>
                  <a:cs typeface="Arial" panose="020B0604020202020204" pitchFamily="34" charset="0"/>
                </a:rPr>
                <a:t>NEUTRONS</a:t>
              </a:r>
            </a:p>
            <a:p>
              <a:r>
                <a:rPr lang="en-US" sz="2400" dirty="0" smtClean="0">
                  <a:latin typeface="Arial" panose="020B0604020202020204" pitchFamily="34" charset="0"/>
                  <a:cs typeface="Arial" panose="020B0604020202020204" pitchFamily="34" charset="0"/>
                </a:rPr>
                <a:t>Incoherent quasi-elastic and inelastic neutron scattering are very good probes to study the proton and lattice dynamics in the 10</a:t>
              </a:r>
              <a:r>
                <a:rPr lang="en-US" sz="2400" baseline="30000" dirty="0" smtClean="0">
                  <a:latin typeface="Arial" panose="020B0604020202020204" pitchFamily="34" charset="0"/>
                  <a:cs typeface="Arial" panose="020B0604020202020204" pitchFamily="34" charset="0"/>
                </a:rPr>
                <a:t>-13</a:t>
              </a:r>
              <a:r>
                <a:rPr lang="en-US" sz="2400" dirty="0" smtClean="0">
                  <a:latin typeface="Arial" panose="020B0604020202020204" pitchFamily="34" charset="0"/>
                  <a:cs typeface="Arial" panose="020B0604020202020204" pitchFamily="34" charset="0"/>
                </a:rPr>
                <a:t> – 10</a:t>
              </a:r>
              <a:r>
                <a:rPr lang="en-US" sz="2400" baseline="30000" dirty="0" smtClean="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s time range.</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It can be said that this dynamic disorder is also quasi-intrinsic to organic media and it is, in my view, impossible to ignore the electron-phonon coupling effects to fully understand the properties of materials involved in organic and hybrid electronics</a:t>
              </a:r>
              <a:endParaRPr lang="en-US" sz="2400" dirty="0">
                <a:latin typeface="Arial" panose="020B0604020202020204" pitchFamily="34" charset="0"/>
                <a:cs typeface="Arial" panose="020B0604020202020204" pitchFamily="34" charset="0"/>
              </a:endParaRPr>
            </a:p>
          </p:txBody>
        </p:sp>
        <p:sp>
          <p:nvSpPr>
            <p:cNvPr id="11" name="Flèche droite 10"/>
            <p:cNvSpPr/>
            <p:nvPr/>
          </p:nvSpPr>
          <p:spPr>
            <a:xfrm>
              <a:off x="4756412" y="3772784"/>
              <a:ext cx="873423" cy="4975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6990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p:cNvGrpSpPr>
            <a:grpSpLocks/>
          </p:cNvGrpSpPr>
          <p:nvPr/>
        </p:nvGrpSpPr>
        <p:grpSpPr bwMode="auto">
          <a:xfrm>
            <a:off x="2566988" y="244090"/>
            <a:ext cx="7524750" cy="6382212"/>
            <a:chOff x="609" y="230"/>
            <a:chExt cx="4481" cy="3925"/>
          </a:xfrm>
        </p:grpSpPr>
        <p:sp>
          <p:nvSpPr>
            <p:cNvPr id="7" name="Text Box 3"/>
            <p:cNvSpPr txBox="1">
              <a:spLocks noChangeArrowheads="1"/>
            </p:cNvSpPr>
            <p:nvPr/>
          </p:nvSpPr>
          <p:spPr bwMode="auto">
            <a:xfrm>
              <a:off x="943" y="230"/>
              <a:ext cx="3600" cy="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400" dirty="0">
                  <a:solidFill>
                    <a:schemeClr val="accent6">
                      <a:lumMod val="75000"/>
                    </a:schemeClr>
                  </a:solidFill>
                </a:rPr>
                <a:t>A quasi-</a:t>
              </a:r>
              <a:r>
                <a:rPr lang="fr-FR" sz="2400" dirty="0" err="1">
                  <a:solidFill>
                    <a:schemeClr val="accent6">
                      <a:lumMod val="75000"/>
                    </a:schemeClr>
                  </a:solidFill>
                </a:rPr>
                <a:t>elastic</a:t>
              </a:r>
              <a:r>
                <a:rPr lang="fr-FR" sz="2400" dirty="0">
                  <a:solidFill>
                    <a:schemeClr val="accent6">
                      <a:lumMod val="75000"/>
                    </a:schemeClr>
                  </a:solidFill>
                </a:rPr>
                <a:t> neutron </a:t>
              </a:r>
              <a:r>
                <a:rPr lang="fr-FR" sz="2400" dirty="0" err="1">
                  <a:solidFill>
                    <a:schemeClr val="accent6">
                      <a:lumMod val="75000"/>
                    </a:schemeClr>
                  </a:solidFill>
                </a:rPr>
                <a:t>scattering</a:t>
              </a:r>
              <a:r>
                <a:rPr lang="fr-FR" sz="2400" dirty="0">
                  <a:solidFill>
                    <a:schemeClr val="accent6">
                      <a:lumMod val="75000"/>
                    </a:schemeClr>
                  </a:solidFill>
                </a:rPr>
                <a:t> </a:t>
              </a:r>
              <a:r>
                <a:rPr lang="fr-FR" sz="2400" dirty="0" err="1">
                  <a:solidFill>
                    <a:schemeClr val="accent6">
                      <a:lumMod val="75000"/>
                    </a:schemeClr>
                  </a:solidFill>
                </a:rPr>
                <a:t>experiment</a:t>
              </a:r>
              <a:endParaRPr lang="fr-FR" sz="2400" dirty="0">
                <a:solidFill>
                  <a:schemeClr val="accent6">
                    <a:lumMod val="75000"/>
                  </a:schemeClr>
                </a:solidFill>
              </a:endParaRPr>
            </a:p>
            <a:p>
              <a:pPr algn="ctr">
                <a:spcBef>
                  <a:spcPct val="50000"/>
                </a:spcBef>
              </a:pPr>
              <a:r>
                <a:rPr lang="fr-FR" sz="2400" dirty="0">
                  <a:solidFill>
                    <a:schemeClr val="accent6">
                      <a:lumMod val="75000"/>
                    </a:schemeClr>
                  </a:solidFill>
                </a:rPr>
                <a:t>Time of flight </a:t>
              </a:r>
              <a:r>
                <a:rPr lang="fr-FR" sz="2400" dirty="0" err="1">
                  <a:solidFill>
                    <a:schemeClr val="accent6">
                      <a:lumMod val="75000"/>
                    </a:schemeClr>
                  </a:solidFill>
                </a:rPr>
                <a:t>spectrometer</a:t>
              </a:r>
              <a:r>
                <a:rPr lang="fr-FR" sz="2400" dirty="0">
                  <a:solidFill>
                    <a:schemeClr val="accent6">
                      <a:lumMod val="75000"/>
                    </a:schemeClr>
                  </a:solidFill>
                </a:rPr>
                <a:t> </a:t>
              </a:r>
            </a:p>
          </p:txBody>
        </p:sp>
        <p:sp>
          <p:nvSpPr>
            <p:cNvPr id="8" name="Rectangle 4"/>
            <p:cNvSpPr>
              <a:spLocks noChangeArrowheads="1"/>
            </p:cNvSpPr>
            <p:nvPr/>
          </p:nvSpPr>
          <p:spPr bwMode="auto">
            <a:xfrm>
              <a:off x="609" y="774"/>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9" name="Freeform 5"/>
            <p:cNvSpPr>
              <a:spLocks/>
            </p:cNvSpPr>
            <p:nvPr/>
          </p:nvSpPr>
          <p:spPr bwMode="auto">
            <a:xfrm>
              <a:off x="704" y="2114"/>
              <a:ext cx="3127" cy="1574"/>
            </a:xfrm>
            <a:custGeom>
              <a:avLst/>
              <a:gdLst>
                <a:gd name="T0" fmla="*/ 1404 w 3127"/>
                <a:gd name="T1" fmla="*/ 6 h 1574"/>
                <a:gd name="T2" fmla="*/ 1174 w 3127"/>
                <a:gd name="T3" fmla="*/ 26 h 1574"/>
                <a:gd name="T4" fmla="*/ 957 w 3127"/>
                <a:gd name="T5" fmla="*/ 62 h 1574"/>
                <a:gd name="T6" fmla="*/ 753 w 3127"/>
                <a:gd name="T7" fmla="*/ 115 h 1574"/>
                <a:gd name="T8" fmla="*/ 569 w 3127"/>
                <a:gd name="T9" fmla="*/ 181 h 1574"/>
                <a:gd name="T10" fmla="*/ 408 w 3127"/>
                <a:gd name="T11" fmla="*/ 260 h 1574"/>
                <a:gd name="T12" fmla="*/ 266 w 3127"/>
                <a:gd name="T13" fmla="*/ 349 h 1574"/>
                <a:gd name="T14" fmla="*/ 155 w 3127"/>
                <a:gd name="T15" fmla="*/ 448 h 1574"/>
                <a:gd name="T16" fmla="*/ 109 w 3127"/>
                <a:gd name="T17" fmla="*/ 500 h 1574"/>
                <a:gd name="T18" fmla="*/ 72 w 3127"/>
                <a:gd name="T19" fmla="*/ 553 h 1574"/>
                <a:gd name="T20" fmla="*/ 40 w 3127"/>
                <a:gd name="T21" fmla="*/ 609 h 1574"/>
                <a:gd name="T22" fmla="*/ 20 w 3127"/>
                <a:gd name="T23" fmla="*/ 668 h 1574"/>
                <a:gd name="T24" fmla="*/ 7 w 3127"/>
                <a:gd name="T25" fmla="*/ 728 h 1574"/>
                <a:gd name="T26" fmla="*/ 0 w 3127"/>
                <a:gd name="T27" fmla="*/ 787 h 1574"/>
                <a:gd name="T28" fmla="*/ 7 w 3127"/>
                <a:gd name="T29" fmla="*/ 849 h 1574"/>
                <a:gd name="T30" fmla="*/ 20 w 3127"/>
                <a:gd name="T31" fmla="*/ 909 h 1574"/>
                <a:gd name="T32" fmla="*/ 40 w 3127"/>
                <a:gd name="T33" fmla="*/ 965 h 1574"/>
                <a:gd name="T34" fmla="*/ 72 w 3127"/>
                <a:gd name="T35" fmla="*/ 1021 h 1574"/>
                <a:gd name="T36" fmla="*/ 109 w 3127"/>
                <a:gd name="T37" fmla="*/ 1077 h 1574"/>
                <a:gd name="T38" fmla="*/ 155 w 3127"/>
                <a:gd name="T39" fmla="*/ 1129 h 1574"/>
                <a:gd name="T40" fmla="*/ 266 w 3127"/>
                <a:gd name="T41" fmla="*/ 1228 h 1574"/>
                <a:gd name="T42" fmla="*/ 408 w 3127"/>
                <a:gd name="T43" fmla="*/ 1317 h 1574"/>
                <a:gd name="T44" fmla="*/ 569 w 3127"/>
                <a:gd name="T45" fmla="*/ 1396 h 1574"/>
                <a:gd name="T46" fmla="*/ 753 w 3127"/>
                <a:gd name="T47" fmla="*/ 1462 h 1574"/>
                <a:gd name="T48" fmla="*/ 957 w 3127"/>
                <a:gd name="T49" fmla="*/ 1511 h 1574"/>
                <a:gd name="T50" fmla="*/ 1174 w 3127"/>
                <a:gd name="T51" fmla="*/ 1551 h 1574"/>
                <a:gd name="T52" fmla="*/ 1404 w 3127"/>
                <a:gd name="T53" fmla="*/ 1570 h 1574"/>
                <a:gd name="T54" fmla="*/ 1644 w 3127"/>
                <a:gd name="T55" fmla="*/ 1574 h 1574"/>
                <a:gd name="T56" fmla="*/ 1877 w 3127"/>
                <a:gd name="T57" fmla="*/ 1557 h 1574"/>
                <a:gd name="T58" fmla="*/ 2101 w 3127"/>
                <a:gd name="T59" fmla="*/ 1528 h 1574"/>
                <a:gd name="T60" fmla="*/ 2308 w 3127"/>
                <a:gd name="T61" fmla="*/ 1482 h 1574"/>
                <a:gd name="T62" fmla="*/ 2499 w 3127"/>
                <a:gd name="T63" fmla="*/ 1419 h 1574"/>
                <a:gd name="T64" fmla="*/ 2670 w 3127"/>
                <a:gd name="T65" fmla="*/ 1343 h 1574"/>
                <a:gd name="T66" fmla="*/ 2814 w 3127"/>
                <a:gd name="T67" fmla="*/ 1258 h 1574"/>
                <a:gd name="T68" fmla="*/ 2939 w 3127"/>
                <a:gd name="T69" fmla="*/ 1162 h 1574"/>
                <a:gd name="T70" fmla="*/ 3005 w 3127"/>
                <a:gd name="T71" fmla="*/ 1093 h 1574"/>
                <a:gd name="T72" fmla="*/ 3045 w 3127"/>
                <a:gd name="T73" fmla="*/ 1040 h 1574"/>
                <a:gd name="T74" fmla="*/ 3077 w 3127"/>
                <a:gd name="T75" fmla="*/ 984 h 1574"/>
                <a:gd name="T76" fmla="*/ 3100 w 3127"/>
                <a:gd name="T77" fmla="*/ 928 h 1574"/>
                <a:gd name="T78" fmla="*/ 3117 w 3127"/>
                <a:gd name="T79" fmla="*/ 869 h 1574"/>
                <a:gd name="T80" fmla="*/ 3127 w 3127"/>
                <a:gd name="T81" fmla="*/ 810 h 1574"/>
                <a:gd name="T82" fmla="*/ 3124 w 3127"/>
                <a:gd name="T83" fmla="*/ 747 h 1574"/>
                <a:gd name="T84" fmla="*/ 3114 w 3127"/>
                <a:gd name="T85" fmla="*/ 688 h 1574"/>
                <a:gd name="T86" fmla="*/ 3094 w 3127"/>
                <a:gd name="T87" fmla="*/ 629 h 1574"/>
                <a:gd name="T88" fmla="*/ 3068 w 3127"/>
                <a:gd name="T89" fmla="*/ 573 h 1574"/>
                <a:gd name="T90" fmla="*/ 3031 w 3127"/>
                <a:gd name="T91" fmla="*/ 517 h 1574"/>
                <a:gd name="T92" fmla="*/ 2989 w 3127"/>
                <a:gd name="T93" fmla="*/ 464 h 1574"/>
                <a:gd name="T94" fmla="*/ 2900 w 3127"/>
                <a:gd name="T95" fmla="*/ 379 h 1574"/>
                <a:gd name="T96" fmla="*/ 2768 w 3127"/>
                <a:gd name="T97" fmla="*/ 286 h 1574"/>
                <a:gd name="T98" fmla="*/ 2614 w 3127"/>
                <a:gd name="T99" fmla="*/ 204 h 1574"/>
                <a:gd name="T100" fmla="*/ 2436 w 3127"/>
                <a:gd name="T101" fmla="*/ 135 h 1574"/>
                <a:gd name="T102" fmla="*/ 2242 w 3127"/>
                <a:gd name="T103" fmla="*/ 79 h 1574"/>
                <a:gd name="T104" fmla="*/ 2029 w 3127"/>
                <a:gd name="T105" fmla="*/ 36 h 1574"/>
                <a:gd name="T106" fmla="*/ 1802 w 3127"/>
                <a:gd name="T107" fmla="*/ 10 h 1574"/>
                <a:gd name="T108" fmla="*/ 1565 w 3127"/>
                <a:gd name="T109"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27" h="1574">
                  <a:moveTo>
                    <a:pt x="1565" y="0"/>
                  </a:moveTo>
                  <a:lnTo>
                    <a:pt x="1483" y="3"/>
                  </a:lnTo>
                  <a:lnTo>
                    <a:pt x="1404" y="6"/>
                  </a:lnTo>
                  <a:lnTo>
                    <a:pt x="1325" y="10"/>
                  </a:lnTo>
                  <a:lnTo>
                    <a:pt x="1249" y="16"/>
                  </a:lnTo>
                  <a:lnTo>
                    <a:pt x="1174" y="26"/>
                  </a:lnTo>
                  <a:lnTo>
                    <a:pt x="1098" y="36"/>
                  </a:lnTo>
                  <a:lnTo>
                    <a:pt x="1026" y="49"/>
                  </a:lnTo>
                  <a:lnTo>
                    <a:pt x="957" y="62"/>
                  </a:lnTo>
                  <a:lnTo>
                    <a:pt x="888" y="79"/>
                  </a:lnTo>
                  <a:lnTo>
                    <a:pt x="819" y="95"/>
                  </a:lnTo>
                  <a:lnTo>
                    <a:pt x="753" y="115"/>
                  </a:lnTo>
                  <a:lnTo>
                    <a:pt x="691" y="135"/>
                  </a:lnTo>
                  <a:lnTo>
                    <a:pt x="628" y="158"/>
                  </a:lnTo>
                  <a:lnTo>
                    <a:pt x="569" y="181"/>
                  </a:lnTo>
                  <a:lnTo>
                    <a:pt x="513" y="204"/>
                  </a:lnTo>
                  <a:lnTo>
                    <a:pt x="457" y="230"/>
                  </a:lnTo>
                  <a:lnTo>
                    <a:pt x="408" y="260"/>
                  </a:lnTo>
                  <a:lnTo>
                    <a:pt x="358" y="286"/>
                  </a:lnTo>
                  <a:lnTo>
                    <a:pt x="312" y="316"/>
                  </a:lnTo>
                  <a:lnTo>
                    <a:pt x="266" y="349"/>
                  </a:lnTo>
                  <a:lnTo>
                    <a:pt x="227" y="379"/>
                  </a:lnTo>
                  <a:lnTo>
                    <a:pt x="191" y="411"/>
                  </a:lnTo>
                  <a:lnTo>
                    <a:pt x="155" y="448"/>
                  </a:lnTo>
                  <a:lnTo>
                    <a:pt x="138" y="464"/>
                  </a:lnTo>
                  <a:lnTo>
                    <a:pt x="125" y="481"/>
                  </a:lnTo>
                  <a:lnTo>
                    <a:pt x="109" y="500"/>
                  </a:lnTo>
                  <a:lnTo>
                    <a:pt x="95" y="517"/>
                  </a:lnTo>
                  <a:lnTo>
                    <a:pt x="82" y="537"/>
                  </a:lnTo>
                  <a:lnTo>
                    <a:pt x="72" y="553"/>
                  </a:lnTo>
                  <a:lnTo>
                    <a:pt x="59" y="573"/>
                  </a:lnTo>
                  <a:lnTo>
                    <a:pt x="49" y="593"/>
                  </a:lnTo>
                  <a:lnTo>
                    <a:pt x="40" y="609"/>
                  </a:lnTo>
                  <a:lnTo>
                    <a:pt x="33" y="629"/>
                  </a:lnTo>
                  <a:lnTo>
                    <a:pt x="26" y="649"/>
                  </a:lnTo>
                  <a:lnTo>
                    <a:pt x="20" y="668"/>
                  </a:lnTo>
                  <a:lnTo>
                    <a:pt x="13" y="688"/>
                  </a:lnTo>
                  <a:lnTo>
                    <a:pt x="10" y="708"/>
                  </a:lnTo>
                  <a:lnTo>
                    <a:pt x="7" y="728"/>
                  </a:lnTo>
                  <a:lnTo>
                    <a:pt x="3" y="747"/>
                  </a:lnTo>
                  <a:lnTo>
                    <a:pt x="0" y="767"/>
                  </a:lnTo>
                  <a:lnTo>
                    <a:pt x="0" y="787"/>
                  </a:lnTo>
                  <a:lnTo>
                    <a:pt x="0" y="810"/>
                  </a:lnTo>
                  <a:lnTo>
                    <a:pt x="3" y="830"/>
                  </a:lnTo>
                  <a:lnTo>
                    <a:pt x="7" y="849"/>
                  </a:lnTo>
                  <a:lnTo>
                    <a:pt x="10" y="869"/>
                  </a:lnTo>
                  <a:lnTo>
                    <a:pt x="13" y="889"/>
                  </a:lnTo>
                  <a:lnTo>
                    <a:pt x="20" y="909"/>
                  </a:lnTo>
                  <a:lnTo>
                    <a:pt x="26" y="928"/>
                  </a:lnTo>
                  <a:lnTo>
                    <a:pt x="33" y="948"/>
                  </a:lnTo>
                  <a:lnTo>
                    <a:pt x="40" y="965"/>
                  </a:lnTo>
                  <a:lnTo>
                    <a:pt x="49" y="984"/>
                  </a:lnTo>
                  <a:lnTo>
                    <a:pt x="59" y="1004"/>
                  </a:lnTo>
                  <a:lnTo>
                    <a:pt x="72" y="1021"/>
                  </a:lnTo>
                  <a:lnTo>
                    <a:pt x="82" y="1040"/>
                  </a:lnTo>
                  <a:lnTo>
                    <a:pt x="95" y="1060"/>
                  </a:lnTo>
                  <a:lnTo>
                    <a:pt x="109" y="1077"/>
                  </a:lnTo>
                  <a:lnTo>
                    <a:pt x="125" y="1093"/>
                  </a:lnTo>
                  <a:lnTo>
                    <a:pt x="138" y="1113"/>
                  </a:lnTo>
                  <a:lnTo>
                    <a:pt x="155" y="1129"/>
                  </a:lnTo>
                  <a:lnTo>
                    <a:pt x="191" y="1162"/>
                  </a:lnTo>
                  <a:lnTo>
                    <a:pt x="227" y="1195"/>
                  </a:lnTo>
                  <a:lnTo>
                    <a:pt x="266" y="1228"/>
                  </a:lnTo>
                  <a:lnTo>
                    <a:pt x="312" y="1258"/>
                  </a:lnTo>
                  <a:lnTo>
                    <a:pt x="358" y="1287"/>
                  </a:lnTo>
                  <a:lnTo>
                    <a:pt x="408" y="1317"/>
                  </a:lnTo>
                  <a:lnTo>
                    <a:pt x="457" y="1343"/>
                  </a:lnTo>
                  <a:lnTo>
                    <a:pt x="513" y="1370"/>
                  </a:lnTo>
                  <a:lnTo>
                    <a:pt x="569" y="1396"/>
                  </a:lnTo>
                  <a:lnTo>
                    <a:pt x="628" y="1419"/>
                  </a:lnTo>
                  <a:lnTo>
                    <a:pt x="691" y="1439"/>
                  </a:lnTo>
                  <a:lnTo>
                    <a:pt x="753" y="1462"/>
                  </a:lnTo>
                  <a:lnTo>
                    <a:pt x="819" y="1478"/>
                  </a:lnTo>
                  <a:lnTo>
                    <a:pt x="884" y="1498"/>
                  </a:lnTo>
                  <a:lnTo>
                    <a:pt x="957" y="1511"/>
                  </a:lnTo>
                  <a:lnTo>
                    <a:pt x="1026" y="1528"/>
                  </a:lnTo>
                  <a:lnTo>
                    <a:pt x="1098" y="1541"/>
                  </a:lnTo>
                  <a:lnTo>
                    <a:pt x="1174" y="1551"/>
                  </a:lnTo>
                  <a:lnTo>
                    <a:pt x="1249" y="1557"/>
                  </a:lnTo>
                  <a:lnTo>
                    <a:pt x="1325" y="1564"/>
                  </a:lnTo>
                  <a:lnTo>
                    <a:pt x="1404" y="1570"/>
                  </a:lnTo>
                  <a:lnTo>
                    <a:pt x="1483" y="1574"/>
                  </a:lnTo>
                  <a:lnTo>
                    <a:pt x="1562" y="1574"/>
                  </a:lnTo>
                  <a:lnTo>
                    <a:pt x="1644" y="1574"/>
                  </a:lnTo>
                  <a:lnTo>
                    <a:pt x="1723" y="1570"/>
                  </a:lnTo>
                  <a:lnTo>
                    <a:pt x="1802" y="1567"/>
                  </a:lnTo>
                  <a:lnTo>
                    <a:pt x="1877" y="1557"/>
                  </a:lnTo>
                  <a:lnTo>
                    <a:pt x="1953" y="1551"/>
                  </a:lnTo>
                  <a:lnTo>
                    <a:pt x="2029" y="1541"/>
                  </a:lnTo>
                  <a:lnTo>
                    <a:pt x="2101" y="1528"/>
                  </a:lnTo>
                  <a:lnTo>
                    <a:pt x="2173" y="1515"/>
                  </a:lnTo>
                  <a:lnTo>
                    <a:pt x="2242" y="1498"/>
                  </a:lnTo>
                  <a:lnTo>
                    <a:pt x="2308" y="1482"/>
                  </a:lnTo>
                  <a:lnTo>
                    <a:pt x="2374" y="1462"/>
                  </a:lnTo>
                  <a:lnTo>
                    <a:pt x="2436" y="1442"/>
                  </a:lnTo>
                  <a:lnTo>
                    <a:pt x="2499" y="1419"/>
                  </a:lnTo>
                  <a:lnTo>
                    <a:pt x="2558" y="1396"/>
                  </a:lnTo>
                  <a:lnTo>
                    <a:pt x="2614" y="1370"/>
                  </a:lnTo>
                  <a:lnTo>
                    <a:pt x="2670" y="1343"/>
                  </a:lnTo>
                  <a:lnTo>
                    <a:pt x="2719" y="1317"/>
                  </a:lnTo>
                  <a:lnTo>
                    <a:pt x="2768" y="1287"/>
                  </a:lnTo>
                  <a:lnTo>
                    <a:pt x="2814" y="1258"/>
                  </a:lnTo>
                  <a:lnTo>
                    <a:pt x="2860" y="1228"/>
                  </a:lnTo>
                  <a:lnTo>
                    <a:pt x="2900" y="1195"/>
                  </a:lnTo>
                  <a:lnTo>
                    <a:pt x="2939" y="1162"/>
                  </a:lnTo>
                  <a:lnTo>
                    <a:pt x="2972" y="1129"/>
                  </a:lnTo>
                  <a:lnTo>
                    <a:pt x="2989" y="1113"/>
                  </a:lnTo>
                  <a:lnTo>
                    <a:pt x="3005" y="1093"/>
                  </a:lnTo>
                  <a:lnTo>
                    <a:pt x="3018" y="1077"/>
                  </a:lnTo>
                  <a:lnTo>
                    <a:pt x="3031" y="1060"/>
                  </a:lnTo>
                  <a:lnTo>
                    <a:pt x="3045" y="1040"/>
                  </a:lnTo>
                  <a:lnTo>
                    <a:pt x="3058" y="1021"/>
                  </a:lnTo>
                  <a:lnTo>
                    <a:pt x="3068" y="1004"/>
                  </a:lnTo>
                  <a:lnTo>
                    <a:pt x="3077" y="984"/>
                  </a:lnTo>
                  <a:lnTo>
                    <a:pt x="3087" y="965"/>
                  </a:lnTo>
                  <a:lnTo>
                    <a:pt x="3094" y="948"/>
                  </a:lnTo>
                  <a:lnTo>
                    <a:pt x="3100" y="928"/>
                  </a:lnTo>
                  <a:lnTo>
                    <a:pt x="3107" y="909"/>
                  </a:lnTo>
                  <a:lnTo>
                    <a:pt x="3114" y="889"/>
                  </a:lnTo>
                  <a:lnTo>
                    <a:pt x="3117" y="869"/>
                  </a:lnTo>
                  <a:lnTo>
                    <a:pt x="3120" y="849"/>
                  </a:lnTo>
                  <a:lnTo>
                    <a:pt x="3124" y="830"/>
                  </a:lnTo>
                  <a:lnTo>
                    <a:pt x="3127" y="810"/>
                  </a:lnTo>
                  <a:lnTo>
                    <a:pt x="3127" y="787"/>
                  </a:lnTo>
                  <a:lnTo>
                    <a:pt x="3127" y="767"/>
                  </a:lnTo>
                  <a:lnTo>
                    <a:pt x="3124" y="747"/>
                  </a:lnTo>
                  <a:lnTo>
                    <a:pt x="3124" y="728"/>
                  </a:lnTo>
                  <a:lnTo>
                    <a:pt x="3117" y="708"/>
                  </a:lnTo>
                  <a:lnTo>
                    <a:pt x="3114" y="688"/>
                  </a:lnTo>
                  <a:lnTo>
                    <a:pt x="3107" y="668"/>
                  </a:lnTo>
                  <a:lnTo>
                    <a:pt x="3100" y="649"/>
                  </a:lnTo>
                  <a:lnTo>
                    <a:pt x="3094" y="629"/>
                  </a:lnTo>
                  <a:lnTo>
                    <a:pt x="3087" y="609"/>
                  </a:lnTo>
                  <a:lnTo>
                    <a:pt x="3077" y="593"/>
                  </a:lnTo>
                  <a:lnTo>
                    <a:pt x="3068" y="573"/>
                  </a:lnTo>
                  <a:lnTo>
                    <a:pt x="3058" y="553"/>
                  </a:lnTo>
                  <a:lnTo>
                    <a:pt x="3045" y="537"/>
                  </a:lnTo>
                  <a:lnTo>
                    <a:pt x="3031" y="517"/>
                  </a:lnTo>
                  <a:lnTo>
                    <a:pt x="3018" y="500"/>
                  </a:lnTo>
                  <a:lnTo>
                    <a:pt x="3005" y="481"/>
                  </a:lnTo>
                  <a:lnTo>
                    <a:pt x="2989" y="464"/>
                  </a:lnTo>
                  <a:lnTo>
                    <a:pt x="2972" y="448"/>
                  </a:lnTo>
                  <a:lnTo>
                    <a:pt x="2939" y="411"/>
                  </a:lnTo>
                  <a:lnTo>
                    <a:pt x="2900" y="379"/>
                  </a:lnTo>
                  <a:lnTo>
                    <a:pt x="2860" y="349"/>
                  </a:lnTo>
                  <a:lnTo>
                    <a:pt x="2814" y="316"/>
                  </a:lnTo>
                  <a:lnTo>
                    <a:pt x="2768" y="286"/>
                  </a:lnTo>
                  <a:lnTo>
                    <a:pt x="2719" y="260"/>
                  </a:lnTo>
                  <a:lnTo>
                    <a:pt x="2670" y="230"/>
                  </a:lnTo>
                  <a:lnTo>
                    <a:pt x="2614" y="204"/>
                  </a:lnTo>
                  <a:lnTo>
                    <a:pt x="2558" y="181"/>
                  </a:lnTo>
                  <a:lnTo>
                    <a:pt x="2499" y="158"/>
                  </a:lnTo>
                  <a:lnTo>
                    <a:pt x="2436" y="135"/>
                  </a:lnTo>
                  <a:lnTo>
                    <a:pt x="2374" y="115"/>
                  </a:lnTo>
                  <a:lnTo>
                    <a:pt x="2308" y="95"/>
                  </a:lnTo>
                  <a:lnTo>
                    <a:pt x="2242" y="79"/>
                  </a:lnTo>
                  <a:lnTo>
                    <a:pt x="2173" y="62"/>
                  </a:lnTo>
                  <a:lnTo>
                    <a:pt x="2101" y="49"/>
                  </a:lnTo>
                  <a:lnTo>
                    <a:pt x="2029" y="36"/>
                  </a:lnTo>
                  <a:lnTo>
                    <a:pt x="1953" y="26"/>
                  </a:lnTo>
                  <a:lnTo>
                    <a:pt x="1877" y="16"/>
                  </a:lnTo>
                  <a:lnTo>
                    <a:pt x="1802" y="10"/>
                  </a:lnTo>
                  <a:lnTo>
                    <a:pt x="1723" y="6"/>
                  </a:lnTo>
                  <a:lnTo>
                    <a:pt x="1644" y="3"/>
                  </a:lnTo>
                  <a:lnTo>
                    <a:pt x="15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0" name="Freeform 6"/>
            <p:cNvSpPr>
              <a:spLocks/>
            </p:cNvSpPr>
            <p:nvPr/>
          </p:nvSpPr>
          <p:spPr bwMode="auto">
            <a:xfrm>
              <a:off x="704" y="2114"/>
              <a:ext cx="3127" cy="1574"/>
            </a:xfrm>
            <a:custGeom>
              <a:avLst/>
              <a:gdLst>
                <a:gd name="T0" fmla="*/ 1404 w 3127"/>
                <a:gd name="T1" fmla="*/ 6 h 1574"/>
                <a:gd name="T2" fmla="*/ 1174 w 3127"/>
                <a:gd name="T3" fmla="*/ 26 h 1574"/>
                <a:gd name="T4" fmla="*/ 957 w 3127"/>
                <a:gd name="T5" fmla="*/ 62 h 1574"/>
                <a:gd name="T6" fmla="*/ 753 w 3127"/>
                <a:gd name="T7" fmla="*/ 115 h 1574"/>
                <a:gd name="T8" fmla="*/ 569 w 3127"/>
                <a:gd name="T9" fmla="*/ 181 h 1574"/>
                <a:gd name="T10" fmla="*/ 408 w 3127"/>
                <a:gd name="T11" fmla="*/ 260 h 1574"/>
                <a:gd name="T12" fmla="*/ 266 w 3127"/>
                <a:gd name="T13" fmla="*/ 349 h 1574"/>
                <a:gd name="T14" fmla="*/ 155 w 3127"/>
                <a:gd name="T15" fmla="*/ 448 h 1574"/>
                <a:gd name="T16" fmla="*/ 109 w 3127"/>
                <a:gd name="T17" fmla="*/ 500 h 1574"/>
                <a:gd name="T18" fmla="*/ 72 w 3127"/>
                <a:gd name="T19" fmla="*/ 553 h 1574"/>
                <a:gd name="T20" fmla="*/ 40 w 3127"/>
                <a:gd name="T21" fmla="*/ 609 h 1574"/>
                <a:gd name="T22" fmla="*/ 20 w 3127"/>
                <a:gd name="T23" fmla="*/ 668 h 1574"/>
                <a:gd name="T24" fmla="*/ 7 w 3127"/>
                <a:gd name="T25" fmla="*/ 728 h 1574"/>
                <a:gd name="T26" fmla="*/ 0 w 3127"/>
                <a:gd name="T27" fmla="*/ 787 h 1574"/>
                <a:gd name="T28" fmla="*/ 7 w 3127"/>
                <a:gd name="T29" fmla="*/ 849 h 1574"/>
                <a:gd name="T30" fmla="*/ 20 w 3127"/>
                <a:gd name="T31" fmla="*/ 909 h 1574"/>
                <a:gd name="T32" fmla="*/ 40 w 3127"/>
                <a:gd name="T33" fmla="*/ 965 h 1574"/>
                <a:gd name="T34" fmla="*/ 72 w 3127"/>
                <a:gd name="T35" fmla="*/ 1021 h 1574"/>
                <a:gd name="T36" fmla="*/ 109 w 3127"/>
                <a:gd name="T37" fmla="*/ 1077 h 1574"/>
                <a:gd name="T38" fmla="*/ 155 w 3127"/>
                <a:gd name="T39" fmla="*/ 1129 h 1574"/>
                <a:gd name="T40" fmla="*/ 266 w 3127"/>
                <a:gd name="T41" fmla="*/ 1228 h 1574"/>
                <a:gd name="T42" fmla="*/ 408 w 3127"/>
                <a:gd name="T43" fmla="*/ 1317 h 1574"/>
                <a:gd name="T44" fmla="*/ 569 w 3127"/>
                <a:gd name="T45" fmla="*/ 1396 h 1574"/>
                <a:gd name="T46" fmla="*/ 753 w 3127"/>
                <a:gd name="T47" fmla="*/ 1462 h 1574"/>
                <a:gd name="T48" fmla="*/ 957 w 3127"/>
                <a:gd name="T49" fmla="*/ 1511 h 1574"/>
                <a:gd name="T50" fmla="*/ 1174 w 3127"/>
                <a:gd name="T51" fmla="*/ 1551 h 1574"/>
                <a:gd name="T52" fmla="*/ 1404 w 3127"/>
                <a:gd name="T53" fmla="*/ 1570 h 1574"/>
                <a:gd name="T54" fmla="*/ 1644 w 3127"/>
                <a:gd name="T55" fmla="*/ 1574 h 1574"/>
                <a:gd name="T56" fmla="*/ 1877 w 3127"/>
                <a:gd name="T57" fmla="*/ 1557 h 1574"/>
                <a:gd name="T58" fmla="*/ 2101 w 3127"/>
                <a:gd name="T59" fmla="*/ 1528 h 1574"/>
                <a:gd name="T60" fmla="*/ 2308 w 3127"/>
                <a:gd name="T61" fmla="*/ 1482 h 1574"/>
                <a:gd name="T62" fmla="*/ 2499 w 3127"/>
                <a:gd name="T63" fmla="*/ 1419 h 1574"/>
                <a:gd name="T64" fmla="*/ 2670 w 3127"/>
                <a:gd name="T65" fmla="*/ 1343 h 1574"/>
                <a:gd name="T66" fmla="*/ 2814 w 3127"/>
                <a:gd name="T67" fmla="*/ 1258 h 1574"/>
                <a:gd name="T68" fmla="*/ 2939 w 3127"/>
                <a:gd name="T69" fmla="*/ 1162 h 1574"/>
                <a:gd name="T70" fmla="*/ 3005 w 3127"/>
                <a:gd name="T71" fmla="*/ 1093 h 1574"/>
                <a:gd name="T72" fmla="*/ 3045 w 3127"/>
                <a:gd name="T73" fmla="*/ 1040 h 1574"/>
                <a:gd name="T74" fmla="*/ 3077 w 3127"/>
                <a:gd name="T75" fmla="*/ 984 h 1574"/>
                <a:gd name="T76" fmla="*/ 3100 w 3127"/>
                <a:gd name="T77" fmla="*/ 928 h 1574"/>
                <a:gd name="T78" fmla="*/ 3117 w 3127"/>
                <a:gd name="T79" fmla="*/ 869 h 1574"/>
                <a:gd name="T80" fmla="*/ 3127 w 3127"/>
                <a:gd name="T81" fmla="*/ 810 h 1574"/>
                <a:gd name="T82" fmla="*/ 3124 w 3127"/>
                <a:gd name="T83" fmla="*/ 747 h 1574"/>
                <a:gd name="T84" fmla="*/ 3114 w 3127"/>
                <a:gd name="T85" fmla="*/ 688 h 1574"/>
                <a:gd name="T86" fmla="*/ 3094 w 3127"/>
                <a:gd name="T87" fmla="*/ 629 h 1574"/>
                <a:gd name="T88" fmla="*/ 3068 w 3127"/>
                <a:gd name="T89" fmla="*/ 573 h 1574"/>
                <a:gd name="T90" fmla="*/ 3031 w 3127"/>
                <a:gd name="T91" fmla="*/ 517 h 1574"/>
                <a:gd name="T92" fmla="*/ 2989 w 3127"/>
                <a:gd name="T93" fmla="*/ 464 h 1574"/>
                <a:gd name="T94" fmla="*/ 2900 w 3127"/>
                <a:gd name="T95" fmla="*/ 379 h 1574"/>
                <a:gd name="T96" fmla="*/ 2768 w 3127"/>
                <a:gd name="T97" fmla="*/ 286 h 1574"/>
                <a:gd name="T98" fmla="*/ 2614 w 3127"/>
                <a:gd name="T99" fmla="*/ 204 h 1574"/>
                <a:gd name="T100" fmla="*/ 2436 w 3127"/>
                <a:gd name="T101" fmla="*/ 135 h 1574"/>
                <a:gd name="T102" fmla="*/ 2242 w 3127"/>
                <a:gd name="T103" fmla="*/ 79 h 1574"/>
                <a:gd name="T104" fmla="*/ 2029 w 3127"/>
                <a:gd name="T105" fmla="*/ 36 h 1574"/>
                <a:gd name="T106" fmla="*/ 1802 w 3127"/>
                <a:gd name="T107" fmla="*/ 10 h 1574"/>
                <a:gd name="T108" fmla="*/ 1565 w 3127"/>
                <a:gd name="T109"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27" h="1574">
                  <a:moveTo>
                    <a:pt x="1565" y="0"/>
                  </a:moveTo>
                  <a:lnTo>
                    <a:pt x="1483" y="3"/>
                  </a:lnTo>
                  <a:lnTo>
                    <a:pt x="1404" y="6"/>
                  </a:lnTo>
                  <a:lnTo>
                    <a:pt x="1325" y="10"/>
                  </a:lnTo>
                  <a:lnTo>
                    <a:pt x="1249" y="16"/>
                  </a:lnTo>
                  <a:lnTo>
                    <a:pt x="1174" y="26"/>
                  </a:lnTo>
                  <a:lnTo>
                    <a:pt x="1098" y="36"/>
                  </a:lnTo>
                  <a:lnTo>
                    <a:pt x="1026" y="49"/>
                  </a:lnTo>
                  <a:lnTo>
                    <a:pt x="957" y="62"/>
                  </a:lnTo>
                  <a:lnTo>
                    <a:pt x="888" y="79"/>
                  </a:lnTo>
                  <a:lnTo>
                    <a:pt x="819" y="95"/>
                  </a:lnTo>
                  <a:lnTo>
                    <a:pt x="753" y="115"/>
                  </a:lnTo>
                  <a:lnTo>
                    <a:pt x="691" y="135"/>
                  </a:lnTo>
                  <a:lnTo>
                    <a:pt x="628" y="158"/>
                  </a:lnTo>
                  <a:lnTo>
                    <a:pt x="569" y="181"/>
                  </a:lnTo>
                  <a:lnTo>
                    <a:pt x="513" y="204"/>
                  </a:lnTo>
                  <a:lnTo>
                    <a:pt x="457" y="230"/>
                  </a:lnTo>
                  <a:lnTo>
                    <a:pt x="408" y="260"/>
                  </a:lnTo>
                  <a:lnTo>
                    <a:pt x="358" y="286"/>
                  </a:lnTo>
                  <a:lnTo>
                    <a:pt x="312" y="316"/>
                  </a:lnTo>
                  <a:lnTo>
                    <a:pt x="266" y="349"/>
                  </a:lnTo>
                  <a:lnTo>
                    <a:pt x="227" y="379"/>
                  </a:lnTo>
                  <a:lnTo>
                    <a:pt x="191" y="411"/>
                  </a:lnTo>
                  <a:lnTo>
                    <a:pt x="155" y="448"/>
                  </a:lnTo>
                  <a:lnTo>
                    <a:pt x="138" y="464"/>
                  </a:lnTo>
                  <a:lnTo>
                    <a:pt x="125" y="481"/>
                  </a:lnTo>
                  <a:lnTo>
                    <a:pt x="109" y="500"/>
                  </a:lnTo>
                  <a:lnTo>
                    <a:pt x="95" y="517"/>
                  </a:lnTo>
                  <a:lnTo>
                    <a:pt x="82" y="537"/>
                  </a:lnTo>
                  <a:lnTo>
                    <a:pt x="72" y="553"/>
                  </a:lnTo>
                  <a:lnTo>
                    <a:pt x="59" y="573"/>
                  </a:lnTo>
                  <a:lnTo>
                    <a:pt x="49" y="593"/>
                  </a:lnTo>
                  <a:lnTo>
                    <a:pt x="40" y="609"/>
                  </a:lnTo>
                  <a:lnTo>
                    <a:pt x="33" y="629"/>
                  </a:lnTo>
                  <a:lnTo>
                    <a:pt x="26" y="649"/>
                  </a:lnTo>
                  <a:lnTo>
                    <a:pt x="20" y="668"/>
                  </a:lnTo>
                  <a:lnTo>
                    <a:pt x="13" y="688"/>
                  </a:lnTo>
                  <a:lnTo>
                    <a:pt x="10" y="708"/>
                  </a:lnTo>
                  <a:lnTo>
                    <a:pt x="7" y="728"/>
                  </a:lnTo>
                  <a:lnTo>
                    <a:pt x="3" y="747"/>
                  </a:lnTo>
                  <a:lnTo>
                    <a:pt x="0" y="767"/>
                  </a:lnTo>
                  <a:lnTo>
                    <a:pt x="0" y="787"/>
                  </a:lnTo>
                  <a:lnTo>
                    <a:pt x="0" y="810"/>
                  </a:lnTo>
                  <a:lnTo>
                    <a:pt x="3" y="830"/>
                  </a:lnTo>
                  <a:lnTo>
                    <a:pt x="7" y="849"/>
                  </a:lnTo>
                  <a:lnTo>
                    <a:pt x="10" y="869"/>
                  </a:lnTo>
                  <a:lnTo>
                    <a:pt x="13" y="889"/>
                  </a:lnTo>
                  <a:lnTo>
                    <a:pt x="20" y="909"/>
                  </a:lnTo>
                  <a:lnTo>
                    <a:pt x="26" y="928"/>
                  </a:lnTo>
                  <a:lnTo>
                    <a:pt x="33" y="948"/>
                  </a:lnTo>
                  <a:lnTo>
                    <a:pt x="40" y="965"/>
                  </a:lnTo>
                  <a:lnTo>
                    <a:pt x="49" y="984"/>
                  </a:lnTo>
                  <a:lnTo>
                    <a:pt x="59" y="1004"/>
                  </a:lnTo>
                  <a:lnTo>
                    <a:pt x="72" y="1021"/>
                  </a:lnTo>
                  <a:lnTo>
                    <a:pt x="82" y="1040"/>
                  </a:lnTo>
                  <a:lnTo>
                    <a:pt x="95" y="1060"/>
                  </a:lnTo>
                  <a:lnTo>
                    <a:pt x="109" y="1077"/>
                  </a:lnTo>
                  <a:lnTo>
                    <a:pt x="125" y="1093"/>
                  </a:lnTo>
                  <a:lnTo>
                    <a:pt x="138" y="1113"/>
                  </a:lnTo>
                  <a:lnTo>
                    <a:pt x="155" y="1129"/>
                  </a:lnTo>
                  <a:lnTo>
                    <a:pt x="191" y="1162"/>
                  </a:lnTo>
                  <a:lnTo>
                    <a:pt x="227" y="1195"/>
                  </a:lnTo>
                  <a:lnTo>
                    <a:pt x="266" y="1228"/>
                  </a:lnTo>
                  <a:lnTo>
                    <a:pt x="312" y="1258"/>
                  </a:lnTo>
                  <a:lnTo>
                    <a:pt x="358" y="1287"/>
                  </a:lnTo>
                  <a:lnTo>
                    <a:pt x="408" y="1317"/>
                  </a:lnTo>
                  <a:lnTo>
                    <a:pt x="457" y="1343"/>
                  </a:lnTo>
                  <a:lnTo>
                    <a:pt x="513" y="1370"/>
                  </a:lnTo>
                  <a:lnTo>
                    <a:pt x="569" y="1396"/>
                  </a:lnTo>
                  <a:lnTo>
                    <a:pt x="628" y="1419"/>
                  </a:lnTo>
                  <a:lnTo>
                    <a:pt x="691" y="1439"/>
                  </a:lnTo>
                  <a:lnTo>
                    <a:pt x="753" y="1462"/>
                  </a:lnTo>
                  <a:lnTo>
                    <a:pt x="819" y="1478"/>
                  </a:lnTo>
                  <a:lnTo>
                    <a:pt x="884" y="1498"/>
                  </a:lnTo>
                  <a:lnTo>
                    <a:pt x="957" y="1511"/>
                  </a:lnTo>
                  <a:lnTo>
                    <a:pt x="1026" y="1528"/>
                  </a:lnTo>
                  <a:lnTo>
                    <a:pt x="1098" y="1541"/>
                  </a:lnTo>
                  <a:lnTo>
                    <a:pt x="1174" y="1551"/>
                  </a:lnTo>
                  <a:lnTo>
                    <a:pt x="1249" y="1557"/>
                  </a:lnTo>
                  <a:lnTo>
                    <a:pt x="1325" y="1564"/>
                  </a:lnTo>
                  <a:lnTo>
                    <a:pt x="1404" y="1570"/>
                  </a:lnTo>
                  <a:lnTo>
                    <a:pt x="1483" y="1574"/>
                  </a:lnTo>
                  <a:lnTo>
                    <a:pt x="1562" y="1574"/>
                  </a:lnTo>
                  <a:lnTo>
                    <a:pt x="1644" y="1574"/>
                  </a:lnTo>
                  <a:lnTo>
                    <a:pt x="1723" y="1570"/>
                  </a:lnTo>
                  <a:lnTo>
                    <a:pt x="1802" y="1567"/>
                  </a:lnTo>
                  <a:lnTo>
                    <a:pt x="1877" y="1557"/>
                  </a:lnTo>
                  <a:lnTo>
                    <a:pt x="1953" y="1551"/>
                  </a:lnTo>
                  <a:lnTo>
                    <a:pt x="2029" y="1541"/>
                  </a:lnTo>
                  <a:lnTo>
                    <a:pt x="2101" y="1528"/>
                  </a:lnTo>
                  <a:lnTo>
                    <a:pt x="2173" y="1515"/>
                  </a:lnTo>
                  <a:lnTo>
                    <a:pt x="2242" y="1498"/>
                  </a:lnTo>
                  <a:lnTo>
                    <a:pt x="2308" y="1482"/>
                  </a:lnTo>
                  <a:lnTo>
                    <a:pt x="2374" y="1462"/>
                  </a:lnTo>
                  <a:lnTo>
                    <a:pt x="2436" y="1442"/>
                  </a:lnTo>
                  <a:lnTo>
                    <a:pt x="2499" y="1419"/>
                  </a:lnTo>
                  <a:lnTo>
                    <a:pt x="2558" y="1396"/>
                  </a:lnTo>
                  <a:lnTo>
                    <a:pt x="2614" y="1370"/>
                  </a:lnTo>
                  <a:lnTo>
                    <a:pt x="2670" y="1343"/>
                  </a:lnTo>
                  <a:lnTo>
                    <a:pt x="2719" y="1317"/>
                  </a:lnTo>
                  <a:lnTo>
                    <a:pt x="2768" y="1287"/>
                  </a:lnTo>
                  <a:lnTo>
                    <a:pt x="2814" y="1258"/>
                  </a:lnTo>
                  <a:lnTo>
                    <a:pt x="2860" y="1228"/>
                  </a:lnTo>
                  <a:lnTo>
                    <a:pt x="2900" y="1195"/>
                  </a:lnTo>
                  <a:lnTo>
                    <a:pt x="2939" y="1162"/>
                  </a:lnTo>
                  <a:lnTo>
                    <a:pt x="2972" y="1129"/>
                  </a:lnTo>
                  <a:lnTo>
                    <a:pt x="2989" y="1113"/>
                  </a:lnTo>
                  <a:lnTo>
                    <a:pt x="3005" y="1093"/>
                  </a:lnTo>
                  <a:lnTo>
                    <a:pt x="3018" y="1077"/>
                  </a:lnTo>
                  <a:lnTo>
                    <a:pt x="3031" y="1060"/>
                  </a:lnTo>
                  <a:lnTo>
                    <a:pt x="3045" y="1040"/>
                  </a:lnTo>
                  <a:lnTo>
                    <a:pt x="3058" y="1021"/>
                  </a:lnTo>
                  <a:lnTo>
                    <a:pt x="3068" y="1004"/>
                  </a:lnTo>
                  <a:lnTo>
                    <a:pt x="3077" y="984"/>
                  </a:lnTo>
                  <a:lnTo>
                    <a:pt x="3087" y="965"/>
                  </a:lnTo>
                  <a:lnTo>
                    <a:pt x="3094" y="948"/>
                  </a:lnTo>
                  <a:lnTo>
                    <a:pt x="3100" y="928"/>
                  </a:lnTo>
                  <a:lnTo>
                    <a:pt x="3107" y="909"/>
                  </a:lnTo>
                  <a:lnTo>
                    <a:pt x="3114" y="889"/>
                  </a:lnTo>
                  <a:lnTo>
                    <a:pt x="3117" y="869"/>
                  </a:lnTo>
                  <a:lnTo>
                    <a:pt x="3120" y="849"/>
                  </a:lnTo>
                  <a:lnTo>
                    <a:pt x="3124" y="830"/>
                  </a:lnTo>
                  <a:lnTo>
                    <a:pt x="3127" y="810"/>
                  </a:lnTo>
                  <a:lnTo>
                    <a:pt x="3127" y="787"/>
                  </a:lnTo>
                  <a:lnTo>
                    <a:pt x="3127" y="767"/>
                  </a:lnTo>
                  <a:lnTo>
                    <a:pt x="3124" y="747"/>
                  </a:lnTo>
                  <a:lnTo>
                    <a:pt x="3124" y="728"/>
                  </a:lnTo>
                  <a:lnTo>
                    <a:pt x="3117" y="708"/>
                  </a:lnTo>
                  <a:lnTo>
                    <a:pt x="3114" y="688"/>
                  </a:lnTo>
                  <a:lnTo>
                    <a:pt x="3107" y="668"/>
                  </a:lnTo>
                  <a:lnTo>
                    <a:pt x="3100" y="649"/>
                  </a:lnTo>
                  <a:lnTo>
                    <a:pt x="3094" y="629"/>
                  </a:lnTo>
                  <a:lnTo>
                    <a:pt x="3087" y="609"/>
                  </a:lnTo>
                  <a:lnTo>
                    <a:pt x="3077" y="593"/>
                  </a:lnTo>
                  <a:lnTo>
                    <a:pt x="3068" y="573"/>
                  </a:lnTo>
                  <a:lnTo>
                    <a:pt x="3058" y="553"/>
                  </a:lnTo>
                  <a:lnTo>
                    <a:pt x="3045" y="537"/>
                  </a:lnTo>
                  <a:lnTo>
                    <a:pt x="3031" y="517"/>
                  </a:lnTo>
                  <a:lnTo>
                    <a:pt x="3018" y="500"/>
                  </a:lnTo>
                  <a:lnTo>
                    <a:pt x="3005" y="481"/>
                  </a:lnTo>
                  <a:lnTo>
                    <a:pt x="2989" y="464"/>
                  </a:lnTo>
                  <a:lnTo>
                    <a:pt x="2972" y="448"/>
                  </a:lnTo>
                  <a:lnTo>
                    <a:pt x="2939" y="411"/>
                  </a:lnTo>
                  <a:lnTo>
                    <a:pt x="2900" y="379"/>
                  </a:lnTo>
                  <a:lnTo>
                    <a:pt x="2860" y="349"/>
                  </a:lnTo>
                  <a:lnTo>
                    <a:pt x="2814" y="316"/>
                  </a:lnTo>
                  <a:lnTo>
                    <a:pt x="2768" y="286"/>
                  </a:lnTo>
                  <a:lnTo>
                    <a:pt x="2719" y="260"/>
                  </a:lnTo>
                  <a:lnTo>
                    <a:pt x="2670" y="230"/>
                  </a:lnTo>
                  <a:lnTo>
                    <a:pt x="2614" y="204"/>
                  </a:lnTo>
                  <a:lnTo>
                    <a:pt x="2558" y="181"/>
                  </a:lnTo>
                  <a:lnTo>
                    <a:pt x="2499" y="158"/>
                  </a:lnTo>
                  <a:lnTo>
                    <a:pt x="2436" y="135"/>
                  </a:lnTo>
                  <a:lnTo>
                    <a:pt x="2374" y="115"/>
                  </a:lnTo>
                  <a:lnTo>
                    <a:pt x="2308" y="95"/>
                  </a:lnTo>
                  <a:lnTo>
                    <a:pt x="2242" y="79"/>
                  </a:lnTo>
                  <a:lnTo>
                    <a:pt x="2173" y="62"/>
                  </a:lnTo>
                  <a:lnTo>
                    <a:pt x="2101" y="49"/>
                  </a:lnTo>
                  <a:lnTo>
                    <a:pt x="2029" y="36"/>
                  </a:lnTo>
                  <a:lnTo>
                    <a:pt x="1953" y="26"/>
                  </a:lnTo>
                  <a:lnTo>
                    <a:pt x="1877" y="16"/>
                  </a:lnTo>
                  <a:lnTo>
                    <a:pt x="1802" y="10"/>
                  </a:lnTo>
                  <a:lnTo>
                    <a:pt x="1723" y="6"/>
                  </a:lnTo>
                  <a:lnTo>
                    <a:pt x="1644" y="3"/>
                  </a:lnTo>
                  <a:lnTo>
                    <a:pt x="1565" y="0"/>
                  </a:lnTo>
                </a:path>
              </a:pathLst>
            </a:custGeom>
            <a:noFill/>
            <a:ln w="206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 name="Freeform 7"/>
            <p:cNvSpPr>
              <a:spLocks/>
            </p:cNvSpPr>
            <p:nvPr/>
          </p:nvSpPr>
          <p:spPr bwMode="auto">
            <a:xfrm>
              <a:off x="2157" y="2799"/>
              <a:ext cx="207" cy="178"/>
            </a:xfrm>
            <a:custGeom>
              <a:avLst/>
              <a:gdLst>
                <a:gd name="T0" fmla="*/ 207 w 207"/>
                <a:gd name="T1" fmla="*/ 82 h 178"/>
                <a:gd name="T2" fmla="*/ 152 w 207"/>
                <a:gd name="T3" fmla="*/ 178 h 178"/>
                <a:gd name="T4" fmla="*/ 56 w 207"/>
                <a:gd name="T5" fmla="*/ 178 h 178"/>
                <a:gd name="T6" fmla="*/ 0 w 207"/>
                <a:gd name="T7" fmla="*/ 82 h 178"/>
                <a:gd name="T8" fmla="*/ 56 w 207"/>
                <a:gd name="T9" fmla="*/ 0 h 178"/>
                <a:gd name="T10" fmla="*/ 152 w 207"/>
                <a:gd name="T11" fmla="*/ 0 h 178"/>
                <a:gd name="T12" fmla="*/ 207 w 207"/>
                <a:gd name="T13" fmla="*/ 82 h 178"/>
              </a:gdLst>
              <a:ahLst/>
              <a:cxnLst>
                <a:cxn ang="0">
                  <a:pos x="T0" y="T1"/>
                </a:cxn>
                <a:cxn ang="0">
                  <a:pos x="T2" y="T3"/>
                </a:cxn>
                <a:cxn ang="0">
                  <a:pos x="T4" y="T5"/>
                </a:cxn>
                <a:cxn ang="0">
                  <a:pos x="T6" y="T7"/>
                </a:cxn>
                <a:cxn ang="0">
                  <a:pos x="T8" y="T9"/>
                </a:cxn>
                <a:cxn ang="0">
                  <a:pos x="T10" y="T11"/>
                </a:cxn>
                <a:cxn ang="0">
                  <a:pos x="T12" y="T13"/>
                </a:cxn>
              </a:cxnLst>
              <a:rect l="0" t="0" r="r" b="b"/>
              <a:pathLst>
                <a:path w="207" h="178">
                  <a:moveTo>
                    <a:pt x="207" y="82"/>
                  </a:moveTo>
                  <a:lnTo>
                    <a:pt x="152" y="178"/>
                  </a:lnTo>
                  <a:lnTo>
                    <a:pt x="56" y="178"/>
                  </a:lnTo>
                  <a:lnTo>
                    <a:pt x="0" y="82"/>
                  </a:lnTo>
                  <a:lnTo>
                    <a:pt x="56" y="0"/>
                  </a:lnTo>
                  <a:lnTo>
                    <a:pt x="152" y="0"/>
                  </a:lnTo>
                  <a:lnTo>
                    <a:pt x="207"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pic>
          <p:nvPicPr>
            <p:cNvPr id="1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 y="2799"/>
              <a:ext cx="21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9"/>
            <p:cNvSpPr>
              <a:spLocks/>
            </p:cNvSpPr>
            <p:nvPr/>
          </p:nvSpPr>
          <p:spPr bwMode="auto">
            <a:xfrm>
              <a:off x="2157" y="2799"/>
              <a:ext cx="207" cy="178"/>
            </a:xfrm>
            <a:custGeom>
              <a:avLst/>
              <a:gdLst>
                <a:gd name="T0" fmla="*/ 207 w 207"/>
                <a:gd name="T1" fmla="*/ 82 h 178"/>
                <a:gd name="T2" fmla="*/ 152 w 207"/>
                <a:gd name="T3" fmla="*/ 178 h 178"/>
                <a:gd name="T4" fmla="*/ 56 w 207"/>
                <a:gd name="T5" fmla="*/ 178 h 178"/>
                <a:gd name="T6" fmla="*/ 0 w 207"/>
                <a:gd name="T7" fmla="*/ 82 h 178"/>
                <a:gd name="T8" fmla="*/ 56 w 207"/>
                <a:gd name="T9" fmla="*/ 0 h 178"/>
                <a:gd name="T10" fmla="*/ 152 w 207"/>
                <a:gd name="T11" fmla="*/ 0 h 178"/>
                <a:gd name="T12" fmla="*/ 207 w 207"/>
                <a:gd name="T13" fmla="*/ 82 h 178"/>
                <a:gd name="T14" fmla="*/ 207 w 207"/>
                <a:gd name="T15" fmla="*/ 82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178">
                  <a:moveTo>
                    <a:pt x="207" y="82"/>
                  </a:moveTo>
                  <a:lnTo>
                    <a:pt x="152" y="178"/>
                  </a:lnTo>
                  <a:lnTo>
                    <a:pt x="56" y="178"/>
                  </a:lnTo>
                  <a:lnTo>
                    <a:pt x="0" y="82"/>
                  </a:lnTo>
                  <a:lnTo>
                    <a:pt x="56" y="0"/>
                  </a:lnTo>
                  <a:lnTo>
                    <a:pt x="152" y="0"/>
                  </a:lnTo>
                  <a:lnTo>
                    <a:pt x="207" y="82"/>
                  </a:lnTo>
                  <a:lnTo>
                    <a:pt x="207" y="82"/>
                  </a:lnTo>
                  <a:close/>
                </a:path>
              </a:pathLst>
            </a:custGeom>
            <a:solidFill>
              <a:srgbClr val="000000"/>
            </a:solidFill>
            <a:ln w="0">
              <a:solidFill>
                <a:srgbClr val="000000"/>
              </a:solidFill>
              <a:prstDash val="solid"/>
              <a:round/>
              <a:headEnd/>
              <a:tailEnd/>
            </a:ln>
          </p:spPr>
          <p:txBody>
            <a:bodyPr/>
            <a:lstStyle/>
            <a:p>
              <a:endParaRPr lang="fr-FR"/>
            </a:p>
          </p:txBody>
        </p:sp>
        <p:sp>
          <p:nvSpPr>
            <p:cNvPr id="14" name="Freeform 10"/>
            <p:cNvSpPr>
              <a:spLocks/>
            </p:cNvSpPr>
            <p:nvPr/>
          </p:nvSpPr>
          <p:spPr bwMode="auto">
            <a:xfrm>
              <a:off x="2157" y="2799"/>
              <a:ext cx="207" cy="178"/>
            </a:xfrm>
            <a:custGeom>
              <a:avLst/>
              <a:gdLst>
                <a:gd name="T0" fmla="*/ 207 w 207"/>
                <a:gd name="T1" fmla="*/ 82 h 178"/>
                <a:gd name="T2" fmla="*/ 152 w 207"/>
                <a:gd name="T3" fmla="*/ 178 h 178"/>
                <a:gd name="T4" fmla="*/ 56 w 207"/>
                <a:gd name="T5" fmla="*/ 178 h 178"/>
                <a:gd name="T6" fmla="*/ 0 w 207"/>
                <a:gd name="T7" fmla="*/ 82 h 178"/>
                <a:gd name="T8" fmla="*/ 56 w 207"/>
                <a:gd name="T9" fmla="*/ 0 h 178"/>
                <a:gd name="T10" fmla="*/ 152 w 207"/>
                <a:gd name="T11" fmla="*/ 0 h 178"/>
                <a:gd name="T12" fmla="*/ 207 w 207"/>
                <a:gd name="T13" fmla="*/ 82 h 178"/>
                <a:gd name="T14" fmla="*/ 207 w 207"/>
                <a:gd name="T15" fmla="*/ 82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178">
                  <a:moveTo>
                    <a:pt x="207" y="82"/>
                  </a:moveTo>
                  <a:lnTo>
                    <a:pt x="152" y="178"/>
                  </a:lnTo>
                  <a:lnTo>
                    <a:pt x="56" y="178"/>
                  </a:lnTo>
                  <a:lnTo>
                    <a:pt x="0" y="82"/>
                  </a:lnTo>
                  <a:lnTo>
                    <a:pt x="56" y="0"/>
                  </a:lnTo>
                  <a:lnTo>
                    <a:pt x="152" y="0"/>
                  </a:lnTo>
                  <a:lnTo>
                    <a:pt x="207" y="82"/>
                  </a:lnTo>
                  <a:lnTo>
                    <a:pt x="207"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pic>
          <p:nvPicPr>
            <p:cNvPr id="1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7" y="2799"/>
              <a:ext cx="211"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12"/>
            <p:cNvSpPr>
              <a:spLocks/>
            </p:cNvSpPr>
            <p:nvPr/>
          </p:nvSpPr>
          <p:spPr bwMode="auto">
            <a:xfrm>
              <a:off x="2157" y="2799"/>
              <a:ext cx="207" cy="178"/>
            </a:xfrm>
            <a:custGeom>
              <a:avLst/>
              <a:gdLst>
                <a:gd name="T0" fmla="*/ 207 w 207"/>
                <a:gd name="T1" fmla="*/ 82 h 178"/>
                <a:gd name="T2" fmla="*/ 152 w 207"/>
                <a:gd name="T3" fmla="*/ 178 h 178"/>
                <a:gd name="T4" fmla="*/ 56 w 207"/>
                <a:gd name="T5" fmla="*/ 178 h 178"/>
                <a:gd name="T6" fmla="*/ 0 w 207"/>
                <a:gd name="T7" fmla="*/ 82 h 178"/>
                <a:gd name="T8" fmla="*/ 56 w 207"/>
                <a:gd name="T9" fmla="*/ 0 h 178"/>
                <a:gd name="T10" fmla="*/ 152 w 207"/>
                <a:gd name="T11" fmla="*/ 0 h 178"/>
                <a:gd name="T12" fmla="*/ 207 w 207"/>
                <a:gd name="T13" fmla="*/ 82 h 178"/>
              </a:gdLst>
              <a:ahLst/>
              <a:cxnLst>
                <a:cxn ang="0">
                  <a:pos x="T0" y="T1"/>
                </a:cxn>
                <a:cxn ang="0">
                  <a:pos x="T2" y="T3"/>
                </a:cxn>
                <a:cxn ang="0">
                  <a:pos x="T4" y="T5"/>
                </a:cxn>
                <a:cxn ang="0">
                  <a:pos x="T6" y="T7"/>
                </a:cxn>
                <a:cxn ang="0">
                  <a:pos x="T8" y="T9"/>
                </a:cxn>
                <a:cxn ang="0">
                  <a:pos x="T10" y="T11"/>
                </a:cxn>
                <a:cxn ang="0">
                  <a:pos x="T12" y="T13"/>
                </a:cxn>
              </a:cxnLst>
              <a:rect l="0" t="0" r="r" b="b"/>
              <a:pathLst>
                <a:path w="207" h="178">
                  <a:moveTo>
                    <a:pt x="207" y="82"/>
                  </a:moveTo>
                  <a:lnTo>
                    <a:pt x="152" y="178"/>
                  </a:lnTo>
                  <a:lnTo>
                    <a:pt x="56" y="178"/>
                  </a:lnTo>
                  <a:lnTo>
                    <a:pt x="0" y="82"/>
                  </a:lnTo>
                  <a:lnTo>
                    <a:pt x="56" y="0"/>
                  </a:lnTo>
                  <a:lnTo>
                    <a:pt x="152" y="0"/>
                  </a:lnTo>
                  <a:lnTo>
                    <a:pt x="207" y="82"/>
                  </a:lnTo>
                </a:path>
              </a:pathLst>
            </a:custGeom>
            <a:noFill/>
            <a:ln w="206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7" name="Freeform 13"/>
            <p:cNvSpPr>
              <a:spLocks/>
            </p:cNvSpPr>
            <p:nvPr/>
          </p:nvSpPr>
          <p:spPr bwMode="auto">
            <a:xfrm>
              <a:off x="704" y="2114"/>
              <a:ext cx="95" cy="69"/>
            </a:xfrm>
            <a:custGeom>
              <a:avLst/>
              <a:gdLst>
                <a:gd name="T0" fmla="*/ 0 w 95"/>
                <a:gd name="T1" fmla="*/ 0 h 69"/>
                <a:gd name="T2" fmla="*/ 95 w 95"/>
                <a:gd name="T3" fmla="*/ 16 h 69"/>
                <a:gd name="T4" fmla="*/ 56 w 95"/>
                <a:gd name="T5" fmla="*/ 29 h 69"/>
                <a:gd name="T6" fmla="*/ 69 w 95"/>
                <a:gd name="T7" fmla="*/ 69 h 69"/>
                <a:gd name="T8" fmla="*/ 0 w 95"/>
                <a:gd name="T9" fmla="*/ 0 h 69"/>
              </a:gdLst>
              <a:ahLst/>
              <a:cxnLst>
                <a:cxn ang="0">
                  <a:pos x="T0" y="T1"/>
                </a:cxn>
                <a:cxn ang="0">
                  <a:pos x="T2" y="T3"/>
                </a:cxn>
                <a:cxn ang="0">
                  <a:pos x="T4" y="T5"/>
                </a:cxn>
                <a:cxn ang="0">
                  <a:pos x="T6" y="T7"/>
                </a:cxn>
                <a:cxn ang="0">
                  <a:pos x="T8" y="T9"/>
                </a:cxn>
              </a:cxnLst>
              <a:rect l="0" t="0" r="r" b="b"/>
              <a:pathLst>
                <a:path w="95" h="69">
                  <a:moveTo>
                    <a:pt x="0" y="0"/>
                  </a:moveTo>
                  <a:lnTo>
                    <a:pt x="95" y="16"/>
                  </a:lnTo>
                  <a:lnTo>
                    <a:pt x="56" y="29"/>
                  </a:lnTo>
                  <a:lnTo>
                    <a:pt x="69" y="6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8" name="Freeform 14"/>
            <p:cNvSpPr>
              <a:spLocks/>
            </p:cNvSpPr>
            <p:nvPr/>
          </p:nvSpPr>
          <p:spPr bwMode="auto">
            <a:xfrm>
              <a:off x="704" y="2114"/>
              <a:ext cx="95" cy="69"/>
            </a:xfrm>
            <a:custGeom>
              <a:avLst/>
              <a:gdLst>
                <a:gd name="T0" fmla="*/ 0 w 95"/>
                <a:gd name="T1" fmla="*/ 0 h 69"/>
                <a:gd name="T2" fmla="*/ 95 w 95"/>
                <a:gd name="T3" fmla="*/ 16 h 69"/>
                <a:gd name="T4" fmla="*/ 56 w 95"/>
                <a:gd name="T5" fmla="*/ 29 h 69"/>
                <a:gd name="T6" fmla="*/ 69 w 95"/>
                <a:gd name="T7" fmla="*/ 69 h 69"/>
                <a:gd name="T8" fmla="*/ 0 w 95"/>
                <a:gd name="T9" fmla="*/ 0 h 69"/>
              </a:gdLst>
              <a:ahLst/>
              <a:cxnLst>
                <a:cxn ang="0">
                  <a:pos x="T0" y="T1"/>
                </a:cxn>
                <a:cxn ang="0">
                  <a:pos x="T2" y="T3"/>
                </a:cxn>
                <a:cxn ang="0">
                  <a:pos x="T4" y="T5"/>
                </a:cxn>
                <a:cxn ang="0">
                  <a:pos x="T6" y="T7"/>
                </a:cxn>
                <a:cxn ang="0">
                  <a:pos x="T8" y="T9"/>
                </a:cxn>
              </a:cxnLst>
              <a:rect l="0" t="0" r="r" b="b"/>
              <a:pathLst>
                <a:path w="95" h="69">
                  <a:moveTo>
                    <a:pt x="0" y="0"/>
                  </a:moveTo>
                  <a:lnTo>
                    <a:pt x="95" y="16"/>
                  </a:lnTo>
                  <a:lnTo>
                    <a:pt x="56" y="29"/>
                  </a:lnTo>
                  <a:lnTo>
                    <a:pt x="69" y="69"/>
                  </a:lnTo>
                  <a:lnTo>
                    <a:pt x="0" y="0"/>
                  </a:lnTo>
                </a:path>
              </a:pathLst>
            </a:custGeom>
            <a:noFill/>
            <a:ln w="20638">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9" name="Line 15"/>
            <p:cNvSpPr>
              <a:spLocks noChangeShapeType="1"/>
            </p:cNvSpPr>
            <p:nvPr/>
          </p:nvSpPr>
          <p:spPr bwMode="auto">
            <a:xfrm>
              <a:off x="760" y="2143"/>
              <a:ext cx="3058" cy="1532"/>
            </a:xfrm>
            <a:prstGeom prst="line">
              <a:avLst/>
            </a:prstGeom>
            <a:noFill/>
            <a:ln w="31750">
              <a:solidFill>
                <a:srgbClr val="FF99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0" name="Rectangle 16"/>
            <p:cNvSpPr>
              <a:spLocks noChangeArrowheads="1"/>
            </p:cNvSpPr>
            <p:nvPr/>
          </p:nvSpPr>
          <p:spPr bwMode="auto">
            <a:xfrm>
              <a:off x="3680" y="1185"/>
              <a:ext cx="207" cy="4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21" name="Rectangle 17"/>
            <p:cNvSpPr>
              <a:spLocks noChangeArrowheads="1"/>
            </p:cNvSpPr>
            <p:nvPr/>
          </p:nvSpPr>
          <p:spPr bwMode="auto">
            <a:xfrm>
              <a:off x="3680" y="1185"/>
              <a:ext cx="207" cy="412"/>
            </a:xfrm>
            <a:prstGeom prst="rect">
              <a:avLst/>
            </a:prstGeom>
            <a:noFill/>
            <a:ln w="206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2" name="Freeform 18"/>
            <p:cNvSpPr>
              <a:spLocks/>
            </p:cNvSpPr>
            <p:nvPr/>
          </p:nvSpPr>
          <p:spPr bwMode="auto">
            <a:xfrm>
              <a:off x="3680" y="1129"/>
              <a:ext cx="246" cy="455"/>
            </a:xfrm>
            <a:custGeom>
              <a:avLst/>
              <a:gdLst>
                <a:gd name="T0" fmla="*/ 0 w 246"/>
                <a:gd name="T1" fmla="*/ 56 h 455"/>
                <a:gd name="T2" fmla="*/ 55 w 246"/>
                <a:gd name="T3" fmla="*/ 0 h 455"/>
                <a:gd name="T4" fmla="*/ 246 w 246"/>
                <a:gd name="T5" fmla="*/ 0 h 455"/>
                <a:gd name="T6" fmla="*/ 246 w 246"/>
                <a:gd name="T7" fmla="*/ 399 h 455"/>
                <a:gd name="T8" fmla="*/ 190 w 246"/>
                <a:gd name="T9" fmla="*/ 455 h 455"/>
                <a:gd name="T10" fmla="*/ 190 w 246"/>
                <a:gd name="T11" fmla="*/ 56 h 455"/>
                <a:gd name="T12" fmla="*/ 0 w 246"/>
                <a:gd name="T13" fmla="*/ 56 h 455"/>
              </a:gdLst>
              <a:ahLst/>
              <a:cxnLst>
                <a:cxn ang="0">
                  <a:pos x="T0" y="T1"/>
                </a:cxn>
                <a:cxn ang="0">
                  <a:pos x="T2" y="T3"/>
                </a:cxn>
                <a:cxn ang="0">
                  <a:pos x="T4" y="T5"/>
                </a:cxn>
                <a:cxn ang="0">
                  <a:pos x="T6" y="T7"/>
                </a:cxn>
                <a:cxn ang="0">
                  <a:pos x="T8" y="T9"/>
                </a:cxn>
                <a:cxn ang="0">
                  <a:pos x="T10" y="T11"/>
                </a:cxn>
                <a:cxn ang="0">
                  <a:pos x="T12" y="T13"/>
                </a:cxn>
              </a:cxnLst>
              <a:rect l="0" t="0" r="r" b="b"/>
              <a:pathLst>
                <a:path w="246" h="455">
                  <a:moveTo>
                    <a:pt x="0" y="56"/>
                  </a:moveTo>
                  <a:lnTo>
                    <a:pt x="55" y="0"/>
                  </a:lnTo>
                  <a:lnTo>
                    <a:pt x="246" y="0"/>
                  </a:lnTo>
                  <a:lnTo>
                    <a:pt x="246" y="399"/>
                  </a:lnTo>
                  <a:lnTo>
                    <a:pt x="190" y="455"/>
                  </a:lnTo>
                  <a:lnTo>
                    <a:pt x="190" y="56"/>
                  </a:lnTo>
                  <a:lnTo>
                    <a:pt x="0"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pic>
          <p:nvPicPr>
            <p:cNvPr id="23"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0" y="1129"/>
              <a:ext cx="249"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eform 20"/>
            <p:cNvSpPr>
              <a:spLocks/>
            </p:cNvSpPr>
            <p:nvPr/>
          </p:nvSpPr>
          <p:spPr bwMode="auto">
            <a:xfrm>
              <a:off x="3680" y="1129"/>
              <a:ext cx="246" cy="455"/>
            </a:xfrm>
            <a:custGeom>
              <a:avLst/>
              <a:gdLst>
                <a:gd name="T0" fmla="*/ 0 w 246"/>
                <a:gd name="T1" fmla="*/ 56 h 455"/>
                <a:gd name="T2" fmla="*/ 55 w 246"/>
                <a:gd name="T3" fmla="*/ 0 h 455"/>
                <a:gd name="T4" fmla="*/ 246 w 246"/>
                <a:gd name="T5" fmla="*/ 0 h 455"/>
                <a:gd name="T6" fmla="*/ 246 w 246"/>
                <a:gd name="T7" fmla="*/ 399 h 455"/>
                <a:gd name="T8" fmla="*/ 190 w 246"/>
                <a:gd name="T9" fmla="*/ 455 h 455"/>
                <a:gd name="T10" fmla="*/ 190 w 246"/>
                <a:gd name="T11" fmla="*/ 56 h 455"/>
                <a:gd name="T12" fmla="*/ 0 w 246"/>
                <a:gd name="T13" fmla="*/ 56 h 455"/>
                <a:gd name="T14" fmla="*/ 0 w 246"/>
                <a:gd name="T15" fmla="*/ 56 h 4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455">
                  <a:moveTo>
                    <a:pt x="0" y="56"/>
                  </a:moveTo>
                  <a:lnTo>
                    <a:pt x="55" y="0"/>
                  </a:lnTo>
                  <a:lnTo>
                    <a:pt x="246" y="0"/>
                  </a:lnTo>
                  <a:lnTo>
                    <a:pt x="246" y="399"/>
                  </a:lnTo>
                  <a:lnTo>
                    <a:pt x="190" y="455"/>
                  </a:lnTo>
                  <a:lnTo>
                    <a:pt x="190" y="56"/>
                  </a:lnTo>
                  <a:lnTo>
                    <a:pt x="0" y="56"/>
                  </a:lnTo>
                  <a:lnTo>
                    <a:pt x="0" y="56"/>
                  </a:lnTo>
                  <a:close/>
                </a:path>
              </a:pathLst>
            </a:custGeom>
            <a:solidFill>
              <a:srgbClr val="000000"/>
            </a:solidFill>
            <a:ln w="0">
              <a:solidFill>
                <a:srgbClr val="000000"/>
              </a:solidFill>
              <a:prstDash val="solid"/>
              <a:round/>
              <a:headEnd/>
              <a:tailEnd/>
            </a:ln>
          </p:spPr>
          <p:txBody>
            <a:bodyPr/>
            <a:lstStyle/>
            <a:p>
              <a:endParaRPr lang="fr-FR"/>
            </a:p>
          </p:txBody>
        </p:sp>
        <p:sp>
          <p:nvSpPr>
            <p:cNvPr id="25" name="Freeform 21"/>
            <p:cNvSpPr>
              <a:spLocks/>
            </p:cNvSpPr>
            <p:nvPr/>
          </p:nvSpPr>
          <p:spPr bwMode="auto">
            <a:xfrm>
              <a:off x="3680" y="1129"/>
              <a:ext cx="246" cy="455"/>
            </a:xfrm>
            <a:custGeom>
              <a:avLst/>
              <a:gdLst>
                <a:gd name="T0" fmla="*/ 0 w 246"/>
                <a:gd name="T1" fmla="*/ 56 h 455"/>
                <a:gd name="T2" fmla="*/ 55 w 246"/>
                <a:gd name="T3" fmla="*/ 0 h 455"/>
                <a:gd name="T4" fmla="*/ 246 w 246"/>
                <a:gd name="T5" fmla="*/ 0 h 455"/>
                <a:gd name="T6" fmla="*/ 246 w 246"/>
                <a:gd name="T7" fmla="*/ 399 h 455"/>
                <a:gd name="T8" fmla="*/ 190 w 246"/>
                <a:gd name="T9" fmla="*/ 455 h 455"/>
                <a:gd name="T10" fmla="*/ 190 w 246"/>
                <a:gd name="T11" fmla="*/ 56 h 455"/>
                <a:gd name="T12" fmla="*/ 0 w 246"/>
                <a:gd name="T13" fmla="*/ 56 h 455"/>
                <a:gd name="T14" fmla="*/ 0 w 246"/>
                <a:gd name="T15" fmla="*/ 56 h 4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455">
                  <a:moveTo>
                    <a:pt x="0" y="56"/>
                  </a:moveTo>
                  <a:lnTo>
                    <a:pt x="55" y="0"/>
                  </a:lnTo>
                  <a:lnTo>
                    <a:pt x="246" y="0"/>
                  </a:lnTo>
                  <a:lnTo>
                    <a:pt x="246" y="399"/>
                  </a:lnTo>
                  <a:lnTo>
                    <a:pt x="190" y="455"/>
                  </a:lnTo>
                  <a:lnTo>
                    <a:pt x="190" y="56"/>
                  </a:lnTo>
                  <a:lnTo>
                    <a:pt x="0" y="56"/>
                  </a:lnTo>
                  <a:lnTo>
                    <a:pt x="0"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pic>
          <p:nvPicPr>
            <p:cNvPr id="26"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0" y="1129"/>
              <a:ext cx="249"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Freeform 23"/>
            <p:cNvSpPr>
              <a:spLocks/>
            </p:cNvSpPr>
            <p:nvPr/>
          </p:nvSpPr>
          <p:spPr bwMode="auto">
            <a:xfrm>
              <a:off x="3680" y="1129"/>
              <a:ext cx="246" cy="455"/>
            </a:xfrm>
            <a:custGeom>
              <a:avLst/>
              <a:gdLst>
                <a:gd name="T0" fmla="*/ 0 w 246"/>
                <a:gd name="T1" fmla="*/ 56 h 455"/>
                <a:gd name="T2" fmla="*/ 55 w 246"/>
                <a:gd name="T3" fmla="*/ 0 h 455"/>
                <a:gd name="T4" fmla="*/ 246 w 246"/>
                <a:gd name="T5" fmla="*/ 0 h 455"/>
                <a:gd name="T6" fmla="*/ 246 w 246"/>
                <a:gd name="T7" fmla="*/ 399 h 455"/>
                <a:gd name="T8" fmla="*/ 190 w 246"/>
                <a:gd name="T9" fmla="*/ 455 h 455"/>
                <a:gd name="T10" fmla="*/ 190 w 246"/>
                <a:gd name="T11" fmla="*/ 56 h 455"/>
                <a:gd name="T12" fmla="*/ 0 w 246"/>
                <a:gd name="T13" fmla="*/ 56 h 455"/>
              </a:gdLst>
              <a:ahLst/>
              <a:cxnLst>
                <a:cxn ang="0">
                  <a:pos x="T0" y="T1"/>
                </a:cxn>
                <a:cxn ang="0">
                  <a:pos x="T2" y="T3"/>
                </a:cxn>
                <a:cxn ang="0">
                  <a:pos x="T4" y="T5"/>
                </a:cxn>
                <a:cxn ang="0">
                  <a:pos x="T6" y="T7"/>
                </a:cxn>
                <a:cxn ang="0">
                  <a:pos x="T8" y="T9"/>
                </a:cxn>
                <a:cxn ang="0">
                  <a:pos x="T10" y="T11"/>
                </a:cxn>
                <a:cxn ang="0">
                  <a:pos x="T12" y="T13"/>
                </a:cxn>
              </a:cxnLst>
              <a:rect l="0" t="0" r="r" b="b"/>
              <a:pathLst>
                <a:path w="246" h="455">
                  <a:moveTo>
                    <a:pt x="0" y="56"/>
                  </a:moveTo>
                  <a:lnTo>
                    <a:pt x="55" y="0"/>
                  </a:lnTo>
                  <a:lnTo>
                    <a:pt x="246" y="0"/>
                  </a:lnTo>
                  <a:lnTo>
                    <a:pt x="246" y="399"/>
                  </a:lnTo>
                  <a:lnTo>
                    <a:pt x="190" y="455"/>
                  </a:lnTo>
                  <a:lnTo>
                    <a:pt x="190" y="56"/>
                  </a:lnTo>
                  <a:lnTo>
                    <a:pt x="0" y="56"/>
                  </a:lnTo>
                </a:path>
              </a:pathLst>
            </a:custGeom>
            <a:noFill/>
            <a:ln w="206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8" name="Freeform 24"/>
            <p:cNvSpPr>
              <a:spLocks/>
            </p:cNvSpPr>
            <p:nvPr/>
          </p:nvSpPr>
          <p:spPr bwMode="auto">
            <a:xfrm>
              <a:off x="3693" y="1389"/>
              <a:ext cx="82" cy="83"/>
            </a:xfrm>
            <a:custGeom>
              <a:avLst/>
              <a:gdLst>
                <a:gd name="T0" fmla="*/ 82 w 82"/>
                <a:gd name="T1" fmla="*/ 0 h 83"/>
                <a:gd name="T2" fmla="*/ 29 w 82"/>
                <a:gd name="T3" fmla="*/ 83 h 83"/>
                <a:gd name="T4" fmla="*/ 29 w 82"/>
                <a:gd name="T5" fmla="*/ 56 h 83"/>
                <a:gd name="T6" fmla="*/ 0 w 82"/>
                <a:gd name="T7" fmla="*/ 56 h 83"/>
                <a:gd name="T8" fmla="*/ 82 w 82"/>
                <a:gd name="T9" fmla="*/ 0 h 83"/>
              </a:gdLst>
              <a:ahLst/>
              <a:cxnLst>
                <a:cxn ang="0">
                  <a:pos x="T0" y="T1"/>
                </a:cxn>
                <a:cxn ang="0">
                  <a:pos x="T2" y="T3"/>
                </a:cxn>
                <a:cxn ang="0">
                  <a:pos x="T4" y="T5"/>
                </a:cxn>
                <a:cxn ang="0">
                  <a:pos x="T6" y="T7"/>
                </a:cxn>
                <a:cxn ang="0">
                  <a:pos x="T8" y="T9"/>
                </a:cxn>
              </a:cxnLst>
              <a:rect l="0" t="0" r="r" b="b"/>
              <a:pathLst>
                <a:path w="82" h="83">
                  <a:moveTo>
                    <a:pt x="82" y="0"/>
                  </a:moveTo>
                  <a:lnTo>
                    <a:pt x="29" y="83"/>
                  </a:lnTo>
                  <a:lnTo>
                    <a:pt x="29" y="56"/>
                  </a:lnTo>
                  <a:lnTo>
                    <a:pt x="0" y="56"/>
                  </a:lnTo>
                  <a:lnTo>
                    <a:pt x="8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9" name="Freeform 25"/>
            <p:cNvSpPr>
              <a:spLocks/>
            </p:cNvSpPr>
            <p:nvPr/>
          </p:nvSpPr>
          <p:spPr bwMode="auto">
            <a:xfrm>
              <a:off x="3693" y="1389"/>
              <a:ext cx="82" cy="83"/>
            </a:xfrm>
            <a:custGeom>
              <a:avLst/>
              <a:gdLst>
                <a:gd name="T0" fmla="*/ 82 w 82"/>
                <a:gd name="T1" fmla="*/ 0 h 83"/>
                <a:gd name="T2" fmla="*/ 29 w 82"/>
                <a:gd name="T3" fmla="*/ 83 h 83"/>
                <a:gd name="T4" fmla="*/ 29 w 82"/>
                <a:gd name="T5" fmla="*/ 56 h 83"/>
                <a:gd name="T6" fmla="*/ 0 w 82"/>
                <a:gd name="T7" fmla="*/ 56 h 83"/>
                <a:gd name="T8" fmla="*/ 82 w 82"/>
                <a:gd name="T9" fmla="*/ 0 h 83"/>
              </a:gdLst>
              <a:ahLst/>
              <a:cxnLst>
                <a:cxn ang="0">
                  <a:pos x="T0" y="T1"/>
                </a:cxn>
                <a:cxn ang="0">
                  <a:pos x="T2" y="T3"/>
                </a:cxn>
                <a:cxn ang="0">
                  <a:pos x="T4" y="T5"/>
                </a:cxn>
                <a:cxn ang="0">
                  <a:pos x="T6" y="T7"/>
                </a:cxn>
                <a:cxn ang="0">
                  <a:pos x="T8" y="T9"/>
                </a:cxn>
              </a:cxnLst>
              <a:rect l="0" t="0" r="r" b="b"/>
              <a:pathLst>
                <a:path w="82" h="83">
                  <a:moveTo>
                    <a:pt x="82" y="0"/>
                  </a:moveTo>
                  <a:lnTo>
                    <a:pt x="29" y="83"/>
                  </a:lnTo>
                  <a:lnTo>
                    <a:pt x="29" y="56"/>
                  </a:lnTo>
                  <a:lnTo>
                    <a:pt x="0" y="56"/>
                  </a:lnTo>
                  <a:lnTo>
                    <a:pt x="82" y="0"/>
                  </a:lnTo>
                </a:path>
              </a:pathLst>
            </a:custGeom>
            <a:noFill/>
            <a:ln w="20638">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0" name="Line 26"/>
            <p:cNvSpPr>
              <a:spLocks noChangeShapeType="1"/>
            </p:cNvSpPr>
            <p:nvPr/>
          </p:nvSpPr>
          <p:spPr bwMode="auto">
            <a:xfrm flipV="1">
              <a:off x="2253" y="1445"/>
              <a:ext cx="1469" cy="1449"/>
            </a:xfrm>
            <a:prstGeom prst="line">
              <a:avLst/>
            </a:prstGeom>
            <a:noFill/>
            <a:ln w="31750">
              <a:solidFill>
                <a:srgbClr val="FF99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1" name="Freeform 27"/>
            <p:cNvSpPr>
              <a:spLocks/>
            </p:cNvSpPr>
            <p:nvPr/>
          </p:nvSpPr>
          <p:spPr bwMode="auto">
            <a:xfrm>
              <a:off x="1664" y="1185"/>
              <a:ext cx="207" cy="451"/>
            </a:xfrm>
            <a:custGeom>
              <a:avLst/>
              <a:gdLst>
                <a:gd name="T0" fmla="*/ 207 w 207"/>
                <a:gd name="T1" fmla="*/ 69 h 451"/>
                <a:gd name="T2" fmla="*/ 194 w 207"/>
                <a:gd name="T3" fmla="*/ 0 h 451"/>
                <a:gd name="T4" fmla="*/ 0 w 207"/>
                <a:gd name="T5" fmla="*/ 0 h 451"/>
                <a:gd name="T6" fmla="*/ 0 w 207"/>
                <a:gd name="T7" fmla="*/ 399 h 451"/>
                <a:gd name="T8" fmla="*/ 13 w 207"/>
                <a:gd name="T9" fmla="*/ 451 h 451"/>
                <a:gd name="T10" fmla="*/ 13 w 207"/>
                <a:gd name="T11" fmla="*/ 69 h 451"/>
                <a:gd name="T12" fmla="*/ 207 w 207"/>
                <a:gd name="T13" fmla="*/ 69 h 451"/>
              </a:gdLst>
              <a:ahLst/>
              <a:cxnLst>
                <a:cxn ang="0">
                  <a:pos x="T0" y="T1"/>
                </a:cxn>
                <a:cxn ang="0">
                  <a:pos x="T2" y="T3"/>
                </a:cxn>
                <a:cxn ang="0">
                  <a:pos x="T4" y="T5"/>
                </a:cxn>
                <a:cxn ang="0">
                  <a:pos x="T6" y="T7"/>
                </a:cxn>
                <a:cxn ang="0">
                  <a:pos x="T8" y="T9"/>
                </a:cxn>
                <a:cxn ang="0">
                  <a:pos x="T10" y="T11"/>
                </a:cxn>
                <a:cxn ang="0">
                  <a:pos x="T12" y="T13"/>
                </a:cxn>
              </a:cxnLst>
              <a:rect l="0" t="0" r="r" b="b"/>
              <a:pathLst>
                <a:path w="207" h="451">
                  <a:moveTo>
                    <a:pt x="207" y="69"/>
                  </a:moveTo>
                  <a:lnTo>
                    <a:pt x="194" y="0"/>
                  </a:lnTo>
                  <a:lnTo>
                    <a:pt x="0" y="0"/>
                  </a:lnTo>
                  <a:lnTo>
                    <a:pt x="0" y="399"/>
                  </a:lnTo>
                  <a:lnTo>
                    <a:pt x="13" y="451"/>
                  </a:lnTo>
                  <a:lnTo>
                    <a:pt x="13" y="69"/>
                  </a:lnTo>
                  <a:lnTo>
                    <a:pt x="207"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pic>
          <p:nvPicPr>
            <p:cNvPr id="32"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4" y="1182"/>
              <a:ext cx="211"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reeform 29"/>
            <p:cNvSpPr>
              <a:spLocks/>
            </p:cNvSpPr>
            <p:nvPr/>
          </p:nvSpPr>
          <p:spPr bwMode="auto">
            <a:xfrm>
              <a:off x="1664" y="1185"/>
              <a:ext cx="207" cy="451"/>
            </a:xfrm>
            <a:custGeom>
              <a:avLst/>
              <a:gdLst>
                <a:gd name="T0" fmla="*/ 207 w 207"/>
                <a:gd name="T1" fmla="*/ 69 h 451"/>
                <a:gd name="T2" fmla="*/ 194 w 207"/>
                <a:gd name="T3" fmla="*/ 0 h 451"/>
                <a:gd name="T4" fmla="*/ 0 w 207"/>
                <a:gd name="T5" fmla="*/ 0 h 451"/>
                <a:gd name="T6" fmla="*/ 0 w 207"/>
                <a:gd name="T7" fmla="*/ 399 h 451"/>
                <a:gd name="T8" fmla="*/ 13 w 207"/>
                <a:gd name="T9" fmla="*/ 451 h 451"/>
                <a:gd name="T10" fmla="*/ 13 w 207"/>
                <a:gd name="T11" fmla="*/ 69 h 451"/>
                <a:gd name="T12" fmla="*/ 207 w 207"/>
                <a:gd name="T13" fmla="*/ 69 h 451"/>
                <a:gd name="T14" fmla="*/ 207 w 207"/>
                <a:gd name="T15" fmla="*/ 69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451">
                  <a:moveTo>
                    <a:pt x="207" y="69"/>
                  </a:moveTo>
                  <a:lnTo>
                    <a:pt x="194" y="0"/>
                  </a:lnTo>
                  <a:lnTo>
                    <a:pt x="0" y="0"/>
                  </a:lnTo>
                  <a:lnTo>
                    <a:pt x="0" y="399"/>
                  </a:lnTo>
                  <a:lnTo>
                    <a:pt x="13" y="451"/>
                  </a:lnTo>
                  <a:lnTo>
                    <a:pt x="13" y="69"/>
                  </a:lnTo>
                  <a:lnTo>
                    <a:pt x="207" y="69"/>
                  </a:lnTo>
                  <a:lnTo>
                    <a:pt x="207" y="69"/>
                  </a:lnTo>
                  <a:close/>
                </a:path>
              </a:pathLst>
            </a:custGeom>
            <a:solidFill>
              <a:srgbClr val="000000"/>
            </a:solidFill>
            <a:ln w="0">
              <a:solidFill>
                <a:srgbClr val="000000"/>
              </a:solidFill>
              <a:prstDash val="solid"/>
              <a:round/>
              <a:headEnd/>
              <a:tailEnd/>
            </a:ln>
          </p:spPr>
          <p:txBody>
            <a:bodyPr/>
            <a:lstStyle/>
            <a:p>
              <a:endParaRPr lang="fr-FR"/>
            </a:p>
          </p:txBody>
        </p:sp>
        <p:sp>
          <p:nvSpPr>
            <p:cNvPr id="34" name="Freeform 30"/>
            <p:cNvSpPr>
              <a:spLocks/>
            </p:cNvSpPr>
            <p:nvPr/>
          </p:nvSpPr>
          <p:spPr bwMode="auto">
            <a:xfrm>
              <a:off x="1664" y="1185"/>
              <a:ext cx="207" cy="451"/>
            </a:xfrm>
            <a:custGeom>
              <a:avLst/>
              <a:gdLst>
                <a:gd name="T0" fmla="*/ 207 w 207"/>
                <a:gd name="T1" fmla="*/ 69 h 451"/>
                <a:gd name="T2" fmla="*/ 194 w 207"/>
                <a:gd name="T3" fmla="*/ 0 h 451"/>
                <a:gd name="T4" fmla="*/ 0 w 207"/>
                <a:gd name="T5" fmla="*/ 0 h 451"/>
                <a:gd name="T6" fmla="*/ 0 w 207"/>
                <a:gd name="T7" fmla="*/ 399 h 451"/>
                <a:gd name="T8" fmla="*/ 13 w 207"/>
                <a:gd name="T9" fmla="*/ 451 h 451"/>
                <a:gd name="T10" fmla="*/ 13 w 207"/>
                <a:gd name="T11" fmla="*/ 69 h 451"/>
                <a:gd name="T12" fmla="*/ 207 w 207"/>
                <a:gd name="T13" fmla="*/ 69 h 451"/>
                <a:gd name="T14" fmla="*/ 207 w 207"/>
                <a:gd name="T15" fmla="*/ 69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451">
                  <a:moveTo>
                    <a:pt x="207" y="69"/>
                  </a:moveTo>
                  <a:lnTo>
                    <a:pt x="194" y="0"/>
                  </a:lnTo>
                  <a:lnTo>
                    <a:pt x="0" y="0"/>
                  </a:lnTo>
                  <a:lnTo>
                    <a:pt x="0" y="399"/>
                  </a:lnTo>
                  <a:lnTo>
                    <a:pt x="13" y="451"/>
                  </a:lnTo>
                  <a:lnTo>
                    <a:pt x="13" y="69"/>
                  </a:lnTo>
                  <a:lnTo>
                    <a:pt x="207" y="69"/>
                  </a:lnTo>
                  <a:lnTo>
                    <a:pt x="207"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pic>
          <p:nvPicPr>
            <p:cNvPr id="35"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4" y="1182"/>
              <a:ext cx="211"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reeform 32"/>
            <p:cNvSpPr>
              <a:spLocks/>
            </p:cNvSpPr>
            <p:nvPr/>
          </p:nvSpPr>
          <p:spPr bwMode="auto">
            <a:xfrm>
              <a:off x="1664" y="1185"/>
              <a:ext cx="207" cy="451"/>
            </a:xfrm>
            <a:custGeom>
              <a:avLst/>
              <a:gdLst>
                <a:gd name="T0" fmla="*/ 207 w 207"/>
                <a:gd name="T1" fmla="*/ 69 h 451"/>
                <a:gd name="T2" fmla="*/ 194 w 207"/>
                <a:gd name="T3" fmla="*/ 0 h 451"/>
                <a:gd name="T4" fmla="*/ 0 w 207"/>
                <a:gd name="T5" fmla="*/ 0 h 451"/>
                <a:gd name="T6" fmla="*/ 0 w 207"/>
                <a:gd name="T7" fmla="*/ 399 h 451"/>
                <a:gd name="T8" fmla="*/ 13 w 207"/>
                <a:gd name="T9" fmla="*/ 451 h 451"/>
                <a:gd name="T10" fmla="*/ 13 w 207"/>
                <a:gd name="T11" fmla="*/ 69 h 451"/>
                <a:gd name="T12" fmla="*/ 207 w 207"/>
                <a:gd name="T13" fmla="*/ 69 h 451"/>
              </a:gdLst>
              <a:ahLst/>
              <a:cxnLst>
                <a:cxn ang="0">
                  <a:pos x="T0" y="T1"/>
                </a:cxn>
                <a:cxn ang="0">
                  <a:pos x="T2" y="T3"/>
                </a:cxn>
                <a:cxn ang="0">
                  <a:pos x="T4" y="T5"/>
                </a:cxn>
                <a:cxn ang="0">
                  <a:pos x="T6" y="T7"/>
                </a:cxn>
                <a:cxn ang="0">
                  <a:pos x="T8" y="T9"/>
                </a:cxn>
                <a:cxn ang="0">
                  <a:pos x="T10" y="T11"/>
                </a:cxn>
                <a:cxn ang="0">
                  <a:pos x="T12" y="T13"/>
                </a:cxn>
              </a:cxnLst>
              <a:rect l="0" t="0" r="r" b="b"/>
              <a:pathLst>
                <a:path w="207" h="451">
                  <a:moveTo>
                    <a:pt x="207" y="69"/>
                  </a:moveTo>
                  <a:lnTo>
                    <a:pt x="194" y="0"/>
                  </a:lnTo>
                  <a:lnTo>
                    <a:pt x="0" y="0"/>
                  </a:lnTo>
                  <a:lnTo>
                    <a:pt x="0" y="399"/>
                  </a:lnTo>
                  <a:lnTo>
                    <a:pt x="13" y="451"/>
                  </a:lnTo>
                  <a:lnTo>
                    <a:pt x="13" y="69"/>
                  </a:lnTo>
                  <a:lnTo>
                    <a:pt x="207" y="69"/>
                  </a:lnTo>
                </a:path>
              </a:pathLst>
            </a:custGeom>
            <a:noFill/>
            <a:ln w="206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7" name="Rectangle 33"/>
            <p:cNvSpPr>
              <a:spLocks noChangeArrowheads="1"/>
            </p:cNvSpPr>
            <p:nvPr/>
          </p:nvSpPr>
          <p:spPr bwMode="auto">
            <a:xfrm>
              <a:off x="1677" y="1254"/>
              <a:ext cx="207" cy="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38" name="Rectangle 34"/>
            <p:cNvSpPr>
              <a:spLocks noChangeArrowheads="1"/>
            </p:cNvSpPr>
            <p:nvPr/>
          </p:nvSpPr>
          <p:spPr bwMode="auto">
            <a:xfrm>
              <a:off x="1677" y="1254"/>
              <a:ext cx="207" cy="396"/>
            </a:xfrm>
            <a:prstGeom prst="rect">
              <a:avLst/>
            </a:prstGeom>
            <a:noFill/>
            <a:ln w="206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9" name="Freeform 35"/>
            <p:cNvSpPr>
              <a:spLocks/>
            </p:cNvSpPr>
            <p:nvPr/>
          </p:nvSpPr>
          <p:spPr bwMode="auto">
            <a:xfrm>
              <a:off x="1776" y="1445"/>
              <a:ext cx="53" cy="96"/>
            </a:xfrm>
            <a:custGeom>
              <a:avLst/>
              <a:gdLst>
                <a:gd name="T0" fmla="*/ 0 w 53"/>
                <a:gd name="T1" fmla="*/ 0 h 96"/>
                <a:gd name="T2" fmla="*/ 53 w 53"/>
                <a:gd name="T3" fmla="*/ 83 h 96"/>
                <a:gd name="T4" fmla="*/ 26 w 53"/>
                <a:gd name="T5" fmla="*/ 70 h 96"/>
                <a:gd name="T6" fmla="*/ 0 w 53"/>
                <a:gd name="T7" fmla="*/ 96 h 96"/>
                <a:gd name="T8" fmla="*/ 0 w 53"/>
                <a:gd name="T9" fmla="*/ 0 h 96"/>
              </a:gdLst>
              <a:ahLst/>
              <a:cxnLst>
                <a:cxn ang="0">
                  <a:pos x="T0" y="T1"/>
                </a:cxn>
                <a:cxn ang="0">
                  <a:pos x="T2" y="T3"/>
                </a:cxn>
                <a:cxn ang="0">
                  <a:pos x="T4" y="T5"/>
                </a:cxn>
                <a:cxn ang="0">
                  <a:pos x="T6" y="T7"/>
                </a:cxn>
                <a:cxn ang="0">
                  <a:pos x="T8" y="T9"/>
                </a:cxn>
              </a:cxnLst>
              <a:rect l="0" t="0" r="r" b="b"/>
              <a:pathLst>
                <a:path w="53" h="96">
                  <a:moveTo>
                    <a:pt x="0" y="0"/>
                  </a:moveTo>
                  <a:lnTo>
                    <a:pt x="53" y="83"/>
                  </a:lnTo>
                  <a:lnTo>
                    <a:pt x="26" y="70"/>
                  </a:lnTo>
                  <a:lnTo>
                    <a:pt x="0" y="9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0" name="Freeform 36"/>
            <p:cNvSpPr>
              <a:spLocks/>
            </p:cNvSpPr>
            <p:nvPr/>
          </p:nvSpPr>
          <p:spPr bwMode="auto">
            <a:xfrm>
              <a:off x="1776" y="1445"/>
              <a:ext cx="53" cy="96"/>
            </a:xfrm>
            <a:custGeom>
              <a:avLst/>
              <a:gdLst>
                <a:gd name="T0" fmla="*/ 0 w 53"/>
                <a:gd name="T1" fmla="*/ 0 h 96"/>
                <a:gd name="T2" fmla="*/ 53 w 53"/>
                <a:gd name="T3" fmla="*/ 83 h 96"/>
                <a:gd name="T4" fmla="*/ 26 w 53"/>
                <a:gd name="T5" fmla="*/ 70 h 96"/>
                <a:gd name="T6" fmla="*/ 0 w 53"/>
                <a:gd name="T7" fmla="*/ 96 h 96"/>
                <a:gd name="T8" fmla="*/ 0 w 53"/>
                <a:gd name="T9" fmla="*/ 0 h 96"/>
              </a:gdLst>
              <a:ahLst/>
              <a:cxnLst>
                <a:cxn ang="0">
                  <a:pos x="T0" y="T1"/>
                </a:cxn>
                <a:cxn ang="0">
                  <a:pos x="T2" y="T3"/>
                </a:cxn>
                <a:cxn ang="0">
                  <a:pos x="T4" y="T5"/>
                </a:cxn>
                <a:cxn ang="0">
                  <a:pos x="T6" y="T7"/>
                </a:cxn>
                <a:cxn ang="0">
                  <a:pos x="T8" y="T9"/>
                </a:cxn>
              </a:cxnLst>
              <a:rect l="0" t="0" r="r" b="b"/>
              <a:pathLst>
                <a:path w="53" h="96">
                  <a:moveTo>
                    <a:pt x="0" y="0"/>
                  </a:moveTo>
                  <a:lnTo>
                    <a:pt x="53" y="83"/>
                  </a:lnTo>
                  <a:lnTo>
                    <a:pt x="26" y="70"/>
                  </a:lnTo>
                  <a:lnTo>
                    <a:pt x="0" y="96"/>
                  </a:lnTo>
                  <a:lnTo>
                    <a:pt x="0" y="0"/>
                  </a:lnTo>
                </a:path>
              </a:pathLst>
            </a:custGeom>
            <a:noFill/>
            <a:ln w="20638">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1" name="Line 37"/>
            <p:cNvSpPr>
              <a:spLocks noChangeShapeType="1"/>
            </p:cNvSpPr>
            <p:nvPr/>
          </p:nvSpPr>
          <p:spPr bwMode="auto">
            <a:xfrm>
              <a:off x="1802" y="1515"/>
              <a:ext cx="451" cy="1379"/>
            </a:xfrm>
            <a:prstGeom prst="line">
              <a:avLst/>
            </a:prstGeom>
            <a:noFill/>
            <a:ln w="31750">
              <a:solidFill>
                <a:srgbClr val="FF99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2" name="Freeform 38"/>
            <p:cNvSpPr>
              <a:spLocks/>
            </p:cNvSpPr>
            <p:nvPr/>
          </p:nvSpPr>
          <p:spPr bwMode="auto">
            <a:xfrm>
              <a:off x="2858" y="2183"/>
              <a:ext cx="95" cy="56"/>
            </a:xfrm>
            <a:custGeom>
              <a:avLst/>
              <a:gdLst>
                <a:gd name="T0" fmla="*/ 95 w 95"/>
                <a:gd name="T1" fmla="*/ 13 h 56"/>
                <a:gd name="T2" fmla="*/ 0 w 95"/>
                <a:gd name="T3" fmla="*/ 56 h 56"/>
                <a:gd name="T4" fmla="*/ 26 w 95"/>
                <a:gd name="T5" fmla="*/ 13 h 56"/>
                <a:gd name="T6" fmla="*/ 0 w 95"/>
                <a:gd name="T7" fmla="*/ 0 h 56"/>
                <a:gd name="T8" fmla="*/ 95 w 95"/>
                <a:gd name="T9" fmla="*/ 13 h 56"/>
              </a:gdLst>
              <a:ahLst/>
              <a:cxnLst>
                <a:cxn ang="0">
                  <a:pos x="T0" y="T1"/>
                </a:cxn>
                <a:cxn ang="0">
                  <a:pos x="T2" y="T3"/>
                </a:cxn>
                <a:cxn ang="0">
                  <a:pos x="T4" y="T5"/>
                </a:cxn>
                <a:cxn ang="0">
                  <a:pos x="T6" y="T7"/>
                </a:cxn>
                <a:cxn ang="0">
                  <a:pos x="T8" y="T9"/>
                </a:cxn>
              </a:cxnLst>
              <a:rect l="0" t="0" r="r" b="b"/>
              <a:pathLst>
                <a:path w="95" h="56">
                  <a:moveTo>
                    <a:pt x="95" y="13"/>
                  </a:moveTo>
                  <a:lnTo>
                    <a:pt x="0" y="56"/>
                  </a:lnTo>
                  <a:lnTo>
                    <a:pt x="26" y="13"/>
                  </a:lnTo>
                  <a:lnTo>
                    <a:pt x="0" y="0"/>
                  </a:lnTo>
                  <a:lnTo>
                    <a:pt x="95"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3" name="Freeform 39"/>
            <p:cNvSpPr>
              <a:spLocks/>
            </p:cNvSpPr>
            <p:nvPr/>
          </p:nvSpPr>
          <p:spPr bwMode="auto">
            <a:xfrm>
              <a:off x="2858" y="2183"/>
              <a:ext cx="95" cy="56"/>
            </a:xfrm>
            <a:custGeom>
              <a:avLst/>
              <a:gdLst>
                <a:gd name="T0" fmla="*/ 95 w 95"/>
                <a:gd name="T1" fmla="*/ 13 h 56"/>
                <a:gd name="T2" fmla="*/ 0 w 95"/>
                <a:gd name="T3" fmla="*/ 56 h 56"/>
                <a:gd name="T4" fmla="*/ 26 w 95"/>
                <a:gd name="T5" fmla="*/ 13 h 56"/>
                <a:gd name="T6" fmla="*/ 0 w 95"/>
                <a:gd name="T7" fmla="*/ 0 h 56"/>
                <a:gd name="T8" fmla="*/ 95 w 95"/>
                <a:gd name="T9" fmla="*/ 13 h 56"/>
              </a:gdLst>
              <a:ahLst/>
              <a:cxnLst>
                <a:cxn ang="0">
                  <a:pos x="T0" y="T1"/>
                </a:cxn>
                <a:cxn ang="0">
                  <a:pos x="T2" y="T3"/>
                </a:cxn>
                <a:cxn ang="0">
                  <a:pos x="T4" y="T5"/>
                </a:cxn>
                <a:cxn ang="0">
                  <a:pos x="T6" y="T7"/>
                </a:cxn>
                <a:cxn ang="0">
                  <a:pos x="T8" y="T9"/>
                </a:cxn>
              </a:cxnLst>
              <a:rect l="0" t="0" r="r" b="b"/>
              <a:pathLst>
                <a:path w="95" h="56">
                  <a:moveTo>
                    <a:pt x="95" y="13"/>
                  </a:moveTo>
                  <a:lnTo>
                    <a:pt x="0" y="56"/>
                  </a:lnTo>
                  <a:lnTo>
                    <a:pt x="26" y="13"/>
                  </a:lnTo>
                  <a:lnTo>
                    <a:pt x="0" y="0"/>
                  </a:lnTo>
                  <a:lnTo>
                    <a:pt x="95" y="13"/>
                  </a:lnTo>
                </a:path>
              </a:pathLst>
            </a:custGeom>
            <a:noFill/>
            <a:ln w="206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4" name="Line 40"/>
            <p:cNvSpPr>
              <a:spLocks noChangeShapeType="1"/>
            </p:cNvSpPr>
            <p:nvPr/>
          </p:nvSpPr>
          <p:spPr bwMode="auto">
            <a:xfrm flipV="1">
              <a:off x="1171" y="2196"/>
              <a:ext cx="1713" cy="152"/>
            </a:xfrm>
            <a:prstGeom prst="line">
              <a:avLst/>
            </a:prstGeom>
            <a:noFill/>
            <a:ln w="4762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5" name="Freeform 41"/>
            <p:cNvSpPr>
              <a:spLocks/>
            </p:cNvSpPr>
            <p:nvPr/>
          </p:nvSpPr>
          <p:spPr bwMode="auto">
            <a:xfrm>
              <a:off x="2871" y="2196"/>
              <a:ext cx="82" cy="82"/>
            </a:xfrm>
            <a:custGeom>
              <a:avLst/>
              <a:gdLst>
                <a:gd name="T0" fmla="*/ 82 w 82"/>
                <a:gd name="T1" fmla="*/ 0 h 82"/>
                <a:gd name="T2" fmla="*/ 26 w 82"/>
                <a:gd name="T3" fmla="*/ 82 h 82"/>
                <a:gd name="T4" fmla="*/ 26 w 82"/>
                <a:gd name="T5" fmla="*/ 56 h 82"/>
                <a:gd name="T6" fmla="*/ 0 w 82"/>
                <a:gd name="T7" fmla="*/ 56 h 82"/>
                <a:gd name="T8" fmla="*/ 82 w 82"/>
                <a:gd name="T9" fmla="*/ 0 h 82"/>
              </a:gdLst>
              <a:ahLst/>
              <a:cxnLst>
                <a:cxn ang="0">
                  <a:pos x="T0" y="T1"/>
                </a:cxn>
                <a:cxn ang="0">
                  <a:pos x="T2" y="T3"/>
                </a:cxn>
                <a:cxn ang="0">
                  <a:pos x="T4" y="T5"/>
                </a:cxn>
                <a:cxn ang="0">
                  <a:pos x="T6" y="T7"/>
                </a:cxn>
                <a:cxn ang="0">
                  <a:pos x="T8" y="T9"/>
                </a:cxn>
              </a:cxnLst>
              <a:rect l="0" t="0" r="r" b="b"/>
              <a:pathLst>
                <a:path w="82" h="82">
                  <a:moveTo>
                    <a:pt x="82" y="0"/>
                  </a:moveTo>
                  <a:lnTo>
                    <a:pt x="26" y="82"/>
                  </a:lnTo>
                  <a:lnTo>
                    <a:pt x="26" y="56"/>
                  </a:lnTo>
                  <a:lnTo>
                    <a:pt x="0" y="56"/>
                  </a:lnTo>
                  <a:lnTo>
                    <a:pt x="8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6" name="Freeform 42"/>
            <p:cNvSpPr>
              <a:spLocks/>
            </p:cNvSpPr>
            <p:nvPr/>
          </p:nvSpPr>
          <p:spPr bwMode="auto">
            <a:xfrm>
              <a:off x="2871" y="2196"/>
              <a:ext cx="82" cy="82"/>
            </a:xfrm>
            <a:custGeom>
              <a:avLst/>
              <a:gdLst>
                <a:gd name="T0" fmla="*/ 82 w 82"/>
                <a:gd name="T1" fmla="*/ 0 h 82"/>
                <a:gd name="T2" fmla="*/ 26 w 82"/>
                <a:gd name="T3" fmla="*/ 82 h 82"/>
                <a:gd name="T4" fmla="*/ 26 w 82"/>
                <a:gd name="T5" fmla="*/ 56 h 82"/>
                <a:gd name="T6" fmla="*/ 0 w 82"/>
                <a:gd name="T7" fmla="*/ 56 h 82"/>
                <a:gd name="T8" fmla="*/ 82 w 82"/>
                <a:gd name="T9" fmla="*/ 0 h 82"/>
              </a:gdLst>
              <a:ahLst/>
              <a:cxnLst>
                <a:cxn ang="0">
                  <a:pos x="T0" y="T1"/>
                </a:cxn>
                <a:cxn ang="0">
                  <a:pos x="T2" y="T3"/>
                </a:cxn>
                <a:cxn ang="0">
                  <a:pos x="T4" y="T5"/>
                </a:cxn>
                <a:cxn ang="0">
                  <a:pos x="T6" y="T7"/>
                </a:cxn>
                <a:cxn ang="0">
                  <a:pos x="T8" y="T9"/>
                </a:cxn>
              </a:cxnLst>
              <a:rect l="0" t="0" r="r" b="b"/>
              <a:pathLst>
                <a:path w="82" h="82">
                  <a:moveTo>
                    <a:pt x="82" y="0"/>
                  </a:moveTo>
                  <a:lnTo>
                    <a:pt x="26" y="82"/>
                  </a:lnTo>
                  <a:lnTo>
                    <a:pt x="26" y="56"/>
                  </a:lnTo>
                  <a:lnTo>
                    <a:pt x="0" y="56"/>
                  </a:lnTo>
                  <a:lnTo>
                    <a:pt x="82" y="0"/>
                  </a:lnTo>
                </a:path>
              </a:pathLst>
            </a:custGeom>
            <a:noFill/>
            <a:ln w="206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7" name="Line 43"/>
            <p:cNvSpPr>
              <a:spLocks noChangeShapeType="1"/>
            </p:cNvSpPr>
            <p:nvPr/>
          </p:nvSpPr>
          <p:spPr bwMode="auto">
            <a:xfrm flipV="1">
              <a:off x="2253" y="2252"/>
              <a:ext cx="644" cy="642"/>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8" name="Freeform 44"/>
            <p:cNvSpPr>
              <a:spLocks/>
            </p:cNvSpPr>
            <p:nvPr/>
          </p:nvSpPr>
          <p:spPr bwMode="auto">
            <a:xfrm>
              <a:off x="1171" y="2348"/>
              <a:ext cx="95" cy="69"/>
            </a:xfrm>
            <a:custGeom>
              <a:avLst/>
              <a:gdLst>
                <a:gd name="T0" fmla="*/ 0 w 95"/>
                <a:gd name="T1" fmla="*/ 0 h 69"/>
                <a:gd name="T2" fmla="*/ 95 w 95"/>
                <a:gd name="T3" fmla="*/ 13 h 69"/>
                <a:gd name="T4" fmla="*/ 56 w 95"/>
                <a:gd name="T5" fmla="*/ 26 h 69"/>
                <a:gd name="T6" fmla="*/ 69 w 95"/>
                <a:gd name="T7" fmla="*/ 69 h 69"/>
                <a:gd name="T8" fmla="*/ 0 w 95"/>
                <a:gd name="T9" fmla="*/ 0 h 69"/>
              </a:gdLst>
              <a:ahLst/>
              <a:cxnLst>
                <a:cxn ang="0">
                  <a:pos x="T0" y="T1"/>
                </a:cxn>
                <a:cxn ang="0">
                  <a:pos x="T2" y="T3"/>
                </a:cxn>
                <a:cxn ang="0">
                  <a:pos x="T4" y="T5"/>
                </a:cxn>
                <a:cxn ang="0">
                  <a:pos x="T6" y="T7"/>
                </a:cxn>
                <a:cxn ang="0">
                  <a:pos x="T8" y="T9"/>
                </a:cxn>
              </a:cxnLst>
              <a:rect l="0" t="0" r="r" b="b"/>
              <a:pathLst>
                <a:path w="95" h="69">
                  <a:moveTo>
                    <a:pt x="0" y="0"/>
                  </a:moveTo>
                  <a:lnTo>
                    <a:pt x="95" y="13"/>
                  </a:lnTo>
                  <a:lnTo>
                    <a:pt x="56" y="26"/>
                  </a:lnTo>
                  <a:lnTo>
                    <a:pt x="69" y="6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9" name="Freeform 45"/>
            <p:cNvSpPr>
              <a:spLocks/>
            </p:cNvSpPr>
            <p:nvPr/>
          </p:nvSpPr>
          <p:spPr bwMode="auto">
            <a:xfrm>
              <a:off x="1171" y="2348"/>
              <a:ext cx="95" cy="69"/>
            </a:xfrm>
            <a:custGeom>
              <a:avLst/>
              <a:gdLst>
                <a:gd name="T0" fmla="*/ 0 w 95"/>
                <a:gd name="T1" fmla="*/ 0 h 69"/>
                <a:gd name="T2" fmla="*/ 95 w 95"/>
                <a:gd name="T3" fmla="*/ 13 h 69"/>
                <a:gd name="T4" fmla="*/ 56 w 95"/>
                <a:gd name="T5" fmla="*/ 26 h 69"/>
                <a:gd name="T6" fmla="*/ 69 w 95"/>
                <a:gd name="T7" fmla="*/ 69 h 69"/>
                <a:gd name="T8" fmla="*/ 0 w 95"/>
                <a:gd name="T9" fmla="*/ 0 h 69"/>
              </a:gdLst>
              <a:ahLst/>
              <a:cxnLst>
                <a:cxn ang="0">
                  <a:pos x="T0" y="T1"/>
                </a:cxn>
                <a:cxn ang="0">
                  <a:pos x="T2" y="T3"/>
                </a:cxn>
                <a:cxn ang="0">
                  <a:pos x="T4" y="T5"/>
                </a:cxn>
                <a:cxn ang="0">
                  <a:pos x="T6" y="T7"/>
                </a:cxn>
                <a:cxn ang="0">
                  <a:pos x="T8" y="T9"/>
                </a:cxn>
              </a:cxnLst>
              <a:rect l="0" t="0" r="r" b="b"/>
              <a:pathLst>
                <a:path w="95" h="69">
                  <a:moveTo>
                    <a:pt x="0" y="0"/>
                  </a:moveTo>
                  <a:lnTo>
                    <a:pt x="95" y="13"/>
                  </a:lnTo>
                  <a:lnTo>
                    <a:pt x="56" y="26"/>
                  </a:lnTo>
                  <a:lnTo>
                    <a:pt x="69" y="69"/>
                  </a:lnTo>
                  <a:lnTo>
                    <a:pt x="0" y="0"/>
                  </a:lnTo>
                </a:path>
              </a:pathLst>
            </a:custGeom>
            <a:noFill/>
            <a:ln w="20638">
              <a:solidFill>
                <a:srgbClr val="3399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0" name="Line 46"/>
            <p:cNvSpPr>
              <a:spLocks noChangeShapeType="1"/>
            </p:cNvSpPr>
            <p:nvPr/>
          </p:nvSpPr>
          <p:spPr bwMode="auto">
            <a:xfrm>
              <a:off x="1227" y="2374"/>
              <a:ext cx="1026" cy="520"/>
            </a:xfrm>
            <a:prstGeom prst="line">
              <a:avLst/>
            </a:prstGeom>
            <a:noFill/>
            <a:ln w="47625">
              <a:solidFill>
                <a:srgbClr val="33996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1" name="Freeform 47"/>
            <p:cNvSpPr>
              <a:spLocks/>
            </p:cNvSpPr>
            <p:nvPr/>
          </p:nvSpPr>
          <p:spPr bwMode="auto">
            <a:xfrm>
              <a:off x="2555" y="2473"/>
              <a:ext cx="95" cy="52"/>
            </a:xfrm>
            <a:custGeom>
              <a:avLst/>
              <a:gdLst>
                <a:gd name="T0" fmla="*/ 95 w 95"/>
                <a:gd name="T1" fmla="*/ 39 h 52"/>
                <a:gd name="T2" fmla="*/ 0 w 95"/>
                <a:gd name="T3" fmla="*/ 52 h 52"/>
                <a:gd name="T4" fmla="*/ 30 w 95"/>
                <a:gd name="T5" fmla="*/ 26 h 52"/>
                <a:gd name="T6" fmla="*/ 0 w 95"/>
                <a:gd name="T7" fmla="*/ 0 h 52"/>
                <a:gd name="T8" fmla="*/ 95 w 95"/>
                <a:gd name="T9" fmla="*/ 39 h 52"/>
              </a:gdLst>
              <a:ahLst/>
              <a:cxnLst>
                <a:cxn ang="0">
                  <a:pos x="T0" y="T1"/>
                </a:cxn>
                <a:cxn ang="0">
                  <a:pos x="T2" y="T3"/>
                </a:cxn>
                <a:cxn ang="0">
                  <a:pos x="T4" y="T5"/>
                </a:cxn>
                <a:cxn ang="0">
                  <a:pos x="T6" y="T7"/>
                </a:cxn>
                <a:cxn ang="0">
                  <a:pos x="T8" y="T9"/>
                </a:cxn>
              </a:cxnLst>
              <a:rect l="0" t="0" r="r" b="b"/>
              <a:pathLst>
                <a:path w="95" h="52">
                  <a:moveTo>
                    <a:pt x="95" y="39"/>
                  </a:moveTo>
                  <a:lnTo>
                    <a:pt x="0" y="52"/>
                  </a:lnTo>
                  <a:lnTo>
                    <a:pt x="30" y="26"/>
                  </a:lnTo>
                  <a:lnTo>
                    <a:pt x="0" y="0"/>
                  </a:lnTo>
                  <a:lnTo>
                    <a:pt x="95"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2" name="Freeform 48"/>
            <p:cNvSpPr>
              <a:spLocks/>
            </p:cNvSpPr>
            <p:nvPr/>
          </p:nvSpPr>
          <p:spPr bwMode="auto">
            <a:xfrm>
              <a:off x="2555" y="2473"/>
              <a:ext cx="95" cy="52"/>
            </a:xfrm>
            <a:custGeom>
              <a:avLst/>
              <a:gdLst>
                <a:gd name="T0" fmla="*/ 95 w 95"/>
                <a:gd name="T1" fmla="*/ 39 h 52"/>
                <a:gd name="T2" fmla="*/ 0 w 95"/>
                <a:gd name="T3" fmla="*/ 52 h 52"/>
                <a:gd name="T4" fmla="*/ 30 w 95"/>
                <a:gd name="T5" fmla="*/ 26 h 52"/>
                <a:gd name="T6" fmla="*/ 0 w 95"/>
                <a:gd name="T7" fmla="*/ 0 h 52"/>
                <a:gd name="T8" fmla="*/ 95 w 95"/>
                <a:gd name="T9" fmla="*/ 39 h 52"/>
              </a:gdLst>
              <a:ahLst/>
              <a:cxnLst>
                <a:cxn ang="0">
                  <a:pos x="T0" y="T1"/>
                </a:cxn>
                <a:cxn ang="0">
                  <a:pos x="T2" y="T3"/>
                </a:cxn>
                <a:cxn ang="0">
                  <a:pos x="T4" y="T5"/>
                </a:cxn>
                <a:cxn ang="0">
                  <a:pos x="T6" y="T7"/>
                </a:cxn>
                <a:cxn ang="0">
                  <a:pos x="T8" y="T9"/>
                </a:cxn>
              </a:cxnLst>
              <a:rect l="0" t="0" r="r" b="b"/>
              <a:pathLst>
                <a:path w="95" h="52">
                  <a:moveTo>
                    <a:pt x="95" y="39"/>
                  </a:moveTo>
                  <a:lnTo>
                    <a:pt x="0" y="52"/>
                  </a:lnTo>
                  <a:lnTo>
                    <a:pt x="30" y="26"/>
                  </a:lnTo>
                  <a:lnTo>
                    <a:pt x="0" y="0"/>
                  </a:lnTo>
                  <a:lnTo>
                    <a:pt x="95" y="39"/>
                  </a:lnTo>
                </a:path>
              </a:pathLst>
            </a:custGeom>
            <a:noFill/>
            <a:ln w="206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3" name="Line 49"/>
            <p:cNvSpPr>
              <a:spLocks noChangeShapeType="1"/>
            </p:cNvSpPr>
            <p:nvPr/>
          </p:nvSpPr>
          <p:spPr bwMode="auto">
            <a:xfrm>
              <a:off x="1171" y="2348"/>
              <a:ext cx="1414" cy="151"/>
            </a:xfrm>
            <a:prstGeom prst="line">
              <a:avLst/>
            </a:prstGeom>
            <a:noFill/>
            <a:ln w="4762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4" name="Freeform 50"/>
            <p:cNvSpPr>
              <a:spLocks/>
            </p:cNvSpPr>
            <p:nvPr/>
          </p:nvSpPr>
          <p:spPr bwMode="auto">
            <a:xfrm>
              <a:off x="3324" y="1732"/>
              <a:ext cx="96" cy="56"/>
            </a:xfrm>
            <a:custGeom>
              <a:avLst/>
              <a:gdLst>
                <a:gd name="T0" fmla="*/ 96 w 96"/>
                <a:gd name="T1" fmla="*/ 0 h 56"/>
                <a:gd name="T2" fmla="*/ 14 w 96"/>
                <a:gd name="T3" fmla="*/ 56 h 56"/>
                <a:gd name="T4" fmla="*/ 27 w 96"/>
                <a:gd name="T5" fmla="*/ 13 h 56"/>
                <a:gd name="T6" fmla="*/ 0 w 96"/>
                <a:gd name="T7" fmla="*/ 0 h 56"/>
                <a:gd name="T8" fmla="*/ 96 w 96"/>
                <a:gd name="T9" fmla="*/ 0 h 56"/>
              </a:gdLst>
              <a:ahLst/>
              <a:cxnLst>
                <a:cxn ang="0">
                  <a:pos x="T0" y="T1"/>
                </a:cxn>
                <a:cxn ang="0">
                  <a:pos x="T2" y="T3"/>
                </a:cxn>
                <a:cxn ang="0">
                  <a:pos x="T4" y="T5"/>
                </a:cxn>
                <a:cxn ang="0">
                  <a:pos x="T6" y="T7"/>
                </a:cxn>
                <a:cxn ang="0">
                  <a:pos x="T8" y="T9"/>
                </a:cxn>
              </a:cxnLst>
              <a:rect l="0" t="0" r="r" b="b"/>
              <a:pathLst>
                <a:path w="96" h="56">
                  <a:moveTo>
                    <a:pt x="96" y="0"/>
                  </a:moveTo>
                  <a:lnTo>
                    <a:pt x="14" y="56"/>
                  </a:lnTo>
                  <a:lnTo>
                    <a:pt x="27" y="13"/>
                  </a:lnTo>
                  <a:lnTo>
                    <a:pt x="0" y="0"/>
                  </a:lnTo>
                  <a:lnTo>
                    <a:pt x="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5" name="Freeform 51"/>
            <p:cNvSpPr>
              <a:spLocks/>
            </p:cNvSpPr>
            <p:nvPr/>
          </p:nvSpPr>
          <p:spPr bwMode="auto">
            <a:xfrm>
              <a:off x="3324" y="1732"/>
              <a:ext cx="96" cy="56"/>
            </a:xfrm>
            <a:custGeom>
              <a:avLst/>
              <a:gdLst>
                <a:gd name="T0" fmla="*/ 96 w 96"/>
                <a:gd name="T1" fmla="*/ 0 h 56"/>
                <a:gd name="T2" fmla="*/ 14 w 96"/>
                <a:gd name="T3" fmla="*/ 56 h 56"/>
                <a:gd name="T4" fmla="*/ 27 w 96"/>
                <a:gd name="T5" fmla="*/ 13 h 56"/>
                <a:gd name="T6" fmla="*/ 0 w 96"/>
                <a:gd name="T7" fmla="*/ 0 h 56"/>
                <a:gd name="T8" fmla="*/ 96 w 96"/>
                <a:gd name="T9" fmla="*/ 0 h 56"/>
              </a:gdLst>
              <a:ahLst/>
              <a:cxnLst>
                <a:cxn ang="0">
                  <a:pos x="T0" y="T1"/>
                </a:cxn>
                <a:cxn ang="0">
                  <a:pos x="T2" y="T3"/>
                </a:cxn>
                <a:cxn ang="0">
                  <a:pos x="T4" y="T5"/>
                </a:cxn>
                <a:cxn ang="0">
                  <a:pos x="T6" y="T7"/>
                </a:cxn>
                <a:cxn ang="0">
                  <a:pos x="T8" y="T9"/>
                </a:cxn>
              </a:cxnLst>
              <a:rect l="0" t="0" r="r" b="b"/>
              <a:pathLst>
                <a:path w="96" h="56">
                  <a:moveTo>
                    <a:pt x="96" y="0"/>
                  </a:moveTo>
                  <a:lnTo>
                    <a:pt x="14" y="56"/>
                  </a:lnTo>
                  <a:lnTo>
                    <a:pt x="27" y="13"/>
                  </a:lnTo>
                  <a:lnTo>
                    <a:pt x="0" y="0"/>
                  </a:lnTo>
                  <a:lnTo>
                    <a:pt x="96" y="0"/>
                  </a:lnTo>
                </a:path>
              </a:pathLst>
            </a:custGeom>
            <a:noFill/>
            <a:ln w="206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6" name="Line 52"/>
            <p:cNvSpPr>
              <a:spLocks noChangeShapeType="1"/>
            </p:cNvSpPr>
            <p:nvPr/>
          </p:nvSpPr>
          <p:spPr bwMode="auto">
            <a:xfrm flipV="1">
              <a:off x="1171" y="1745"/>
              <a:ext cx="2180" cy="603"/>
            </a:xfrm>
            <a:prstGeom prst="line">
              <a:avLst/>
            </a:prstGeom>
            <a:noFill/>
            <a:ln w="4762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7" name="Freeform 53"/>
            <p:cNvSpPr>
              <a:spLocks/>
            </p:cNvSpPr>
            <p:nvPr/>
          </p:nvSpPr>
          <p:spPr bwMode="auto">
            <a:xfrm>
              <a:off x="3324" y="1745"/>
              <a:ext cx="83" cy="82"/>
            </a:xfrm>
            <a:custGeom>
              <a:avLst/>
              <a:gdLst>
                <a:gd name="T0" fmla="*/ 83 w 83"/>
                <a:gd name="T1" fmla="*/ 0 h 82"/>
                <a:gd name="T2" fmla="*/ 27 w 83"/>
                <a:gd name="T3" fmla="*/ 82 h 82"/>
                <a:gd name="T4" fmla="*/ 27 w 83"/>
                <a:gd name="T5" fmla="*/ 56 h 82"/>
                <a:gd name="T6" fmla="*/ 0 w 83"/>
                <a:gd name="T7" fmla="*/ 56 h 82"/>
                <a:gd name="T8" fmla="*/ 83 w 83"/>
                <a:gd name="T9" fmla="*/ 0 h 82"/>
              </a:gdLst>
              <a:ahLst/>
              <a:cxnLst>
                <a:cxn ang="0">
                  <a:pos x="T0" y="T1"/>
                </a:cxn>
                <a:cxn ang="0">
                  <a:pos x="T2" y="T3"/>
                </a:cxn>
                <a:cxn ang="0">
                  <a:pos x="T4" y="T5"/>
                </a:cxn>
                <a:cxn ang="0">
                  <a:pos x="T6" y="T7"/>
                </a:cxn>
                <a:cxn ang="0">
                  <a:pos x="T8" y="T9"/>
                </a:cxn>
              </a:cxnLst>
              <a:rect l="0" t="0" r="r" b="b"/>
              <a:pathLst>
                <a:path w="83" h="82">
                  <a:moveTo>
                    <a:pt x="83" y="0"/>
                  </a:moveTo>
                  <a:lnTo>
                    <a:pt x="27" y="82"/>
                  </a:lnTo>
                  <a:lnTo>
                    <a:pt x="27" y="56"/>
                  </a:lnTo>
                  <a:lnTo>
                    <a:pt x="0" y="56"/>
                  </a:lnTo>
                  <a:lnTo>
                    <a:pt x="8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58" name="Freeform 54"/>
            <p:cNvSpPr>
              <a:spLocks/>
            </p:cNvSpPr>
            <p:nvPr/>
          </p:nvSpPr>
          <p:spPr bwMode="auto">
            <a:xfrm>
              <a:off x="3324" y="1745"/>
              <a:ext cx="83" cy="82"/>
            </a:xfrm>
            <a:custGeom>
              <a:avLst/>
              <a:gdLst>
                <a:gd name="T0" fmla="*/ 83 w 83"/>
                <a:gd name="T1" fmla="*/ 0 h 82"/>
                <a:gd name="T2" fmla="*/ 27 w 83"/>
                <a:gd name="T3" fmla="*/ 82 h 82"/>
                <a:gd name="T4" fmla="*/ 27 w 83"/>
                <a:gd name="T5" fmla="*/ 56 h 82"/>
                <a:gd name="T6" fmla="*/ 0 w 83"/>
                <a:gd name="T7" fmla="*/ 56 h 82"/>
                <a:gd name="T8" fmla="*/ 83 w 83"/>
                <a:gd name="T9" fmla="*/ 0 h 82"/>
              </a:gdLst>
              <a:ahLst/>
              <a:cxnLst>
                <a:cxn ang="0">
                  <a:pos x="T0" y="T1"/>
                </a:cxn>
                <a:cxn ang="0">
                  <a:pos x="T2" y="T3"/>
                </a:cxn>
                <a:cxn ang="0">
                  <a:pos x="T4" y="T5"/>
                </a:cxn>
                <a:cxn ang="0">
                  <a:pos x="T6" y="T7"/>
                </a:cxn>
                <a:cxn ang="0">
                  <a:pos x="T8" y="T9"/>
                </a:cxn>
              </a:cxnLst>
              <a:rect l="0" t="0" r="r" b="b"/>
              <a:pathLst>
                <a:path w="83" h="82">
                  <a:moveTo>
                    <a:pt x="83" y="0"/>
                  </a:moveTo>
                  <a:lnTo>
                    <a:pt x="27" y="82"/>
                  </a:lnTo>
                  <a:lnTo>
                    <a:pt x="27" y="56"/>
                  </a:lnTo>
                  <a:lnTo>
                    <a:pt x="0" y="56"/>
                  </a:lnTo>
                  <a:lnTo>
                    <a:pt x="83" y="0"/>
                  </a:lnTo>
                </a:path>
              </a:pathLst>
            </a:custGeom>
            <a:noFill/>
            <a:ln w="206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9" name="Line 55"/>
            <p:cNvSpPr>
              <a:spLocks noChangeShapeType="1"/>
            </p:cNvSpPr>
            <p:nvPr/>
          </p:nvSpPr>
          <p:spPr bwMode="auto">
            <a:xfrm flipV="1">
              <a:off x="2253" y="1801"/>
              <a:ext cx="1098" cy="1093"/>
            </a:xfrm>
            <a:prstGeom prst="line">
              <a:avLst/>
            </a:prstGeom>
            <a:noFill/>
            <a:ln w="47625">
              <a:solidFill>
                <a:srgbClr val="33996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0" name="Freeform 56"/>
            <p:cNvSpPr>
              <a:spLocks/>
            </p:cNvSpPr>
            <p:nvPr/>
          </p:nvSpPr>
          <p:spPr bwMode="auto">
            <a:xfrm>
              <a:off x="2568" y="2512"/>
              <a:ext cx="82" cy="83"/>
            </a:xfrm>
            <a:custGeom>
              <a:avLst/>
              <a:gdLst>
                <a:gd name="T0" fmla="*/ 82 w 82"/>
                <a:gd name="T1" fmla="*/ 0 h 83"/>
                <a:gd name="T2" fmla="*/ 30 w 82"/>
                <a:gd name="T3" fmla="*/ 83 h 83"/>
                <a:gd name="T4" fmla="*/ 30 w 82"/>
                <a:gd name="T5" fmla="*/ 56 h 83"/>
                <a:gd name="T6" fmla="*/ 0 w 82"/>
                <a:gd name="T7" fmla="*/ 56 h 83"/>
                <a:gd name="T8" fmla="*/ 82 w 82"/>
                <a:gd name="T9" fmla="*/ 0 h 83"/>
              </a:gdLst>
              <a:ahLst/>
              <a:cxnLst>
                <a:cxn ang="0">
                  <a:pos x="T0" y="T1"/>
                </a:cxn>
                <a:cxn ang="0">
                  <a:pos x="T2" y="T3"/>
                </a:cxn>
                <a:cxn ang="0">
                  <a:pos x="T4" y="T5"/>
                </a:cxn>
                <a:cxn ang="0">
                  <a:pos x="T6" y="T7"/>
                </a:cxn>
                <a:cxn ang="0">
                  <a:pos x="T8" y="T9"/>
                </a:cxn>
              </a:cxnLst>
              <a:rect l="0" t="0" r="r" b="b"/>
              <a:pathLst>
                <a:path w="82" h="83">
                  <a:moveTo>
                    <a:pt x="82" y="0"/>
                  </a:moveTo>
                  <a:lnTo>
                    <a:pt x="30" y="83"/>
                  </a:lnTo>
                  <a:lnTo>
                    <a:pt x="30" y="56"/>
                  </a:lnTo>
                  <a:lnTo>
                    <a:pt x="0" y="56"/>
                  </a:lnTo>
                  <a:lnTo>
                    <a:pt x="8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61" name="Freeform 57"/>
            <p:cNvSpPr>
              <a:spLocks/>
            </p:cNvSpPr>
            <p:nvPr/>
          </p:nvSpPr>
          <p:spPr bwMode="auto">
            <a:xfrm>
              <a:off x="2568" y="2512"/>
              <a:ext cx="82" cy="83"/>
            </a:xfrm>
            <a:custGeom>
              <a:avLst/>
              <a:gdLst>
                <a:gd name="T0" fmla="*/ 82 w 82"/>
                <a:gd name="T1" fmla="*/ 0 h 83"/>
                <a:gd name="T2" fmla="*/ 30 w 82"/>
                <a:gd name="T3" fmla="*/ 83 h 83"/>
                <a:gd name="T4" fmla="*/ 30 w 82"/>
                <a:gd name="T5" fmla="*/ 56 h 83"/>
                <a:gd name="T6" fmla="*/ 0 w 82"/>
                <a:gd name="T7" fmla="*/ 56 h 83"/>
                <a:gd name="T8" fmla="*/ 82 w 82"/>
                <a:gd name="T9" fmla="*/ 0 h 83"/>
              </a:gdLst>
              <a:ahLst/>
              <a:cxnLst>
                <a:cxn ang="0">
                  <a:pos x="T0" y="T1"/>
                </a:cxn>
                <a:cxn ang="0">
                  <a:pos x="T2" y="T3"/>
                </a:cxn>
                <a:cxn ang="0">
                  <a:pos x="T4" y="T5"/>
                </a:cxn>
                <a:cxn ang="0">
                  <a:pos x="T6" y="T7"/>
                </a:cxn>
                <a:cxn ang="0">
                  <a:pos x="T8" y="T9"/>
                </a:cxn>
              </a:cxnLst>
              <a:rect l="0" t="0" r="r" b="b"/>
              <a:pathLst>
                <a:path w="82" h="83">
                  <a:moveTo>
                    <a:pt x="82" y="0"/>
                  </a:moveTo>
                  <a:lnTo>
                    <a:pt x="30" y="83"/>
                  </a:lnTo>
                  <a:lnTo>
                    <a:pt x="30" y="56"/>
                  </a:lnTo>
                  <a:lnTo>
                    <a:pt x="0" y="56"/>
                  </a:lnTo>
                  <a:lnTo>
                    <a:pt x="82" y="0"/>
                  </a:lnTo>
                </a:path>
              </a:pathLst>
            </a:custGeom>
            <a:noFill/>
            <a:ln w="206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2" name="Line 58"/>
            <p:cNvSpPr>
              <a:spLocks noChangeShapeType="1"/>
            </p:cNvSpPr>
            <p:nvPr/>
          </p:nvSpPr>
          <p:spPr bwMode="auto">
            <a:xfrm flipV="1">
              <a:off x="2253" y="2568"/>
              <a:ext cx="345" cy="326"/>
            </a:xfrm>
            <a:prstGeom prst="line">
              <a:avLst/>
            </a:prstGeom>
            <a:noFill/>
            <a:ln w="47625">
              <a:solidFill>
                <a:srgbClr val="339966"/>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3" name="Rectangle 59"/>
            <p:cNvSpPr>
              <a:spLocks noChangeArrowheads="1"/>
            </p:cNvSpPr>
            <p:nvPr/>
          </p:nvSpPr>
          <p:spPr bwMode="auto">
            <a:xfrm>
              <a:off x="1733" y="3052"/>
              <a:ext cx="482"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a:solidFill>
                    <a:srgbClr val="000000"/>
                  </a:solidFill>
                  <a:latin typeface="Times New Roman" pitchFamily="18" charset="0"/>
                </a:rPr>
                <a:t>Sample</a:t>
              </a:r>
              <a:endParaRPr lang="fr-FR" sz="2400">
                <a:latin typeface="Times New Roman" pitchFamily="18" charset="0"/>
              </a:endParaRPr>
            </a:p>
          </p:txBody>
        </p:sp>
        <p:sp>
          <p:nvSpPr>
            <p:cNvPr id="64" name="Rectangle 60"/>
            <p:cNvSpPr>
              <a:spLocks noChangeArrowheads="1"/>
            </p:cNvSpPr>
            <p:nvPr/>
          </p:nvSpPr>
          <p:spPr bwMode="auto">
            <a:xfrm>
              <a:off x="2486" y="3075"/>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65" name="Rectangle 61"/>
            <p:cNvSpPr>
              <a:spLocks noChangeArrowheads="1"/>
            </p:cNvSpPr>
            <p:nvPr/>
          </p:nvSpPr>
          <p:spPr bwMode="auto">
            <a:xfrm>
              <a:off x="1434" y="1001"/>
              <a:ext cx="549"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a:latin typeface="Times New Roman" pitchFamily="18" charset="0"/>
                </a:rPr>
                <a:t>Detector</a:t>
              </a:r>
              <a:endParaRPr lang="fr-FR" sz="2400">
                <a:latin typeface="Times New Roman" pitchFamily="18" charset="0"/>
              </a:endParaRPr>
            </a:p>
          </p:txBody>
        </p:sp>
        <p:sp>
          <p:nvSpPr>
            <p:cNvPr id="66" name="Rectangle 62"/>
            <p:cNvSpPr>
              <a:spLocks noChangeArrowheads="1"/>
            </p:cNvSpPr>
            <p:nvPr/>
          </p:nvSpPr>
          <p:spPr bwMode="auto">
            <a:xfrm>
              <a:off x="2075" y="1024"/>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FFFFFF"/>
                  </a:solidFill>
                  <a:latin typeface="Times New Roman" pitchFamily="18" charset="0"/>
                </a:rPr>
                <a:t> </a:t>
              </a:r>
              <a:endParaRPr lang="fr-FR" sz="2400">
                <a:latin typeface="Times New Roman" pitchFamily="18" charset="0"/>
              </a:endParaRPr>
            </a:p>
          </p:txBody>
        </p:sp>
        <p:sp>
          <p:nvSpPr>
            <p:cNvPr id="67" name="Rectangle 63"/>
            <p:cNvSpPr>
              <a:spLocks noChangeArrowheads="1"/>
            </p:cNvSpPr>
            <p:nvPr/>
          </p:nvSpPr>
          <p:spPr bwMode="auto">
            <a:xfrm>
              <a:off x="3463" y="919"/>
              <a:ext cx="554"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a:latin typeface="Times New Roman" pitchFamily="18" charset="0"/>
                </a:rPr>
                <a:t>Detector</a:t>
              </a:r>
              <a:endParaRPr lang="fr-FR" sz="2400">
                <a:latin typeface="Times New Roman" pitchFamily="18" charset="0"/>
              </a:endParaRPr>
            </a:p>
          </p:txBody>
        </p:sp>
        <p:sp>
          <p:nvSpPr>
            <p:cNvPr id="68" name="Rectangle 64"/>
            <p:cNvSpPr>
              <a:spLocks noChangeArrowheads="1"/>
            </p:cNvSpPr>
            <p:nvPr/>
          </p:nvSpPr>
          <p:spPr bwMode="auto">
            <a:xfrm>
              <a:off x="4104" y="942"/>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FFFFFF"/>
                  </a:solidFill>
                  <a:latin typeface="Times New Roman" pitchFamily="18" charset="0"/>
                </a:rPr>
                <a:t> </a:t>
              </a:r>
              <a:endParaRPr lang="fr-FR" sz="2400">
                <a:latin typeface="Times New Roman" pitchFamily="18" charset="0"/>
              </a:endParaRPr>
            </a:p>
          </p:txBody>
        </p:sp>
        <p:sp>
          <p:nvSpPr>
            <p:cNvPr id="69" name="Rectangle 65"/>
            <p:cNvSpPr>
              <a:spLocks noChangeArrowheads="1"/>
            </p:cNvSpPr>
            <p:nvPr/>
          </p:nvSpPr>
          <p:spPr bwMode="auto">
            <a:xfrm>
              <a:off x="1171" y="2493"/>
              <a:ext cx="8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b="1" i="1">
                  <a:solidFill>
                    <a:srgbClr val="000000"/>
                  </a:solidFill>
                  <a:latin typeface="Times New Roman" pitchFamily="18" charset="0"/>
                </a:rPr>
                <a:t>k</a:t>
              </a:r>
              <a:endParaRPr lang="fr-FR" sz="2400">
                <a:latin typeface="Times New Roman" pitchFamily="18" charset="0"/>
              </a:endParaRPr>
            </a:p>
          </p:txBody>
        </p:sp>
        <p:sp>
          <p:nvSpPr>
            <p:cNvPr id="70" name="Rectangle 66"/>
            <p:cNvSpPr>
              <a:spLocks noChangeArrowheads="1"/>
            </p:cNvSpPr>
            <p:nvPr/>
          </p:nvSpPr>
          <p:spPr bwMode="auto">
            <a:xfrm>
              <a:off x="1253" y="2519"/>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71" name="Rectangle 67"/>
            <p:cNvSpPr>
              <a:spLocks noChangeArrowheads="1"/>
            </p:cNvSpPr>
            <p:nvPr/>
          </p:nvSpPr>
          <p:spPr bwMode="auto">
            <a:xfrm>
              <a:off x="1256" y="2532"/>
              <a:ext cx="65"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b="1">
                  <a:solidFill>
                    <a:srgbClr val="000000"/>
                  </a:solidFill>
                  <a:latin typeface="Times New Roman" pitchFamily="18" charset="0"/>
                </a:rPr>
                <a:t>0</a:t>
              </a:r>
              <a:endParaRPr lang="fr-FR" sz="2400">
                <a:latin typeface="Times New Roman" pitchFamily="18" charset="0"/>
              </a:endParaRPr>
            </a:p>
          </p:txBody>
        </p:sp>
        <p:sp>
          <p:nvSpPr>
            <p:cNvPr id="72" name="Rectangle 68"/>
            <p:cNvSpPr>
              <a:spLocks noChangeArrowheads="1"/>
            </p:cNvSpPr>
            <p:nvPr/>
          </p:nvSpPr>
          <p:spPr bwMode="auto">
            <a:xfrm>
              <a:off x="1325" y="2535"/>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73" name="Freeform 69"/>
            <p:cNvSpPr>
              <a:spLocks/>
            </p:cNvSpPr>
            <p:nvPr/>
          </p:nvSpPr>
          <p:spPr bwMode="auto">
            <a:xfrm>
              <a:off x="3597" y="1679"/>
              <a:ext cx="1493" cy="517"/>
            </a:xfrm>
            <a:custGeom>
              <a:avLst/>
              <a:gdLst>
                <a:gd name="T0" fmla="*/ 112 w 1493"/>
                <a:gd name="T1" fmla="*/ 0 h 517"/>
                <a:gd name="T2" fmla="*/ 86 w 1493"/>
                <a:gd name="T3" fmla="*/ 4 h 517"/>
                <a:gd name="T4" fmla="*/ 66 w 1493"/>
                <a:gd name="T5" fmla="*/ 13 h 517"/>
                <a:gd name="T6" fmla="*/ 46 w 1493"/>
                <a:gd name="T7" fmla="*/ 27 h 517"/>
                <a:gd name="T8" fmla="*/ 30 w 1493"/>
                <a:gd name="T9" fmla="*/ 43 h 517"/>
                <a:gd name="T10" fmla="*/ 17 w 1493"/>
                <a:gd name="T11" fmla="*/ 63 h 517"/>
                <a:gd name="T12" fmla="*/ 7 w 1493"/>
                <a:gd name="T13" fmla="*/ 86 h 517"/>
                <a:gd name="T14" fmla="*/ 0 w 1493"/>
                <a:gd name="T15" fmla="*/ 109 h 517"/>
                <a:gd name="T16" fmla="*/ 0 w 1493"/>
                <a:gd name="T17" fmla="*/ 395 h 517"/>
                <a:gd name="T18" fmla="*/ 4 w 1493"/>
                <a:gd name="T19" fmla="*/ 422 h 517"/>
                <a:gd name="T20" fmla="*/ 10 w 1493"/>
                <a:gd name="T21" fmla="*/ 445 h 517"/>
                <a:gd name="T22" fmla="*/ 20 w 1493"/>
                <a:gd name="T23" fmla="*/ 464 h 517"/>
                <a:gd name="T24" fmla="*/ 37 w 1493"/>
                <a:gd name="T25" fmla="*/ 481 h 517"/>
                <a:gd name="T26" fmla="*/ 56 w 1493"/>
                <a:gd name="T27" fmla="*/ 497 h 517"/>
                <a:gd name="T28" fmla="*/ 76 w 1493"/>
                <a:gd name="T29" fmla="*/ 507 h 517"/>
                <a:gd name="T30" fmla="*/ 99 w 1493"/>
                <a:gd name="T31" fmla="*/ 517 h 517"/>
                <a:gd name="T32" fmla="*/ 125 w 1493"/>
                <a:gd name="T33" fmla="*/ 517 h 517"/>
                <a:gd name="T34" fmla="*/ 1385 w 1493"/>
                <a:gd name="T35" fmla="*/ 517 h 517"/>
                <a:gd name="T36" fmla="*/ 1408 w 1493"/>
                <a:gd name="T37" fmla="*/ 514 h 517"/>
                <a:gd name="T38" fmla="*/ 1431 w 1493"/>
                <a:gd name="T39" fmla="*/ 504 h 517"/>
                <a:gd name="T40" fmla="*/ 1450 w 1493"/>
                <a:gd name="T41" fmla="*/ 491 h 517"/>
                <a:gd name="T42" fmla="*/ 1467 w 1493"/>
                <a:gd name="T43" fmla="*/ 474 h 517"/>
                <a:gd name="T44" fmla="*/ 1480 w 1493"/>
                <a:gd name="T45" fmla="*/ 455 h 517"/>
                <a:gd name="T46" fmla="*/ 1490 w 1493"/>
                <a:gd name="T47" fmla="*/ 432 h 517"/>
                <a:gd name="T48" fmla="*/ 1493 w 1493"/>
                <a:gd name="T49" fmla="*/ 409 h 517"/>
                <a:gd name="T50" fmla="*/ 1493 w 1493"/>
                <a:gd name="T51" fmla="*/ 122 h 517"/>
                <a:gd name="T52" fmla="*/ 1493 w 1493"/>
                <a:gd name="T53" fmla="*/ 96 h 517"/>
                <a:gd name="T54" fmla="*/ 1486 w 1493"/>
                <a:gd name="T55" fmla="*/ 73 h 517"/>
                <a:gd name="T56" fmla="*/ 1473 w 1493"/>
                <a:gd name="T57" fmla="*/ 53 h 517"/>
                <a:gd name="T58" fmla="*/ 1460 w 1493"/>
                <a:gd name="T59" fmla="*/ 33 h 517"/>
                <a:gd name="T60" fmla="*/ 1440 w 1493"/>
                <a:gd name="T61" fmla="*/ 20 h 517"/>
                <a:gd name="T62" fmla="*/ 1421 w 1493"/>
                <a:gd name="T63" fmla="*/ 7 h 517"/>
                <a:gd name="T64" fmla="*/ 1398 w 1493"/>
                <a:gd name="T65" fmla="*/ 0 h 517"/>
                <a:gd name="T66" fmla="*/ 1371 w 1493"/>
                <a:gd name="T6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93" h="517">
                  <a:moveTo>
                    <a:pt x="125" y="0"/>
                  </a:moveTo>
                  <a:lnTo>
                    <a:pt x="112" y="0"/>
                  </a:lnTo>
                  <a:lnTo>
                    <a:pt x="99" y="0"/>
                  </a:lnTo>
                  <a:lnTo>
                    <a:pt x="86" y="4"/>
                  </a:lnTo>
                  <a:lnTo>
                    <a:pt x="76" y="7"/>
                  </a:lnTo>
                  <a:lnTo>
                    <a:pt x="66" y="13"/>
                  </a:lnTo>
                  <a:lnTo>
                    <a:pt x="56" y="20"/>
                  </a:lnTo>
                  <a:lnTo>
                    <a:pt x="46" y="27"/>
                  </a:lnTo>
                  <a:lnTo>
                    <a:pt x="37" y="33"/>
                  </a:lnTo>
                  <a:lnTo>
                    <a:pt x="30" y="43"/>
                  </a:lnTo>
                  <a:lnTo>
                    <a:pt x="20" y="53"/>
                  </a:lnTo>
                  <a:lnTo>
                    <a:pt x="17" y="63"/>
                  </a:lnTo>
                  <a:lnTo>
                    <a:pt x="10" y="73"/>
                  </a:lnTo>
                  <a:lnTo>
                    <a:pt x="7" y="86"/>
                  </a:lnTo>
                  <a:lnTo>
                    <a:pt x="4" y="96"/>
                  </a:lnTo>
                  <a:lnTo>
                    <a:pt x="0" y="109"/>
                  </a:lnTo>
                  <a:lnTo>
                    <a:pt x="0" y="122"/>
                  </a:lnTo>
                  <a:lnTo>
                    <a:pt x="0" y="395"/>
                  </a:lnTo>
                  <a:lnTo>
                    <a:pt x="0" y="409"/>
                  </a:lnTo>
                  <a:lnTo>
                    <a:pt x="4" y="422"/>
                  </a:lnTo>
                  <a:lnTo>
                    <a:pt x="7" y="432"/>
                  </a:lnTo>
                  <a:lnTo>
                    <a:pt x="10" y="445"/>
                  </a:lnTo>
                  <a:lnTo>
                    <a:pt x="17" y="455"/>
                  </a:lnTo>
                  <a:lnTo>
                    <a:pt x="20" y="464"/>
                  </a:lnTo>
                  <a:lnTo>
                    <a:pt x="30" y="474"/>
                  </a:lnTo>
                  <a:lnTo>
                    <a:pt x="37" y="481"/>
                  </a:lnTo>
                  <a:lnTo>
                    <a:pt x="46" y="491"/>
                  </a:lnTo>
                  <a:lnTo>
                    <a:pt x="56" y="497"/>
                  </a:lnTo>
                  <a:lnTo>
                    <a:pt x="66" y="504"/>
                  </a:lnTo>
                  <a:lnTo>
                    <a:pt x="76" y="507"/>
                  </a:lnTo>
                  <a:lnTo>
                    <a:pt x="86" y="514"/>
                  </a:lnTo>
                  <a:lnTo>
                    <a:pt x="99" y="517"/>
                  </a:lnTo>
                  <a:lnTo>
                    <a:pt x="112" y="517"/>
                  </a:lnTo>
                  <a:lnTo>
                    <a:pt x="125" y="517"/>
                  </a:lnTo>
                  <a:lnTo>
                    <a:pt x="1371" y="517"/>
                  </a:lnTo>
                  <a:lnTo>
                    <a:pt x="1385" y="517"/>
                  </a:lnTo>
                  <a:lnTo>
                    <a:pt x="1398" y="517"/>
                  </a:lnTo>
                  <a:lnTo>
                    <a:pt x="1408" y="514"/>
                  </a:lnTo>
                  <a:lnTo>
                    <a:pt x="1421" y="507"/>
                  </a:lnTo>
                  <a:lnTo>
                    <a:pt x="1431" y="504"/>
                  </a:lnTo>
                  <a:lnTo>
                    <a:pt x="1440" y="497"/>
                  </a:lnTo>
                  <a:lnTo>
                    <a:pt x="1450" y="491"/>
                  </a:lnTo>
                  <a:lnTo>
                    <a:pt x="1460" y="481"/>
                  </a:lnTo>
                  <a:lnTo>
                    <a:pt x="1467" y="474"/>
                  </a:lnTo>
                  <a:lnTo>
                    <a:pt x="1473" y="464"/>
                  </a:lnTo>
                  <a:lnTo>
                    <a:pt x="1480" y="455"/>
                  </a:lnTo>
                  <a:lnTo>
                    <a:pt x="1486" y="445"/>
                  </a:lnTo>
                  <a:lnTo>
                    <a:pt x="1490" y="432"/>
                  </a:lnTo>
                  <a:lnTo>
                    <a:pt x="1493" y="422"/>
                  </a:lnTo>
                  <a:lnTo>
                    <a:pt x="1493" y="409"/>
                  </a:lnTo>
                  <a:lnTo>
                    <a:pt x="1493" y="395"/>
                  </a:lnTo>
                  <a:lnTo>
                    <a:pt x="1493" y="122"/>
                  </a:lnTo>
                  <a:lnTo>
                    <a:pt x="1493" y="109"/>
                  </a:lnTo>
                  <a:lnTo>
                    <a:pt x="1493" y="96"/>
                  </a:lnTo>
                  <a:lnTo>
                    <a:pt x="1490" y="86"/>
                  </a:lnTo>
                  <a:lnTo>
                    <a:pt x="1486" y="73"/>
                  </a:lnTo>
                  <a:lnTo>
                    <a:pt x="1480" y="63"/>
                  </a:lnTo>
                  <a:lnTo>
                    <a:pt x="1473" y="53"/>
                  </a:lnTo>
                  <a:lnTo>
                    <a:pt x="1467" y="43"/>
                  </a:lnTo>
                  <a:lnTo>
                    <a:pt x="1460" y="33"/>
                  </a:lnTo>
                  <a:lnTo>
                    <a:pt x="1450" y="27"/>
                  </a:lnTo>
                  <a:lnTo>
                    <a:pt x="1440" y="20"/>
                  </a:lnTo>
                  <a:lnTo>
                    <a:pt x="1431" y="13"/>
                  </a:lnTo>
                  <a:lnTo>
                    <a:pt x="1421" y="7"/>
                  </a:lnTo>
                  <a:lnTo>
                    <a:pt x="1408" y="4"/>
                  </a:lnTo>
                  <a:lnTo>
                    <a:pt x="1398" y="0"/>
                  </a:lnTo>
                  <a:lnTo>
                    <a:pt x="1385" y="0"/>
                  </a:lnTo>
                  <a:lnTo>
                    <a:pt x="1371" y="0"/>
                  </a:lnTo>
                  <a:lnTo>
                    <a:pt x="1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74" name="Freeform 70"/>
            <p:cNvSpPr>
              <a:spLocks/>
            </p:cNvSpPr>
            <p:nvPr/>
          </p:nvSpPr>
          <p:spPr bwMode="auto">
            <a:xfrm>
              <a:off x="3597" y="1679"/>
              <a:ext cx="1493" cy="517"/>
            </a:xfrm>
            <a:custGeom>
              <a:avLst/>
              <a:gdLst>
                <a:gd name="T0" fmla="*/ 112 w 1493"/>
                <a:gd name="T1" fmla="*/ 0 h 517"/>
                <a:gd name="T2" fmla="*/ 86 w 1493"/>
                <a:gd name="T3" fmla="*/ 4 h 517"/>
                <a:gd name="T4" fmla="*/ 66 w 1493"/>
                <a:gd name="T5" fmla="*/ 13 h 517"/>
                <a:gd name="T6" fmla="*/ 46 w 1493"/>
                <a:gd name="T7" fmla="*/ 27 h 517"/>
                <a:gd name="T8" fmla="*/ 30 w 1493"/>
                <a:gd name="T9" fmla="*/ 43 h 517"/>
                <a:gd name="T10" fmla="*/ 17 w 1493"/>
                <a:gd name="T11" fmla="*/ 63 h 517"/>
                <a:gd name="T12" fmla="*/ 7 w 1493"/>
                <a:gd name="T13" fmla="*/ 86 h 517"/>
                <a:gd name="T14" fmla="*/ 0 w 1493"/>
                <a:gd name="T15" fmla="*/ 109 h 517"/>
                <a:gd name="T16" fmla="*/ 0 w 1493"/>
                <a:gd name="T17" fmla="*/ 395 h 517"/>
                <a:gd name="T18" fmla="*/ 4 w 1493"/>
                <a:gd name="T19" fmla="*/ 422 h 517"/>
                <a:gd name="T20" fmla="*/ 10 w 1493"/>
                <a:gd name="T21" fmla="*/ 445 h 517"/>
                <a:gd name="T22" fmla="*/ 20 w 1493"/>
                <a:gd name="T23" fmla="*/ 464 h 517"/>
                <a:gd name="T24" fmla="*/ 37 w 1493"/>
                <a:gd name="T25" fmla="*/ 481 h 517"/>
                <a:gd name="T26" fmla="*/ 56 w 1493"/>
                <a:gd name="T27" fmla="*/ 497 h 517"/>
                <a:gd name="T28" fmla="*/ 76 w 1493"/>
                <a:gd name="T29" fmla="*/ 507 h 517"/>
                <a:gd name="T30" fmla="*/ 99 w 1493"/>
                <a:gd name="T31" fmla="*/ 517 h 517"/>
                <a:gd name="T32" fmla="*/ 125 w 1493"/>
                <a:gd name="T33" fmla="*/ 517 h 517"/>
                <a:gd name="T34" fmla="*/ 1385 w 1493"/>
                <a:gd name="T35" fmla="*/ 517 h 517"/>
                <a:gd name="T36" fmla="*/ 1408 w 1493"/>
                <a:gd name="T37" fmla="*/ 514 h 517"/>
                <a:gd name="T38" fmla="*/ 1431 w 1493"/>
                <a:gd name="T39" fmla="*/ 504 h 517"/>
                <a:gd name="T40" fmla="*/ 1450 w 1493"/>
                <a:gd name="T41" fmla="*/ 491 h 517"/>
                <a:gd name="T42" fmla="*/ 1467 w 1493"/>
                <a:gd name="T43" fmla="*/ 474 h 517"/>
                <a:gd name="T44" fmla="*/ 1480 w 1493"/>
                <a:gd name="T45" fmla="*/ 455 h 517"/>
                <a:gd name="T46" fmla="*/ 1490 w 1493"/>
                <a:gd name="T47" fmla="*/ 432 h 517"/>
                <a:gd name="T48" fmla="*/ 1493 w 1493"/>
                <a:gd name="T49" fmla="*/ 409 h 517"/>
                <a:gd name="T50" fmla="*/ 1493 w 1493"/>
                <a:gd name="T51" fmla="*/ 122 h 517"/>
                <a:gd name="T52" fmla="*/ 1493 w 1493"/>
                <a:gd name="T53" fmla="*/ 96 h 517"/>
                <a:gd name="T54" fmla="*/ 1486 w 1493"/>
                <a:gd name="T55" fmla="*/ 73 h 517"/>
                <a:gd name="T56" fmla="*/ 1473 w 1493"/>
                <a:gd name="T57" fmla="*/ 53 h 517"/>
                <a:gd name="T58" fmla="*/ 1460 w 1493"/>
                <a:gd name="T59" fmla="*/ 33 h 517"/>
                <a:gd name="T60" fmla="*/ 1440 w 1493"/>
                <a:gd name="T61" fmla="*/ 20 h 517"/>
                <a:gd name="T62" fmla="*/ 1421 w 1493"/>
                <a:gd name="T63" fmla="*/ 7 h 517"/>
                <a:gd name="T64" fmla="*/ 1398 w 1493"/>
                <a:gd name="T65" fmla="*/ 0 h 517"/>
                <a:gd name="T66" fmla="*/ 1371 w 1493"/>
                <a:gd name="T6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93" h="517">
                  <a:moveTo>
                    <a:pt x="125" y="0"/>
                  </a:moveTo>
                  <a:lnTo>
                    <a:pt x="112" y="0"/>
                  </a:lnTo>
                  <a:lnTo>
                    <a:pt x="99" y="0"/>
                  </a:lnTo>
                  <a:lnTo>
                    <a:pt x="86" y="4"/>
                  </a:lnTo>
                  <a:lnTo>
                    <a:pt x="76" y="7"/>
                  </a:lnTo>
                  <a:lnTo>
                    <a:pt x="66" y="13"/>
                  </a:lnTo>
                  <a:lnTo>
                    <a:pt x="56" y="20"/>
                  </a:lnTo>
                  <a:lnTo>
                    <a:pt x="46" y="27"/>
                  </a:lnTo>
                  <a:lnTo>
                    <a:pt x="37" y="33"/>
                  </a:lnTo>
                  <a:lnTo>
                    <a:pt x="30" y="43"/>
                  </a:lnTo>
                  <a:lnTo>
                    <a:pt x="20" y="53"/>
                  </a:lnTo>
                  <a:lnTo>
                    <a:pt x="17" y="63"/>
                  </a:lnTo>
                  <a:lnTo>
                    <a:pt x="10" y="73"/>
                  </a:lnTo>
                  <a:lnTo>
                    <a:pt x="7" y="86"/>
                  </a:lnTo>
                  <a:lnTo>
                    <a:pt x="4" y="96"/>
                  </a:lnTo>
                  <a:lnTo>
                    <a:pt x="0" y="109"/>
                  </a:lnTo>
                  <a:lnTo>
                    <a:pt x="0" y="122"/>
                  </a:lnTo>
                  <a:lnTo>
                    <a:pt x="0" y="395"/>
                  </a:lnTo>
                  <a:lnTo>
                    <a:pt x="0" y="409"/>
                  </a:lnTo>
                  <a:lnTo>
                    <a:pt x="4" y="422"/>
                  </a:lnTo>
                  <a:lnTo>
                    <a:pt x="7" y="432"/>
                  </a:lnTo>
                  <a:lnTo>
                    <a:pt x="10" y="445"/>
                  </a:lnTo>
                  <a:lnTo>
                    <a:pt x="17" y="455"/>
                  </a:lnTo>
                  <a:lnTo>
                    <a:pt x="20" y="464"/>
                  </a:lnTo>
                  <a:lnTo>
                    <a:pt x="30" y="474"/>
                  </a:lnTo>
                  <a:lnTo>
                    <a:pt x="37" y="481"/>
                  </a:lnTo>
                  <a:lnTo>
                    <a:pt x="46" y="491"/>
                  </a:lnTo>
                  <a:lnTo>
                    <a:pt x="56" y="497"/>
                  </a:lnTo>
                  <a:lnTo>
                    <a:pt x="66" y="504"/>
                  </a:lnTo>
                  <a:lnTo>
                    <a:pt x="76" y="507"/>
                  </a:lnTo>
                  <a:lnTo>
                    <a:pt x="86" y="514"/>
                  </a:lnTo>
                  <a:lnTo>
                    <a:pt x="99" y="517"/>
                  </a:lnTo>
                  <a:lnTo>
                    <a:pt x="112" y="517"/>
                  </a:lnTo>
                  <a:lnTo>
                    <a:pt x="125" y="517"/>
                  </a:lnTo>
                  <a:lnTo>
                    <a:pt x="1371" y="517"/>
                  </a:lnTo>
                  <a:lnTo>
                    <a:pt x="1385" y="517"/>
                  </a:lnTo>
                  <a:lnTo>
                    <a:pt x="1398" y="517"/>
                  </a:lnTo>
                  <a:lnTo>
                    <a:pt x="1408" y="514"/>
                  </a:lnTo>
                  <a:lnTo>
                    <a:pt x="1421" y="507"/>
                  </a:lnTo>
                  <a:lnTo>
                    <a:pt x="1431" y="504"/>
                  </a:lnTo>
                  <a:lnTo>
                    <a:pt x="1440" y="497"/>
                  </a:lnTo>
                  <a:lnTo>
                    <a:pt x="1450" y="491"/>
                  </a:lnTo>
                  <a:lnTo>
                    <a:pt x="1460" y="481"/>
                  </a:lnTo>
                  <a:lnTo>
                    <a:pt x="1467" y="474"/>
                  </a:lnTo>
                  <a:lnTo>
                    <a:pt x="1473" y="464"/>
                  </a:lnTo>
                  <a:lnTo>
                    <a:pt x="1480" y="455"/>
                  </a:lnTo>
                  <a:lnTo>
                    <a:pt x="1486" y="445"/>
                  </a:lnTo>
                  <a:lnTo>
                    <a:pt x="1490" y="432"/>
                  </a:lnTo>
                  <a:lnTo>
                    <a:pt x="1493" y="422"/>
                  </a:lnTo>
                  <a:lnTo>
                    <a:pt x="1493" y="409"/>
                  </a:lnTo>
                  <a:lnTo>
                    <a:pt x="1493" y="395"/>
                  </a:lnTo>
                  <a:lnTo>
                    <a:pt x="1493" y="122"/>
                  </a:lnTo>
                  <a:lnTo>
                    <a:pt x="1493" y="109"/>
                  </a:lnTo>
                  <a:lnTo>
                    <a:pt x="1493" y="96"/>
                  </a:lnTo>
                  <a:lnTo>
                    <a:pt x="1490" y="86"/>
                  </a:lnTo>
                  <a:lnTo>
                    <a:pt x="1486" y="73"/>
                  </a:lnTo>
                  <a:lnTo>
                    <a:pt x="1480" y="63"/>
                  </a:lnTo>
                  <a:lnTo>
                    <a:pt x="1473" y="53"/>
                  </a:lnTo>
                  <a:lnTo>
                    <a:pt x="1467" y="43"/>
                  </a:lnTo>
                  <a:lnTo>
                    <a:pt x="1460" y="33"/>
                  </a:lnTo>
                  <a:lnTo>
                    <a:pt x="1450" y="27"/>
                  </a:lnTo>
                  <a:lnTo>
                    <a:pt x="1440" y="20"/>
                  </a:lnTo>
                  <a:lnTo>
                    <a:pt x="1431" y="13"/>
                  </a:lnTo>
                  <a:lnTo>
                    <a:pt x="1421" y="7"/>
                  </a:lnTo>
                  <a:lnTo>
                    <a:pt x="1408" y="4"/>
                  </a:lnTo>
                  <a:lnTo>
                    <a:pt x="1398" y="0"/>
                  </a:lnTo>
                  <a:lnTo>
                    <a:pt x="1385" y="0"/>
                  </a:lnTo>
                  <a:lnTo>
                    <a:pt x="1371" y="0"/>
                  </a:lnTo>
                  <a:lnTo>
                    <a:pt x="125" y="0"/>
                  </a:lnTo>
                </a:path>
              </a:pathLst>
            </a:custGeom>
            <a:noFill/>
            <a:ln w="206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75" name="Rectangle 71"/>
            <p:cNvSpPr>
              <a:spLocks noChangeArrowheads="1"/>
            </p:cNvSpPr>
            <p:nvPr/>
          </p:nvSpPr>
          <p:spPr bwMode="auto">
            <a:xfrm>
              <a:off x="3640" y="1752"/>
              <a:ext cx="1237"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a:solidFill>
                    <a:srgbClr val="000000"/>
                  </a:solidFill>
                  <a:latin typeface="Times New Roman" pitchFamily="18" charset="0"/>
                </a:rPr>
                <a:t>Inelastic Scattering</a:t>
              </a:r>
              <a:endParaRPr lang="fr-FR" sz="2400">
                <a:latin typeface="Times New Roman" pitchFamily="18" charset="0"/>
              </a:endParaRPr>
            </a:p>
          </p:txBody>
        </p:sp>
        <p:sp>
          <p:nvSpPr>
            <p:cNvPr id="76" name="Rectangle 72"/>
            <p:cNvSpPr>
              <a:spLocks noChangeArrowheads="1"/>
            </p:cNvSpPr>
            <p:nvPr/>
          </p:nvSpPr>
          <p:spPr bwMode="auto">
            <a:xfrm>
              <a:off x="5021" y="1775"/>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77" name="Rectangle 73"/>
            <p:cNvSpPr>
              <a:spLocks noChangeArrowheads="1"/>
            </p:cNvSpPr>
            <p:nvPr/>
          </p:nvSpPr>
          <p:spPr bwMode="auto">
            <a:xfrm>
              <a:off x="3653" y="1972"/>
              <a:ext cx="98"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i="1">
                  <a:solidFill>
                    <a:srgbClr val="000000"/>
                  </a:solidFill>
                  <a:latin typeface="Times New Roman" pitchFamily="18" charset="0"/>
                </a:rPr>
                <a:t>E</a:t>
              </a:r>
              <a:endParaRPr lang="fr-FR" sz="2400">
                <a:latin typeface="Times New Roman" pitchFamily="18" charset="0"/>
              </a:endParaRPr>
            </a:p>
          </p:txBody>
        </p:sp>
        <p:sp>
          <p:nvSpPr>
            <p:cNvPr id="78" name="Rectangle 74"/>
            <p:cNvSpPr>
              <a:spLocks noChangeArrowheads="1"/>
            </p:cNvSpPr>
            <p:nvPr/>
          </p:nvSpPr>
          <p:spPr bwMode="auto">
            <a:xfrm>
              <a:off x="3755" y="1995"/>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79" name="Rectangle 75"/>
            <p:cNvSpPr>
              <a:spLocks noChangeArrowheads="1"/>
            </p:cNvSpPr>
            <p:nvPr/>
          </p:nvSpPr>
          <p:spPr bwMode="auto">
            <a:xfrm>
              <a:off x="3749" y="2012"/>
              <a:ext cx="65"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2</a:t>
              </a:r>
              <a:endParaRPr lang="fr-FR" sz="2400">
                <a:latin typeface="Times New Roman" pitchFamily="18" charset="0"/>
              </a:endParaRPr>
            </a:p>
          </p:txBody>
        </p:sp>
        <p:sp>
          <p:nvSpPr>
            <p:cNvPr id="80" name="Rectangle 76"/>
            <p:cNvSpPr>
              <a:spLocks noChangeArrowheads="1"/>
            </p:cNvSpPr>
            <p:nvPr/>
          </p:nvSpPr>
          <p:spPr bwMode="auto">
            <a:xfrm>
              <a:off x="3818" y="2012"/>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81" name="Rectangle 77"/>
            <p:cNvSpPr>
              <a:spLocks noChangeArrowheads="1"/>
            </p:cNvSpPr>
            <p:nvPr/>
          </p:nvSpPr>
          <p:spPr bwMode="auto">
            <a:xfrm>
              <a:off x="3818" y="1972"/>
              <a:ext cx="171"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a:solidFill>
                    <a:srgbClr val="000000"/>
                  </a:solidFill>
                  <a:latin typeface="Times New Roman" pitchFamily="18" charset="0"/>
                </a:rPr>
                <a:t> &gt; </a:t>
              </a:r>
              <a:endParaRPr lang="fr-FR" sz="2400">
                <a:latin typeface="Times New Roman" pitchFamily="18" charset="0"/>
              </a:endParaRPr>
            </a:p>
          </p:txBody>
        </p:sp>
        <p:sp>
          <p:nvSpPr>
            <p:cNvPr id="82" name="Rectangle 78"/>
            <p:cNvSpPr>
              <a:spLocks noChangeArrowheads="1"/>
            </p:cNvSpPr>
            <p:nvPr/>
          </p:nvSpPr>
          <p:spPr bwMode="auto">
            <a:xfrm>
              <a:off x="3995" y="1995"/>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83" name="Rectangle 79"/>
            <p:cNvSpPr>
              <a:spLocks noChangeArrowheads="1"/>
            </p:cNvSpPr>
            <p:nvPr/>
          </p:nvSpPr>
          <p:spPr bwMode="auto">
            <a:xfrm>
              <a:off x="3995" y="1972"/>
              <a:ext cx="98"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i="1">
                  <a:solidFill>
                    <a:srgbClr val="000000"/>
                  </a:solidFill>
                  <a:latin typeface="Times New Roman" pitchFamily="18" charset="0"/>
                </a:rPr>
                <a:t>E</a:t>
              </a:r>
              <a:endParaRPr lang="fr-FR" sz="2400">
                <a:latin typeface="Times New Roman" pitchFamily="18" charset="0"/>
              </a:endParaRPr>
            </a:p>
          </p:txBody>
        </p:sp>
        <p:sp>
          <p:nvSpPr>
            <p:cNvPr id="84" name="Rectangle 80"/>
            <p:cNvSpPr>
              <a:spLocks noChangeArrowheads="1"/>
            </p:cNvSpPr>
            <p:nvPr/>
          </p:nvSpPr>
          <p:spPr bwMode="auto">
            <a:xfrm>
              <a:off x="4097" y="1995"/>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85" name="Rectangle 81"/>
            <p:cNvSpPr>
              <a:spLocks noChangeArrowheads="1"/>
            </p:cNvSpPr>
            <p:nvPr/>
          </p:nvSpPr>
          <p:spPr bwMode="auto">
            <a:xfrm>
              <a:off x="4071" y="2012"/>
              <a:ext cx="357"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0         </a:t>
              </a:r>
              <a:endParaRPr lang="fr-FR" sz="2400">
                <a:latin typeface="Times New Roman" pitchFamily="18" charset="0"/>
              </a:endParaRPr>
            </a:p>
          </p:txBody>
        </p:sp>
        <p:sp>
          <p:nvSpPr>
            <p:cNvPr id="86" name="Rectangle 82"/>
            <p:cNvSpPr>
              <a:spLocks noChangeArrowheads="1"/>
            </p:cNvSpPr>
            <p:nvPr/>
          </p:nvSpPr>
          <p:spPr bwMode="auto">
            <a:xfrm>
              <a:off x="4452" y="2012"/>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87" name="Rectangle 83"/>
            <p:cNvSpPr>
              <a:spLocks noChangeArrowheads="1"/>
            </p:cNvSpPr>
            <p:nvPr/>
          </p:nvSpPr>
          <p:spPr bwMode="auto">
            <a:xfrm>
              <a:off x="4475" y="1950"/>
              <a:ext cx="8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b="1" i="1">
                  <a:solidFill>
                    <a:srgbClr val="000000"/>
                  </a:solidFill>
                  <a:latin typeface="Times New Roman" pitchFamily="18" charset="0"/>
                </a:rPr>
                <a:t>k</a:t>
              </a:r>
              <a:endParaRPr lang="fr-FR" sz="2400">
                <a:latin typeface="Times New Roman" pitchFamily="18" charset="0"/>
              </a:endParaRPr>
            </a:p>
          </p:txBody>
        </p:sp>
        <p:sp>
          <p:nvSpPr>
            <p:cNvPr id="88" name="Rectangle 84"/>
            <p:cNvSpPr>
              <a:spLocks noChangeArrowheads="1"/>
            </p:cNvSpPr>
            <p:nvPr/>
          </p:nvSpPr>
          <p:spPr bwMode="auto">
            <a:xfrm>
              <a:off x="4557" y="1976"/>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89" name="Rectangle 85"/>
            <p:cNvSpPr>
              <a:spLocks noChangeArrowheads="1"/>
            </p:cNvSpPr>
            <p:nvPr/>
          </p:nvSpPr>
          <p:spPr bwMode="auto">
            <a:xfrm>
              <a:off x="4580" y="2012"/>
              <a:ext cx="65"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b="1">
                  <a:solidFill>
                    <a:srgbClr val="000000"/>
                  </a:solidFill>
                  <a:latin typeface="Times New Roman" pitchFamily="18" charset="0"/>
                </a:rPr>
                <a:t>2</a:t>
              </a:r>
              <a:endParaRPr lang="fr-FR" sz="2400">
                <a:latin typeface="Times New Roman" pitchFamily="18" charset="0"/>
              </a:endParaRPr>
            </a:p>
          </p:txBody>
        </p:sp>
        <p:sp>
          <p:nvSpPr>
            <p:cNvPr id="90" name="Rectangle 86"/>
            <p:cNvSpPr>
              <a:spLocks noChangeArrowheads="1"/>
            </p:cNvSpPr>
            <p:nvPr/>
          </p:nvSpPr>
          <p:spPr bwMode="auto">
            <a:xfrm>
              <a:off x="4649" y="2015"/>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91" name="Rectangle 87"/>
            <p:cNvSpPr>
              <a:spLocks noChangeArrowheads="1"/>
            </p:cNvSpPr>
            <p:nvPr/>
          </p:nvSpPr>
          <p:spPr bwMode="auto">
            <a:xfrm>
              <a:off x="4682" y="1972"/>
              <a:ext cx="130"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a:solidFill>
                    <a:srgbClr val="000000"/>
                  </a:solidFill>
                  <a:latin typeface="Times New Roman" pitchFamily="18" charset="0"/>
                </a:rPr>
                <a:t>&gt; </a:t>
              </a:r>
              <a:endParaRPr lang="fr-FR" sz="2400">
                <a:latin typeface="Times New Roman" pitchFamily="18" charset="0"/>
              </a:endParaRPr>
            </a:p>
          </p:txBody>
        </p:sp>
        <p:sp>
          <p:nvSpPr>
            <p:cNvPr id="92" name="Rectangle 88"/>
            <p:cNvSpPr>
              <a:spLocks noChangeArrowheads="1"/>
            </p:cNvSpPr>
            <p:nvPr/>
          </p:nvSpPr>
          <p:spPr bwMode="auto">
            <a:xfrm>
              <a:off x="4860" y="1995"/>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93" name="Rectangle 89"/>
            <p:cNvSpPr>
              <a:spLocks noChangeArrowheads="1"/>
            </p:cNvSpPr>
            <p:nvPr/>
          </p:nvSpPr>
          <p:spPr bwMode="auto">
            <a:xfrm>
              <a:off x="4840" y="1953"/>
              <a:ext cx="8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b="1" i="1">
                  <a:solidFill>
                    <a:srgbClr val="000000"/>
                  </a:solidFill>
                  <a:latin typeface="Times New Roman" pitchFamily="18" charset="0"/>
                </a:rPr>
                <a:t>k</a:t>
              </a:r>
              <a:endParaRPr lang="fr-FR" sz="2400">
                <a:latin typeface="Times New Roman" pitchFamily="18" charset="0"/>
              </a:endParaRPr>
            </a:p>
          </p:txBody>
        </p:sp>
        <p:sp>
          <p:nvSpPr>
            <p:cNvPr id="94" name="Rectangle 90"/>
            <p:cNvSpPr>
              <a:spLocks noChangeArrowheads="1"/>
            </p:cNvSpPr>
            <p:nvPr/>
          </p:nvSpPr>
          <p:spPr bwMode="auto">
            <a:xfrm>
              <a:off x="4922" y="1979"/>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95" name="Rectangle 91"/>
            <p:cNvSpPr>
              <a:spLocks noChangeArrowheads="1"/>
            </p:cNvSpPr>
            <p:nvPr/>
          </p:nvSpPr>
          <p:spPr bwMode="auto">
            <a:xfrm>
              <a:off x="4922" y="2012"/>
              <a:ext cx="65"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b="1">
                  <a:solidFill>
                    <a:srgbClr val="000000"/>
                  </a:solidFill>
                  <a:latin typeface="Times New Roman" pitchFamily="18" charset="0"/>
                </a:rPr>
                <a:t>0</a:t>
              </a:r>
              <a:endParaRPr lang="fr-FR" sz="2400">
                <a:latin typeface="Times New Roman" pitchFamily="18" charset="0"/>
              </a:endParaRPr>
            </a:p>
          </p:txBody>
        </p:sp>
        <p:sp>
          <p:nvSpPr>
            <p:cNvPr id="96" name="Rectangle 92"/>
            <p:cNvSpPr>
              <a:spLocks noChangeArrowheads="1"/>
            </p:cNvSpPr>
            <p:nvPr/>
          </p:nvSpPr>
          <p:spPr bwMode="auto">
            <a:xfrm>
              <a:off x="4991" y="2015"/>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97" name="Line 93"/>
            <p:cNvSpPr>
              <a:spLocks noChangeShapeType="1"/>
            </p:cNvSpPr>
            <p:nvPr/>
          </p:nvSpPr>
          <p:spPr bwMode="auto">
            <a:xfrm flipV="1">
              <a:off x="4432" y="1966"/>
              <a:ext cx="1" cy="135"/>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8" name="Line 94"/>
            <p:cNvSpPr>
              <a:spLocks noChangeShapeType="1"/>
            </p:cNvSpPr>
            <p:nvPr/>
          </p:nvSpPr>
          <p:spPr bwMode="auto">
            <a:xfrm flipV="1">
              <a:off x="4653" y="1966"/>
              <a:ext cx="1" cy="135"/>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9" name="Line 95"/>
            <p:cNvSpPr>
              <a:spLocks noChangeShapeType="1"/>
            </p:cNvSpPr>
            <p:nvPr/>
          </p:nvSpPr>
          <p:spPr bwMode="auto">
            <a:xfrm flipV="1">
              <a:off x="4804" y="1966"/>
              <a:ext cx="1" cy="135"/>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00" name="Line 96"/>
            <p:cNvSpPr>
              <a:spLocks noChangeShapeType="1"/>
            </p:cNvSpPr>
            <p:nvPr/>
          </p:nvSpPr>
          <p:spPr bwMode="auto">
            <a:xfrm flipV="1">
              <a:off x="4998" y="1953"/>
              <a:ext cx="1" cy="1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01" name="Rectangle 97"/>
            <p:cNvSpPr>
              <a:spLocks noChangeArrowheads="1"/>
            </p:cNvSpPr>
            <p:nvPr/>
          </p:nvSpPr>
          <p:spPr bwMode="auto">
            <a:xfrm>
              <a:off x="3338" y="1890"/>
              <a:ext cx="8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b="1" i="1">
                  <a:solidFill>
                    <a:srgbClr val="FFFFFF"/>
                  </a:solidFill>
                  <a:latin typeface="Times New Roman" pitchFamily="18" charset="0"/>
                </a:rPr>
                <a:t>k</a:t>
              </a:r>
              <a:endParaRPr lang="fr-FR" sz="2400">
                <a:latin typeface="Times New Roman" pitchFamily="18" charset="0"/>
              </a:endParaRPr>
            </a:p>
          </p:txBody>
        </p:sp>
        <p:sp>
          <p:nvSpPr>
            <p:cNvPr id="102" name="Rectangle 98"/>
            <p:cNvSpPr>
              <a:spLocks noChangeArrowheads="1"/>
            </p:cNvSpPr>
            <p:nvPr/>
          </p:nvSpPr>
          <p:spPr bwMode="auto">
            <a:xfrm>
              <a:off x="3420" y="1916"/>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FFFFFF"/>
                  </a:solidFill>
                  <a:latin typeface="Times New Roman" pitchFamily="18" charset="0"/>
                </a:rPr>
                <a:t> </a:t>
              </a:r>
              <a:endParaRPr lang="fr-FR" sz="2400">
                <a:latin typeface="Times New Roman" pitchFamily="18" charset="0"/>
              </a:endParaRPr>
            </a:p>
          </p:txBody>
        </p:sp>
        <p:sp>
          <p:nvSpPr>
            <p:cNvPr id="103" name="Rectangle 99"/>
            <p:cNvSpPr>
              <a:spLocks noChangeArrowheads="1"/>
            </p:cNvSpPr>
            <p:nvPr/>
          </p:nvSpPr>
          <p:spPr bwMode="auto">
            <a:xfrm>
              <a:off x="3420" y="1930"/>
              <a:ext cx="65"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b="1">
                  <a:solidFill>
                    <a:srgbClr val="FFFFFF"/>
                  </a:solidFill>
                  <a:latin typeface="Times New Roman" pitchFamily="18" charset="0"/>
                </a:rPr>
                <a:t>2</a:t>
              </a:r>
              <a:endParaRPr lang="fr-FR" sz="2400">
                <a:latin typeface="Times New Roman" pitchFamily="18" charset="0"/>
              </a:endParaRPr>
            </a:p>
          </p:txBody>
        </p:sp>
        <p:sp>
          <p:nvSpPr>
            <p:cNvPr id="104" name="Rectangle 100"/>
            <p:cNvSpPr>
              <a:spLocks noChangeArrowheads="1"/>
            </p:cNvSpPr>
            <p:nvPr/>
          </p:nvSpPr>
          <p:spPr bwMode="auto">
            <a:xfrm>
              <a:off x="3489" y="1933"/>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FFFFFF"/>
                  </a:solidFill>
                  <a:latin typeface="Times New Roman" pitchFamily="18" charset="0"/>
                </a:rPr>
                <a:t> </a:t>
              </a:r>
              <a:endParaRPr lang="fr-FR" sz="2400">
                <a:latin typeface="Times New Roman" pitchFamily="18" charset="0"/>
              </a:endParaRPr>
            </a:p>
          </p:txBody>
        </p:sp>
        <p:sp>
          <p:nvSpPr>
            <p:cNvPr id="105" name="Rectangle 101"/>
            <p:cNvSpPr>
              <a:spLocks noChangeArrowheads="1"/>
            </p:cNvSpPr>
            <p:nvPr/>
          </p:nvSpPr>
          <p:spPr bwMode="auto">
            <a:xfrm>
              <a:off x="3052" y="1561"/>
              <a:ext cx="11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b="1" i="1">
                  <a:latin typeface="Times New Roman" pitchFamily="18" charset="0"/>
                </a:rPr>
                <a:t>Q</a:t>
              </a:r>
              <a:endParaRPr lang="fr-FR" sz="2400">
                <a:latin typeface="Times New Roman" pitchFamily="18" charset="0"/>
              </a:endParaRPr>
            </a:p>
          </p:txBody>
        </p:sp>
        <p:sp>
          <p:nvSpPr>
            <p:cNvPr id="106" name="Rectangle 102"/>
            <p:cNvSpPr>
              <a:spLocks noChangeArrowheads="1"/>
            </p:cNvSpPr>
            <p:nvPr/>
          </p:nvSpPr>
          <p:spPr bwMode="auto">
            <a:xfrm>
              <a:off x="3170" y="1587"/>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FFFFFF"/>
                  </a:solidFill>
                  <a:latin typeface="Times New Roman" pitchFamily="18" charset="0"/>
                </a:rPr>
                <a:t> </a:t>
              </a:r>
              <a:endParaRPr lang="fr-FR" sz="2400">
                <a:latin typeface="Times New Roman" pitchFamily="18" charset="0"/>
              </a:endParaRPr>
            </a:p>
          </p:txBody>
        </p:sp>
        <p:sp>
          <p:nvSpPr>
            <p:cNvPr id="107" name="Rectangle 103"/>
            <p:cNvSpPr>
              <a:spLocks noChangeArrowheads="1"/>
            </p:cNvSpPr>
            <p:nvPr/>
          </p:nvSpPr>
          <p:spPr bwMode="auto">
            <a:xfrm>
              <a:off x="3173" y="1601"/>
              <a:ext cx="65"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b="1">
                  <a:latin typeface="Times New Roman" pitchFamily="18" charset="0"/>
                </a:rPr>
                <a:t>2</a:t>
              </a:r>
              <a:endParaRPr lang="fr-FR" sz="2400">
                <a:latin typeface="Times New Roman" pitchFamily="18" charset="0"/>
              </a:endParaRPr>
            </a:p>
          </p:txBody>
        </p:sp>
        <p:sp>
          <p:nvSpPr>
            <p:cNvPr id="108" name="Rectangle 104"/>
            <p:cNvSpPr>
              <a:spLocks noChangeArrowheads="1"/>
            </p:cNvSpPr>
            <p:nvPr/>
          </p:nvSpPr>
          <p:spPr bwMode="auto">
            <a:xfrm>
              <a:off x="3242" y="1604"/>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FFFFFF"/>
                  </a:solidFill>
                  <a:latin typeface="Times New Roman" pitchFamily="18" charset="0"/>
                </a:rPr>
                <a:t> </a:t>
              </a:r>
              <a:endParaRPr lang="fr-FR" sz="2400">
                <a:latin typeface="Times New Roman" pitchFamily="18" charset="0"/>
              </a:endParaRPr>
            </a:p>
          </p:txBody>
        </p:sp>
        <p:sp>
          <p:nvSpPr>
            <p:cNvPr id="109" name="Rectangle 105"/>
            <p:cNvSpPr>
              <a:spLocks noChangeArrowheads="1"/>
            </p:cNvSpPr>
            <p:nvPr/>
          </p:nvSpPr>
          <p:spPr bwMode="auto">
            <a:xfrm>
              <a:off x="2611" y="2628"/>
              <a:ext cx="8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b="1" i="1">
                  <a:solidFill>
                    <a:srgbClr val="000000"/>
                  </a:solidFill>
                  <a:latin typeface="Times New Roman" pitchFamily="18" charset="0"/>
                </a:rPr>
                <a:t>k</a:t>
              </a:r>
              <a:endParaRPr lang="fr-FR" sz="2400">
                <a:latin typeface="Times New Roman" pitchFamily="18" charset="0"/>
              </a:endParaRPr>
            </a:p>
          </p:txBody>
        </p:sp>
        <p:sp>
          <p:nvSpPr>
            <p:cNvPr id="110" name="Rectangle 106"/>
            <p:cNvSpPr>
              <a:spLocks noChangeArrowheads="1"/>
            </p:cNvSpPr>
            <p:nvPr/>
          </p:nvSpPr>
          <p:spPr bwMode="auto">
            <a:xfrm>
              <a:off x="2693" y="2654"/>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11" name="Rectangle 107"/>
            <p:cNvSpPr>
              <a:spLocks noChangeArrowheads="1"/>
            </p:cNvSpPr>
            <p:nvPr/>
          </p:nvSpPr>
          <p:spPr bwMode="auto">
            <a:xfrm>
              <a:off x="2693" y="2667"/>
              <a:ext cx="65"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b="1">
                  <a:solidFill>
                    <a:srgbClr val="000000"/>
                  </a:solidFill>
                  <a:latin typeface="Times New Roman" pitchFamily="18" charset="0"/>
                </a:rPr>
                <a:t>1</a:t>
              </a:r>
              <a:endParaRPr lang="fr-FR" sz="2400">
                <a:latin typeface="Times New Roman" pitchFamily="18" charset="0"/>
              </a:endParaRPr>
            </a:p>
          </p:txBody>
        </p:sp>
        <p:sp>
          <p:nvSpPr>
            <p:cNvPr id="112" name="Rectangle 108"/>
            <p:cNvSpPr>
              <a:spLocks noChangeArrowheads="1"/>
            </p:cNvSpPr>
            <p:nvPr/>
          </p:nvSpPr>
          <p:spPr bwMode="auto">
            <a:xfrm>
              <a:off x="2762" y="2670"/>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13" name="Freeform 109"/>
            <p:cNvSpPr>
              <a:spLocks/>
            </p:cNvSpPr>
            <p:nvPr/>
          </p:nvSpPr>
          <p:spPr bwMode="auto">
            <a:xfrm>
              <a:off x="2762" y="2812"/>
              <a:ext cx="1493" cy="520"/>
            </a:xfrm>
            <a:custGeom>
              <a:avLst/>
              <a:gdLst>
                <a:gd name="T0" fmla="*/ 109 w 1493"/>
                <a:gd name="T1" fmla="*/ 0 h 520"/>
                <a:gd name="T2" fmla="*/ 86 w 1493"/>
                <a:gd name="T3" fmla="*/ 7 h 520"/>
                <a:gd name="T4" fmla="*/ 63 w 1493"/>
                <a:gd name="T5" fmla="*/ 16 h 520"/>
                <a:gd name="T6" fmla="*/ 43 w 1493"/>
                <a:gd name="T7" fmla="*/ 30 h 520"/>
                <a:gd name="T8" fmla="*/ 27 w 1493"/>
                <a:gd name="T9" fmla="*/ 46 h 520"/>
                <a:gd name="T10" fmla="*/ 13 w 1493"/>
                <a:gd name="T11" fmla="*/ 66 h 520"/>
                <a:gd name="T12" fmla="*/ 4 w 1493"/>
                <a:gd name="T13" fmla="*/ 89 h 520"/>
                <a:gd name="T14" fmla="*/ 0 w 1493"/>
                <a:gd name="T15" fmla="*/ 112 h 520"/>
                <a:gd name="T16" fmla="*/ 0 w 1493"/>
                <a:gd name="T17" fmla="*/ 398 h 520"/>
                <a:gd name="T18" fmla="*/ 0 w 1493"/>
                <a:gd name="T19" fmla="*/ 421 h 520"/>
                <a:gd name="T20" fmla="*/ 10 w 1493"/>
                <a:gd name="T21" fmla="*/ 444 h 520"/>
                <a:gd name="T22" fmla="*/ 20 w 1493"/>
                <a:gd name="T23" fmla="*/ 467 h 520"/>
                <a:gd name="T24" fmla="*/ 36 w 1493"/>
                <a:gd name="T25" fmla="*/ 484 h 520"/>
                <a:gd name="T26" fmla="*/ 53 w 1493"/>
                <a:gd name="T27" fmla="*/ 500 h 520"/>
                <a:gd name="T28" fmla="*/ 76 w 1493"/>
                <a:gd name="T29" fmla="*/ 510 h 520"/>
                <a:gd name="T30" fmla="*/ 99 w 1493"/>
                <a:gd name="T31" fmla="*/ 517 h 520"/>
                <a:gd name="T32" fmla="*/ 122 w 1493"/>
                <a:gd name="T33" fmla="*/ 520 h 520"/>
                <a:gd name="T34" fmla="*/ 1384 w 1493"/>
                <a:gd name="T35" fmla="*/ 520 h 520"/>
                <a:gd name="T36" fmla="*/ 1407 w 1493"/>
                <a:gd name="T37" fmla="*/ 517 h 520"/>
                <a:gd name="T38" fmla="*/ 1430 w 1493"/>
                <a:gd name="T39" fmla="*/ 507 h 520"/>
                <a:gd name="T40" fmla="*/ 1447 w 1493"/>
                <a:gd name="T41" fmla="*/ 494 h 520"/>
                <a:gd name="T42" fmla="*/ 1467 w 1493"/>
                <a:gd name="T43" fmla="*/ 477 h 520"/>
                <a:gd name="T44" fmla="*/ 1480 w 1493"/>
                <a:gd name="T45" fmla="*/ 458 h 520"/>
                <a:gd name="T46" fmla="*/ 1486 w 1493"/>
                <a:gd name="T47" fmla="*/ 435 h 520"/>
                <a:gd name="T48" fmla="*/ 1493 w 1493"/>
                <a:gd name="T49" fmla="*/ 412 h 520"/>
                <a:gd name="T50" fmla="*/ 1493 w 1493"/>
                <a:gd name="T51" fmla="*/ 125 h 520"/>
                <a:gd name="T52" fmla="*/ 1490 w 1493"/>
                <a:gd name="T53" fmla="*/ 99 h 520"/>
                <a:gd name="T54" fmla="*/ 1483 w 1493"/>
                <a:gd name="T55" fmla="*/ 76 h 520"/>
                <a:gd name="T56" fmla="*/ 1473 w 1493"/>
                <a:gd name="T57" fmla="*/ 56 h 520"/>
                <a:gd name="T58" fmla="*/ 1457 w 1493"/>
                <a:gd name="T59" fmla="*/ 36 h 520"/>
                <a:gd name="T60" fmla="*/ 1440 w 1493"/>
                <a:gd name="T61" fmla="*/ 23 h 520"/>
                <a:gd name="T62" fmla="*/ 1417 w 1493"/>
                <a:gd name="T63" fmla="*/ 10 h 520"/>
                <a:gd name="T64" fmla="*/ 1394 w 1493"/>
                <a:gd name="T65" fmla="*/ 3 h 520"/>
                <a:gd name="T66" fmla="*/ 1371 w 1493"/>
                <a:gd name="T67"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93" h="520">
                  <a:moveTo>
                    <a:pt x="122" y="0"/>
                  </a:moveTo>
                  <a:lnTo>
                    <a:pt x="109" y="0"/>
                  </a:lnTo>
                  <a:lnTo>
                    <a:pt x="99" y="3"/>
                  </a:lnTo>
                  <a:lnTo>
                    <a:pt x="86" y="7"/>
                  </a:lnTo>
                  <a:lnTo>
                    <a:pt x="76" y="10"/>
                  </a:lnTo>
                  <a:lnTo>
                    <a:pt x="63" y="16"/>
                  </a:lnTo>
                  <a:lnTo>
                    <a:pt x="53" y="23"/>
                  </a:lnTo>
                  <a:lnTo>
                    <a:pt x="43" y="30"/>
                  </a:lnTo>
                  <a:lnTo>
                    <a:pt x="36" y="36"/>
                  </a:lnTo>
                  <a:lnTo>
                    <a:pt x="27" y="46"/>
                  </a:lnTo>
                  <a:lnTo>
                    <a:pt x="20" y="56"/>
                  </a:lnTo>
                  <a:lnTo>
                    <a:pt x="13" y="66"/>
                  </a:lnTo>
                  <a:lnTo>
                    <a:pt x="10" y="76"/>
                  </a:lnTo>
                  <a:lnTo>
                    <a:pt x="4" y="89"/>
                  </a:lnTo>
                  <a:lnTo>
                    <a:pt x="0" y="99"/>
                  </a:lnTo>
                  <a:lnTo>
                    <a:pt x="0" y="112"/>
                  </a:lnTo>
                  <a:lnTo>
                    <a:pt x="0" y="125"/>
                  </a:lnTo>
                  <a:lnTo>
                    <a:pt x="0" y="398"/>
                  </a:lnTo>
                  <a:lnTo>
                    <a:pt x="0" y="412"/>
                  </a:lnTo>
                  <a:lnTo>
                    <a:pt x="0" y="421"/>
                  </a:lnTo>
                  <a:lnTo>
                    <a:pt x="4" y="435"/>
                  </a:lnTo>
                  <a:lnTo>
                    <a:pt x="10" y="444"/>
                  </a:lnTo>
                  <a:lnTo>
                    <a:pt x="13" y="458"/>
                  </a:lnTo>
                  <a:lnTo>
                    <a:pt x="20" y="467"/>
                  </a:lnTo>
                  <a:lnTo>
                    <a:pt x="27" y="477"/>
                  </a:lnTo>
                  <a:lnTo>
                    <a:pt x="36" y="484"/>
                  </a:lnTo>
                  <a:lnTo>
                    <a:pt x="43" y="494"/>
                  </a:lnTo>
                  <a:lnTo>
                    <a:pt x="53" y="500"/>
                  </a:lnTo>
                  <a:lnTo>
                    <a:pt x="63" y="507"/>
                  </a:lnTo>
                  <a:lnTo>
                    <a:pt x="76" y="510"/>
                  </a:lnTo>
                  <a:lnTo>
                    <a:pt x="86" y="517"/>
                  </a:lnTo>
                  <a:lnTo>
                    <a:pt x="99" y="517"/>
                  </a:lnTo>
                  <a:lnTo>
                    <a:pt x="109" y="520"/>
                  </a:lnTo>
                  <a:lnTo>
                    <a:pt x="122" y="520"/>
                  </a:lnTo>
                  <a:lnTo>
                    <a:pt x="1371" y="520"/>
                  </a:lnTo>
                  <a:lnTo>
                    <a:pt x="1384" y="520"/>
                  </a:lnTo>
                  <a:lnTo>
                    <a:pt x="1394" y="517"/>
                  </a:lnTo>
                  <a:lnTo>
                    <a:pt x="1407" y="517"/>
                  </a:lnTo>
                  <a:lnTo>
                    <a:pt x="1417" y="510"/>
                  </a:lnTo>
                  <a:lnTo>
                    <a:pt x="1430" y="507"/>
                  </a:lnTo>
                  <a:lnTo>
                    <a:pt x="1440" y="500"/>
                  </a:lnTo>
                  <a:lnTo>
                    <a:pt x="1447" y="494"/>
                  </a:lnTo>
                  <a:lnTo>
                    <a:pt x="1457" y="484"/>
                  </a:lnTo>
                  <a:lnTo>
                    <a:pt x="1467" y="477"/>
                  </a:lnTo>
                  <a:lnTo>
                    <a:pt x="1473" y="467"/>
                  </a:lnTo>
                  <a:lnTo>
                    <a:pt x="1480" y="458"/>
                  </a:lnTo>
                  <a:lnTo>
                    <a:pt x="1483" y="444"/>
                  </a:lnTo>
                  <a:lnTo>
                    <a:pt x="1486" y="435"/>
                  </a:lnTo>
                  <a:lnTo>
                    <a:pt x="1490" y="421"/>
                  </a:lnTo>
                  <a:lnTo>
                    <a:pt x="1493" y="412"/>
                  </a:lnTo>
                  <a:lnTo>
                    <a:pt x="1493" y="398"/>
                  </a:lnTo>
                  <a:lnTo>
                    <a:pt x="1493" y="125"/>
                  </a:lnTo>
                  <a:lnTo>
                    <a:pt x="1493" y="112"/>
                  </a:lnTo>
                  <a:lnTo>
                    <a:pt x="1490" y="99"/>
                  </a:lnTo>
                  <a:lnTo>
                    <a:pt x="1486" y="89"/>
                  </a:lnTo>
                  <a:lnTo>
                    <a:pt x="1483" y="76"/>
                  </a:lnTo>
                  <a:lnTo>
                    <a:pt x="1480" y="66"/>
                  </a:lnTo>
                  <a:lnTo>
                    <a:pt x="1473" y="56"/>
                  </a:lnTo>
                  <a:lnTo>
                    <a:pt x="1467" y="46"/>
                  </a:lnTo>
                  <a:lnTo>
                    <a:pt x="1457" y="36"/>
                  </a:lnTo>
                  <a:lnTo>
                    <a:pt x="1447" y="30"/>
                  </a:lnTo>
                  <a:lnTo>
                    <a:pt x="1440" y="23"/>
                  </a:lnTo>
                  <a:lnTo>
                    <a:pt x="1430" y="16"/>
                  </a:lnTo>
                  <a:lnTo>
                    <a:pt x="1417" y="10"/>
                  </a:lnTo>
                  <a:lnTo>
                    <a:pt x="1407" y="7"/>
                  </a:lnTo>
                  <a:lnTo>
                    <a:pt x="1394" y="3"/>
                  </a:lnTo>
                  <a:lnTo>
                    <a:pt x="1384" y="0"/>
                  </a:lnTo>
                  <a:lnTo>
                    <a:pt x="1371" y="0"/>
                  </a:lnTo>
                  <a:lnTo>
                    <a:pt x="1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14" name="Freeform 110"/>
            <p:cNvSpPr>
              <a:spLocks/>
            </p:cNvSpPr>
            <p:nvPr/>
          </p:nvSpPr>
          <p:spPr bwMode="auto">
            <a:xfrm>
              <a:off x="2762" y="2812"/>
              <a:ext cx="1493" cy="520"/>
            </a:xfrm>
            <a:custGeom>
              <a:avLst/>
              <a:gdLst>
                <a:gd name="T0" fmla="*/ 109 w 1493"/>
                <a:gd name="T1" fmla="*/ 0 h 520"/>
                <a:gd name="T2" fmla="*/ 86 w 1493"/>
                <a:gd name="T3" fmla="*/ 7 h 520"/>
                <a:gd name="T4" fmla="*/ 63 w 1493"/>
                <a:gd name="T5" fmla="*/ 16 h 520"/>
                <a:gd name="T6" fmla="*/ 43 w 1493"/>
                <a:gd name="T7" fmla="*/ 30 h 520"/>
                <a:gd name="T8" fmla="*/ 27 w 1493"/>
                <a:gd name="T9" fmla="*/ 46 h 520"/>
                <a:gd name="T10" fmla="*/ 13 w 1493"/>
                <a:gd name="T11" fmla="*/ 66 h 520"/>
                <a:gd name="T12" fmla="*/ 4 w 1493"/>
                <a:gd name="T13" fmla="*/ 89 h 520"/>
                <a:gd name="T14" fmla="*/ 0 w 1493"/>
                <a:gd name="T15" fmla="*/ 112 h 520"/>
                <a:gd name="T16" fmla="*/ 0 w 1493"/>
                <a:gd name="T17" fmla="*/ 398 h 520"/>
                <a:gd name="T18" fmla="*/ 0 w 1493"/>
                <a:gd name="T19" fmla="*/ 421 h 520"/>
                <a:gd name="T20" fmla="*/ 10 w 1493"/>
                <a:gd name="T21" fmla="*/ 444 h 520"/>
                <a:gd name="T22" fmla="*/ 20 w 1493"/>
                <a:gd name="T23" fmla="*/ 467 h 520"/>
                <a:gd name="T24" fmla="*/ 36 w 1493"/>
                <a:gd name="T25" fmla="*/ 484 h 520"/>
                <a:gd name="T26" fmla="*/ 53 w 1493"/>
                <a:gd name="T27" fmla="*/ 500 h 520"/>
                <a:gd name="T28" fmla="*/ 76 w 1493"/>
                <a:gd name="T29" fmla="*/ 510 h 520"/>
                <a:gd name="T30" fmla="*/ 99 w 1493"/>
                <a:gd name="T31" fmla="*/ 517 h 520"/>
                <a:gd name="T32" fmla="*/ 122 w 1493"/>
                <a:gd name="T33" fmla="*/ 520 h 520"/>
                <a:gd name="T34" fmla="*/ 1384 w 1493"/>
                <a:gd name="T35" fmla="*/ 520 h 520"/>
                <a:gd name="T36" fmla="*/ 1407 w 1493"/>
                <a:gd name="T37" fmla="*/ 517 h 520"/>
                <a:gd name="T38" fmla="*/ 1430 w 1493"/>
                <a:gd name="T39" fmla="*/ 507 h 520"/>
                <a:gd name="T40" fmla="*/ 1447 w 1493"/>
                <a:gd name="T41" fmla="*/ 494 h 520"/>
                <a:gd name="T42" fmla="*/ 1467 w 1493"/>
                <a:gd name="T43" fmla="*/ 477 h 520"/>
                <a:gd name="T44" fmla="*/ 1480 w 1493"/>
                <a:gd name="T45" fmla="*/ 458 h 520"/>
                <a:gd name="T46" fmla="*/ 1486 w 1493"/>
                <a:gd name="T47" fmla="*/ 435 h 520"/>
                <a:gd name="T48" fmla="*/ 1493 w 1493"/>
                <a:gd name="T49" fmla="*/ 412 h 520"/>
                <a:gd name="T50" fmla="*/ 1493 w 1493"/>
                <a:gd name="T51" fmla="*/ 125 h 520"/>
                <a:gd name="T52" fmla="*/ 1490 w 1493"/>
                <a:gd name="T53" fmla="*/ 99 h 520"/>
                <a:gd name="T54" fmla="*/ 1483 w 1493"/>
                <a:gd name="T55" fmla="*/ 76 h 520"/>
                <a:gd name="T56" fmla="*/ 1473 w 1493"/>
                <a:gd name="T57" fmla="*/ 56 h 520"/>
                <a:gd name="T58" fmla="*/ 1457 w 1493"/>
                <a:gd name="T59" fmla="*/ 36 h 520"/>
                <a:gd name="T60" fmla="*/ 1440 w 1493"/>
                <a:gd name="T61" fmla="*/ 23 h 520"/>
                <a:gd name="T62" fmla="*/ 1417 w 1493"/>
                <a:gd name="T63" fmla="*/ 10 h 520"/>
                <a:gd name="T64" fmla="*/ 1394 w 1493"/>
                <a:gd name="T65" fmla="*/ 3 h 520"/>
                <a:gd name="T66" fmla="*/ 1371 w 1493"/>
                <a:gd name="T67"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93" h="520">
                  <a:moveTo>
                    <a:pt x="122" y="0"/>
                  </a:moveTo>
                  <a:lnTo>
                    <a:pt x="109" y="0"/>
                  </a:lnTo>
                  <a:lnTo>
                    <a:pt x="99" y="3"/>
                  </a:lnTo>
                  <a:lnTo>
                    <a:pt x="86" y="7"/>
                  </a:lnTo>
                  <a:lnTo>
                    <a:pt x="76" y="10"/>
                  </a:lnTo>
                  <a:lnTo>
                    <a:pt x="63" y="16"/>
                  </a:lnTo>
                  <a:lnTo>
                    <a:pt x="53" y="23"/>
                  </a:lnTo>
                  <a:lnTo>
                    <a:pt x="43" y="30"/>
                  </a:lnTo>
                  <a:lnTo>
                    <a:pt x="36" y="36"/>
                  </a:lnTo>
                  <a:lnTo>
                    <a:pt x="27" y="46"/>
                  </a:lnTo>
                  <a:lnTo>
                    <a:pt x="20" y="56"/>
                  </a:lnTo>
                  <a:lnTo>
                    <a:pt x="13" y="66"/>
                  </a:lnTo>
                  <a:lnTo>
                    <a:pt x="10" y="76"/>
                  </a:lnTo>
                  <a:lnTo>
                    <a:pt x="4" y="89"/>
                  </a:lnTo>
                  <a:lnTo>
                    <a:pt x="0" y="99"/>
                  </a:lnTo>
                  <a:lnTo>
                    <a:pt x="0" y="112"/>
                  </a:lnTo>
                  <a:lnTo>
                    <a:pt x="0" y="125"/>
                  </a:lnTo>
                  <a:lnTo>
                    <a:pt x="0" y="398"/>
                  </a:lnTo>
                  <a:lnTo>
                    <a:pt x="0" y="412"/>
                  </a:lnTo>
                  <a:lnTo>
                    <a:pt x="0" y="421"/>
                  </a:lnTo>
                  <a:lnTo>
                    <a:pt x="4" y="435"/>
                  </a:lnTo>
                  <a:lnTo>
                    <a:pt x="10" y="444"/>
                  </a:lnTo>
                  <a:lnTo>
                    <a:pt x="13" y="458"/>
                  </a:lnTo>
                  <a:lnTo>
                    <a:pt x="20" y="467"/>
                  </a:lnTo>
                  <a:lnTo>
                    <a:pt x="27" y="477"/>
                  </a:lnTo>
                  <a:lnTo>
                    <a:pt x="36" y="484"/>
                  </a:lnTo>
                  <a:lnTo>
                    <a:pt x="43" y="494"/>
                  </a:lnTo>
                  <a:lnTo>
                    <a:pt x="53" y="500"/>
                  </a:lnTo>
                  <a:lnTo>
                    <a:pt x="63" y="507"/>
                  </a:lnTo>
                  <a:lnTo>
                    <a:pt x="76" y="510"/>
                  </a:lnTo>
                  <a:lnTo>
                    <a:pt x="86" y="517"/>
                  </a:lnTo>
                  <a:lnTo>
                    <a:pt x="99" y="517"/>
                  </a:lnTo>
                  <a:lnTo>
                    <a:pt x="109" y="520"/>
                  </a:lnTo>
                  <a:lnTo>
                    <a:pt x="122" y="520"/>
                  </a:lnTo>
                  <a:lnTo>
                    <a:pt x="1371" y="520"/>
                  </a:lnTo>
                  <a:lnTo>
                    <a:pt x="1384" y="520"/>
                  </a:lnTo>
                  <a:lnTo>
                    <a:pt x="1394" y="517"/>
                  </a:lnTo>
                  <a:lnTo>
                    <a:pt x="1407" y="517"/>
                  </a:lnTo>
                  <a:lnTo>
                    <a:pt x="1417" y="510"/>
                  </a:lnTo>
                  <a:lnTo>
                    <a:pt x="1430" y="507"/>
                  </a:lnTo>
                  <a:lnTo>
                    <a:pt x="1440" y="500"/>
                  </a:lnTo>
                  <a:lnTo>
                    <a:pt x="1447" y="494"/>
                  </a:lnTo>
                  <a:lnTo>
                    <a:pt x="1457" y="484"/>
                  </a:lnTo>
                  <a:lnTo>
                    <a:pt x="1467" y="477"/>
                  </a:lnTo>
                  <a:lnTo>
                    <a:pt x="1473" y="467"/>
                  </a:lnTo>
                  <a:lnTo>
                    <a:pt x="1480" y="458"/>
                  </a:lnTo>
                  <a:lnTo>
                    <a:pt x="1483" y="444"/>
                  </a:lnTo>
                  <a:lnTo>
                    <a:pt x="1486" y="435"/>
                  </a:lnTo>
                  <a:lnTo>
                    <a:pt x="1490" y="421"/>
                  </a:lnTo>
                  <a:lnTo>
                    <a:pt x="1493" y="412"/>
                  </a:lnTo>
                  <a:lnTo>
                    <a:pt x="1493" y="398"/>
                  </a:lnTo>
                  <a:lnTo>
                    <a:pt x="1493" y="125"/>
                  </a:lnTo>
                  <a:lnTo>
                    <a:pt x="1493" y="112"/>
                  </a:lnTo>
                  <a:lnTo>
                    <a:pt x="1490" y="99"/>
                  </a:lnTo>
                  <a:lnTo>
                    <a:pt x="1486" y="89"/>
                  </a:lnTo>
                  <a:lnTo>
                    <a:pt x="1483" y="76"/>
                  </a:lnTo>
                  <a:lnTo>
                    <a:pt x="1480" y="66"/>
                  </a:lnTo>
                  <a:lnTo>
                    <a:pt x="1473" y="56"/>
                  </a:lnTo>
                  <a:lnTo>
                    <a:pt x="1467" y="46"/>
                  </a:lnTo>
                  <a:lnTo>
                    <a:pt x="1457" y="36"/>
                  </a:lnTo>
                  <a:lnTo>
                    <a:pt x="1447" y="30"/>
                  </a:lnTo>
                  <a:lnTo>
                    <a:pt x="1440" y="23"/>
                  </a:lnTo>
                  <a:lnTo>
                    <a:pt x="1430" y="16"/>
                  </a:lnTo>
                  <a:lnTo>
                    <a:pt x="1417" y="10"/>
                  </a:lnTo>
                  <a:lnTo>
                    <a:pt x="1407" y="7"/>
                  </a:lnTo>
                  <a:lnTo>
                    <a:pt x="1394" y="3"/>
                  </a:lnTo>
                  <a:lnTo>
                    <a:pt x="1384" y="0"/>
                  </a:lnTo>
                  <a:lnTo>
                    <a:pt x="1371" y="0"/>
                  </a:lnTo>
                  <a:lnTo>
                    <a:pt x="122" y="0"/>
                  </a:lnTo>
                </a:path>
              </a:pathLst>
            </a:custGeom>
            <a:noFill/>
            <a:ln w="206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15" name="Rectangle 111"/>
            <p:cNvSpPr>
              <a:spLocks noChangeArrowheads="1"/>
            </p:cNvSpPr>
            <p:nvPr/>
          </p:nvSpPr>
          <p:spPr bwMode="auto">
            <a:xfrm>
              <a:off x="2805" y="2901"/>
              <a:ext cx="1226"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a:solidFill>
                    <a:srgbClr val="000000"/>
                  </a:solidFill>
                  <a:latin typeface="Times New Roman" pitchFamily="18" charset="0"/>
                </a:rPr>
                <a:t>Inelastic Scattering</a:t>
              </a:r>
              <a:endParaRPr lang="fr-FR" sz="2400">
                <a:latin typeface="Times New Roman" pitchFamily="18" charset="0"/>
              </a:endParaRPr>
            </a:p>
          </p:txBody>
        </p:sp>
        <p:sp>
          <p:nvSpPr>
            <p:cNvPr id="116" name="Rectangle 112"/>
            <p:cNvSpPr>
              <a:spLocks noChangeArrowheads="1"/>
            </p:cNvSpPr>
            <p:nvPr/>
          </p:nvSpPr>
          <p:spPr bwMode="auto">
            <a:xfrm>
              <a:off x="4186" y="2924"/>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17" name="Rectangle 113"/>
            <p:cNvSpPr>
              <a:spLocks noChangeArrowheads="1"/>
            </p:cNvSpPr>
            <p:nvPr/>
          </p:nvSpPr>
          <p:spPr bwMode="auto">
            <a:xfrm>
              <a:off x="2818" y="3122"/>
              <a:ext cx="98"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i="1">
                  <a:solidFill>
                    <a:srgbClr val="000000"/>
                  </a:solidFill>
                  <a:latin typeface="Times New Roman" pitchFamily="18" charset="0"/>
                </a:rPr>
                <a:t>E</a:t>
              </a:r>
              <a:endParaRPr lang="fr-FR" sz="2400">
                <a:latin typeface="Times New Roman" pitchFamily="18" charset="0"/>
              </a:endParaRPr>
            </a:p>
          </p:txBody>
        </p:sp>
        <p:sp>
          <p:nvSpPr>
            <p:cNvPr id="118" name="Rectangle 114"/>
            <p:cNvSpPr>
              <a:spLocks noChangeArrowheads="1"/>
            </p:cNvSpPr>
            <p:nvPr/>
          </p:nvSpPr>
          <p:spPr bwMode="auto">
            <a:xfrm>
              <a:off x="2920" y="3145"/>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19" name="Rectangle 115"/>
            <p:cNvSpPr>
              <a:spLocks noChangeArrowheads="1"/>
            </p:cNvSpPr>
            <p:nvPr/>
          </p:nvSpPr>
          <p:spPr bwMode="auto">
            <a:xfrm>
              <a:off x="2913" y="3161"/>
              <a:ext cx="65"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1</a:t>
              </a:r>
              <a:endParaRPr lang="fr-FR" sz="2400">
                <a:latin typeface="Times New Roman" pitchFamily="18" charset="0"/>
              </a:endParaRPr>
            </a:p>
          </p:txBody>
        </p:sp>
        <p:sp>
          <p:nvSpPr>
            <p:cNvPr id="120" name="Rectangle 116"/>
            <p:cNvSpPr>
              <a:spLocks noChangeArrowheads="1"/>
            </p:cNvSpPr>
            <p:nvPr/>
          </p:nvSpPr>
          <p:spPr bwMode="auto">
            <a:xfrm>
              <a:off x="2983" y="3161"/>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21" name="Rectangle 117"/>
            <p:cNvSpPr>
              <a:spLocks noChangeArrowheads="1"/>
            </p:cNvSpPr>
            <p:nvPr/>
          </p:nvSpPr>
          <p:spPr bwMode="auto">
            <a:xfrm>
              <a:off x="2983" y="3122"/>
              <a:ext cx="171"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a:solidFill>
                    <a:srgbClr val="000000"/>
                  </a:solidFill>
                  <a:latin typeface="Times New Roman" pitchFamily="18" charset="0"/>
                </a:rPr>
                <a:t> &lt; </a:t>
              </a:r>
              <a:endParaRPr lang="fr-FR" sz="2400">
                <a:latin typeface="Times New Roman" pitchFamily="18" charset="0"/>
              </a:endParaRPr>
            </a:p>
          </p:txBody>
        </p:sp>
        <p:sp>
          <p:nvSpPr>
            <p:cNvPr id="122" name="Rectangle 118"/>
            <p:cNvSpPr>
              <a:spLocks noChangeArrowheads="1"/>
            </p:cNvSpPr>
            <p:nvPr/>
          </p:nvSpPr>
          <p:spPr bwMode="auto">
            <a:xfrm>
              <a:off x="3160" y="3145"/>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23" name="Rectangle 119"/>
            <p:cNvSpPr>
              <a:spLocks noChangeArrowheads="1"/>
            </p:cNvSpPr>
            <p:nvPr/>
          </p:nvSpPr>
          <p:spPr bwMode="auto">
            <a:xfrm>
              <a:off x="3160" y="3122"/>
              <a:ext cx="98"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i="1">
                  <a:solidFill>
                    <a:srgbClr val="000000"/>
                  </a:solidFill>
                  <a:latin typeface="Times New Roman" pitchFamily="18" charset="0"/>
                </a:rPr>
                <a:t>E</a:t>
              </a:r>
              <a:endParaRPr lang="fr-FR" sz="2400">
                <a:latin typeface="Times New Roman" pitchFamily="18" charset="0"/>
              </a:endParaRPr>
            </a:p>
          </p:txBody>
        </p:sp>
        <p:sp>
          <p:nvSpPr>
            <p:cNvPr id="124" name="Rectangle 120"/>
            <p:cNvSpPr>
              <a:spLocks noChangeArrowheads="1"/>
            </p:cNvSpPr>
            <p:nvPr/>
          </p:nvSpPr>
          <p:spPr bwMode="auto">
            <a:xfrm>
              <a:off x="3262" y="3145"/>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25" name="Rectangle 121"/>
            <p:cNvSpPr>
              <a:spLocks noChangeArrowheads="1"/>
            </p:cNvSpPr>
            <p:nvPr/>
          </p:nvSpPr>
          <p:spPr bwMode="auto">
            <a:xfrm>
              <a:off x="3236" y="3161"/>
              <a:ext cx="357"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0         </a:t>
              </a:r>
              <a:endParaRPr lang="fr-FR" sz="2400">
                <a:latin typeface="Times New Roman" pitchFamily="18" charset="0"/>
              </a:endParaRPr>
            </a:p>
          </p:txBody>
        </p:sp>
        <p:sp>
          <p:nvSpPr>
            <p:cNvPr id="126" name="Rectangle 122"/>
            <p:cNvSpPr>
              <a:spLocks noChangeArrowheads="1"/>
            </p:cNvSpPr>
            <p:nvPr/>
          </p:nvSpPr>
          <p:spPr bwMode="auto">
            <a:xfrm>
              <a:off x="3617" y="3161"/>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27" name="Rectangle 123"/>
            <p:cNvSpPr>
              <a:spLocks noChangeArrowheads="1"/>
            </p:cNvSpPr>
            <p:nvPr/>
          </p:nvSpPr>
          <p:spPr bwMode="auto">
            <a:xfrm>
              <a:off x="3673" y="3112"/>
              <a:ext cx="80"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b="1" i="1">
                  <a:solidFill>
                    <a:srgbClr val="000000"/>
                  </a:solidFill>
                  <a:latin typeface="Times New Roman" pitchFamily="18" charset="0"/>
                </a:rPr>
                <a:t>k</a:t>
              </a:r>
              <a:endParaRPr lang="fr-FR" sz="2400">
                <a:latin typeface="Times New Roman" pitchFamily="18" charset="0"/>
              </a:endParaRPr>
            </a:p>
          </p:txBody>
        </p:sp>
        <p:sp>
          <p:nvSpPr>
            <p:cNvPr id="128" name="Rectangle 124"/>
            <p:cNvSpPr>
              <a:spLocks noChangeArrowheads="1"/>
            </p:cNvSpPr>
            <p:nvPr/>
          </p:nvSpPr>
          <p:spPr bwMode="auto">
            <a:xfrm>
              <a:off x="3755" y="3138"/>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29" name="Rectangle 125"/>
            <p:cNvSpPr>
              <a:spLocks noChangeArrowheads="1"/>
            </p:cNvSpPr>
            <p:nvPr/>
          </p:nvSpPr>
          <p:spPr bwMode="auto">
            <a:xfrm>
              <a:off x="3755" y="3161"/>
              <a:ext cx="65"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b="1">
                  <a:solidFill>
                    <a:srgbClr val="000000"/>
                  </a:solidFill>
                  <a:latin typeface="Times New Roman" pitchFamily="18" charset="0"/>
                </a:rPr>
                <a:t>1</a:t>
              </a:r>
              <a:endParaRPr lang="fr-FR" sz="2400">
                <a:latin typeface="Times New Roman" pitchFamily="18" charset="0"/>
              </a:endParaRPr>
            </a:p>
          </p:txBody>
        </p:sp>
        <p:sp>
          <p:nvSpPr>
            <p:cNvPr id="130" name="Rectangle 126"/>
            <p:cNvSpPr>
              <a:spLocks noChangeArrowheads="1"/>
            </p:cNvSpPr>
            <p:nvPr/>
          </p:nvSpPr>
          <p:spPr bwMode="auto">
            <a:xfrm>
              <a:off x="3824" y="3164"/>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31" name="Rectangle 127"/>
            <p:cNvSpPr>
              <a:spLocks noChangeArrowheads="1"/>
            </p:cNvSpPr>
            <p:nvPr/>
          </p:nvSpPr>
          <p:spPr bwMode="auto">
            <a:xfrm>
              <a:off x="3844" y="3122"/>
              <a:ext cx="130"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a:solidFill>
                    <a:srgbClr val="000000"/>
                  </a:solidFill>
                  <a:latin typeface="Times New Roman" pitchFamily="18" charset="0"/>
                </a:rPr>
                <a:t>&lt; </a:t>
              </a:r>
              <a:endParaRPr lang="fr-FR" sz="2400">
                <a:latin typeface="Times New Roman" pitchFamily="18" charset="0"/>
              </a:endParaRPr>
            </a:p>
          </p:txBody>
        </p:sp>
        <p:sp>
          <p:nvSpPr>
            <p:cNvPr id="132" name="Rectangle 128"/>
            <p:cNvSpPr>
              <a:spLocks noChangeArrowheads="1"/>
            </p:cNvSpPr>
            <p:nvPr/>
          </p:nvSpPr>
          <p:spPr bwMode="auto">
            <a:xfrm>
              <a:off x="4021" y="3145"/>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33" name="Rectangle 129"/>
            <p:cNvSpPr>
              <a:spLocks noChangeArrowheads="1"/>
            </p:cNvSpPr>
            <p:nvPr/>
          </p:nvSpPr>
          <p:spPr bwMode="auto">
            <a:xfrm>
              <a:off x="4002" y="3102"/>
              <a:ext cx="80"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b="1" i="1">
                  <a:solidFill>
                    <a:srgbClr val="000000"/>
                  </a:solidFill>
                  <a:latin typeface="Times New Roman" pitchFamily="18" charset="0"/>
                </a:rPr>
                <a:t>k</a:t>
              </a:r>
              <a:endParaRPr lang="fr-FR" sz="2400">
                <a:latin typeface="Times New Roman" pitchFamily="18" charset="0"/>
              </a:endParaRPr>
            </a:p>
          </p:txBody>
        </p:sp>
        <p:sp>
          <p:nvSpPr>
            <p:cNvPr id="134" name="Rectangle 130"/>
            <p:cNvSpPr>
              <a:spLocks noChangeArrowheads="1"/>
            </p:cNvSpPr>
            <p:nvPr/>
          </p:nvSpPr>
          <p:spPr bwMode="auto">
            <a:xfrm>
              <a:off x="4084" y="3128"/>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35" name="Rectangle 131"/>
            <p:cNvSpPr>
              <a:spLocks noChangeArrowheads="1"/>
            </p:cNvSpPr>
            <p:nvPr/>
          </p:nvSpPr>
          <p:spPr bwMode="auto">
            <a:xfrm>
              <a:off x="4084" y="3161"/>
              <a:ext cx="65"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b="1">
                  <a:solidFill>
                    <a:srgbClr val="000000"/>
                  </a:solidFill>
                  <a:latin typeface="Times New Roman" pitchFamily="18" charset="0"/>
                </a:rPr>
                <a:t>0</a:t>
              </a:r>
              <a:endParaRPr lang="fr-FR" sz="2400">
                <a:latin typeface="Times New Roman" pitchFamily="18" charset="0"/>
              </a:endParaRPr>
            </a:p>
          </p:txBody>
        </p:sp>
        <p:sp>
          <p:nvSpPr>
            <p:cNvPr id="136" name="Rectangle 132"/>
            <p:cNvSpPr>
              <a:spLocks noChangeArrowheads="1"/>
            </p:cNvSpPr>
            <p:nvPr/>
          </p:nvSpPr>
          <p:spPr bwMode="auto">
            <a:xfrm>
              <a:off x="4153" y="3164"/>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37" name="Line 133"/>
            <p:cNvSpPr>
              <a:spLocks noChangeShapeType="1"/>
            </p:cNvSpPr>
            <p:nvPr/>
          </p:nvSpPr>
          <p:spPr bwMode="auto">
            <a:xfrm flipV="1">
              <a:off x="3597" y="3115"/>
              <a:ext cx="1" cy="135"/>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8" name="Line 134"/>
            <p:cNvSpPr>
              <a:spLocks noChangeShapeType="1"/>
            </p:cNvSpPr>
            <p:nvPr/>
          </p:nvSpPr>
          <p:spPr bwMode="auto">
            <a:xfrm flipV="1">
              <a:off x="3818" y="3115"/>
              <a:ext cx="1" cy="135"/>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39" name="Line 135"/>
            <p:cNvSpPr>
              <a:spLocks noChangeShapeType="1"/>
            </p:cNvSpPr>
            <p:nvPr/>
          </p:nvSpPr>
          <p:spPr bwMode="auto">
            <a:xfrm flipV="1">
              <a:off x="3969" y="3115"/>
              <a:ext cx="1" cy="135"/>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40" name="Line 136"/>
            <p:cNvSpPr>
              <a:spLocks noChangeShapeType="1"/>
            </p:cNvSpPr>
            <p:nvPr/>
          </p:nvSpPr>
          <p:spPr bwMode="auto">
            <a:xfrm flipV="1">
              <a:off x="4160" y="3115"/>
              <a:ext cx="1" cy="135"/>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41" name="Rectangle 137"/>
            <p:cNvSpPr>
              <a:spLocks noChangeArrowheads="1"/>
            </p:cNvSpPr>
            <p:nvPr/>
          </p:nvSpPr>
          <p:spPr bwMode="auto">
            <a:xfrm>
              <a:off x="2476" y="2315"/>
              <a:ext cx="115"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b="1" i="1">
                  <a:solidFill>
                    <a:srgbClr val="000000"/>
                  </a:solidFill>
                  <a:latin typeface="Times New Roman" pitchFamily="18" charset="0"/>
                </a:rPr>
                <a:t>Q</a:t>
              </a:r>
              <a:endParaRPr lang="fr-FR" sz="2400">
                <a:latin typeface="Times New Roman" pitchFamily="18" charset="0"/>
              </a:endParaRPr>
            </a:p>
          </p:txBody>
        </p:sp>
        <p:sp>
          <p:nvSpPr>
            <p:cNvPr id="142" name="Rectangle 138"/>
            <p:cNvSpPr>
              <a:spLocks noChangeArrowheads="1"/>
            </p:cNvSpPr>
            <p:nvPr/>
          </p:nvSpPr>
          <p:spPr bwMode="auto">
            <a:xfrm>
              <a:off x="2595" y="2341"/>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43" name="Rectangle 139"/>
            <p:cNvSpPr>
              <a:spLocks noChangeArrowheads="1"/>
            </p:cNvSpPr>
            <p:nvPr/>
          </p:nvSpPr>
          <p:spPr bwMode="auto">
            <a:xfrm>
              <a:off x="2598" y="2355"/>
              <a:ext cx="65"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b="1">
                  <a:solidFill>
                    <a:srgbClr val="000000"/>
                  </a:solidFill>
                  <a:latin typeface="Times New Roman" pitchFamily="18" charset="0"/>
                </a:rPr>
                <a:t>1</a:t>
              </a:r>
              <a:endParaRPr lang="fr-FR" sz="2400">
                <a:latin typeface="Times New Roman" pitchFamily="18" charset="0"/>
              </a:endParaRPr>
            </a:p>
          </p:txBody>
        </p:sp>
        <p:sp>
          <p:nvSpPr>
            <p:cNvPr id="144" name="Rectangle 140"/>
            <p:cNvSpPr>
              <a:spLocks noChangeArrowheads="1"/>
            </p:cNvSpPr>
            <p:nvPr/>
          </p:nvSpPr>
          <p:spPr bwMode="auto">
            <a:xfrm>
              <a:off x="2667" y="2358"/>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45" name="Freeform 141"/>
            <p:cNvSpPr>
              <a:spLocks/>
            </p:cNvSpPr>
            <p:nvPr/>
          </p:nvSpPr>
          <p:spPr bwMode="auto">
            <a:xfrm>
              <a:off x="3160" y="2239"/>
              <a:ext cx="1480" cy="520"/>
            </a:xfrm>
            <a:custGeom>
              <a:avLst/>
              <a:gdLst>
                <a:gd name="T0" fmla="*/ 109 w 1480"/>
                <a:gd name="T1" fmla="*/ 0 h 520"/>
                <a:gd name="T2" fmla="*/ 86 w 1480"/>
                <a:gd name="T3" fmla="*/ 7 h 520"/>
                <a:gd name="T4" fmla="*/ 63 w 1480"/>
                <a:gd name="T5" fmla="*/ 13 h 520"/>
                <a:gd name="T6" fmla="*/ 43 w 1480"/>
                <a:gd name="T7" fmla="*/ 26 h 520"/>
                <a:gd name="T8" fmla="*/ 26 w 1480"/>
                <a:gd name="T9" fmla="*/ 46 h 520"/>
                <a:gd name="T10" fmla="*/ 13 w 1480"/>
                <a:gd name="T11" fmla="*/ 63 h 520"/>
                <a:gd name="T12" fmla="*/ 3 w 1480"/>
                <a:gd name="T13" fmla="*/ 86 h 520"/>
                <a:gd name="T14" fmla="*/ 0 w 1480"/>
                <a:gd name="T15" fmla="*/ 112 h 520"/>
                <a:gd name="T16" fmla="*/ 0 w 1480"/>
                <a:gd name="T17" fmla="*/ 395 h 520"/>
                <a:gd name="T18" fmla="*/ 0 w 1480"/>
                <a:gd name="T19" fmla="*/ 421 h 520"/>
                <a:gd name="T20" fmla="*/ 7 w 1480"/>
                <a:gd name="T21" fmla="*/ 445 h 520"/>
                <a:gd name="T22" fmla="*/ 20 w 1480"/>
                <a:gd name="T23" fmla="*/ 464 h 520"/>
                <a:gd name="T24" fmla="*/ 33 w 1480"/>
                <a:gd name="T25" fmla="*/ 484 h 520"/>
                <a:gd name="T26" fmla="*/ 53 w 1480"/>
                <a:gd name="T27" fmla="*/ 497 h 520"/>
                <a:gd name="T28" fmla="*/ 72 w 1480"/>
                <a:gd name="T29" fmla="*/ 510 h 520"/>
                <a:gd name="T30" fmla="*/ 95 w 1480"/>
                <a:gd name="T31" fmla="*/ 517 h 520"/>
                <a:gd name="T32" fmla="*/ 122 w 1480"/>
                <a:gd name="T33" fmla="*/ 520 h 520"/>
                <a:gd name="T34" fmla="*/ 1368 w 1480"/>
                <a:gd name="T35" fmla="*/ 520 h 520"/>
                <a:gd name="T36" fmla="*/ 1391 w 1480"/>
                <a:gd name="T37" fmla="*/ 514 h 520"/>
                <a:gd name="T38" fmla="*/ 1414 w 1480"/>
                <a:gd name="T39" fmla="*/ 504 h 520"/>
                <a:gd name="T40" fmla="*/ 1434 w 1480"/>
                <a:gd name="T41" fmla="*/ 491 h 520"/>
                <a:gd name="T42" fmla="*/ 1450 w 1480"/>
                <a:gd name="T43" fmla="*/ 474 h 520"/>
                <a:gd name="T44" fmla="*/ 1463 w 1480"/>
                <a:gd name="T45" fmla="*/ 454 h 520"/>
                <a:gd name="T46" fmla="*/ 1473 w 1480"/>
                <a:gd name="T47" fmla="*/ 435 h 520"/>
                <a:gd name="T48" fmla="*/ 1480 w 1480"/>
                <a:gd name="T49" fmla="*/ 408 h 520"/>
                <a:gd name="T50" fmla="*/ 1480 w 1480"/>
                <a:gd name="T51" fmla="*/ 122 h 520"/>
                <a:gd name="T52" fmla="*/ 1476 w 1480"/>
                <a:gd name="T53" fmla="*/ 99 h 520"/>
                <a:gd name="T54" fmla="*/ 1470 w 1480"/>
                <a:gd name="T55" fmla="*/ 76 h 520"/>
                <a:gd name="T56" fmla="*/ 1457 w 1480"/>
                <a:gd name="T57" fmla="*/ 53 h 520"/>
                <a:gd name="T58" fmla="*/ 1443 w 1480"/>
                <a:gd name="T59" fmla="*/ 36 h 520"/>
                <a:gd name="T60" fmla="*/ 1424 w 1480"/>
                <a:gd name="T61" fmla="*/ 20 h 520"/>
                <a:gd name="T62" fmla="*/ 1404 w 1480"/>
                <a:gd name="T63" fmla="*/ 10 h 520"/>
                <a:gd name="T64" fmla="*/ 1381 w 1480"/>
                <a:gd name="T65" fmla="*/ 3 h 520"/>
                <a:gd name="T66" fmla="*/ 1355 w 1480"/>
                <a:gd name="T67"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80" h="520">
                  <a:moveTo>
                    <a:pt x="122" y="0"/>
                  </a:moveTo>
                  <a:lnTo>
                    <a:pt x="109" y="0"/>
                  </a:lnTo>
                  <a:lnTo>
                    <a:pt x="95" y="3"/>
                  </a:lnTo>
                  <a:lnTo>
                    <a:pt x="86" y="7"/>
                  </a:lnTo>
                  <a:lnTo>
                    <a:pt x="72" y="10"/>
                  </a:lnTo>
                  <a:lnTo>
                    <a:pt x="63" y="13"/>
                  </a:lnTo>
                  <a:lnTo>
                    <a:pt x="53" y="20"/>
                  </a:lnTo>
                  <a:lnTo>
                    <a:pt x="43" y="26"/>
                  </a:lnTo>
                  <a:lnTo>
                    <a:pt x="33" y="36"/>
                  </a:lnTo>
                  <a:lnTo>
                    <a:pt x="26" y="46"/>
                  </a:lnTo>
                  <a:lnTo>
                    <a:pt x="20" y="53"/>
                  </a:lnTo>
                  <a:lnTo>
                    <a:pt x="13" y="63"/>
                  </a:lnTo>
                  <a:lnTo>
                    <a:pt x="7" y="76"/>
                  </a:lnTo>
                  <a:lnTo>
                    <a:pt x="3" y="86"/>
                  </a:lnTo>
                  <a:lnTo>
                    <a:pt x="0" y="99"/>
                  </a:lnTo>
                  <a:lnTo>
                    <a:pt x="0" y="112"/>
                  </a:lnTo>
                  <a:lnTo>
                    <a:pt x="0" y="122"/>
                  </a:lnTo>
                  <a:lnTo>
                    <a:pt x="0" y="395"/>
                  </a:lnTo>
                  <a:lnTo>
                    <a:pt x="0" y="408"/>
                  </a:lnTo>
                  <a:lnTo>
                    <a:pt x="0" y="421"/>
                  </a:lnTo>
                  <a:lnTo>
                    <a:pt x="3" y="435"/>
                  </a:lnTo>
                  <a:lnTo>
                    <a:pt x="7" y="445"/>
                  </a:lnTo>
                  <a:lnTo>
                    <a:pt x="13" y="454"/>
                  </a:lnTo>
                  <a:lnTo>
                    <a:pt x="20" y="464"/>
                  </a:lnTo>
                  <a:lnTo>
                    <a:pt x="26" y="474"/>
                  </a:lnTo>
                  <a:lnTo>
                    <a:pt x="33" y="484"/>
                  </a:lnTo>
                  <a:lnTo>
                    <a:pt x="43" y="491"/>
                  </a:lnTo>
                  <a:lnTo>
                    <a:pt x="53" y="497"/>
                  </a:lnTo>
                  <a:lnTo>
                    <a:pt x="63" y="504"/>
                  </a:lnTo>
                  <a:lnTo>
                    <a:pt x="72" y="510"/>
                  </a:lnTo>
                  <a:lnTo>
                    <a:pt x="86" y="514"/>
                  </a:lnTo>
                  <a:lnTo>
                    <a:pt x="95" y="517"/>
                  </a:lnTo>
                  <a:lnTo>
                    <a:pt x="109" y="520"/>
                  </a:lnTo>
                  <a:lnTo>
                    <a:pt x="122" y="520"/>
                  </a:lnTo>
                  <a:lnTo>
                    <a:pt x="1355" y="520"/>
                  </a:lnTo>
                  <a:lnTo>
                    <a:pt x="1368" y="520"/>
                  </a:lnTo>
                  <a:lnTo>
                    <a:pt x="1381" y="517"/>
                  </a:lnTo>
                  <a:lnTo>
                    <a:pt x="1391" y="514"/>
                  </a:lnTo>
                  <a:lnTo>
                    <a:pt x="1404" y="510"/>
                  </a:lnTo>
                  <a:lnTo>
                    <a:pt x="1414" y="504"/>
                  </a:lnTo>
                  <a:lnTo>
                    <a:pt x="1424" y="497"/>
                  </a:lnTo>
                  <a:lnTo>
                    <a:pt x="1434" y="491"/>
                  </a:lnTo>
                  <a:lnTo>
                    <a:pt x="1443" y="484"/>
                  </a:lnTo>
                  <a:lnTo>
                    <a:pt x="1450" y="474"/>
                  </a:lnTo>
                  <a:lnTo>
                    <a:pt x="1457" y="464"/>
                  </a:lnTo>
                  <a:lnTo>
                    <a:pt x="1463" y="454"/>
                  </a:lnTo>
                  <a:lnTo>
                    <a:pt x="1470" y="445"/>
                  </a:lnTo>
                  <a:lnTo>
                    <a:pt x="1473" y="435"/>
                  </a:lnTo>
                  <a:lnTo>
                    <a:pt x="1476" y="421"/>
                  </a:lnTo>
                  <a:lnTo>
                    <a:pt x="1480" y="408"/>
                  </a:lnTo>
                  <a:lnTo>
                    <a:pt x="1480" y="395"/>
                  </a:lnTo>
                  <a:lnTo>
                    <a:pt x="1480" y="122"/>
                  </a:lnTo>
                  <a:lnTo>
                    <a:pt x="1480" y="112"/>
                  </a:lnTo>
                  <a:lnTo>
                    <a:pt x="1476" y="99"/>
                  </a:lnTo>
                  <a:lnTo>
                    <a:pt x="1473" y="86"/>
                  </a:lnTo>
                  <a:lnTo>
                    <a:pt x="1470" y="76"/>
                  </a:lnTo>
                  <a:lnTo>
                    <a:pt x="1463" y="63"/>
                  </a:lnTo>
                  <a:lnTo>
                    <a:pt x="1457" y="53"/>
                  </a:lnTo>
                  <a:lnTo>
                    <a:pt x="1450" y="46"/>
                  </a:lnTo>
                  <a:lnTo>
                    <a:pt x="1443" y="36"/>
                  </a:lnTo>
                  <a:lnTo>
                    <a:pt x="1434" y="26"/>
                  </a:lnTo>
                  <a:lnTo>
                    <a:pt x="1424" y="20"/>
                  </a:lnTo>
                  <a:lnTo>
                    <a:pt x="1414" y="13"/>
                  </a:lnTo>
                  <a:lnTo>
                    <a:pt x="1404" y="10"/>
                  </a:lnTo>
                  <a:lnTo>
                    <a:pt x="1391" y="7"/>
                  </a:lnTo>
                  <a:lnTo>
                    <a:pt x="1381" y="3"/>
                  </a:lnTo>
                  <a:lnTo>
                    <a:pt x="1368" y="0"/>
                  </a:lnTo>
                  <a:lnTo>
                    <a:pt x="1355" y="0"/>
                  </a:lnTo>
                  <a:lnTo>
                    <a:pt x="1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146" name="Freeform 142"/>
            <p:cNvSpPr>
              <a:spLocks/>
            </p:cNvSpPr>
            <p:nvPr/>
          </p:nvSpPr>
          <p:spPr bwMode="auto">
            <a:xfrm>
              <a:off x="3160" y="2239"/>
              <a:ext cx="1480" cy="520"/>
            </a:xfrm>
            <a:custGeom>
              <a:avLst/>
              <a:gdLst>
                <a:gd name="T0" fmla="*/ 109 w 1480"/>
                <a:gd name="T1" fmla="*/ 0 h 520"/>
                <a:gd name="T2" fmla="*/ 86 w 1480"/>
                <a:gd name="T3" fmla="*/ 7 h 520"/>
                <a:gd name="T4" fmla="*/ 63 w 1480"/>
                <a:gd name="T5" fmla="*/ 13 h 520"/>
                <a:gd name="T6" fmla="*/ 43 w 1480"/>
                <a:gd name="T7" fmla="*/ 26 h 520"/>
                <a:gd name="T8" fmla="*/ 26 w 1480"/>
                <a:gd name="T9" fmla="*/ 46 h 520"/>
                <a:gd name="T10" fmla="*/ 13 w 1480"/>
                <a:gd name="T11" fmla="*/ 63 h 520"/>
                <a:gd name="T12" fmla="*/ 3 w 1480"/>
                <a:gd name="T13" fmla="*/ 86 h 520"/>
                <a:gd name="T14" fmla="*/ 0 w 1480"/>
                <a:gd name="T15" fmla="*/ 112 h 520"/>
                <a:gd name="T16" fmla="*/ 0 w 1480"/>
                <a:gd name="T17" fmla="*/ 395 h 520"/>
                <a:gd name="T18" fmla="*/ 0 w 1480"/>
                <a:gd name="T19" fmla="*/ 421 h 520"/>
                <a:gd name="T20" fmla="*/ 7 w 1480"/>
                <a:gd name="T21" fmla="*/ 445 h 520"/>
                <a:gd name="T22" fmla="*/ 20 w 1480"/>
                <a:gd name="T23" fmla="*/ 464 h 520"/>
                <a:gd name="T24" fmla="*/ 33 w 1480"/>
                <a:gd name="T25" fmla="*/ 484 h 520"/>
                <a:gd name="T26" fmla="*/ 53 w 1480"/>
                <a:gd name="T27" fmla="*/ 497 h 520"/>
                <a:gd name="T28" fmla="*/ 72 w 1480"/>
                <a:gd name="T29" fmla="*/ 510 h 520"/>
                <a:gd name="T30" fmla="*/ 95 w 1480"/>
                <a:gd name="T31" fmla="*/ 517 h 520"/>
                <a:gd name="T32" fmla="*/ 122 w 1480"/>
                <a:gd name="T33" fmla="*/ 520 h 520"/>
                <a:gd name="T34" fmla="*/ 1368 w 1480"/>
                <a:gd name="T35" fmla="*/ 520 h 520"/>
                <a:gd name="T36" fmla="*/ 1391 w 1480"/>
                <a:gd name="T37" fmla="*/ 514 h 520"/>
                <a:gd name="T38" fmla="*/ 1414 w 1480"/>
                <a:gd name="T39" fmla="*/ 504 h 520"/>
                <a:gd name="T40" fmla="*/ 1434 w 1480"/>
                <a:gd name="T41" fmla="*/ 491 h 520"/>
                <a:gd name="T42" fmla="*/ 1450 w 1480"/>
                <a:gd name="T43" fmla="*/ 474 h 520"/>
                <a:gd name="T44" fmla="*/ 1463 w 1480"/>
                <a:gd name="T45" fmla="*/ 454 h 520"/>
                <a:gd name="T46" fmla="*/ 1473 w 1480"/>
                <a:gd name="T47" fmla="*/ 435 h 520"/>
                <a:gd name="T48" fmla="*/ 1480 w 1480"/>
                <a:gd name="T49" fmla="*/ 408 h 520"/>
                <a:gd name="T50" fmla="*/ 1480 w 1480"/>
                <a:gd name="T51" fmla="*/ 122 h 520"/>
                <a:gd name="T52" fmla="*/ 1476 w 1480"/>
                <a:gd name="T53" fmla="*/ 99 h 520"/>
                <a:gd name="T54" fmla="*/ 1470 w 1480"/>
                <a:gd name="T55" fmla="*/ 76 h 520"/>
                <a:gd name="T56" fmla="*/ 1457 w 1480"/>
                <a:gd name="T57" fmla="*/ 53 h 520"/>
                <a:gd name="T58" fmla="*/ 1443 w 1480"/>
                <a:gd name="T59" fmla="*/ 36 h 520"/>
                <a:gd name="T60" fmla="*/ 1424 w 1480"/>
                <a:gd name="T61" fmla="*/ 20 h 520"/>
                <a:gd name="T62" fmla="*/ 1404 w 1480"/>
                <a:gd name="T63" fmla="*/ 10 h 520"/>
                <a:gd name="T64" fmla="*/ 1381 w 1480"/>
                <a:gd name="T65" fmla="*/ 3 h 520"/>
                <a:gd name="T66" fmla="*/ 1355 w 1480"/>
                <a:gd name="T67"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80" h="520">
                  <a:moveTo>
                    <a:pt x="122" y="0"/>
                  </a:moveTo>
                  <a:lnTo>
                    <a:pt x="109" y="0"/>
                  </a:lnTo>
                  <a:lnTo>
                    <a:pt x="95" y="3"/>
                  </a:lnTo>
                  <a:lnTo>
                    <a:pt x="86" y="7"/>
                  </a:lnTo>
                  <a:lnTo>
                    <a:pt x="72" y="10"/>
                  </a:lnTo>
                  <a:lnTo>
                    <a:pt x="63" y="13"/>
                  </a:lnTo>
                  <a:lnTo>
                    <a:pt x="53" y="20"/>
                  </a:lnTo>
                  <a:lnTo>
                    <a:pt x="43" y="26"/>
                  </a:lnTo>
                  <a:lnTo>
                    <a:pt x="33" y="36"/>
                  </a:lnTo>
                  <a:lnTo>
                    <a:pt x="26" y="46"/>
                  </a:lnTo>
                  <a:lnTo>
                    <a:pt x="20" y="53"/>
                  </a:lnTo>
                  <a:lnTo>
                    <a:pt x="13" y="63"/>
                  </a:lnTo>
                  <a:lnTo>
                    <a:pt x="7" y="76"/>
                  </a:lnTo>
                  <a:lnTo>
                    <a:pt x="3" y="86"/>
                  </a:lnTo>
                  <a:lnTo>
                    <a:pt x="0" y="99"/>
                  </a:lnTo>
                  <a:lnTo>
                    <a:pt x="0" y="112"/>
                  </a:lnTo>
                  <a:lnTo>
                    <a:pt x="0" y="122"/>
                  </a:lnTo>
                  <a:lnTo>
                    <a:pt x="0" y="395"/>
                  </a:lnTo>
                  <a:lnTo>
                    <a:pt x="0" y="408"/>
                  </a:lnTo>
                  <a:lnTo>
                    <a:pt x="0" y="421"/>
                  </a:lnTo>
                  <a:lnTo>
                    <a:pt x="3" y="435"/>
                  </a:lnTo>
                  <a:lnTo>
                    <a:pt x="7" y="445"/>
                  </a:lnTo>
                  <a:lnTo>
                    <a:pt x="13" y="454"/>
                  </a:lnTo>
                  <a:lnTo>
                    <a:pt x="20" y="464"/>
                  </a:lnTo>
                  <a:lnTo>
                    <a:pt x="26" y="474"/>
                  </a:lnTo>
                  <a:lnTo>
                    <a:pt x="33" y="484"/>
                  </a:lnTo>
                  <a:lnTo>
                    <a:pt x="43" y="491"/>
                  </a:lnTo>
                  <a:lnTo>
                    <a:pt x="53" y="497"/>
                  </a:lnTo>
                  <a:lnTo>
                    <a:pt x="63" y="504"/>
                  </a:lnTo>
                  <a:lnTo>
                    <a:pt x="72" y="510"/>
                  </a:lnTo>
                  <a:lnTo>
                    <a:pt x="86" y="514"/>
                  </a:lnTo>
                  <a:lnTo>
                    <a:pt x="95" y="517"/>
                  </a:lnTo>
                  <a:lnTo>
                    <a:pt x="109" y="520"/>
                  </a:lnTo>
                  <a:lnTo>
                    <a:pt x="122" y="520"/>
                  </a:lnTo>
                  <a:lnTo>
                    <a:pt x="1355" y="520"/>
                  </a:lnTo>
                  <a:lnTo>
                    <a:pt x="1368" y="520"/>
                  </a:lnTo>
                  <a:lnTo>
                    <a:pt x="1381" y="517"/>
                  </a:lnTo>
                  <a:lnTo>
                    <a:pt x="1391" y="514"/>
                  </a:lnTo>
                  <a:lnTo>
                    <a:pt x="1404" y="510"/>
                  </a:lnTo>
                  <a:lnTo>
                    <a:pt x="1414" y="504"/>
                  </a:lnTo>
                  <a:lnTo>
                    <a:pt x="1424" y="497"/>
                  </a:lnTo>
                  <a:lnTo>
                    <a:pt x="1434" y="491"/>
                  </a:lnTo>
                  <a:lnTo>
                    <a:pt x="1443" y="484"/>
                  </a:lnTo>
                  <a:lnTo>
                    <a:pt x="1450" y="474"/>
                  </a:lnTo>
                  <a:lnTo>
                    <a:pt x="1457" y="464"/>
                  </a:lnTo>
                  <a:lnTo>
                    <a:pt x="1463" y="454"/>
                  </a:lnTo>
                  <a:lnTo>
                    <a:pt x="1470" y="445"/>
                  </a:lnTo>
                  <a:lnTo>
                    <a:pt x="1473" y="435"/>
                  </a:lnTo>
                  <a:lnTo>
                    <a:pt x="1476" y="421"/>
                  </a:lnTo>
                  <a:lnTo>
                    <a:pt x="1480" y="408"/>
                  </a:lnTo>
                  <a:lnTo>
                    <a:pt x="1480" y="395"/>
                  </a:lnTo>
                  <a:lnTo>
                    <a:pt x="1480" y="122"/>
                  </a:lnTo>
                  <a:lnTo>
                    <a:pt x="1480" y="112"/>
                  </a:lnTo>
                  <a:lnTo>
                    <a:pt x="1476" y="99"/>
                  </a:lnTo>
                  <a:lnTo>
                    <a:pt x="1473" y="86"/>
                  </a:lnTo>
                  <a:lnTo>
                    <a:pt x="1470" y="76"/>
                  </a:lnTo>
                  <a:lnTo>
                    <a:pt x="1463" y="63"/>
                  </a:lnTo>
                  <a:lnTo>
                    <a:pt x="1457" y="53"/>
                  </a:lnTo>
                  <a:lnTo>
                    <a:pt x="1450" y="46"/>
                  </a:lnTo>
                  <a:lnTo>
                    <a:pt x="1443" y="36"/>
                  </a:lnTo>
                  <a:lnTo>
                    <a:pt x="1434" y="26"/>
                  </a:lnTo>
                  <a:lnTo>
                    <a:pt x="1424" y="20"/>
                  </a:lnTo>
                  <a:lnTo>
                    <a:pt x="1414" y="13"/>
                  </a:lnTo>
                  <a:lnTo>
                    <a:pt x="1404" y="10"/>
                  </a:lnTo>
                  <a:lnTo>
                    <a:pt x="1391" y="7"/>
                  </a:lnTo>
                  <a:lnTo>
                    <a:pt x="1381" y="3"/>
                  </a:lnTo>
                  <a:lnTo>
                    <a:pt x="1368" y="0"/>
                  </a:lnTo>
                  <a:lnTo>
                    <a:pt x="1355" y="0"/>
                  </a:lnTo>
                  <a:lnTo>
                    <a:pt x="122" y="0"/>
                  </a:lnTo>
                </a:path>
              </a:pathLst>
            </a:custGeom>
            <a:noFill/>
            <a:ln w="206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147" name="Rectangle 143"/>
            <p:cNvSpPr>
              <a:spLocks noChangeArrowheads="1"/>
            </p:cNvSpPr>
            <p:nvPr/>
          </p:nvSpPr>
          <p:spPr bwMode="auto">
            <a:xfrm>
              <a:off x="3255" y="2315"/>
              <a:ext cx="1120"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a:solidFill>
                    <a:srgbClr val="000000"/>
                  </a:solidFill>
                  <a:latin typeface="Times New Roman" pitchFamily="18" charset="0"/>
                </a:rPr>
                <a:t>Elastic Scattering</a:t>
              </a:r>
              <a:endParaRPr lang="fr-FR" sz="2400">
                <a:latin typeface="Times New Roman" pitchFamily="18" charset="0"/>
              </a:endParaRPr>
            </a:p>
          </p:txBody>
        </p:sp>
        <p:sp>
          <p:nvSpPr>
            <p:cNvPr id="148" name="Rectangle 144"/>
            <p:cNvSpPr>
              <a:spLocks noChangeArrowheads="1"/>
            </p:cNvSpPr>
            <p:nvPr/>
          </p:nvSpPr>
          <p:spPr bwMode="auto">
            <a:xfrm>
              <a:off x="4508" y="2338"/>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49" name="Rectangle 145"/>
            <p:cNvSpPr>
              <a:spLocks noChangeArrowheads="1"/>
            </p:cNvSpPr>
            <p:nvPr/>
          </p:nvSpPr>
          <p:spPr bwMode="auto">
            <a:xfrm>
              <a:off x="3269" y="2532"/>
              <a:ext cx="98"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i="1">
                  <a:solidFill>
                    <a:srgbClr val="000000"/>
                  </a:solidFill>
                  <a:latin typeface="Times New Roman" pitchFamily="18" charset="0"/>
                </a:rPr>
                <a:t>E</a:t>
              </a:r>
              <a:endParaRPr lang="fr-FR" sz="2400">
                <a:latin typeface="Times New Roman" pitchFamily="18" charset="0"/>
              </a:endParaRPr>
            </a:p>
          </p:txBody>
        </p:sp>
        <p:sp>
          <p:nvSpPr>
            <p:cNvPr id="150" name="Rectangle 146"/>
            <p:cNvSpPr>
              <a:spLocks noChangeArrowheads="1"/>
            </p:cNvSpPr>
            <p:nvPr/>
          </p:nvSpPr>
          <p:spPr bwMode="auto">
            <a:xfrm>
              <a:off x="3371" y="2555"/>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51" name="Rectangle 147"/>
            <p:cNvSpPr>
              <a:spLocks noChangeArrowheads="1"/>
            </p:cNvSpPr>
            <p:nvPr/>
          </p:nvSpPr>
          <p:spPr bwMode="auto">
            <a:xfrm>
              <a:off x="3364" y="2532"/>
              <a:ext cx="171"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a:solidFill>
                    <a:srgbClr val="000000"/>
                  </a:solidFill>
                  <a:latin typeface="Times New Roman" pitchFamily="18" charset="0"/>
                </a:rPr>
                <a:t> = </a:t>
              </a:r>
              <a:endParaRPr lang="fr-FR" sz="2400">
                <a:latin typeface="Times New Roman" pitchFamily="18" charset="0"/>
              </a:endParaRPr>
            </a:p>
          </p:txBody>
        </p:sp>
        <p:sp>
          <p:nvSpPr>
            <p:cNvPr id="152" name="Rectangle 148"/>
            <p:cNvSpPr>
              <a:spLocks noChangeArrowheads="1"/>
            </p:cNvSpPr>
            <p:nvPr/>
          </p:nvSpPr>
          <p:spPr bwMode="auto">
            <a:xfrm>
              <a:off x="3541" y="2555"/>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53" name="Rectangle 149"/>
            <p:cNvSpPr>
              <a:spLocks noChangeArrowheads="1"/>
            </p:cNvSpPr>
            <p:nvPr/>
          </p:nvSpPr>
          <p:spPr bwMode="auto">
            <a:xfrm>
              <a:off x="3545" y="2532"/>
              <a:ext cx="98"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i="1">
                  <a:solidFill>
                    <a:srgbClr val="000000"/>
                  </a:solidFill>
                  <a:latin typeface="Times New Roman" pitchFamily="18" charset="0"/>
                </a:rPr>
                <a:t>E</a:t>
              </a:r>
              <a:endParaRPr lang="fr-FR" sz="2400">
                <a:latin typeface="Times New Roman" pitchFamily="18" charset="0"/>
              </a:endParaRPr>
            </a:p>
          </p:txBody>
        </p:sp>
        <p:sp>
          <p:nvSpPr>
            <p:cNvPr id="154" name="Rectangle 150"/>
            <p:cNvSpPr>
              <a:spLocks noChangeArrowheads="1"/>
            </p:cNvSpPr>
            <p:nvPr/>
          </p:nvSpPr>
          <p:spPr bwMode="auto">
            <a:xfrm>
              <a:off x="3647" y="2555"/>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55" name="Rectangle 151"/>
            <p:cNvSpPr>
              <a:spLocks noChangeArrowheads="1"/>
            </p:cNvSpPr>
            <p:nvPr/>
          </p:nvSpPr>
          <p:spPr bwMode="auto">
            <a:xfrm>
              <a:off x="3620" y="2572"/>
              <a:ext cx="35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0         </a:t>
              </a:r>
              <a:endParaRPr lang="fr-FR" sz="2400">
                <a:latin typeface="Times New Roman" pitchFamily="18" charset="0"/>
              </a:endParaRPr>
            </a:p>
          </p:txBody>
        </p:sp>
        <p:sp>
          <p:nvSpPr>
            <p:cNvPr id="156" name="Rectangle 152"/>
            <p:cNvSpPr>
              <a:spLocks noChangeArrowheads="1"/>
            </p:cNvSpPr>
            <p:nvPr/>
          </p:nvSpPr>
          <p:spPr bwMode="auto">
            <a:xfrm>
              <a:off x="4002" y="2572"/>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57" name="Rectangle 153"/>
            <p:cNvSpPr>
              <a:spLocks noChangeArrowheads="1"/>
            </p:cNvSpPr>
            <p:nvPr/>
          </p:nvSpPr>
          <p:spPr bwMode="auto">
            <a:xfrm>
              <a:off x="4058" y="2513"/>
              <a:ext cx="8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b="1" i="1">
                  <a:solidFill>
                    <a:srgbClr val="000000"/>
                  </a:solidFill>
                  <a:latin typeface="Times New Roman" pitchFamily="18" charset="0"/>
                </a:rPr>
                <a:t>k</a:t>
              </a:r>
              <a:endParaRPr lang="fr-FR" sz="2400">
                <a:latin typeface="Times New Roman" pitchFamily="18" charset="0"/>
              </a:endParaRPr>
            </a:p>
          </p:txBody>
        </p:sp>
        <p:sp>
          <p:nvSpPr>
            <p:cNvPr id="158" name="Rectangle 154"/>
            <p:cNvSpPr>
              <a:spLocks noChangeArrowheads="1"/>
            </p:cNvSpPr>
            <p:nvPr/>
          </p:nvSpPr>
          <p:spPr bwMode="auto">
            <a:xfrm>
              <a:off x="4140" y="2539"/>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59" name="Rectangle 155"/>
            <p:cNvSpPr>
              <a:spLocks noChangeArrowheads="1"/>
            </p:cNvSpPr>
            <p:nvPr/>
          </p:nvSpPr>
          <p:spPr bwMode="auto">
            <a:xfrm>
              <a:off x="4160" y="2532"/>
              <a:ext cx="130"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a:solidFill>
                    <a:srgbClr val="000000"/>
                  </a:solidFill>
                  <a:latin typeface="Times New Roman" pitchFamily="18" charset="0"/>
                </a:rPr>
                <a:t>= </a:t>
              </a:r>
              <a:endParaRPr lang="fr-FR" sz="2400">
                <a:latin typeface="Times New Roman" pitchFamily="18" charset="0"/>
              </a:endParaRPr>
            </a:p>
          </p:txBody>
        </p:sp>
        <p:sp>
          <p:nvSpPr>
            <p:cNvPr id="160" name="Rectangle 156"/>
            <p:cNvSpPr>
              <a:spLocks noChangeArrowheads="1"/>
            </p:cNvSpPr>
            <p:nvPr/>
          </p:nvSpPr>
          <p:spPr bwMode="auto">
            <a:xfrm>
              <a:off x="4337" y="2555"/>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61" name="Rectangle 157"/>
            <p:cNvSpPr>
              <a:spLocks noChangeArrowheads="1"/>
            </p:cNvSpPr>
            <p:nvPr/>
          </p:nvSpPr>
          <p:spPr bwMode="auto">
            <a:xfrm>
              <a:off x="4317" y="2513"/>
              <a:ext cx="80"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b="1" i="1">
                  <a:solidFill>
                    <a:srgbClr val="000000"/>
                  </a:solidFill>
                  <a:latin typeface="Times New Roman" pitchFamily="18" charset="0"/>
                </a:rPr>
                <a:t>k</a:t>
              </a:r>
              <a:endParaRPr lang="fr-FR" sz="2400">
                <a:latin typeface="Times New Roman" pitchFamily="18" charset="0"/>
              </a:endParaRPr>
            </a:p>
          </p:txBody>
        </p:sp>
        <p:sp>
          <p:nvSpPr>
            <p:cNvPr id="162" name="Rectangle 158"/>
            <p:cNvSpPr>
              <a:spLocks noChangeArrowheads="1"/>
            </p:cNvSpPr>
            <p:nvPr/>
          </p:nvSpPr>
          <p:spPr bwMode="auto">
            <a:xfrm>
              <a:off x="4400" y="2539"/>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63" name="Rectangle 159"/>
            <p:cNvSpPr>
              <a:spLocks noChangeArrowheads="1"/>
            </p:cNvSpPr>
            <p:nvPr/>
          </p:nvSpPr>
          <p:spPr bwMode="auto">
            <a:xfrm>
              <a:off x="4413" y="2588"/>
              <a:ext cx="65"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b="1">
                  <a:solidFill>
                    <a:srgbClr val="000000"/>
                  </a:solidFill>
                  <a:latin typeface="Times New Roman" pitchFamily="18" charset="0"/>
                </a:rPr>
                <a:t>0</a:t>
              </a:r>
              <a:endParaRPr lang="fr-FR" sz="2400">
                <a:latin typeface="Times New Roman" pitchFamily="18" charset="0"/>
              </a:endParaRPr>
            </a:p>
          </p:txBody>
        </p:sp>
        <p:sp>
          <p:nvSpPr>
            <p:cNvPr id="164" name="Rectangle 160"/>
            <p:cNvSpPr>
              <a:spLocks noChangeArrowheads="1"/>
            </p:cNvSpPr>
            <p:nvPr/>
          </p:nvSpPr>
          <p:spPr bwMode="auto">
            <a:xfrm>
              <a:off x="4482" y="2591"/>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65" name="Line 161"/>
            <p:cNvSpPr>
              <a:spLocks noChangeShapeType="1"/>
            </p:cNvSpPr>
            <p:nvPr/>
          </p:nvSpPr>
          <p:spPr bwMode="auto">
            <a:xfrm flipV="1">
              <a:off x="3995" y="2525"/>
              <a:ext cx="1" cy="139"/>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6" name="Line 162"/>
            <p:cNvSpPr>
              <a:spLocks noChangeShapeType="1"/>
            </p:cNvSpPr>
            <p:nvPr/>
          </p:nvSpPr>
          <p:spPr bwMode="auto">
            <a:xfrm flipV="1">
              <a:off x="4146" y="2525"/>
              <a:ext cx="1" cy="139"/>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7" name="Line 163"/>
            <p:cNvSpPr>
              <a:spLocks noChangeShapeType="1"/>
            </p:cNvSpPr>
            <p:nvPr/>
          </p:nvSpPr>
          <p:spPr bwMode="auto">
            <a:xfrm flipV="1">
              <a:off x="4281" y="2525"/>
              <a:ext cx="4" cy="139"/>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8" name="Line 164"/>
            <p:cNvSpPr>
              <a:spLocks noChangeShapeType="1"/>
            </p:cNvSpPr>
            <p:nvPr/>
          </p:nvSpPr>
          <p:spPr bwMode="auto">
            <a:xfrm flipV="1">
              <a:off x="4488" y="2525"/>
              <a:ext cx="1" cy="139"/>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69" name="Rectangle 165"/>
            <p:cNvSpPr>
              <a:spLocks noChangeArrowheads="1"/>
            </p:cNvSpPr>
            <p:nvPr/>
          </p:nvSpPr>
          <p:spPr bwMode="auto">
            <a:xfrm>
              <a:off x="2913" y="1986"/>
              <a:ext cx="11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b="1" i="1">
                  <a:latin typeface="Times New Roman" pitchFamily="18" charset="0"/>
                </a:rPr>
                <a:t>Q</a:t>
              </a:r>
              <a:endParaRPr lang="fr-FR" sz="2400">
                <a:latin typeface="Times New Roman" pitchFamily="18" charset="0"/>
              </a:endParaRPr>
            </a:p>
          </p:txBody>
        </p:sp>
        <p:sp>
          <p:nvSpPr>
            <p:cNvPr id="170" name="Rectangle 166"/>
            <p:cNvSpPr>
              <a:spLocks noChangeArrowheads="1"/>
            </p:cNvSpPr>
            <p:nvPr/>
          </p:nvSpPr>
          <p:spPr bwMode="auto">
            <a:xfrm>
              <a:off x="3032" y="2012"/>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FFFFFF"/>
                  </a:solidFill>
                  <a:latin typeface="Times New Roman" pitchFamily="18" charset="0"/>
                </a:rPr>
                <a:t> </a:t>
              </a:r>
              <a:endParaRPr lang="fr-FR" sz="2400">
                <a:latin typeface="Times New Roman" pitchFamily="18" charset="0"/>
              </a:endParaRPr>
            </a:p>
          </p:txBody>
        </p:sp>
        <p:sp>
          <p:nvSpPr>
            <p:cNvPr id="171" name="Rectangle 167"/>
            <p:cNvSpPr>
              <a:spLocks noChangeArrowheads="1"/>
            </p:cNvSpPr>
            <p:nvPr/>
          </p:nvSpPr>
          <p:spPr bwMode="auto">
            <a:xfrm>
              <a:off x="2940" y="2302"/>
              <a:ext cx="8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b="1" i="1">
                  <a:solidFill>
                    <a:srgbClr val="000000"/>
                  </a:solidFill>
                  <a:latin typeface="Times New Roman" pitchFamily="18" charset="0"/>
                </a:rPr>
                <a:t>k</a:t>
              </a:r>
              <a:endParaRPr lang="fr-FR" sz="2400">
                <a:latin typeface="Times New Roman" pitchFamily="18" charset="0"/>
              </a:endParaRPr>
            </a:p>
          </p:txBody>
        </p:sp>
        <p:sp>
          <p:nvSpPr>
            <p:cNvPr id="172" name="Rectangle 168"/>
            <p:cNvSpPr>
              <a:spLocks noChangeArrowheads="1"/>
            </p:cNvSpPr>
            <p:nvPr/>
          </p:nvSpPr>
          <p:spPr bwMode="auto">
            <a:xfrm>
              <a:off x="3022" y="2328"/>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000000"/>
                  </a:solidFill>
                  <a:latin typeface="Times New Roman" pitchFamily="18" charset="0"/>
                </a:rPr>
                <a:t> </a:t>
              </a:r>
              <a:endParaRPr lang="fr-FR" sz="2400">
                <a:latin typeface="Times New Roman" pitchFamily="18" charset="0"/>
              </a:endParaRPr>
            </a:p>
          </p:txBody>
        </p:sp>
        <p:sp>
          <p:nvSpPr>
            <p:cNvPr id="173" name="Rectangle 169"/>
            <p:cNvSpPr>
              <a:spLocks noChangeArrowheads="1"/>
            </p:cNvSpPr>
            <p:nvPr/>
          </p:nvSpPr>
          <p:spPr bwMode="auto">
            <a:xfrm>
              <a:off x="3597" y="3737"/>
              <a:ext cx="1232"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a:latin typeface="Times New Roman" pitchFamily="18" charset="0"/>
                </a:rPr>
                <a:t>Incoming</a:t>
              </a:r>
              <a:r>
                <a:rPr lang="fr-FR" sz="2100">
                  <a:solidFill>
                    <a:srgbClr val="FFFFFF"/>
                  </a:solidFill>
                  <a:latin typeface="Times New Roman" pitchFamily="18" charset="0"/>
                </a:rPr>
                <a:t> </a:t>
              </a:r>
              <a:r>
                <a:rPr lang="fr-FR" sz="2100">
                  <a:latin typeface="Times New Roman" pitchFamily="18" charset="0"/>
                </a:rPr>
                <a:t>Neutrons</a:t>
              </a:r>
              <a:endParaRPr lang="fr-FR" sz="2400">
                <a:latin typeface="Times New Roman" pitchFamily="18" charset="0"/>
              </a:endParaRPr>
            </a:p>
          </p:txBody>
        </p:sp>
        <p:sp>
          <p:nvSpPr>
            <p:cNvPr id="174" name="Rectangle 170"/>
            <p:cNvSpPr>
              <a:spLocks noChangeArrowheads="1"/>
            </p:cNvSpPr>
            <p:nvPr/>
          </p:nvSpPr>
          <p:spPr bwMode="auto">
            <a:xfrm>
              <a:off x="4834" y="3760"/>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FFFFFF"/>
                  </a:solidFill>
                  <a:latin typeface="Times New Roman" pitchFamily="18" charset="0"/>
                </a:rPr>
                <a:t> </a:t>
              </a:r>
              <a:endParaRPr lang="fr-FR" sz="2400">
                <a:latin typeface="Times New Roman" pitchFamily="18" charset="0"/>
              </a:endParaRPr>
            </a:p>
          </p:txBody>
        </p:sp>
        <p:sp>
          <p:nvSpPr>
            <p:cNvPr id="175" name="Rectangle 171"/>
            <p:cNvSpPr>
              <a:spLocks noChangeArrowheads="1"/>
            </p:cNvSpPr>
            <p:nvPr/>
          </p:nvSpPr>
          <p:spPr bwMode="auto">
            <a:xfrm>
              <a:off x="3887" y="3955"/>
              <a:ext cx="499"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a:latin typeface="Times New Roman" pitchFamily="18" charset="0"/>
                </a:rPr>
                <a:t>Energy</a:t>
              </a:r>
              <a:r>
                <a:rPr lang="fr-FR" sz="2100">
                  <a:solidFill>
                    <a:srgbClr val="FFFFFF"/>
                  </a:solidFill>
                  <a:latin typeface="Times New Roman" pitchFamily="18" charset="0"/>
                </a:rPr>
                <a:t> </a:t>
              </a:r>
              <a:endParaRPr lang="fr-FR" sz="2400">
                <a:latin typeface="Times New Roman" pitchFamily="18" charset="0"/>
              </a:endParaRPr>
            </a:p>
          </p:txBody>
        </p:sp>
        <p:sp>
          <p:nvSpPr>
            <p:cNvPr id="176" name="Rectangle 172"/>
            <p:cNvSpPr>
              <a:spLocks noChangeArrowheads="1"/>
            </p:cNvSpPr>
            <p:nvPr/>
          </p:nvSpPr>
          <p:spPr bwMode="auto">
            <a:xfrm>
              <a:off x="4436" y="3978"/>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solidFill>
                    <a:srgbClr val="FFFFFF"/>
                  </a:solidFill>
                  <a:latin typeface="Times New Roman" pitchFamily="18" charset="0"/>
                </a:rPr>
                <a:t> </a:t>
              </a:r>
              <a:endParaRPr lang="fr-FR" sz="2400">
                <a:latin typeface="Times New Roman" pitchFamily="18" charset="0"/>
              </a:endParaRPr>
            </a:p>
          </p:txBody>
        </p:sp>
        <p:sp>
          <p:nvSpPr>
            <p:cNvPr id="177" name="Rectangle 173"/>
            <p:cNvSpPr>
              <a:spLocks noChangeArrowheads="1"/>
            </p:cNvSpPr>
            <p:nvPr/>
          </p:nvSpPr>
          <p:spPr bwMode="auto">
            <a:xfrm>
              <a:off x="4406" y="3955"/>
              <a:ext cx="98"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2100" i="1">
                  <a:latin typeface="Times New Roman" pitchFamily="18" charset="0"/>
                </a:rPr>
                <a:t>E</a:t>
              </a:r>
              <a:endParaRPr lang="fr-FR" sz="2400">
                <a:latin typeface="Times New Roman" pitchFamily="18" charset="0"/>
              </a:endParaRPr>
            </a:p>
          </p:txBody>
        </p:sp>
        <p:sp>
          <p:nvSpPr>
            <p:cNvPr id="178" name="Rectangle 174"/>
            <p:cNvSpPr>
              <a:spLocks noChangeArrowheads="1"/>
            </p:cNvSpPr>
            <p:nvPr/>
          </p:nvSpPr>
          <p:spPr bwMode="auto">
            <a:xfrm>
              <a:off x="4508" y="3978"/>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latin typeface="Times New Roman" pitchFamily="18" charset="0"/>
                </a:rPr>
                <a:t> </a:t>
              </a:r>
              <a:endParaRPr lang="fr-FR" sz="2400">
                <a:latin typeface="Times New Roman" pitchFamily="18" charset="0"/>
              </a:endParaRPr>
            </a:p>
          </p:txBody>
        </p:sp>
        <p:sp>
          <p:nvSpPr>
            <p:cNvPr id="179" name="Rectangle 175"/>
            <p:cNvSpPr>
              <a:spLocks noChangeArrowheads="1"/>
            </p:cNvSpPr>
            <p:nvPr/>
          </p:nvSpPr>
          <p:spPr bwMode="auto">
            <a:xfrm>
              <a:off x="4502" y="3994"/>
              <a:ext cx="65"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latin typeface="Times New Roman" pitchFamily="18" charset="0"/>
                </a:rPr>
                <a:t>0</a:t>
              </a:r>
              <a:endParaRPr lang="fr-FR" sz="2400">
                <a:latin typeface="Times New Roman" pitchFamily="18" charset="0"/>
              </a:endParaRPr>
            </a:p>
          </p:txBody>
        </p:sp>
        <p:sp>
          <p:nvSpPr>
            <p:cNvPr id="180" name="Rectangle 176"/>
            <p:cNvSpPr>
              <a:spLocks noChangeArrowheads="1"/>
            </p:cNvSpPr>
            <p:nvPr/>
          </p:nvSpPr>
          <p:spPr bwMode="auto">
            <a:xfrm>
              <a:off x="4571" y="3994"/>
              <a:ext cx="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700">
                  <a:latin typeface="Times New Roman" pitchFamily="18" charset="0"/>
                </a:rPr>
                <a:t> </a:t>
              </a:r>
              <a:endParaRPr lang="fr-FR" sz="2400">
                <a:latin typeface="Times New Roman" pitchFamily="18" charset="0"/>
              </a:endParaRPr>
            </a:p>
          </p:txBody>
        </p:sp>
      </p:grpSp>
    </p:spTree>
    <p:extLst>
      <p:ext uri="{BB962C8B-B14F-4D97-AF65-F5344CB8AC3E}">
        <p14:creationId xmlns:p14="http://schemas.microsoft.com/office/powerpoint/2010/main" val="38032373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1992313" y="260351"/>
            <a:ext cx="838835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b="1" i="1" dirty="0">
                <a:latin typeface="Georgia" pitchFamily="18" charset="0"/>
              </a:rPr>
              <a:t>The </a:t>
            </a:r>
            <a:r>
              <a:rPr lang="fr-FR" b="1" i="1" dirty="0" err="1">
                <a:latin typeface="Georgia" pitchFamily="18" charset="0"/>
              </a:rPr>
              <a:t>number</a:t>
            </a:r>
            <a:r>
              <a:rPr lang="fr-FR" b="1" i="1" dirty="0">
                <a:latin typeface="Georgia" pitchFamily="18" charset="0"/>
              </a:rPr>
              <a:t> of  </a:t>
            </a:r>
            <a:r>
              <a:rPr lang="fr-FR" b="1" i="1" dirty="0" err="1">
                <a:latin typeface="Georgia" pitchFamily="18" charset="0"/>
              </a:rPr>
              <a:t>scattered</a:t>
            </a:r>
            <a:r>
              <a:rPr lang="fr-FR" b="1" i="1" dirty="0">
                <a:latin typeface="Georgia" pitchFamily="18" charset="0"/>
              </a:rPr>
              <a:t> neutrons as a </a:t>
            </a:r>
            <a:r>
              <a:rPr lang="fr-FR" b="1" i="1" dirty="0" err="1">
                <a:latin typeface="Georgia" pitchFamily="18" charset="0"/>
              </a:rPr>
              <a:t>function</a:t>
            </a:r>
            <a:r>
              <a:rPr lang="fr-FR" b="1" i="1" dirty="0">
                <a:latin typeface="Georgia" pitchFamily="18" charset="0"/>
              </a:rPr>
              <a:t> </a:t>
            </a:r>
          </a:p>
          <a:p>
            <a:pPr algn="ctr">
              <a:spcBef>
                <a:spcPct val="50000"/>
              </a:spcBef>
            </a:pPr>
            <a:r>
              <a:rPr lang="fr-FR" b="1" i="1" dirty="0">
                <a:latin typeface="Georgia" pitchFamily="18" charset="0"/>
              </a:rPr>
              <a:t>of the  </a:t>
            </a:r>
            <a:r>
              <a:rPr lang="fr-FR" b="1" i="1" dirty="0" err="1">
                <a:latin typeface="Georgia" pitchFamily="18" charset="0"/>
              </a:rPr>
              <a:t>energy</a:t>
            </a:r>
            <a:r>
              <a:rPr lang="fr-FR" b="1" i="1" dirty="0">
                <a:latin typeface="Georgia" pitchFamily="18" charset="0"/>
              </a:rPr>
              <a:t> exchange </a:t>
            </a:r>
            <a:r>
              <a:rPr lang="fr-FR" b="1" i="1" dirty="0" err="1">
                <a:latin typeface="Georgia" pitchFamily="18" charset="0"/>
              </a:rPr>
              <a:t>is</a:t>
            </a:r>
            <a:r>
              <a:rPr lang="fr-FR" b="1" i="1" dirty="0">
                <a:latin typeface="Georgia" pitchFamily="18" charset="0"/>
              </a:rPr>
              <a:t> </a:t>
            </a:r>
            <a:r>
              <a:rPr lang="fr-FR" b="1" i="1" dirty="0" err="1">
                <a:latin typeface="Georgia" pitchFamily="18" charset="0"/>
              </a:rPr>
              <a:t>measured</a:t>
            </a:r>
            <a:r>
              <a:rPr lang="fr-FR" b="1" i="1" dirty="0">
                <a:latin typeface="Georgia" pitchFamily="18" charset="0"/>
              </a:rPr>
              <a:t>.</a:t>
            </a:r>
          </a:p>
          <a:p>
            <a:pPr algn="ctr">
              <a:spcBef>
                <a:spcPct val="50000"/>
              </a:spcBef>
            </a:pPr>
            <a:r>
              <a:rPr lang="fr-FR" b="1" i="1" dirty="0">
                <a:latin typeface="Georgia" pitchFamily="18" charset="0"/>
              </a:rPr>
              <a:t> One </a:t>
            </a:r>
            <a:r>
              <a:rPr lang="fr-FR" b="1" i="1" dirty="0" err="1">
                <a:latin typeface="Georgia" pitchFamily="18" charset="0"/>
              </a:rPr>
              <a:t>spectrum</a:t>
            </a:r>
            <a:r>
              <a:rPr lang="fr-FR" b="1" i="1" dirty="0">
                <a:latin typeface="Georgia" pitchFamily="18" charset="0"/>
              </a:rPr>
              <a:t> in </a:t>
            </a:r>
            <a:r>
              <a:rPr lang="fr-FR" b="1" i="1" dirty="0" err="1">
                <a:latin typeface="Georgia" pitchFamily="18" charset="0"/>
              </a:rPr>
              <a:t>energy</a:t>
            </a:r>
            <a:r>
              <a:rPr lang="fr-FR" b="1" i="1" dirty="0">
                <a:latin typeface="Georgia" pitchFamily="18" charset="0"/>
              </a:rPr>
              <a:t> </a:t>
            </a:r>
            <a:r>
              <a:rPr lang="fr-FR" b="1" i="1" dirty="0" err="1">
                <a:latin typeface="Georgia" pitchFamily="18" charset="0"/>
              </a:rPr>
              <a:t>is</a:t>
            </a:r>
            <a:r>
              <a:rPr lang="fr-FR" b="1" i="1" dirty="0">
                <a:latin typeface="Georgia" pitchFamily="18" charset="0"/>
              </a:rPr>
              <a:t> </a:t>
            </a:r>
            <a:r>
              <a:rPr lang="fr-FR" b="1" i="1" dirty="0" err="1">
                <a:latin typeface="Georgia" pitchFamily="18" charset="0"/>
              </a:rPr>
              <a:t>obtained</a:t>
            </a:r>
            <a:r>
              <a:rPr lang="fr-FR" b="1" i="1" dirty="0">
                <a:latin typeface="Georgia" pitchFamily="18" charset="0"/>
              </a:rPr>
              <a:t> for </a:t>
            </a:r>
            <a:r>
              <a:rPr lang="fr-FR" b="1" i="1" dirty="0" err="1">
                <a:latin typeface="Georgia" pitchFamily="18" charset="0"/>
              </a:rPr>
              <a:t>each</a:t>
            </a:r>
            <a:r>
              <a:rPr lang="fr-FR" b="1" i="1" dirty="0">
                <a:latin typeface="Georgia" pitchFamily="18" charset="0"/>
              </a:rPr>
              <a:t> value of  Q (or </a:t>
            </a:r>
            <a:r>
              <a:rPr lang="fr-FR" b="1" i="1" dirty="0">
                <a:latin typeface="Symbol" pitchFamily="18" charset="2"/>
              </a:rPr>
              <a:t>q</a:t>
            </a:r>
            <a:r>
              <a:rPr lang="fr-FR" b="1" i="1" dirty="0">
                <a:latin typeface="Georgia" pitchFamily="18" charset="0"/>
              </a:rPr>
              <a:t>).</a:t>
            </a:r>
          </a:p>
        </p:txBody>
      </p:sp>
      <p:graphicFrame>
        <p:nvGraphicFramePr>
          <p:cNvPr id="7" name="Object 3"/>
          <p:cNvGraphicFramePr>
            <a:graphicFrameLocks noChangeAspect="1"/>
          </p:cNvGraphicFramePr>
          <p:nvPr/>
        </p:nvGraphicFramePr>
        <p:xfrm>
          <a:off x="2700338" y="1590675"/>
          <a:ext cx="6921500" cy="4973638"/>
        </p:xfrm>
        <a:graphic>
          <a:graphicData uri="http://schemas.openxmlformats.org/presentationml/2006/ole">
            <mc:AlternateContent xmlns:mc="http://schemas.openxmlformats.org/markup-compatibility/2006">
              <mc:Choice xmlns:v="urn:schemas-microsoft-com:vml" Requires="v">
                <p:oleObj spid="_x0000_s4102" name="Graph" r:id="rId3" imgW="4071960" imgH="2926080" progId="Origin50.Graph">
                  <p:embed/>
                </p:oleObj>
              </mc:Choice>
              <mc:Fallback>
                <p:oleObj name="Graph" r:id="rId3" imgW="4071960" imgH="292608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1590675"/>
                        <a:ext cx="6921500" cy="4973638"/>
                      </a:xfrm>
                      <a:prstGeom prst="rect">
                        <a:avLst/>
                      </a:prstGeom>
                      <a:solidFill>
                        <a:schemeClr val="bg1">
                          <a:alpha val="66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ymbol zastępczy stopki 1"/>
          <p:cNvSpPr>
            <a:spLocks noGrp="1"/>
          </p:cNvSpPr>
          <p:nvPr>
            <p:ph type="ftr" sz="quarter" idx="11"/>
          </p:nvPr>
        </p:nvSpPr>
        <p:spPr/>
        <p:txBody>
          <a:bodyPr/>
          <a:lstStyle/>
          <a:p>
            <a:pPr>
              <a:defRPr/>
            </a:pPr>
            <a:r>
              <a:rPr lang="fr-FR" smtClean="0"/>
              <a:t>David Djurado</a:t>
            </a:r>
            <a:endParaRPr lang="fr-FR"/>
          </a:p>
        </p:txBody>
      </p:sp>
      <p:sp>
        <p:nvSpPr>
          <p:cNvPr id="3" name="Symbol zastępczy numeru slajdu 2"/>
          <p:cNvSpPr>
            <a:spLocks noGrp="1"/>
          </p:cNvSpPr>
          <p:nvPr>
            <p:ph type="sldNum" sz="quarter" idx="12"/>
          </p:nvPr>
        </p:nvSpPr>
        <p:spPr/>
        <p:txBody>
          <a:bodyPr/>
          <a:lstStyle/>
          <a:p>
            <a:pPr>
              <a:defRPr/>
            </a:pPr>
            <a:fld id="{D1BC90E6-CB65-420C-8A82-5F8F9118E61E}" type="slidenum">
              <a:rPr lang="fr-FR" smtClean="0"/>
              <a:pPr>
                <a:defRPr/>
              </a:pPr>
              <a:t>45</a:t>
            </a:fld>
            <a:endParaRPr lang="fr-FR"/>
          </a:p>
        </p:txBody>
      </p:sp>
    </p:spTree>
    <p:extLst>
      <p:ext uri="{BB962C8B-B14F-4D97-AF65-F5344CB8AC3E}">
        <p14:creationId xmlns:p14="http://schemas.microsoft.com/office/powerpoint/2010/main" val="10024743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p:cNvGraphicFramePr>
            <a:graphicFrameLocks noGrp="1" noChangeAspect="1"/>
          </p:cNvGraphicFramePr>
          <p:nvPr/>
        </p:nvGraphicFramePr>
        <p:xfrm>
          <a:off x="2208213" y="1"/>
          <a:ext cx="7885112" cy="6791325"/>
        </p:xfrm>
        <a:graphic>
          <a:graphicData uri="http://schemas.openxmlformats.org/presentationml/2006/ole">
            <mc:AlternateContent xmlns:mc="http://schemas.openxmlformats.org/markup-compatibility/2006">
              <mc:Choice xmlns:v="urn:schemas-microsoft-com:vml" Requires="v">
                <p:oleObj spid="_x0000_s5126" name="Graph" r:id="rId3" imgW="3868522" imgH="3330854" progId="Origin50.Graph">
                  <p:embed/>
                </p:oleObj>
              </mc:Choice>
              <mc:Fallback>
                <p:oleObj name="Graph" r:id="rId3" imgW="3868522" imgH="3330854" progId="Origin50.Graph">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3" y="1"/>
                        <a:ext cx="7885112" cy="679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7" name="Groupe 6"/>
          <p:cNvGrpSpPr/>
          <p:nvPr/>
        </p:nvGrpSpPr>
        <p:grpSpPr>
          <a:xfrm rot="20827644">
            <a:off x="1575668" y="1858426"/>
            <a:ext cx="8674295" cy="1631216"/>
            <a:chOff x="9447309" y="7679102"/>
            <a:chExt cx="5184000" cy="974860"/>
          </a:xfrm>
        </p:grpSpPr>
        <p:sp>
          <p:nvSpPr>
            <p:cNvPr id="9" name="Rectangle 8"/>
            <p:cNvSpPr/>
            <p:nvPr/>
          </p:nvSpPr>
          <p:spPr>
            <a:xfrm>
              <a:off x="9447309" y="7679102"/>
              <a:ext cx="5184000" cy="974860"/>
            </a:xfrm>
            <a:prstGeom prst="rect">
              <a:avLst/>
            </a:prstGeom>
            <a:solidFill>
              <a:schemeClr val="bg1"/>
            </a:solidFill>
            <a:ln w="38100">
              <a:solidFill>
                <a:srgbClr val="00B050"/>
              </a:solidFill>
            </a:ln>
          </p:spPr>
          <p:txBody>
            <a:bodyPr wrap="square">
              <a:spAutoFit/>
            </a:bodyPr>
            <a:lstStyle/>
            <a:p>
              <a:pPr algn="r"/>
              <a:r>
                <a:rPr lang="fr-FR" sz="2000" b="1" dirty="0">
                  <a:solidFill>
                    <a:srgbClr val="000000"/>
                  </a:solidFill>
                </a:rPr>
                <a:t>Mohamed </a:t>
              </a:r>
              <a:r>
                <a:rPr lang="fr-FR" sz="2000" b="1" dirty="0" err="1">
                  <a:solidFill>
                    <a:srgbClr val="000000"/>
                  </a:solidFill>
                </a:rPr>
                <a:t>Zbiri</a:t>
              </a:r>
              <a:r>
                <a:rPr lang="fr-FR" sz="2000" dirty="0">
                  <a:solidFill>
                    <a:srgbClr val="000000"/>
                  </a:solidFill>
                </a:rPr>
                <a:t> (</a:t>
              </a:r>
              <a:r>
                <a:rPr lang="fr-FR" sz="2000" dirty="0" smtClean="0">
                  <a:solidFill>
                    <a:srgbClr val="000000"/>
                  </a:solidFill>
                </a:rPr>
                <a:t>ILL)</a:t>
              </a:r>
            </a:p>
            <a:p>
              <a:pPr algn="r"/>
              <a:r>
                <a:rPr lang="fr-FR" sz="2000" i="1" dirty="0">
                  <a:solidFill>
                    <a:srgbClr val="000000"/>
                  </a:solidFill>
                </a:rPr>
                <a:t>zbiri@ill.fr</a:t>
              </a:r>
              <a:endParaRPr lang="fr-FR" sz="2000" i="1" dirty="0" smtClean="0">
                <a:solidFill>
                  <a:srgbClr val="000000"/>
                </a:solidFill>
              </a:endParaRPr>
            </a:p>
            <a:p>
              <a:pPr algn="r"/>
              <a:endParaRPr lang="fr-FR" sz="2000" i="1" dirty="0" smtClean="0">
                <a:solidFill>
                  <a:srgbClr val="0070C0"/>
                </a:solidFill>
              </a:endParaRPr>
            </a:p>
            <a:p>
              <a:pPr algn="r"/>
              <a:r>
                <a:rPr lang="fr-FR" sz="2000" i="1" dirty="0" smtClean="0">
                  <a:solidFill>
                    <a:srgbClr val="0070C0"/>
                  </a:solidFill>
                </a:rPr>
                <a:t>Introduction </a:t>
              </a:r>
              <a:r>
                <a:rPr lang="fr-FR" sz="2000" i="1" dirty="0">
                  <a:solidFill>
                    <a:srgbClr val="0070C0"/>
                  </a:solidFill>
                </a:rPr>
                <a:t>to </a:t>
              </a:r>
              <a:r>
                <a:rPr lang="fr-FR" sz="2000" i="1" dirty="0" err="1">
                  <a:solidFill>
                    <a:srgbClr val="0070C0"/>
                  </a:solidFill>
                </a:rPr>
                <a:t>Quasielastic</a:t>
              </a:r>
              <a:r>
                <a:rPr lang="fr-FR" sz="2000" i="1" dirty="0">
                  <a:solidFill>
                    <a:srgbClr val="0070C0"/>
                  </a:solidFill>
                </a:rPr>
                <a:t> and </a:t>
              </a:r>
              <a:r>
                <a:rPr lang="fr-FR" sz="2000" i="1" dirty="0" err="1">
                  <a:solidFill>
                    <a:srgbClr val="0070C0"/>
                  </a:solidFill>
                </a:rPr>
                <a:t>Inelastic</a:t>
              </a:r>
              <a:r>
                <a:rPr lang="fr-FR" sz="2000" i="1" dirty="0">
                  <a:solidFill>
                    <a:srgbClr val="0070C0"/>
                  </a:solidFill>
                </a:rPr>
                <a:t> </a:t>
              </a:r>
              <a:r>
                <a:rPr lang="fr-FR" sz="2000" i="1" dirty="0" smtClean="0">
                  <a:solidFill>
                    <a:srgbClr val="0070C0"/>
                  </a:solidFill>
                </a:rPr>
                <a:t>Neutron</a:t>
              </a:r>
            </a:p>
            <a:p>
              <a:pPr algn="r"/>
              <a:r>
                <a:rPr lang="fr-FR" sz="2000" i="1" dirty="0" err="1" smtClean="0">
                  <a:solidFill>
                    <a:srgbClr val="0070C0"/>
                  </a:solidFill>
                </a:rPr>
                <a:t>Scattering</a:t>
              </a:r>
              <a:r>
                <a:rPr lang="fr-FR" sz="2000" i="1" dirty="0">
                  <a:solidFill>
                    <a:srgbClr val="0070C0"/>
                  </a:solidFill>
                </a:rPr>
                <a:t>, and </a:t>
              </a:r>
              <a:r>
                <a:rPr lang="fr-FR" sz="2000" i="1" dirty="0" err="1">
                  <a:solidFill>
                    <a:srgbClr val="0070C0"/>
                  </a:solidFill>
                </a:rPr>
                <a:t>Role</a:t>
              </a:r>
              <a:r>
                <a:rPr lang="fr-FR" sz="2000" i="1" dirty="0">
                  <a:solidFill>
                    <a:srgbClr val="0070C0"/>
                  </a:solidFill>
                </a:rPr>
                <a:t> of </a:t>
              </a:r>
              <a:r>
                <a:rPr lang="fr-FR" sz="2000" i="1" dirty="0" err="1">
                  <a:solidFill>
                    <a:srgbClr val="0070C0"/>
                  </a:solidFill>
                </a:rPr>
                <a:t>Atomistic</a:t>
              </a:r>
              <a:r>
                <a:rPr lang="fr-FR" sz="2000" i="1" dirty="0">
                  <a:solidFill>
                    <a:srgbClr val="0070C0"/>
                  </a:solidFill>
                </a:rPr>
                <a:t> Simulations</a:t>
              </a:r>
              <a:endParaRPr lang="fr-FR" sz="2000" dirty="0">
                <a:solidFill>
                  <a:srgbClr val="0070C0"/>
                </a:solidFill>
              </a:endParaRPr>
            </a:p>
          </p:txBody>
        </p:sp>
        <p:pic>
          <p:nvPicPr>
            <p:cNvPr id="8" name="Image 7"/>
            <p:cNvPicPr>
              <a:picLocks noChangeAspect="1"/>
            </p:cNvPicPr>
            <p:nvPr/>
          </p:nvPicPr>
          <p:blipFill rotWithShape="1">
            <a:blip r:embed="rId5" cstate="print">
              <a:extLst>
                <a:ext uri="{28A0092B-C50C-407E-A947-70E740481C1C}">
                  <a14:useLocalDpi xmlns:a14="http://schemas.microsoft.com/office/drawing/2010/main" val="0"/>
                </a:ext>
              </a:extLst>
            </a:blip>
            <a:srcRect l="9091" t="1667" r="11818" b="1667"/>
            <a:stretch/>
          </p:blipFill>
          <p:spPr>
            <a:xfrm>
              <a:off x="9492702" y="7714752"/>
              <a:ext cx="903409" cy="903409"/>
            </a:xfrm>
            <a:prstGeom prst="rect">
              <a:avLst/>
            </a:prstGeom>
          </p:spPr>
        </p:pic>
      </p:grpSp>
    </p:spTree>
    <p:extLst>
      <p:ext uri="{BB962C8B-B14F-4D97-AF65-F5344CB8AC3E}">
        <p14:creationId xmlns:p14="http://schemas.microsoft.com/office/powerpoint/2010/main" val="25027013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3928466" y="130702"/>
            <a:ext cx="8307684" cy="6566783"/>
          </a:xfrm>
          <a:prstGeom prst="rect">
            <a:avLst/>
          </a:prstGeom>
        </p:spPr>
      </p:pic>
      <p:sp>
        <p:nvSpPr>
          <p:cNvPr id="3" name="Rectangle 2"/>
          <p:cNvSpPr/>
          <p:nvPr/>
        </p:nvSpPr>
        <p:spPr>
          <a:xfrm>
            <a:off x="277896" y="3315401"/>
            <a:ext cx="3682170" cy="1200329"/>
          </a:xfrm>
          <a:prstGeom prst="rect">
            <a:avLst/>
          </a:prstGeom>
        </p:spPr>
        <p:txBody>
          <a:bodyPr wrap="square">
            <a:spAutoFit/>
          </a:bodyPr>
          <a:lstStyle/>
          <a:p>
            <a:r>
              <a:rPr lang="fr-FR" sz="2400" i="1" dirty="0">
                <a:latin typeface="Arial" panose="020B0604020202020204" pitchFamily="34" charset="0"/>
                <a:cs typeface="Arial" panose="020B0604020202020204" pitchFamily="34" charset="0"/>
              </a:rPr>
              <a:t>Anne </a:t>
            </a:r>
            <a:r>
              <a:rPr lang="fr-FR" sz="2400" i="1" dirty="0" err="1">
                <a:latin typeface="Arial" panose="020B0604020202020204" pitchFamily="34" charset="0"/>
                <a:cs typeface="Arial" panose="020B0604020202020204" pitchFamily="34" charset="0"/>
              </a:rPr>
              <a:t>A.Y</a:t>
            </a:r>
            <a:r>
              <a:rPr lang="fr-FR" sz="2400" i="1" dirty="0">
                <a:latin typeface="Arial" panose="020B0604020202020204" pitchFamily="34" charset="0"/>
                <a:cs typeface="Arial" panose="020B0604020202020204" pitchFamily="34" charset="0"/>
              </a:rPr>
              <a:t>. Guibert et al</a:t>
            </a:r>
            <a:r>
              <a:rPr lang="fr-FR" sz="2400" i="1" dirty="0" smtClean="0">
                <a:latin typeface="Arial" panose="020B0604020202020204" pitchFamily="34" charset="0"/>
                <a:cs typeface="Arial" panose="020B0604020202020204" pitchFamily="34" charset="0"/>
              </a:rPr>
              <a:t>.,</a:t>
            </a:r>
          </a:p>
          <a:p>
            <a:r>
              <a:rPr lang="fr-FR" sz="2400" i="1" dirty="0" err="1" smtClean="0">
                <a:latin typeface="Arial" panose="020B0604020202020204" pitchFamily="34" charset="0"/>
                <a:cs typeface="Arial" panose="020B0604020202020204" pitchFamily="34" charset="0"/>
              </a:rPr>
              <a:t>Chem</a:t>
            </a:r>
            <a:r>
              <a:rPr lang="fr-FR" sz="2400" i="1" dirty="0">
                <a:latin typeface="Arial" panose="020B0604020202020204" pitchFamily="34" charset="0"/>
                <a:cs typeface="Arial" panose="020B0604020202020204" pitchFamily="34" charset="0"/>
              </a:rPr>
              <a:t>. Mater. 2015, 27, 7652 - 7661</a:t>
            </a:r>
            <a:endParaRPr lang="en-US" sz="2400" i="1" dirty="0">
              <a:latin typeface="Arial" panose="020B0604020202020204" pitchFamily="34" charset="0"/>
              <a:cs typeface="Arial" panose="020B0604020202020204" pitchFamily="34" charset="0"/>
            </a:endParaRPr>
          </a:p>
        </p:txBody>
      </p:sp>
      <p:pic>
        <p:nvPicPr>
          <p:cNvPr id="4" name="Image 3"/>
          <p:cNvPicPr>
            <a:picLocks noChangeAspect="1"/>
          </p:cNvPicPr>
          <p:nvPr/>
        </p:nvPicPr>
        <p:blipFill rotWithShape="1">
          <a:blip r:embed="rId3"/>
          <a:srcRect l="6253" r="3501"/>
          <a:stretch/>
        </p:blipFill>
        <p:spPr>
          <a:xfrm>
            <a:off x="0" y="130703"/>
            <a:ext cx="3960066" cy="2668768"/>
          </a:xfrm>
          <a:prstGeom prst="rect">
            <a:avLst/>
          </a:prstGeom>
        </p:spPr>
      </p:pic>
      <p:sp>
        <p:nvSpPr>
          <p:cNvPr id="6" name="ZoneTexte 5"/>
          <p:cNvSpPr txBox="1"/>
          <p:nvPr/>
        </p:nvSpPr>
        <p:spPr>
          <a:xfrm>
            <a:off x="6583680" y="4023360"/>
            <a:ext cx="702436" cy="369332"/>
          </a:xfrm>
          <a:prstGeom prst="rect">
            <a:avLst/>
          </a:prstGeom>
          <a:noFill/>
        </p:spPr>
        <p:txBody>
          <a:bodyPr wrap="none" rtlCol="0">
            <a:spAutoFit/>
          </a:bodyPr>
          <a:lstStyle/>
          <a:p>
            <a:r>
              <a:rPr lang="fr-FR" dirty="0" smtClean="0"/>
              <a:t>Osiris</a:t>
            </a:r>
            <a:endParaRPr lang="en-US" dirty="0"/>
          </a:p>
        </p:txBody>
      </p:sp>
      <p:sp>
        <p:nvSpPr>
          <p:cNvPr id="7" name="ZoneTexte 6"/>
          <p:cNvSpPr txBox="1"/>
          <p:nvPr/>
        </p:nvSpPr>
        <p:spPr>
          <a:xfrm>
            <a:off x="7374140" y="4515730"/>
            <a:ext cx="625492" cy="369332"/>
          </a:xfrm>
          <a:prstGeom prst="rect">
            <a:avLst/>
          </a:prstGeom>
          <a:noFill/>
        </p:spPr>
        <p:txBody>
          <a:bodyPr wrap="none" rtlCol="0">
            <a:spAutoFit/>
          </a:bodyPr>
          <a:lstStyle/>
          <a:p>
            <a:r>
              <a:rPr lang="fr-FR" dirty="0" smtClean="0"/>
              <a:t>IN16</a:t>
            </a:r>
            <a:endParaRPr lang="en-US" dirty="0"/>
          </a:p>
        </p:txBody>
      </p:sp>
      <p:grpSp>
        <p:nvGrpSpPr>
          <p:cNvPr id="8" name="Groupe 7"/>
          <p:cNvGrpSpPr/>
          <p:nvPr/>
        </p:nvGrpSpPr>
        <p:grpSpPr>
          <a:xfrm rot="20267339">
            <a:off x="711366" y="2316854"/>
            <a:ext cx="8986901" cy="1631216"/>
            <a:chOff x="608733" y="7901272"/>
            <a:chExt cx="5184000" cy="940950"/>
          </a:xfrm>
          <a:solidFill>
            <a:schemeClr val="bg1"/>
          </a:solidFill>
        </p:grpSpPr>
        <p:sp>
          <p:nvSpPr>
            <p:cNvPr id="9" name="Rectangle 8"/>
            <p:cNvSpPr/>
            <p:nvPr/>
          </p:nvSpPr>
          <p:spPr>
            <a:xfrm>
              <a:off x="608733" y="7901272"/>
              <a:ext cx="5184000" cy="940950"/>
            </a:xfrm>
            <a:prstGeom prst="rect">
              <a:avLst/>
            </a:prstGeom>
            <a:grpFill/>
            <a:ln w="38100">
              <a:solidFill>
                <a:srgbClr val="00B050"/>
              </a:solidFill>
            </a:ln>
          </p:spPr>
          <p:txBody>
            <a:bodyPr wrap="square">
              <a:spAutoFit/>
            </a:bodyPr>
            <a:lstStyle/>
            <a:p>
              <a:r>
                <a:rPr lang="fr-FR" sz="2000" b="1" i="0" dirty="0" smtClean="0">
                  <a:solidFill>
                    <a:srgbClr val="000000"/>
                  </a:solidFill>
                  <a:effectLst/>
                </a:rPr>
                <a:t>Anne Guilbert</a:t>
              </a:r>
              <a:r>
                <a:rPr lang="fr-FR" sz="2000" b="0" i="0" dirty="0" smtClean="0">
                  <a:solidFill>
                    <a:srgbClr val="000000"/>
                  </a:solidFill>
                  <a:effectLst/>
                </a:rPr>
                <a:t> (Imperial </a:t>
              </a:r>
              <a:r>
                <a:rPr lang="fr-FR" sz="2000" b="0" i="0" dirty="0" err="1" smtClean="0">
                  <a:solidFill>
                    <a:srgbClr val="000000"/>
                  </a:solidFill>
                  <a:effectLst/>
                </a:rPr>
                <a:t>College</a:t>
              </a:r>
              <a:r>
                <a:rPr lang="fr-FR" sz="2000" b="0" i="0" dirty="0" smtClean="0">
                  <a:solidFill>
                    <a:srgbClr val="000000"/>
                  </a:solidFill>
                  <a:effectLst/>
                </a:rPr>
                <a:t>)</a:t>
              </a:r>
            </a:p>
            <a:p>
              <a:r>
                <a:rPr lang="fr-FR" sz="2000" i="1" dirty="0"/>
                <a:t>a.guilbert09@imperial.ac.uk</a:t>
              </a:r>
              <a:endParaRPr lang="fr-FR" sz="2000" i="1" dirty="0">
                <a:solidFill>
                  <a:srgbClr val="000000"/>
                </a:solidFill>
              </a:endParaRPr>
            </a:p>
            <a:p>
              <a:r>
                <a:rPr lang="fr-FR" sz="2000" b="0" i="1" dirty="0" smtClean="0">
                  <a:solidFill>
                    <a:srgbClr val="0070C0"/>
                  </a:solidFill>
                  <a:effectLst/>
                </a:rPr>
                <a:t>Insight in the </a:t>
              </a:r>
              <a:r>
                <a:rPr lang="fr-FR" sz="2000" b="0" i="1" dirty="0" err="1" smtClean="0">
                  <a:solidFill>
                    <a:srgbClr val="0070C0"/>
                  </a:solidFill>
                  <a:effectLst/>
                </a:rPr>
                <a:t>dynamics</a:t>
              </a:r>
              <a:r>
                <a:rPr lang="fr-FR" sz="2000" b="0" i="1" dirty="0" smtClean="0">
                  <a:solidFill>
                    <a:srgbClr val="0070C0"/>
                  </a:solidFill>
                  <a:effectLst/>
                </a:rPr>
                <a:t> of </a:t>
              </a:r>
              <a:r>
                <a:rPr lang="fr-FR" sz="2000" b="0" i="1" dirty="0" err="1" smtClean="0">
                  <a:solidFill>
                    <a:srgbClr val="0070C0"/>
                  </a:solidFill>
                  <a:effectLst/>
                </a:rPr>
                <a:t>organic</a:t>
              </a:r>
              <a:r>
                <a:rPr lang="fr-FR" sz="2000" b="0" i="1" dirty="0" smtClean="0">
                  <a:solidFill>
                    <a:srgbClr val="0070C0"/>
                  </a:solidFill>
                  <a:effectLst/>
                </a:rPr>
                <a:t> </a:t>
              </a:r>
              <a:r>
                <a:rPr lang="fr-FR" sz="2000" b="0" i="1" dirty="0" err="1" smtClean="0">
                  <a:solidFill>
                    <a:srgbClr val="0070C0"/>
                  </a:solidFill>
                  <a:effectLst/>
                </a:rPr>
                <a:t>photovoltaic</a:t>
              </a:r>
              <a:r>
                <a:rPr lang="fr-FR" sz="2000" b="0" i="1" dirty="0" smtClean="0">
                  <a:solidFill>
                    <a:srgbClr val="0070C0"/>
                  </a:solidFill>
                  <a:effectLst/>
                </a:rPr>
                <a:t> active</a:t>
              </a:r>
            </a:p>
            <a:p>
              <a:r>
                <a:rPr lang="fr-FR" sz="2000" b="0" i="1" dirty="0" smtClean="0">
                  <a:solidFill>
                    <a:srgbClr val="0070C0"/>
                  </a:solidFill>
                  <a:effectLst/>
                </a:rPr>
                <a:t>layer: a </a:t>
              </a:r>
              <a:r>
                <a:rPr lang="fr-FR" sz="2000" b="0" i="1" dirty="0" err="1" smtClean="0">
                  <a:solidFill>
                    <a:srgbClr val="0070C0"/>
                  </a:solidFill>
                  <a:effectLst/>
                </a:rPr>
                <a:t>combined</a:t>
              </a:r>
              <a:r>
                <a:rPr lang="fr-FR" sz="2000" b="0" i="1" dirty="0" smtClean="0">
                  <a:solidFill>
                    <a:srgbClr val="0070C0"/>
                  </a:solidFill>
                  <a:effectLst/>
                </a:rPr>
                <a:t> </a:t>
              </a:r>
              <a:r>
                <a:rPr lang="fr-FR" sz="2000" b="0" i="1" dirty="0" err="1" smtClean="0">
                  <a:solidFill>
                    <a:srgbClr val="0070C0"/>
                  </a:solidFill>
                  <a:effectLst/>
                </a:rPr>
                <a:t>approach</a:t>
              </a:r>
              <a:r>
                <a:rPr lang="fr-FR" sz="2000" b="0" i="1" dirty="0" smtClean="0">
                  <a:solidFill>
                    <a:srgbClr val="0070C0"/>
                  </a:solidFill>
                  <a:effectLst/>
                </a:rPr>
                <a:t> of neutron </a:t>
              </a:r>
              <a:r>
                <a:rPr lang="fr-FR" sz="2000" b="0" i="1" dirty="0" err="1" smtClean="0">
                  <a:solidFill>
                    <a:srgbClr val="0070C0"/>
                  </a:solidFill>
                  <a:effectLst/>
                </a:rPr>
                <a:t>scattering</a:t>
              </a:r>
              <a:r>
                <a:rPr lang="fr-FR" sz="2000" b="0" i="1" dirty="0" smtClean="0">
                  <a:solidFill>
                    <a:srgbClr val="0070C0"/>
                  </a:solidFill>
                  <a:effectLst/>
                </a:rPr>
                <a:t> and </a:t>
              </a:r>
            </a:p>
            <a:p>
              <a:r>
                <a:rPr lang="fr-FR" sz="2000" b="0" i="1" dirty="0" err="1" smtClean="0">
                  <a:solidFill>
                    <a:srgbClr val="0070C0"/>
                  </a:solidFill>
                  <a:effectLst/>
                </a:rPr>
                <a:t>atomistic</a:t>
              </a:r>
              <a:r>
                <a:rPr lang="fr-FR" sz="2000" b="0" i="1" dirty="0" smtClean="0">
                  <a:solidFill>
                    <a:srgbClr val="0070C0"/>
                  </a:solidFill>
                  <a:effectLst/>
                </a:rPr>
                <a:t> simulations</a:t>
              </a:r>
              <a:endParaRPr lang="fr-FR" sz="2000" b="0" i="0" dirty="0">
                <a:solidFill>
                  <a:srgbClr val="0070C0"/>
                </a:solidFill>
                <a:effectLst/>
              </a:endParaRPr>
            </a:p>
          </p:txBody>
        </p:sp>
        <p:pic>
          <p:nvPicPr>
            <p:cNvPr id="10" name="Image 9"/>
            <p:cNvPicPr>
              <a:picLocks noChangeAspect="1"/>
            </p:cNvPicPr>
            <p:nvPr/>
          </p:nvPicPr>
          <p:blipFill rotWithShape="1">
            <a:blip r:embed="rId4"/>
            <a:srcRect b="13740"/>
            <a:stretch/>
          </p:blipFill>
          <p:spPr>
            <a:xfrm>
              <a:off x="4812893" y="7938810"/>
              <a:ext cx="884662" cy="884662"/>
            </a:xfrm>
            <a:prstGeom prst="rect">
              <a:avLst/>
            </a:prstGeom>
            <a:grpFill/>
            <a:ln>
              <a:noFill/>
            </a:ln>
          </p:spPr>
        </p:pic>
      </p:grpSp>
    </p:spTree>
    <p:extLst>
      <p:ext uri="{BB962C8B-B14F-4D97-AF65-F5344CB8AC3E}">
        <p14:creationId xmlns:p14="http://schemas.microsoft.com/office/powerpoint/2010/main" val="29802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rot="19895384">
            <a:off x="596890" y="948294"/>
            <a:ext cx="3031599" cy="923330"/>
          </a:xfrm>
          <a:prstGeom prst="rect">
            <a:avLst/>
          </a:prstGeom>
          <a:noFill/>
        </p:spPr>
        <p:txBody>
          <a:bodyPr wrap="none" rtlCol="0">
            <a:spAutoFit/>
          </a:bodyPr>
          <a:lstStyle/>
          <a:p>
            <a:r>
              <a:rPr lang="en-US" sz="5400" dirty="0" smtClean="0">
                <a:latin typeface="Arial" panose="020B0604020202020204" pitchFamily="34" charset="0"/>
                <a:cs typeface="Arial" panose="020B0604020202020204" pitchFamily="34" charset="0"/>
              </a:rPr>
              <a:t>I declare </a:t>
            </a:r>
            <a:endParaRPr lang="en-US" sz="5400" dirty="0">
              <a:latin typeface="Arial" panose="020B0604020202020204" pitchFamily="34" charset="0"/>
              <a:cs typeface="Arial" panose="020B0604020202020204" pitchFamily="34" charset="0"/>
            </a:endParaRPr>
          </a:p>
        </p:txBody>
      </p:sp>
      <p:grpSp>
        <p:nvGrpSpPr>
          <p:cNvPr id="4" name="Groupe 3"/>
          <p:cNvGrpSpPr/>
          <p:nvPr/>
        </p:nvGrpSpPr>
        <p:grpSpPr>
          <a:xfrm>
            <a:off x="2535189" y="2093812"/>
            <a:ext cx="6371979" cy="2810697"/>
            <a:chOff x="8843058" y="3541853"/>
            <a:chExt cx="4618299" cy="2037144"/>
          </a:xfrm>
        </p:grpSpPr>
        <p:pic>
          <p:nvPicPr>
            <p:cNvPr id="5" name="Image 4"/>
            <p:cNvPicPr>
              <a:picLocks noChangeAspect="1"/>
            </p:cNvPicPr>
            <p:nvPr/>
          </p:nvPicPr>
          <p:blipFill>
            <a:blip r:embed="rId2"/>
            <a:stretch>
              <a:fillRect/>
            </a:stretch>
          </p:blipFill>
          <p:spPr>
            <a:xfrm>
              <a:off x="8945578" y="3589590"/>
              <a:ext cx="4370518" cy="1854552"/>
            </a:xfrm>
            <a:prstGeom prst="rect">
              <a:avLst/>
            </a:prstGeom>
          </p:spPr>
        </p:pic>
        <p:sp>
          <p:nvSpPr>
            <p:cNvPr id="6" name="Rectangle 5"/>
            <p:cNvSpPr/>
            <p:nvPr/>
          </p:nvSpPr>
          <p:spPr>
            <a:xfrm>
              <a:off x="12855151" y="3541853"/>
              <a:ext cx="606206" cy="462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8843058" y="5243332"/>
              <a:ext cx="752355" cy="335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ZoneTexte 7"/>
          <p:cNvSpPr txBox="1"/>
          <p:nvPr/>
        </p:nvSpPr>
        <p:spPr>
          <a:xfrm rot="20441650">
            <a:off x="7465084" y="5062035"/>
            <a:ext cx="2683748" cy="923330"/>
          </a:xfrm>
          <a:prstGeom prst="rect">
            <a:avLst/>
          </a:prstGeom>
          <a:noFill/>
        </p:spPr>
        <p:txBody>
          <a:bodyPr wrap="none" rtlCol="0">
            <a:spAutoFit/>
          </a:bodyPr>
          <a:lstStyle/>
          <a:p>
            <a:r>
              <a:rPr lang="en-US" sz="5400" dirty="0">
                <a:latin typeface="Arial" panose="020B0604020202020204" pitchFamily="34" charset="0"/>
                <a:cs typeface="Arial" panose="020B0604020202020204" pitchFamily="34" charset="0"/>
              </a:rPr>
              <a:t>o</a:t>
            </a:r>
            <a:r>
              <a:rPr lang="en-US" sz="5400" dirty="0" smtClean="0">
                <a:latin typeface="Arial" panose="020B0604020202020204" pitchFamily="34" charset="0"/>
                <a:cs typeface="Arial" panose="020B0604020202020204" pitchFamily="34" charset="0"/>
              </a:rPr>
              <a:t>pen !!!!</a:t>
            </a:r>
            <a:endParaRPr lang="en-U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81896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456403" y="1083212"/>
            <a:ext cx="9191939" cy="2800767"/>
          </a:xfrm>
          <a:prstGeom prst="rect">
            <a:avLst/>
          </a:prstGeom>
          <a:noFill/>
        </p:spPr>
        <p:txBody>
          <a:bodyPr wrap="none" rtlCol="0">
            <a:spAutoFit/>
          </a:bodyPr>
          <a:lstStyle/>
          <a:p>
            <a:pPr algn="ctr"/>
            <a:r>
              <a:rPr lang="en-US" sz="4400" dirty="0" smtClean="0">
                <a:solidFill>
                  <a:schemeClr val="accent1">
                    <a:lumMod val="75000"/>
                  </a:schemeClr>
                </a:solidFill>
                <a:latin typeface="Arial" panose="020B0604020202020204" pitchFamily="34" charset="0"/>
                <a:cs typeface="Arial" panose="020B0604020202020204" pitchFamily="34" charset="0"/>
              </a:rPr>
              <a:t>How large facilities can help to face </a:t>
            </a:r>
            <a:endParaRPr lang="en-US" sz="4400" dirty="0">
              <a:solidFill>
                <a:schemeClr val="accent1">
                  <a:lumMod val="75000"/>
                </a:schemeClr>
              </a:solidFill>
              <a:latin typeface="Arial" panose="020B0604020202020204" pitchFamily="34" charset="0"/>
              <a:cs typeface="Arial" panose="020B0604020202020204" pitchFamily="34" charset="0"/>
            </a:endParaRPr>
          </a:p>
          <a:p>
            <a:pPr algn="ctr"/>
            <a:r>
              <a:rPr lang="en-US" sz="4400" dirty="0">
                <a:solidFill>
                  <a:schemeClr val="accent1">
                    <a:lumMod val="75000"/>
                  </a:schemeClr>
                </a:solidFill>
                <a:latin typeface="Arial" panose="020B0604020202020204" pitchFamily="34" charset="0"/>
                <a:cs typeface="Arial" panose="020B0604020202020204" pitchFamily="34" charset="0"/>
              </a:rPr>
              <a:t>t</a:t>
            </a:r>
            <a:r>
              <a:rPr lang="en-US" sz="4400" dirty="0" smtClean="0">
                <a:solidFill>
                  <a:schemeClr val="accent1">
                    <a:lumMod val="75000"/>
                  </a:schemeClr>
                </a:solidFill>
                <a:latin typeface="Arial" panose="020B0604020202020204" pitchFamily="34" charset="0"/>
                <a:cs typeface="Arial" panose="020B0604020202020204" pitchFamily="34" charset="0"/>
              </a:rPr>
              <a:t>he numerous challenges lifted </a:t>
            </a:r>
          </a:p>
          <a:p>
            <a:pPr algn="ctr"/>
            <a:r>
              <a:rPr lang="en-US" sz="4400" dirty="0" smtClean="0">
                <a:solidFill>
                  <a:schemeClr val="accent1">
                    <a:lumMod val="75000"/>
                  </a:schemeClr>
                </a:solidFill>
                <a:latin typeface="Arial" panose="020B0604020202020204" pitchFamily="34" charset="0"/>
                <a:cs typeface="Arial" panose="020B0604020202020204" pitchFamily="34" charset="0"/>
              </a:rPr>
              <a:t>by organic and hybrid electronics?</a:t>
            </a:r>
          </a:p>
          <a:p>
            <a:pPr algn="ctr"/>
            <a:r>
              <a:rPr lang="en-US" sz="4400" dirty="0" smtClean="0">
                <a:solidFill>
                  <a:schemeClr val="accent1">
                    <a:lumMod val="75000"/>
                  </a:schemeClr>
                </a:solidFill>
                <a:latin typeface="Arial" panose="020B0604020202020204" pitchFamily="34" charset="0"/>
                <a:cs typeface="Arial" panose="020B0604020202020204" pitchFamily="34" charset="0"/>
              </a:rPr>
              <a:t> A general introduction.</a:t>
            </a:r>
            <a:endParaRPr lang="en-US" sz="4400" dirty="0">
              <a:solidFill>
                <a:schemeClr val="accent1">
                  <a:lumMod val="75000"/>
                </a:schemeClr>
              </a:solidFill>
              <a:latin typeface="Arial" panose="020B0604020202020204" pitchFamily="34" charset="0"/>
              <a:cs typeface="Arial" panose="020B0604020202020204" pitchFamily="34" charset="0"/>
            </a:endParaRPr>
          </a:p>
        </p:txBody>
      </p:sp>
      <p:pic>
        <p:nvPicPr>
          <p:cNvPr id="5" name="Image 4"/>
          <p:cNvPicPr>
            <a:picLocks noChangeAspect="1"/>
          </p:cNvPicPr>
          <p:nvPr/>
        </p:nvPicPr>
        <p:blipFill>
          <a:blip r:embed="rId2"/>
          <a:stretch>
            <a:fillRect/>
          </a:stretch>
        </p:blipFill>
        <p:spPr>
          <a:xfrm>
            <a:off x="437882" y="6029032"/>
            <a:ext cx="2348189" cy="544683"/>
          </a:xfrm>
          <a:prstGeom prst="rect">
            <a:avLst/>
          </a:prstGeom>
        </p:spPr>
      </p:pic>
      <p:sp>
        <p:nvSpPr>
          <p:cNvPr id="7" name="ZoneTexte 6"/>
          <p:cNvSpPr txBox="1"/>
          <p:nvPr/>
        </p:nvSpPr>
        <p:spPr>
          <a:xfrm>
            <a:off x="7441809" y="4116160"/>
            <a:ext cx="3899850" cy="2185214"/>
          </a:xfrm>
          <a:prstGeom prst="rect">
            <a:avLst/>
          </a:prstGeom>
          <a:noFill/>
        </p:spPr>
        <p:txBody>
          <a:bodyPr wrap="none" rtlCol="0">
            <a:spAutoFit/>
          </a:bodyPr>
          <a:lstStyle/>
          <a:p>
            <a:r>
              <a:rPr lang="en-US" sz="4000" b="1" i="1" dirty="0" smtClean="0">
                <a:latin typeface="Arial" panose="020B0604020202020204" pitchFamily="34" charset="0"/>
                <a:cs typeface="Arial" panose="020B0604020202020204" pitchFamily="34" charset="0"/>
              </a:rPr>
              <a:t>David</a:t>
            </a:r>
          </a:p>
          <a:p>
            <a:r>
              <a:rPr lang="en-US" sz="4000" b="1" i="1" dirty="0">
                <a:latin typeface="Arial" panose="020B0604020202020204" pitchFamily="34" charset="0"/>
                <a:cs typeface="Arial" panose="020B0604020202020204" pitchFamily="34" charset="0"/>
              </a:rPr>
              <a:t> </a:t>
            </a:r>
            <a:r>
              <a:rPr lang="en-US" sz="4000" b="1" i="1" dirty="0" smtClean="0">
                <a:latin typeface="Arial" panose="020B0604020202020204" pitchFamily="34" charset="0"/>
                <a:cs typeface="Arial" panose="020B0604020202020204" pitchFamily="34" charset="0"/>
              </a:rPr>
              <a:t>     DJURADO</a:t>
            </a:r>
          </a:p>
          <a:p>
            <a:r>
              <a:rPr lang="en-US" sz="2800" dirty="0" smtClean="0">
                <a:latin typeface="Arial" panose="020B0604020202020204" pitchFamily="34" charset="0"/>
                <a:cs typeface="Arial" panose="020B0604020202020204" pitchFamily="34" charset="0"/>
              </a:rPr>
              <a:t>INAC </a:t>
            </a:r>
          </a:p>
          <a:p>
            <a:r>
              <a:rPr lang="en-US" sz="2800" dirty="0" err="1" smtClean="0">
                <a:latin typeface="Arial" panose="020B0604020202020204" pitchFamily="34" charset="0"/>
                <a:cs typeface="Arial" panose="020B0604020202020204" pitchFamily="34" charset="0"/>
              </a:rPr>
              <a:t>CNRS</a:t>
            </a:r>
            <a:r>
              <a:rPr lang="en-US" sz="2800" dirty="0" smtClean="0">
                <a:latin typeface="Arial" panose="020B0604020202020204" pitchFamily="34" charset="0"/>
                <a:cs typeface="Arial" panose="020B0604020202020204" pitchFamily="34" charset="0"/>
              </a:rPr>
              <a:t> – CEA Grenoble</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80379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01684" y="217420"/>
            <a:ext cx="6006773" cy="646331"/>
          </a:xfrm>
          <a:prstGeom prst="rect">
            <a:avLst/>
          </a:prstGeom>
          <a:noFill/>
        </p:spPr>
        <p:txBody>
          <a:bodyPr wrap="none" rtlCol="0">
            <a:spAutoFit/>
          </a:bodyPr>
          <a:lstStyle/>
          <a:p>
            <a:r>
              <a:rPr lang="en-US" sz="3600" dirty="0" smtClean="0">
                <a:solidFill>
                  <a:schemeClr val="accent1"/>
                </a:solidFill>
                <a:latin typeface="Arial" panose="020B0604020202020204" pitchFamily="34" charset="0"/>
                <a:cs typeface="Arial" panose="020B0604020202020204" pitchFamily="34" charset="0"/>
              </a:rPr>
              <a:t>ORGANIC ELECTRONICS?</a:t>
            </a:r>
            <a:endParaRPr lang="en-US" sz="3600" dirty="0">
              <a:solidFill>
                <a:schemeClr val="accent1"/>
              </a:solidFill>
              <a:latin typeface="Arial" panose="020B0604020202020204" pitchFamily="34" charset="0"/>
              <a:cs typeface="Arial" panose="020B0604020202020204" pitchFamily="34" charset="0"/>
            </a:endParaRPr>
          </a:p>
        </p:txBody>
      </p:sp>
      <p:sp>
        <p:nvSpPr>
          <p:cNvPr id="6" name="Rectangle à coins arrondis 5"/>
          <p:cNvSpPr/>
          <p:nvPr/>
        </p:nvSpPr>
        <p:spPr>
          <a:xfrm>
            <a:off x="355159" y="1069144"/>
            <a:ext cx="4853354" cy="5219115"/>
          </a:xfrm>
          <a:prstGeom prst="roundRect">
            <a:avLst/>
          </a:prstGeom>
          <a:noFill/>
          <a:ln w="3810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p:cNvSpPr txBox="1"/>
          <p:nvPr/>
        </p:nvSpPr>
        <p:spPr>
          <a:xfrm>
            <a:off x="1060850" y="1304689"/>
            <a:ext cx="344196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P</a:t>
            </a:r>
            <a:r>
              <a:rPr lang="en-US" dirty="0" smtClean="0">
                <a:latin typeface="Arial" panose="020B0604020202020204" pitchFamily="34" charset="0"/>
                <a:cs typeface="Arial" panose="020B0604020202020204" pitchFamily="34" charset="0"/>
              </a:rPr>
              <a:t>owders or Free Standing films.</a:t>
            </a:r>
          </a:p>
        </p:txBody>
      </p:sp>
      <p:pic>
        <p:nvPicPr>
          <p:cNvPr id="8" name="Image 7"/>
          <p:cNvPicPr>
            <a:picLocks noChangeAspect="1"/>
          </p:cNvPicPr>
          <p:nvPr/>
        </p:nvPicPr>
        <p:blipFill>
          <a:blip r:embed="rId2"/>
          <a:stretch>
            <a:fillRect/>
          </a:stretch>
        </p:blipFill>
        <p:spPr>
          <a:xfrm>
            <a:off x="584533" y="2067362"/>
            <a:ext cx="4394601" cy="1913778"/>
          </a:xfrm>
          <a:prstGeom prst="rect">
            <a:avLst/>
          </a:prstGeom>
          <a:ln w="25400" cmpd="sng">
            <a:solidFill>
              <a:schemeClr val="accent6">
                <a:lumMod val="75000"/>
              </a:schemeClr>
            </a:solidFill>
          </a:ln>
        </p:spPr>
      </p:pic>
      <p:pic>
        <p:nvPicPr>
          <p:cNvPr id="9" name="Image 8"/>
          <p:cNvPicPr>
            <a:picLocks noChangeAspect="1"/>
          </p:cNvPicPr>
          <p:nvPr/>
        </p:nvPicPr>
        <p:blipFill>
          <a:blip r:embed="rId3"/>
          <a:stretch>
            <a:fillRect/>
          </a:stretch>
        </p:blipFill>
        <p:spPr>
          <a:xfrm>
            <a:off x="1655807" y="4139801"/>
            <a:ext cx="2028062" cy="1989797"/>
          </a:xfrm>
          <a:prstGeom prst="rect">
            <a:avLst/>
          </a:prstGeom>
        </p:spPr>
      </p:pic>
      <p:sp>
        <p:nvSpPr>
          <p:cNvPr id="10" name="ZoneTexte 9"/>
          <p:cNvSpPr txBox="1"/>
          <p:nvPr/>
        </p:nvSpPr>
        <p:spPr>
          <a:xfrm>
            <a:off x="5437887" y="783709"/>
            <a:ext cx="6599744" cy="7725192"/>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Doped conjugated polymers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Essentially research of stable metal-like materials by doping the conjugated polymers </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Structure-conductivity relationship</a:t>
            </a:r>
          </a:p>
          <a:p>
            <a:endParaRPr lang="en-US" sz="2000" dirty="0">
              <a:latin typeface="Arial" panose="020B0604020202020204" pitchFamily="34" charset="0"/>
              <a:cs typeface="Arial" panose="020B0604020202020204" pitchFamily="34" charset="0"/>
            </a:endParaRPr>
          </a:p>
          <a:p>
            <a:r>
              <a:rPr lang="en-US" sz="2000" dirty="0" smtClean="0">
                <a:solidFill>
                  <a:srgbClr val="FF0000"/>
                </a:solidFill>
                <a:latin typeface="Arial" panose="020B0604020202020204" pitchFamily="34" charset="0"/>
                <a:cs typeface="Arial" panose="020B0604020202020204" pitchFamily="34" charset="0"/>
              </a:rPr>
              <a:t>Static and dynamic disorder effects</a:t>
            </a:r>
          </a:p>
          <a:p>
            <a:r>
              <a:rPr lang="en-US" sz="2000" dirty="0" smtClean="0">
                <a:solidFill>
                  <a:srgbClr val="FF0000"/>
                </a:solidFill>
                <a:latin typeface="Arial" panose="020B0604020202020204" pitchFamily="34" charset="0"/>
                <a:cs typeface="Arial" panose="020B0604020202020204" pitchFamily="34" charset="0"/>
              </a:rPr>
              <a:t>(Structural defects, crystallinity, preferred orientation but also vibrations, local dynamics and lattice dynamics contributing to charge carrier scattering)</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X-rays and neutrons have been used</a:t>
            </a:r>
          </a:p>
          <a:p>
            <a:r>
              <a:rPr lang="en-US" sz="2000" dirty="0" smtClean="0">
                <a:latin typeface="Arial" panose="020B0604020202020204" pitchFamily="34" charset="0"/>
                <a:cs typeface="Arial" panose="020B0604020202020204" pitchFamily="34" charset="0"/>
              </a:rPr>
              <a:t>In 1989, we did the first measurements </a:t>
            </a:r>
          </a:p>
          <a:p>
            <a:r>
              <a:rPr lang="en-US" sz="2000" dirty="0" smtClean="0">
                <a:latin typeface="Arial" panose="020B0604020202020204" pitchFamily="34" charset="0"/>
                <a:cs typeface="Arial" panose="020B0604020202020204" pitchFamily="34" charset="0"/>
              </a:rPr>
              <a:t>of neutron scattering on oriented (CH)</a:t>
            </a:r>
            <a:r>
              <a:rPr lang="en-US" sz="2000" baseline="-25000" dirty="0" smtClean="0">
                <a:latin typeface="Arial" panose="020B0604020202020204" pitchFamily="34" charset="0"/>
                <a:cs typeface="Arial" panose="020B0604020202020204" pitchFamily="34" charset="0"/>
              </a:rPr>
              <a:t>x</a:t>
            </a:r>
            <a:r>
              <a:rPr lang="en-US" sz="2000" dirty="0" smtClean="0">
                <a:latin typeface="Arial" panose="020B0604020202020204" pitchFamily="34" charset="0"/>
                <a:cs typeface="Arial" panose="020B0604020202020204" pitchFamily="34" charset="0"/>
              </a:rPr>
              <a:t> (structure and dynamics).</a:t>
            </a:r>
          </a:p>
          <a:p>
            <a:endParaRPr lang="en-US" sz="2000" dirty="0" smtClean="0">
              <a:latin typeface="Arial" panose="020B0604020202020204" pitchFamily="34" charset="0"/>
              <a:cs typeface="Arial" panose="020B0604020202020204" pitchFamily="34" charset="0"/>
            </a:endParaRPr>
          </a:p>
          <a:p>
            <a:r>
              <a:rPr lang="en-US" sz="1400" i="1" dirty="0" smtClean="0">
                <a:latin typeface="Arial" panose="020B0604020202020204" pitchFamily="34" charset="0"/>
                <a:cs typeface="Arial" panose="020B0604020202020204" pitchFamily="34" charset="0"/>
              </a:rPr>
              <a:t>D. </a:t>
            </a:r>
            <a:r>
              <a:rPr lang="en-US" sz="1400" i="1" dirty="0" err="1" smtClean="0">
                <a:latin typeface="Arial" panose="020B0604020202020204" pitchFamily="34" charset="0"/>
                <a:cs typeface="Arial" panose="020B0604020202020204" pitchFamily="34" charset="0"/>
              </a:rPr>
              <a:t>Djurado</a:t>
            </a:r>
            <a:r>
              <a:rPr lang="en-US" sz="1400" i="1" dirty="0" smtClean="0">
                <a:latin typeface="Arial" panose="020B0604020202020204" pitchFamily="34" charset="0"/>
                <a:cs typeface="Arial" panose="020B0604020202020204" pitchFamily="34" charset="0"/>
              </a:rPr>
              <a:t>, J. Ma, N. </a:t>
            </a:r>
            <a:r>
              <a:rPr lang="en-US" sz="1400" i="1" dirty="0" err="1" smtClean="0">
                <a:latin typeface="Arial" panose="020B0604020202020204" pitchFamily="34" charset="0"/>
                <a:cs typeface="Arial" panose="020B0604020202020204" pitchFamily="34" charset="0"/>
              </a:rPr>
              <a:t>Theophilou</a:t>
            </a:r>
            <a:r>
              <a:rPr lang="en-US" sz="1400" i="1" dirty="0" smtClean="0">
                <a:latin typeface="Arial" panose="020B0604020202020204" pitchFamily="34" charset="0"/>
                <a:cs typeface="Arial" panose="020B0604020202020204" pitchFamily="34" charset="0"/>
              </a:rPr>
              <a:t>, </a:t>
            </a:r>
            <a:r>
              <a:rPr lang="en-US" sz="1400" i="1" dirty="0" err="1" smtClean="0">
                <a:latin typeface="Arial" panose="020B0604020202020204" pitchFamily="34" charset="0"/>
                <a:cs typeface="Arial" panose="020B0604020202020204" pitchFamily="34" charset="0"/>
              </a:rPr>
              <a:t>J.E</a:t>
            </a:r>
            <a:r>
              <a:rPr lang="en-US" sz="1400" i="1" dirty="0" smtClean="0">
                <a:latin typeface="Arial" panose="020B0604020202020204" pitchFamily="34" charset="0"/>
                <a:cs typeface="Arial" panose="020B0604020202020204" pitchFamily="34" charset="0"/>
              </a:rPr>
              <a:t>. Fischer, Synth. Metals 30 (1989) 395</a:t>
            </a:r>
          </a:p>
          <a:p>
            <a:endParaRPr lang="en-US" sz="1400" i="1" dirty="0" smtClean="0">
              <a:latin typeface="Arial" panose="020B0604020202020204" pitchFamily="34" charset="0"/>
              <a:cs typeface="Arial" panose="020B0604020202020204" pitchFamily="34" charset="0"/>
            </a:endParaRPr>
          </a:p>
          <a:p>
            <a:r>
              <a:rPr lang="en-US" sz="1400" i="1" dirty="0" err="1" smtClean="0">
                <a:latin typeface="Arial" panose="020B0604020202020204" pitchFamily="34" charset="0"/>
                <a:cs typeface="Arial" panose="020B0604020202020204" pitchFamily="34" charset="0"/>
              </a:rPr>
              <a:t>J.L</a:t>
            </a:r>
            <a:r>
              <a:rPr lang="en-US" sz="1400" i="1" dirty="0" smtClean="0">
                <a:latin typeface="Arial" panose="020B0604020202020204" pitchFamily="34" charset="0"/>
                <a:cs typeface="Arial" panose="020B0604020202020204" pitchFamily="34" charset="0"/>
              </a:rPr>
              <a:t>. </a:t>
            </a:r>
            <a:r>
              <a:rPr lang="en-US" sz="1400" i="1" dirty="0" err="1" smtClean="0">
                <a:latin typeface="Arial" panose="020B0604020202020204" pitchFamily="34" charset="0"/>
                <a:cs typeface="Arial" panose="020B0604020202020204" pitchFamily="34" charset="0"/>
              </a:rPr>
              <a:t>Sauvajol</a:t>
            </a:r>
            <a:r>
              <a:rPr lang="en-US" sz="1400" i="1" dirty="0" smtClean="0">
                <a:latin typeface="Arial" panose="020B0604020202020204" pitchFamily="34" charset="0"/>
                <a:cs typeface="Arial" panose="020B0604020202020204" pitchFamily="34" charset="0"/>
              </a:rPr>
              <a:t>, D. </a:t>
            </a:r>
            <a:r>
              <a:rPr lang="en-US" sz="1400" i="1" dirty="0" err="1" smtClean="0">
                <a:latin typeface="Arial" panose="020B0604020202020204" pitchFamily="34" charset="0"/>
                <a:cs typeface="Arial" panose="020B0604020202020204" pitchFamily="34" charset="0"/>
              </a:rPr>
              <a:t>Djurado</a:t>
            </a:r>
            <a:r>
              <a:rPr lang="en-US" sz="1400" i="1" dirty="0" smtClean="0">
                <a:latin typeface="Arial" panose="020B0604020202020204" pitchFamily="34" charset="0"/>
                <a:cs typeface="Arial" panose="020B0604020202020204" pitchFamily="34" charset="0"/>
              </a:rPr>
              <a:t>, </a:t>
            </a:r>
            <a:r>
              <a:rPr lang="en-US" sz="1400" i="1" dirty="0" err="1" smtClean="0">
                <a:latin typeface="Arial" panose="020B0604020202020204" pitchFamily="34" charset="0"/>
                <a:cs typeface="Arial" panose="020B0604020202020204" pitchFamily="34" charset="0"/>
              </a:rPr>
              <a:t>A.J</a:t>
            </a:r>
            <a:r>
              <a:rPr lang="en-US" sz="1400" i="1" dirty="0" smtClean="0">
                <a:latin typeface="Arial" panose="020B0604020202020204" pitchFamily="34" charset="0"/>
                <a:cs typeface="Arial" panose="020B0604020202020204" pitchFamily="34" charset="0"/>
              </a:rPr>
              <a:t>. </a:t>
            </a:r>
            <a:r>
              <a:rPr lang="en-US" sz="1400" i="1" dirty="0" err="1" smtClean="0">
                <a:latin typeface="Arial" panose="020B0604020202020204" pitchFamily="34" charset="0"/>
                <a:cs typeface="Arial" panose="020B0604020202020204" pitchFamily="34" charset="0"/>
              </a:rPr>
              <a:t>Dianoux</a:t>
            </a:r>
            <a:r>
              <a:rPr lang="en-US" sz="1400" i="1" dirty="0" smtClean="0">
                <a:latin typeface="Arial" panose="020B0604020202020204" pitchFamily="34" charset="0"/>
                <a:cs typeface="Arial" panose="020B0604020202020204" pitchFamily="34" charset="0"/>
              </a:rPr>
              <a:t>, N. </a:t>
            </a:r>
            <a:r>
              <a:rPr lang="en-US" sz="1400" i="1" dirty="0" err="1" smtClean="0">
                <a:latin typeface="Arial" panose="020B0604020202020204" pitchFamily="34" charset="0"/>
                <a:cs typeface="Arial" panose="020B0604020202020204" pitchFamily="34" charset="0"/>
              </a:rPr>
              <a:t>Theophilou</a:t>
            </a:r>
            <a:r>
              <a:rPr lang="en-US" sz="1400" i="1" dirty="0" smtClean="0">
                <a:latin typeface="Arial" panose="020B0604020202020204" pitchFamily="34" charset="0"/>
                <a:cs typeface="Arial" panose="020B0604020202020204" pitchFamily="34" charset="0"/>
              </a:rPr>
              <a:t>, </a:t>
            </a:r>
            <a:r>
              <a:rPr lang="en-US" sz="1400" i="1" dirty="0" err="1" smtClean="0">
                <a:latin typeface="Arial" panose="020B0604020202020204" pitchFamily="34" charset="0"/>
                <a:cs typeface="Arial" panose="020B0604020202020204" pitchFamily="34" charset="0"/>
              </a:rPr>
              <a:t>J.E</a:t>
            </a:r>
            <a:r>
              <a:rPr lang="en-US" sz="1400" i="1" dirty="0" smtClean="0">
                <a:latin typeface="Arial" panose="020B0604020202020204" pitchFamily="34" charset="0"/>
                <a:cs typeface="Arial" panose="020B0604020202020204" pitchFamily="34" charset="0"/>
              </a:rPr>
              <a:t>. Fischer </a:t>
            </a:r>
            <a:r>
              <a:rPr lang="en-US" sz="1400" i="1" dirty="0" err="1" smtClean="0">
                <a:latin typeface="Arial" panose="020B0604020202020204" pitchFamily="34" charset="0"/>
                <a:cs typeface="Arial" panose="020B0604020202020204" pitchFamily="34" charset="0"/>
              </a:rPr>
              <a:t>Phys.Rev</a:t>
            </a:r>
            <a:r>
              <a:rPr lang="en-US" sz="1400" i="1" dirty="0" smtClean="0">
                <a:latin typeface="Arial" panose="020B0604020202020204" pitchFamily="34" charset="0"/>
                <a:cs typeface="Arial" panose="020B0604020202020204" pitchFamily="34" charset="0"/>
              </a:rPr>
              <a:t>. B 43 (1991) 14305.</a:t>
            </a:r>
          </a:p>
          <a:p>
            <a:endParaRPr lang="en-US"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2" name="ZoneTexte 1"/>
          <p:cNvSpPr txBox="1"/>
          <p:nvPr/>
        </p:nvSpPr>
        <p:spPr>
          <a:xfrm>
            <a:off x="7246221" y="186907"/>
            <a:ext cx="3813416" cy="584775"/>
          </a:xfrm>
          <a:prstGeom prst="rect">
            <a:avLst/>
          </a:prstGeom>
          <a:noFill/>
        </p:spPr>
        <p:txBody>
          <a:bodyPr wrap="none" rtlCol="0">
            <a:spAutoFit/>
          </a:bodyPr>
          <a:lstStyle/>
          <a:p>
            <a:r>
              <a:rPr lang="en-US" sz="3200" dirty="0" smtClean="0">
                <a:solidFill>
                  <a:schemeClr val="accent1"/>
                </a:solidFill>
                <a:latin typeface="Arial" panose="020B0604020202020204" pitchFamily="34" charset="0"/>
                <a:cs typeface="Arial" panose="020B0604020202020204" pitchFamily="34" charset="0"/>
              </a:rPr>
              <a:t>Late 80’s, early 90’s</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20899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e 72"/>
          <p:cNvGrpSpPr/>
          <p:nvPr/>
        </p:nvGrpSpPr>
        <p:grpSpPr>
          <a:xfrm>
            <a:off x="1783976" y="556181"/>
            <a:ext cx="8247721" cy="308131"/>
            <a:chOff x="1783976" y="556181"/>
            <a:chExt cx="7972464" cy="363578"/>
          </a:xfrm>
        </p:grpSpPr>
        <p:cxnSp>
          <p:nvCxnSpPr>
            <p:cNvPr id="6" name="Connecteur droit 5"/>
            <p:cNvCxnSpPr/>
            <p:nvPr/>
          </p:nvCxnSpPr>
          <p:spPr>
            <a:xfrm>
              <a:off x="1783976" y="919759"/>
              <a:ext cx="7972464" cy="0"/>
            </a:xfrm>
            <a:prstGeom prst="line">
              <a:avLst/>
            </a:prstGeom>
            <a:ln w="25400"/>
          </p:spPr>
          <p:style>
            <a:lnRef idx="1">
              <a:schemeClr val="dk1"/>
            </a:lnRef>
            <a:fillRef idx="0">
              <a:schemeClr val="dk1"/>
            </a:fillRef>
            <a:effectRef idx="0">
              <a:schemeClr val="dk1"/>
            </a:effectRef>
            <a:fontRef idx="minor">
              <a:schemeClr val="tx1"/>
            </a:fontRef>
          </p:style>
        </p:cxnSp>
        <p:sp>
          <p:nvSpPr>
            <p:cNvPr id="39" name="Ellipse 38"/>
            <p:cNvSpPr/>
            <p:nvPr/>
          </p:nvSpPr>
          <p:spPr>
            <a:xfrm>
              <a:off x="5316717" y="766259"/>
              <a:ext cx="141402" cy="141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Connecteur droit avec flèche 53"/>
            <p:cNvCxnSpPr/>
            <p:nvPr/>
          </p:nvCxnSpPr>
          <p:spPr>
            <a:xfrm>
              <a:off x="4722829" y="698061"/>
              <a:ext cx="593888" cy="85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a:off x="5387418" y="556181"/>
              <a:ext cx="1145357" cy="18854"/>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sp>
        <p:nvSpPr>
          <p:cNvPr id="4" name="ZoneTexte 3"/>
          <p:cNvSpPr txBox="1"/>
          <p:nvPr/>
        </p:nvSpPr>
        <p:spPr>
          <a:xfrm>
            <a:off x="5453807" y="-15777"/>
            <a:ext cx="6851876" cy="369332"/>
          </a:xfrm>
          <a:prstGeom prst="rect">
            <a:avLst/>
          </a:prstGeom>
          <a:noFill/>
        </p:spPr>
        <p:txBody>
          <a:bodyPr wrap="none" rtlCol="0">
            <a:spAutoFit/>
          </a:bodyPr>
          <a:lstStyle/>
          <a:p>
            <a:r>
              <a:rPr lang="fr-FR" dirty="0" smtClean="0">
                <a:solidFill>
                  <a:schemeClr val="accent5"/>
                </a:solidFill>
              </a:rPr>
              <a:t>Transport of </a:t>
            </a:r>
            <a:r>
              <a:rPr lang="fr-FR" dirty="0" err="1" smtClean="0">
                <a:solidFill>
                  <a:schemeClr val="accent5"/>
                </a:solidFill>
              </a:rPr>
              <a:t>electrical</a:t>
            </a:r>
            <a:r>
              <a:rPr lang="fr-FR" dirty="0" smtClean="0">
                <a:solidFill>
                  <a:schemeClr val="accent5"/>
                </a:solidFill>
              </a:rPr>
              <a:t> </a:t>
            </a:r>
            <a:r>
              <a:rPr lang="fr-FR" dirty="0" err="1" smtClean="0">
                <a:solidFill>
                  <a:schemeClr val="accent5"/>
                </a:solidFill>
              </a:rPr>
              <a:t>current</a:t>
            </a:r>
            <a:r>
              <a:rPr lang="fr-FR" dirty="0" smtClean="0">
                <a:solidFill>
                  <a:schemeClr val="accent5"/>
                </a:solidFill>
              </a:rPr>
              <a:t>, </a:t>
            </a:r>
            <a:r>
              <a:rPr lang="fr-FR" dirty="0" err="1" smtClean="0">
                <a:solidFill>
                  <a:schemeClr val="accent5"/>
                </a:solidFill>
              </a:rPr>
              <a:t>defects</a:t>
            </a:r>
            <a:r>
              <a:rPr lang="fr-FR" dirty="0" smtClean="0">
                <a:solidFill>
                  <a:schemeClr val="accent5"/>
                </a:solidFill>
              </a:rPr>
              <a:t>, </a:t>
            </a:r>
            <a:r>
              <a:rPr lang="fr-FR" dirty="0" err="1" smtClean="0">
                <a:solidFill>
                  <a:schemeClr val="accent5"/>
                </a:solidFill>
              </a:rPr>
              <a:t>static</a:t>
            </a:r>
            <a:r>
              <a:rPr lang="fr-FR" dirty="0" smtClean="0">
                <a:solidFill>
                  <a:schemeClr val="accent5"/>
                </a:solidFill>
              </a:rPr>
              <a:t> </a:t>
            </a:r>
            <a:r>
              <a:rPr lang="fr-FR" dirty="0" err="1" smtClean="0">
                <a:solidFill>
                  <a:schemeClr val="accent5"/>
                </a:solidFill>
              </a:rPr>
              <a:t>disorder</a:t>
            </a:r>
            <a:r>
              <a:rPr lang="fr-FR" dirty="0" smtClean="0">
                <a:solidFill>
                  <a:schemeClr val="accent5"/>
                </a:solidFill>
              </a:rPr>
              <a:t>, </a:t>
            </a:r>
            <a:r>
              <a:rPr lang="fr-FR" dirty="0" err="1" smtClean="0">
                <a:solidFill>
                  <a:schemeClr val="accent5"/>
                </a:solidFill>
              </a:rPr>
              <a:t>lattice</a:t>
            </a:r>
            <a:r>
              <a:rPr lang="fr-FR" dirty="0" smtClean="0">
                <a:solidFill>
                  <a:schemeClr val="accent5"/>
                </a:solidFill>
              </a:rPr>
              <a:t> vibrations</a:t>
            </a:r>
            <a:endParaRPr lang="en-US" dirty="0">
              <a:solidFill>
                <a:schemeClr val="accent5"/>
              </a:solidFill>
            </a:endParaRPr>
          </a:p>
        </p:txBody>
      </p:sp>
      <p:cxnSp>
        <p:nvCxnSpPr>
          <p:cNvPr id="13" name="Connecteur droit 12"/>
          <p:cNvCxnSpPr/>
          <p:nvPr/>
        </p:nvCxnSpPr>
        <p:spPr>
          <a:xfrm>
            <a:off x="8263360" y="2212271"/>
            <a:ext cx="9769" cy="267"/>
          </a:xfrm>
          <a:prstGeom prst="line">
            <a:avLst/>
          </a:prstGeom>
        </p:spPr>
        <p:style>
          <a:lnRef idx="1">
            <a:schemeClr val="accent1"/>
          </a:lnRef>
          <a:fillRef idx="0">
            <a:schemeClr val="accent1"/>
          </a:fillRef>
          <a:effectRef idx="0">
            <a:schemeClr val="accent1"/>
          </a:effectRef>
          <a:fontRef idx="minor">
            <a:schemeClr val="tx1"/>
          </a:fontRef>
        </p:style>
      </p:cxnSp>
      <p:grpSp>
        <p:nvGrpSpPr>
          <p:cNvPr id="78" name="Groupe 77"/>
          <p:cNvGrpSpPr/>
          <p:nvPr/>
        </p:nvGrpSpPr>
        <p:grpSpPr>
          <a:xfrm>
            <a:off x="1749075" y="5540879"/>
            <a:ext cx="9479219" cy="980945"/>
            <a:chOff x="1749075" y="5540879"/>
            <a:chExt cx="9162853" cy="1157460"/>
          </a:xfrm>
        </p:grpSpPr>
        <p:sp>
          <p:nvSpPr>
            <p:cNvPr id="32" name="Forme libre 31"/>
            <p:cNvSpPr/>
            <p:nvPr/>
          </p:nvSpPr>
          <p:spPr>
            <a:xfrm>
              <a:off x="1749075" y="5540879"/>
              <a:ext cx="9162853" cy="1157460"/>
            </a:xfrm>
            <a:custGeom>
              <a:avLst/>
              <a:gdLst>
                <a:gd name="connsiteX0" fmla="*/ 0 w 9162853"/>
                <a:gd name="connsiteY0" fmla="*/ 748370 h 1157460"/>
                <a:gd name="connsiteX1" fmla="*/ 292230 w 9162853"/>
                <a:gd name="connsiteY1" fmla="*/ 663529 h 1157460"/>
                <a:gd name="connsiteX2" fmla="*/ 509047 w 9162853"/>
                <a:gd name="connsiteY2" fmla="*/ 333591 h 1157460"/>
                <a:gd name="connsiteX3" fmla="*/ 725863 w 9162853"/>
                <a:gd name="connsiteY3" fmla="*/ 691809 h 1157460"/>
                <a:gd name="connsiteX4" fmla="*/ 923826 w 9162853"/>
                <a:gd name="connsiteY4" fmla="*/ 899199 h 1157460"/>
                <a:gd name="connsiteX5" fmla="*/ 1140643 w 9162853"/>
                <a:gd name="connsiteY5" fmla="*/ 738943 h 1157460"/>
                <a:gd name="connsiteX6" fmla="*/ 1253765 w 9162853"/>
                <a:gd name="connsiteY6" fmla="*/ 569261 h 1157460"/>
                <a:gd name="connsiteX7" fmla="*/ 1395167 w 9162853"/>
                <a:gd name="connsiteY7" fmla="*/ 522127 h 1157460"/>
                <a:gd name="connsiteX8" fmla="*/ 1621410 w 9162853"/>
                <a:gd name="connsiteY8" fmla="*/ 597541 h 1157460"/>
                <a:gd name="connsiteX9" fmla="*/ 1809946 w 9162853"/>
                <a:gd name="connsiteY9" fmla="*/ 814358 h 1157460"/>
                <a:gd name="connsiteX10" fmla="*/ 2158738 w 9162853"/>
                <a:gd name="connsiteY10" fmla="*/ 1050028 h 1157460"/>
                <a:gd name="connsiteX11" fmla="*/ 2648932 w 9162853"/>
                <a:gd name="connsiteY11" fmla="*/ 984040 h 1157460"/>
                <a:gd name="connsiteX12" fmla="*/ 3110845 w 9162853"/>
                <a:gd name="connsiteY12" fmla="*/ 569261 h 1157460"/>
                <a:gd name="connsiteX13" fmla="*/ 3572758 w 9162853"/>
                <a:gd name="connsiteY13" fmla="*/ 277030 h 1157460"/>
                <a:gd name="connsiteX14" fmla="*/ 4062952 w 9162853"/>
                <a:gd name="connsiteY14" fmla="*/ 531554 h 1157460"/>
                <a:gd name="connsiteX15" fmla="*/ 4392890 w 9162853"/>
                <a:gd name="connsiteY15" fmla="*/ 738943 h 1157460"/>
                <a:gd name="connsiteX16" fmla="*/ 4713402 w 9162853"/>
                <a:gd name="connsiteY16" fmla="*/ 597541 h 1157460"/>
                <a:gd name="connsiteX17" fmla="*/ 4892511 w 9162853"/>
                <a:gd name="connsiteY17" fmla="*/ 399578 h 1157460"/>
                <a:gd name="connsiteX18" fmla="*/ 5156461 w 9162853"/>
                <a:gd name="connsiteY18" fmla="*/ 229896 h 1157460"/>
                <a:gd name="connsiteX19" fmla="*/ 5448692 w 9162853"/>
                <a:gd name="connsiteY19" fmla="*/ 305310 h 1157460"/>
                <a:gd name="connsiteX20" fmla="*/ 5684362 w 9162853"/>
                <a:gd name="connsiteY20" fmla="*/ 597541 h 1157460"/>
                <a:gd name="connsiteX21" fmla="*/ 5740923 w 9162853"/>
                <a:gd name="connsiteY21" fmla="*/ 635249 h 1157460"/>
                <a:gd name="connsiteX22" fmla="*/ 6099142 w 9162853"/>
                <a:gd name="connsiteY22" fmla="*/ 1040601 h 1157460"/>
                <a:gd name="connsiteX23" fmla="*/ 6400800 w 9162853"/>
                <a:gd name="connsiteY23" fmla="*/ 1144296 h 1157460"/>
                <a:gd name="connsiteX24" fmla="*/ 6579909 w 9162853"/>
                <a:gd name="connsiteY24" fmla="*/ 795504 h 1157460"/>
                <a:gd name="connsiteX25" fmla="*/ 6890993 w 9162853"/>
                <a:gd name="connsiteY25" fmla="*/ 192189 h 1157460"/>
                <a:gd name="connsiteX26" fmla="*/ 7362334 w 9162853"/>
                <a:gd name="connsiteY26" fmla="*/ 503273 h 1157460"/>
                <a:gd name="connsiteX27" fmla="*/ 7541443 w 9162853"/>
                <a:gd name="connsiteY27" fmla="*/ 654102 h 1157460"/>
                <a:gd name="connsiteX28" fmla="*/ 7682845 w 9162853"/>
                <a:gd name="connsiteY28" fmla="*/ 710663 h 1157460"/>
                <a:gd name="connsiteX29" fmla="*/ 7984503 w 9162853"/>
                <a:gd name="connsiteY29" fmla="*/ 635249 h 1157460"/>
                <a:gd name="connsiteX30" fmla="*/ 8314441 w 9162853"/>
                <a:gd name="connsiteY30" fmla="*/ 97921 h 1157460"/>
                <a:gd name="connsiteX31" fmla="*/ 8634952 w 9162853"/>
                <a:gd name="connsiteY31" fmla="*/ 31933 h 1157460"/>
                <a:gd name="connsiteX32" fmla="*/ 8908329 w 9162853"/>
                <a:gd name="connsiteY32" fmla="*/ 456139 h 1157460"/>
                <a:gd name="connsiteX33" fmla="*/ 9162853 w 9162853"/>
                <a:gd name="connsiteY33" fmla="*/ 852065 h 1157460"/>
                <a:gd name="connsiteX34" fmla="*/ 9162853 w 9162853"/>
                <a:gd name="connsiteY34" fmla="*/ 852065 h 115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62853" h="1157460">
                  <a:moveTo>
                    <a:pt x="0" y="748370"/>
                  </a:moveTo>
                  <a:cubicBezTo>
                    <a:pt x="103694" y="740514"/>
                    <a:pt x="207389" y="732659"/>
                    <a:pt x="292230" y="663529"/>
                  </a:cubicBezTo>
                  <a:cubicBezTo>
                    <a:pt x="377071" y="594399"/>
                    <a:pt x="436775" y="328878"/>
                    <a:pt x="509047" y="333591"/>
                  </a:cubicBezTo>
                  <a:cubicBezTo>
                    <a:pt x="581319" y="338304"/>
                    <a:pt x="656733" y="597541"/>
                    <a:pt x="725863" y="691809"/>
                  </a:cubicBezTo>
                  <a:cubicBezTo>
                    <a:pt x="794993" y="786077"/>
                    <a:pt x="854696" y="891343"/>
                    <a:pt x="923826" y="899199"/>
                  </a:cubicBezTo>
                  <a:cubicBezTo>
                    <a:pt x="992956" y="907055"/>
                    <a:pt x="1085653" y="793933"/>
                    <a:pt x="1140643" y="738943"/>
                  </a:cubicBezTo>
                  <a:cubicBezTo>
                    <a:pt x="1195633" y="683953"/>
                    <a:pt x="1211344" y="605397"/>
                    <a:pt x="1253765" y="569261"/>
                  </a:cubicBezTo>
                  <a:cubicBezTo>
                    <a:pt x="1296186" y="533125"/>
                    <a:pt x="1333893" y="517414"/>
                    <a:pt x="1395167" y="522127"/>
                  </a:cubicBezTo>
                  <a:cubicBezTo>
                    <a:pt x="1456441" y="526840"/>
                    <a:pt x="1552280" y="548836"/>
                    <a:pt x="1621410" y="597541"/>
                  </a:cubicBezTo>
                  <a:cubicBezTo>
                    <a:pt x="1690540" y="646246"/>
                    <a:pt x="1720391" y="738944"/>
                    <a:pt x="1809946" y="814358"/>
                  </a:cubicBezTo>
                  <a:cubicBezTo>
                    <a:pt x="1899501" y="889772"/>
                    <a:pt x="2018907" y="1021748"/>
                    <a:pt x="2158738" y="1050028"/>
                  </a:cubicBezTo>
                  <a:cubicBezTo>
                    <a:pt x="2298569" y="1078308"/>
                    <a:pt x="2490248" y="1064168"/>
                    <a:pt x="2648932" y="984040"/>
                  </a:cubicBezTo>
                  <a:cubicBezTo>
                    <a:pt x="2807617" y="903912"/>
                    <a:pt x="2956874" y="687096"/>
                    <a:pt x="3110845" y="569261"/>
                  </a:cubicBezTo>
                  <a:cubicBezTo>
                    <a:pt x="3264816" y="451426"/>
                    <a:pt x="3414074" y="283314"/>
                    <a:pt x="3572758" y="277030"/>
                  </a:cubicBezTo>
                  <a:cubicBezTo>
                    <a:pt x="3731443" y="270745"/>
                    <a:pt x="3926263" y="454569"/>
                    <a:pt x="4062952" y="531554"/>
                  </a:cubicBezTo>
                  <a:cubicBezTo>
                    <a:pt x="4199641" y="608539"/>
                    <a:pt x="4284482" y="727945"/>
                    <a:pt x="4392890" y="738943"/>
                  </a:cubicBezTo>
                  <a:cubicBezTo>
                    <a:pt x="4501298" y="749941"/>
                    <a:pt x="4630132" y="654102"/>
                    <a:pt x="4713402" y="597541"/>
                  </a:cubicBezTo>
                  <a:cubicBezTo>
                    <a:pt x="4796672" y="540980"/>
                    <a:pt x="4818668" y="460852"/>
                    <a:pt x="4892511" y="399578"/>
                  </a:cubicBezTo>
                  <a:cubicBezTo>
                    <a:pt x="4966354" y="338304"/>
                    <a:pt x="5063764" y="245607"/>
                    <a:pt x="5156461" y="229896"/>
                  </a:cubicBezTo>
                  <a:cubicBezTo>
                    <a:pt x="5249158" y="214185"/>
                    <a:pt x="5360709" y="244036"/>
                    <a:pt x="5448692" y="305310"/>
                  </a:cubicBezTo>
                  <a:cubicBezTo>
                    <a:pt x="5536675" y="366584"/>
                    <a:pt x="5635657" y="542551"/>
                    <a:pt x="5684362" y="597541"/>
                  </a:cubicBezTo>
                  <a:cubicBezTo>
                    <a:pt x="5733067" y="652531"/>
                    <a:pt x="5671793" y="561406"/>
                    <a:pt x="5740923" y="635249"/>
                  </a:cubicBezTo>
                  <a:cubicBezTo>
                    <a:pt x="5810053" y="709092"/>
                    <a:pt x="5989163" y="955760"/>
                    <a:pt x="6099142" y="1040601"/>
                  </a:cubicBezTo>
                  <a:cubicBezTo>
                    <a:pt x="6209121" y="1125442"/>
                    <a:pt x="6320672" y="1185146"/>
                    <a:pt x="6400800" y="1144296"/>
                  </a:cubicBezTo>
                  <a:cubicBezTo>
                    <a:pt x="6480928" y="1103446"/>
                    <a:pt x="6579909" y="795504"/>
                    <a:pt x="6579909" y="795504"/>
                  </a:cubicBezTo>
                  <a:cubicBezTo>
                    <a:pt x="6661608" y="636820"/>
                    <a:pt x="6760589" y="240894"/>
                    <a:pt x="6890993" y="192189"/>
                  </a:cubicBezTo>
                  <a:cubicBezTo>
                    <a:pt x="7021397" y="143484"/>
                    <a:pt x="7253926" y="426288"/>
                    <a:pt x="7362334" y="503273"/>
                  </a:cubicBezTo>
                  <a:cubicBezTo>
                    <a:pt x="7470742" y="580258"/>
                    <a:pt x="7488025" y="619537"/>
                    <a:pt x="7541443" y="654102"/>
                  </a:cubicBezTo>
                  <a:cubicBezTo>
                    <a:pt x="7594861" y="688667"/>
                    <a:pt x="7609002" y="713805"/>
                    <a:pt x="7682845" y="710663"/>
                  </a:cubicBezTo>
                  <a:cubicBezTo>
                    <a:pt x="7756688" y="707521"/>
                    <a:pt x="7879237" y="737373"/>
                    <a:pt x="7984503" y="635249"/>
                  </a:cubicBezTo>
                  <a:cubicBezTo>
                    <a:pt x="8089769" y="533125"/>
                    <a:pt x="8206033" y="198474"/>
                    <a:pt x="8314441" y="97921"/>
                  </a:cubicBezTo>
                  <a:cubicBezTo>
                    <a:pt x="8422849" y="-2632"/>
                    <a:pt x="8535971" y="-27770"/>
                    <a:pt x="8634952" y="31933"/>
                  </a:cubicBezTo>
                  <a:cubicBezTo>
                    <a:pt x="8733933" y="91636"/>
                    <a:pt x="8908329" y="456139"/>
                    <a:pt x="8908329" y="456139"/>
                  </a:cubicBezTo>
                  <a:lnTo>
                    <a:pt x="9162853" y="852065"/>
                  </a:lnTo>
                  <a:lnTo>
                    <a:pt x="9162853" y="85206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Ellipse 43"/>
            <p:cNvSpPr/>
            <p:nvPr/>
          </p:nvSpPr>
          <p:spPr>
            <a:xfrm>
              <a:off x="2612795" y="6301363"/>
              <a:ext cx="141402" cy="141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Ellipse 45"/>
            <p:cNvSpPr/>
            <p:nvPr/>
          </p:nvSpPr>
          <p:spPr>
            <a:xfrm>
              <a:off x="8038689" y="6552414"/>
              <a:ext cx="141402" cy="141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llipse 49"/>
            <p:cNvSpPr/>
            <p:nvPr/>
          </p:nvSpPr>
          <p:spPr>
            <a:xfrm>
              <a:off x="9470796" y="6119609"/>
              <a:ext cx="141402" cy="141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ZoneTexte 79"/>
          <p:cNvSpPr txBox="1"/>
          <p:nvPr/>
        </p:nvSpPr>
        <p:spPr>
          <a:xfrm>
            <a:off x="2269502" y="527539"/>
            <a:ext cx="2453327" cy="307777"/>
          </a:xfrm>
          <a:prstGeom prst="rect">
            <a:avLst/>
          </a:prstGeom>
          <a:noFill/>
        </p:spPr>
        <p:txBody>
          <a:bodyPr wrap="square" rtlCol="0">
            <a:spAutoFit/>
          </a:bodyPr>
          <a:lstStyle/>
          <a:p>
            <a:r>
              <a:rPr lang="fr-FR" sz="1400" dirty="0" err="1" smtClean="0">
                <a:latin typeface="Arial" panose="020B0604020202020204" pitchFamily="34" charset="0"/>
                <a:cs typeface="Arial" panose="020B0604020202020204" pitchFamily="34" charset="0"/>
              </a:rPr>
              <a:t>DELOCALIZED</a:t>
            </a:r>
            <a:r>
              <a:rPr lang="fr-FR" sz="1400" dirty="0" smtClean="0">
                <a:latin typeface="Arial" panose="020B0604020202020204" pitchFamily="34" charset="0"/>
                <a:cs typeface="Arial" panose="020B0604020202020204" pitchFamily="34" charset="0"/>
              </a:rPr>
              <a:t> ELECTRON</a:t>
            </a:r>
            <a:endParaRPr lang="en-US" sz="1400" dirty="0">
              <a:latin typeface="Arial" panose="020B0604020202020204" pitchFamily="34" charset="0"/>
              <a:cs typeface="Arial" panose="020B0604020202020204" pitchFamily="34" charset="0"/>
            </a:endParaRPr>
          </a:p>
        </p:txBody>
      </p:sp>
      <p:grpSp>
        <p:nvGrpSpPr>
          <p:cNvPr id="85" name="Groupe 84"/>
          <p:cNvGrpSpPr/>
          <p:nvPr/>
        </p:nvGrpSpPr>
        <p:grpSpPr>
          <a:xfrm>
            <a:off x="1788086" y="1127300"/>
            <a:ext cx="9394040" cy="627970"/>
            <a:chOff x="1844647" y="1221570"/>
            <a:chExt cx="9080515" cy="740969"/>
          </a:xfrm>
        </p:grpSpPr>
        <p:grpSp>
          <p:nvGrpSpPr>
            <p:cNvPr id="83" name="Groupe 82"/>
            <p:cNvGrpSpPr/>
            <p:nvPr/>
          </p:nvGrpSpPr>
          <p:grpSpPr>
            <a:xfrm>
              <a:off x="1844647" y="1408251"/>
              <a:ext cx="7972464" cy="554288"/>
              <a:chOff x="1783976" y="1191964"/>
              <a:chExt cx="7972464" cy="554288"/>
            </a:xfrm>
          </p:grpSpPr>
          <p:grpSp>
            <p:nvGrpSpPr>
              <p:cNvPr id="74" name="Groupe 73"/>
              <p:cNvGrpSpPr/>
              <p:nvPr/>
            </p:nvGrpSpPr>
            <p:grpSpPr>
              <a:xfrm>
                <a:off x="1783976" y="1191964"/>
                <a:ext cx="7972464" cy="554288"/>
                <a:chOff x="1783976" y="1191964"/>
                <a:chExt cx="7972464" cy="554288"/>
              </a:xfrm>
            </p:grpSpPr>
            <p:grpSp>
              <p:nvGrpSpPr>
                <p:cNvPr id="26" name="Groupe 25"/>
                <p:cNvGrpSpPr/>
                <p:nvPr/>
              </p:nvGrpSpPr>
              <p:grpSpPr>
                <a:xfrm>
                  <a:off x="1783976" y="1260162"/>
                  <a:ext cx="7972464" cy="486090"/>
                  <a:chOff x="1783976" y="2212270"/>
                  <a:chExt cx="7972464" cy="486090"/>
                </a:xfrm>
              </p:grpSpPr>
              <p:cxnSp>
                <p:nvCxnSpPr>
                  <p:cNvPr id="7" name="Connecteur droit 6"/>
                  <p:cNvCxnSpPr/>
                  <p:nvPr/>
                </p:nvCxnSpPr>
                <p:spPr>
                  <a:xfrm>
                    <a:off x="1783976" y="2688933"/>
                    <a:ext cx="6230797" cy="0"/>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16" name="Connecteur droit 15"/>
                  <p:cNvCxnSpPr/>
                  <p:nvPr/>
                </p:nvCxnSpPr>
                <p:spPr>
                  <a:xfrm>
                    <a:off x="9081729" y="2679506"/>
                    <a:ext cx="674711" cy="1885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Forme libre 22"/>
                  <p:cNvSpPr/>
                  <p:nvPr/>
                </p:nvSpPr>
                <p:spPr>
                  <a:xfrm>
                    <a:off x="7656536" y="2212270"/>
                    <a:ext cx="1535012" cy="486089"/>
                  </a:xfrm>
                  <a:custGeom>
                    <a:avLst/>
                    <a:gdLst>
                      <a:gd name="connsiteX0" fmla="*/ 0 w 3082565"/>
                      <a:gd name="connsiteY0" fmla="*/ 764665 h 783178"/>
                      <a:gd name="connsiteX1" fmla="*/ 744717 w 3082565"/>
                      <a:gd name="connsiteY1" fmla="*/ 774091 h 783178"/>
                      <a:gd name="connsiteX2" fmla="*/ 1102936 w 3082565"/>
                      <a:gd name="connsiteY2" fmla="*/ 651543 h 783178"/>
                      <a:gd name="connsiteX3" fmla="*/ 1442301 w 3082565"/>
                      <a:gd name="connsiteY3" fmla="*/ 283898 h 783178"/>
                      <a:gd name="connsiteX4" fmla="*/ 1640263 w 3082565"/>
                      <a:gd name="connsiteY4" fmla="*/ 1093 h 783178"/>
                      <a:gd name="connsiteX5" fmla="*/ 1885360 w 3082565"/>
                      <a:gd name="connsiteY5" fmla="*/ 387592 h 783178"/>
                      <a:gd name="connsiteX6" fmla="*/ 2130457 w 3082565"/>
                      <a:gd name="connsiteY6" fmla="*/ 623262 h 783178"/>
                      <a:gd name="connsiteX7" fmla="*/ 2375554 w 3082565"/>
                      <a:gd name="connsiteY7" fmla="*/ 717531 h 783178"/>
                      <a:gd name="connsiteX8" fmla="*/ 2771480 w 3082565"/>
                      <a:gd name="connsiteY8" fmla="*/ 755238 h 783178"/>
                      <a:gd name="connsiteX9" fmla="*/ 3082565 w 3082565"/>
                      <a:gd name="connsiteY9" fmla="*/ 764665 h 783178"/>
                      <a:gd name="connsiteX10" fmla="*/ 3082565 w 3082565"/>
                      <a:gd name="connsiteY10" fmla="*/ 764665 h 78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2565" h="783178">
                        <a:moveTo>
                          <a:pt x="0" y="764665"/>
                        </a:moveTo>
                        <a:cubicBezTo>
                          <a:pt x="280447" y="778805"/>
                          <a:pt x="560894" y="792945"/>
                          <a:pt x="744717" y="774091"/>
                        </a:cubicBezTo>
                        <a:cubicBezTo>
                          <a:pt x="928540" y="755237"/>
                          <a:pt x="986672" y="733242"/>
                          <a:pt x="1102936" y="651543"/>
                        </a:cubicBezTo>
                        <a:cubicBezTo>
                          <a:pt x="1219200" y="569844"/>
                          <a:pt x="1352747" y="392306"/>
                          <a:pt x="1442301" y="283898"/>
                        </a:cubicBezTo>
                        <a:cubicBezTo>
                          <a:pt x="1531855" y="175490"/>
                          <a:pt x="1566420" y="-16189"/>
                          <a:pt x="1640263" y="1093"/>
                        </a:cubicBezTo>
                        <a:cubicBezTo>
                          <a:pt x="1714106" y="18375"/>
                          <a:pt x="1803661" y="283897"/>
                          <a:pt x="1885360" y="387592"/>
                        </a:cubicBezTo>
                        <a:cubicBezTo>
                          <a:pt x="1967059" y="491287"/>
                          <a:pt x="2048758" y="568272"/>
                          <a:pt x="2130457" y="623262"/>
                        </a:cubicBezTo>
                        <a:cubicBezTo>
                          <a:pt x="2212156" y="678252"/>
                          <a:pt x="2268717" y="695535"/>
                          <a:pt x="2375554" y="717531"/>
                        </a:cubicBezTo>
                        <a:cubicBezTo>
                          <a:pt x="2482391" y="739527"/>
                          <a:pt x="2653645" y="747382"/>
                          <a:pt x="2771480" y="755238"/>
                        </a:cubicBezTo>
                        <a:cubicBezTo>
                          <a:pt x="2889315" y="763094"/>
                          <a:pt x="3082565" y="764665"/>
                          <a:pt x="3082565" y="764665"/>
                        </a:cubicBezTo>
                        <a:lnTo>
                          <a:pt x="3082565" y="764665"/>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Ellipse 39"/>
                <p:cNvSpPr/>
                <p:nvPr/>
              </p:nvSpPr>
              <p:spPr>
                <a:xfrm>
                  <a:off x="8150239" y="1402223"/>
                  <a:ext cx="141402" cy="141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Connecteur droit avec flèche 51"/>
                <p:cNvCxnSpPr/>
                <p:nvPr/>
              </p:nvCxnSpPr>
              <p:spPr>
                <a:xfrm>
                  <a:off x="3940404" y="1260162"/>
                  <a:ext cx="3211944"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3" name="Groupe 62"/>
                <p:cNvGrpSpPr/>
                <p:nvPr/>
              </p:nvGrpSpPr>
              <p:grpSpPr>
                <a:xfrm>
                  <a:off x="7152348" y="1191964"/>
                  <a:ext cx="997891" cy="366788"/>
                  <a:chOff x="7152348" y="1191964"/>
                  <a:chExt cx="997891" cy="366788"/>
                </a:xfrm>
              </p:grpSpPr>
              <p:cxnSp>
                <p:nvCxnSpPr>
                  <p:cNvPr id="58" name="Connecteur droit 57"/>
                  <p:cNvCxnSpPr/>
                  <p:nvPr/>
                </p:nvCxnSpPr>
                <p:spPr>
                  <a:xfrm flipV="1">
                    <a:off x="7152348" y="1535520"/>
                    <a:ext cx="636969" cy="45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Connecteur droit avec flèche 61"/>
                  <p:cNvCxnSpPr/>
                  <p:nvPr/>
                </p:nvCxnSpPr>
                <p:spPr>
                  <a:xfrm flipV="1">
                    <a:off x="7797648" y="1191964"/>
                    <a:ext cx="352591" cy="366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cxnSp>
            <p:nvCxnSpPr>
              <p:cNvPr id="82" name="Connecteur droit 81"/>
              <p:cNvCxnSpPr/>
              <p:nvPr/>
            </p:nvCxnSpPr>
            <p:spPr>
              <a:xfrm flipV="1">
                <a:off x="8710367" y="1309573"/>
                <a:ext cx="371362" cy="163351"/>
              </a:xfrm>
              <a:prstGeom prst="line">
                <a:avLst/>
              </a:prstGeom>
            </p:spPr>
            <p:style>
              <a:lnRef idx="1">
                <a:schemeClr val="accent1"/>
              </a:lnRef>
              <a:fillRef idx="0">
                <a:schemeClr val="accent1"/>
              </a:fillRef>
              <a:effectRef idx="0">
                <a:schemeClr val="accent1"/>
              </a:effectRef>
              <a:fontRef idx="minor">
                <a:schemeClr val="tx1"/>
              </a:fontRef>
            </p:style>
          </p:cxnSp>
        </p:grpSp>
        <p:sp>
          <p:nvSpPr>
            <p:cNvPr id="84" name="ZoneTexte 83"/>
            <p:cNvSpPr txBox="1"/>
            <p:nvPr/>
          </p:nvSpPr>
          <p:spPr>
            <a:xfrm>
              <a:off x="9011881" y="1221570"/>
              <a:ext cx="1913281" cy="307777"/>
            </a:xfrm>
            <a:prstGeom prst="rect">
              <a:avLst/>
            </a:prstGeom>
            <a:noFill/>
          </p:spPr>
          <p:txBody>
            <a:bodyPr wrap="none" rtlCol="0">
              <a:spAutoFit/>
            </a:bodyPr>
            <a:lstStyle/>
            <a:p>
              <a:r>
                <a:rPr lang="fr-FR" sz="1400" dirty="0" err="1" smtClean="0">
                  <a:latin typeface="Arial" panose="020B0604020202020204" pitchFamily="34" charset="0"/>
                  <a:cs typeface="Arial" panose="020B0604020202020204" pitchFamily="34" charset="0"/>
                </a:rPr>
                <a:t>LATTICE</a:t>
              </a:r>
              <a:r>
                <a:rPr lang="fr-FR" sz="1400" dirty="0" smtClean="0">
                  <a:latin typeface="Arial" panose="020B0604020202020204" pitchFamily="34" charset="0"/>
                  <a:cs typeface="Arial" panose="020B0604020202020204" pitchFamily="34" charset="0"/>
                </a:rPr>
                <a:t> VIBRATION</a:t>
              </a:r>
              <a:endParaRPr lang="en-US" sz="1400" dirty="0">
                <a:latin typeface="Arial" panose="020B0604020202020204" pitchFamily="34" charset="0"/>
                <a:cs typeface="Arial" panose="020B0604020202020204" pitchFamily="34" charset="0"/>
              </a:endParaRPr>
            </a:p>
          </p:txBody>
        </p:sp>
        <p:sp>
          <p:nvSpPr>
            <p:cNvPr id="79" name="ZoneTexte 78"/>
            <p:cNvSpPr txBox="1"/>
            <p:nvPr/>
          </p:nvSpPr>
          <p:spPr>
            <a:xfrm>
              <a:off x="4673668" y="1353288"/>
              <a:ext cx="1815497" cy="307777"/>
            </a:xfrm>
            <a:prstGeom prst="rect">
              <a:avLst/>
            </a:prstGeom>
            <a:solidFill>
              <a:schemeClr val="bg1"/>
            </a:solidFill>
          </p:spPr>
          <p:txBody>
            <a:bodyPr wrap="none" rtlCol="0">
              <a:spAutoFit/>
            </a:bodyPr>
            <a:lstStyle/>
            <a:p>
              <a:r>
                <a:rPr lang="fr-FR" sz="1400" dirty="0" err="1" smtClean="0">
                  <a:latin typeface="Arial" panose="020B0604020202020204" pitchFamily="34" charset="0"/>
                  <a:cs typeface="Arial" panose="020B0604020202020204" pitchFamily="34" charset="0"/>
                </a:rPr>
                <a:t>APPLIED</a:t>
              </a:r>
              <a:r>
                <a:rPr lang="fr-FR" sz="1400" dirty="0" smtClean="0">
                  <a:latin typeface="Arial" panose="020B0604020202020204" pitchFamily="34" charset="0"/>
                  <a:cs typeface="Arial" panose="020B0604020202020204" pitchFamily="34" charset="0"/>
                </a:rPr>
                <a:t> VOLTAGE</a:t>
              </a:r>
              <a:endParaRPr lang="en-US" sz="1400" dirty="0">
                <a:latin typeface="Arial" panose="020B0604020202020204" pitchFamily="34" charset="0"/>
                <a:cs typeface="Arial" panose="020B0604020202020204" pitchFamily="34" charset="0"/>
              </a:endParaRPr>
            </a:p>
          </p:txBody>
        </p:sp>
      </p:grpSp>
      <p:grpSp>
        <p:nvGrpSpPr>
          <p:cNvPr id="89" name="Groupe 88"/>
          <p:cNvGrpSpPr/>
          <p:nvPr/>
        </p:nvGrpSpPr>
        <p:grpSpPr>
          <a:xfrm>
            <a:off x="1783976" y="1776308"/>
            <a:ext cx="8247728" cy="756608"/>
            <a:chOff x="1783976" y="1776307"/>
            <a:chExt cx="7972464" cy="892755"/>
          </a:xfrm>
        </p:grpSpPr>
        <p:grpSp>
          <p:nvGrpSpPr>
            <p:cNvPr id="75" name="Groupe 74"/>
            <p:cNvGrpSpPr/>
            <p:nvPr/>
          </p:nvGrpSpPr>
          <p:grpSpPr>
            <a:xfrm>
              <a:off x="1783976" y="1776307"/>
              <a:ext cx="7972464" cy="892755"/>
              <a:chOff x="1783976" y="1776307"/>
              <a:chExt cx="7972464" cy="892755"/>
            </a:xfrm>
          </p:grpSpPr>
          <p:grpSp>
            <p:nvGrpSpPr>
              <p:cNvPr id="27" name="Groupe 26"/>
              <p:cNvGrpSpPr/>
              <p:nvPr/>
            </p:nvGrpSpPr>
            <p:grpSpPr>
              <a:xfrm>
                <a:off x="1783976" y="2182972"/>
                <a:ext cx="7972464" cy="486090"/>
                <a:chOff x="1783976" y="2212270"/>
                <a:chExt cx="7972464" cy="486090"/>
              </a:xfrm>
            </p:grpSpPr>
            <p:cxnSp>
              <p:nvCxnSpPr>
                <p:cNvPr id="28" name="Connecteur droit 27"/>
                <p:cNvCxnSpPr/>
                <p:nvPr/>
              </p:nvCxnSpPr>
              <p:spPr>
                <a:xfrm>
                  <a:off x="1783976" y="2688933"/>
                  <a:ext cx="6230797" cy="0"/>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29" name="Connecteur droit 28"/>
                <p:cNvCxnSpPr/>
                <p:nvPr/>
              </p:nvCxnSpPr>
              <p:spPr>
                <a:xfrm>
                  <a:off x="9081729" y="2679506"/>
                  <a:ext cx="674711" cy="1885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Forme libre 29"/>
                <p:cNvSpPr/>
                <p:nvPr/>
              </p:nvSpPr>
              <p:spPr>
                <a:xfrm>
                  <a:off x="7656536" y="2212270"/>
                  <a:ext cx="1535012" cy="486089"/>
                </a:xfrm>
                <a:custGeom>
                  <a:avLst/>
                  <a:gdLst>
                    <a:gd name="connsiteX0" fmla="*/ 0 w 3082565"/>
                    <a:gd name="connsiteY0" fmla="*/ 764665 h 783178"/>
                    <a:gd name="connsiteX1" fmla="*/ 744717 w 3082565"/>
                    <a:gd name="connsiteY1" fmla="*/ 774091 h 783178"/>
                    <a:gd name="connsiteX2" fmla="*/ 1102936 w 3082565"/>
                    <a:gd name="connsiteY2" fmla="*/ 651543 h 783178"/>
                    <a:gd name="connsiteX3" fmla="*/ 1442301 w 3082565"/>
                    <a:gd name="connsiteY3" fmla="*/ 283898 h 783178"/>
                    <a:gd name="connsiteX4" fmla="*/ 1640263 w 3082565"/>
                    <a:gd name="connsiteY4" fmla="*/ 1093 h 783178"/>
                    <a:gd name="connsiteX5" fmla="*/ 1885360 w 3082565"/>
                    <a:gd name="connsiteY5" fmla="*/ 387592 h 783178"/>
                    <a:gd name="connsiteX6" fmla="*/ 2130457 w 3082565"/>
                    <a:gd name="connsiteY6" fmla="*/ 623262 h 783178"/>
                    <a:gd name="connsiteX7" fmla="*/ 2375554 w 3082565"/>
                    <a:gd name="connsiteY7" fmla="*/ 717531 h 783178"/>
                    <a:gd name="connsiteX8" fmla="*/ 2771480 w 3082565"/>
                    <a:gd name="connsiteY8" fmla="*/ 755238 h 783178"/>
                    <a:gd name="connsiteX9" fmla="*/ 3082565 w 3082565"/>
                    <a:gd name="connsiteY9" fmla="*/ 764665 h 783178"/>
                    <a:gd name="connsiteX10" fmla="*/ 3082565 w 3082565"/>
                    <a:gd name="connsiteY10" fmla="*/ 764665 h 78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2565" h="783178">
                      <a:moveTo>
                        <a:pt x="0" y="764665"/>
                      </a:moveTo>
                      <a:cubicBezTo>
                        <a:pt x="280447" y="778805"/>
                        <a:pt x="560894" y="792945"/>
                        <a:pt x="744717" y="774091"/>
                      </a:cubicBezTo>
                      <a:cubicBezTo>
                        <a:pt x="928540" y="755237"/>
                        <a:pt x="986672" y="733242"/>
                        <a:pt x="1102936" y="651543"/>
                      </a:cubicBezTo>
                      <a:cubicBezTo>
                        <a:pt x="1219200" y="569844"/>
                        <a:pt x="1352747" y="392306"/>
                        <a:pt x="1442301" y="283898"/>
                      </a:cubicBezTo>
                      <a:cubicBezTo>
                        <a:pt x="1531855" y="175490"/>
                        <a:pt x="1566420" y="-16189"/>
                        <a:pt x="1640263" y="1093"/>
                      </a:cubicBezTo>
                      <a:cubicBezTo>
                        <a:pt x="1714106" y="18375"/>
                        <a:pt x="1803661" y="283897"/>
                        <a:pt x="1885360" y="387592"/>
                      </a:cubicBezTo>
                      <a:cubicBezTo>
                        <a:pt x="1967059" y="491287"/>
                        <a:pt x="2048758" y="568272"/>
                        <a:pt x="2130457" y="623262"/>
                      </a:cubicBezTo>
                      <a:cubicBezTo>
                        <a:pt x="2212156" y="678252"/>
                        <a:pt x="2268717" y="695535"/>
                        <a:pt x="2375554" y="717531"/>
                      </a:cubicBezTo>
                      <a:cubicBezTo>
                        <a:pt x="2482391" y="739527"/>
                        <a:pt x="2653645" y="747382"/>
                        <a:pt x="2771480" y="755238"/>
                      </a:cubicBezTo>
                      <a:cubicBezTo>
                        <a:pt x="2889315" y="763094"/>
                        <a:pt x="3082565" y="764665"/>
                        <a:pt x="3082565" y="764665"/>
                      </a:cubicBezTo>
                      <a:lnTo>
                        <a:pt x="3082565" y="764665"/>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Ellipse 40"/>
              <p:cNvSpPr/>
              <p:nvPr/>
            </p:nvSpPr>
            <p:spPr>
              <a:xfrm>
                <a:off x="7585835" y="2493397"/>
                <a:ext cx="141402" cy="141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e 63"/>
              <p:cNvGrpSpPr/>
              <p:nvPr/>
            </p:nvGrpSpPr>
            <p:grpSpPr>
              <a:xfrm rot="18076744" flipH="1">
                <a:off x="7594469" y="1972388"/>
                <a:ext cx="758949" cy="366788"/>
                <a:chOff x="7152348" y="1191964"/>
                <a:chExt cx="997891" cy="366788"/>
              </a:xfrm>
            </p:grpSpPr>
            <p:cxnSp>
              <p:nvCxnSpPr>
                <p:cNvPr id="65" name="Connecteur droit 64"/>
                <p:cNvCxnSpPr/>
                <p:nvPr/>
              </p:nvCxnSpPr>
              <p:spPr>
                <a:xfrm flipV="1">
                  <a:off x="7152348" y="1535520"/>
                  <a:ext cx="636969" cy="45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Connecteur droit avec flèche 65"/>
                <p:cNvCxnSpPr/>
                <p:nvPr/>
              </p:nvCxnSpPr>
              <p:spPr>
                <a:xfrm flipV="1">
                  <a:off x="7797648" y="1191964"/>
                  <a:ext cx="352591" cy="366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cxnSp>
          <p:nvCxnSpPr>
            <p:cNvPr id="87" name="Connecteur droit 86"/>
            <p:cNvCxnSpPr/>
            <p:nvPr/>
          </p:nvCxnSpPr>
          <p:spPr>
            <a:xfrm>
              <a:off x="7079490" y="2426016"/>
              <a:ext cx="395451" cy="67381"/>
            </a:xfrm>
            <a:prstGeom prst="line">
              <a:avLst/>
            </a:prstGeom>
          </p:spPr>
          <p:style>
            <a:lnRef idx="1">
              <a:schemeClr val="accent1"/>
            </a:lnRef>
            <a:fillRef idx="0">
              <a:schemeClr val="accent1"/>
            </a:fillRef>
            <a:effectRef idx="0">
              <a:schemeClr val="accent1"/>
            </a:effectRef>
            <a:fontRef idx="minor">
              <a:schemeClr val="tx1"/>
            </a:fontRef>
          </p:style>
        </p:cxnSp>
        <p:sp>
          <p:nvSpPr>
            <p:cNvPr id="88" name="ZoneTexte 87"/>
            <p:cNvSpPr txBox="1"/>
            <p:nvPr/>
          </p:nvSpPr>
          <p:spPr>
            <a:xfrm>
              <a:off x="4870377" y="2204829"/>
              <a:ext cx="2287293" cy="307777"/>
            </a:xfrm>
            <a:prstGeom prst="rect">
              <a:avLst/>
            </a:prstGeom>
            <a:noFill/>
          </p:spPr>
          <p:txBody>
            <a:bodyPr wrap="none" rtlCol="0">
              <a:spAutoFit/>
            </a:bodyPr>
            <a:lstStyle/>
            <a:p>
              <a:r>
                <a:rPr lang="fr-FR" sz="1400" dirty="0" err="1" smtClean="0">
                  <a:latin typeface="Arial" panose="020B0604020202020204" pitchFamily="34" charset="0"/>
                  <a:cs typeface="Arial" panose="020B0604020202020204" pitchFamily="34" charset="0"/>
                </a:rPr>
                <a:t>SCATTERED</a:t>
              </a:r>
              <a:r>
                <a:rPr lang="fr-FR" sz="1400" dirty="0" smtClean="0">
                  <a:latin typeface="Arial" panose="020B0604020202020204" pitchFamily="34" charset="0"/>
                  <a:cs typeface="Arial" panose="020B0604020202020204" pitchFamily="34" charset="0"/>
                </a:rPr>
                <a:t> ELECTRON</a:t>
              </a:r>
              <a:endParaRPr lang="en-US" sz="1400" dirty="0">
                <a:latin typeface="Arial" panose="020B0604020202020204" pitchFamily="34" charset="0"/>
                <a:cs typeface="Arial" panose="020B0604020202020204" pitchFamily="34" charset="0"/>
              </a:endParaRPr>
            </a:p>
          </p:txBody>
        </p:sp>
      </p:grpSp>
      <p:grpSp>
        <p:nvGrpSpPr>
          <p:cNvPr id="91" name="Groupe 90"/>
          <p:cNvGrpSpPr/>
          <p:nvPr/>
        </p:nvGrpSpPr>
        <p:grpSpPr>
          <a:xfrm>
            <a:off x="1683085" y="2693681"/>
            <a:ext cx="9479221" cy="1355152"/>
            <a:chOff x="1683085" y="2693680"/>
            <a:chExt cx="9162853" cy="1599003"/>
          </a:xfrm>
        </p:grpSpPr>
        <p:grpSp>
          <p:nvGrpSpPr>
            <p:cNvPr id="76" name="Groupe 75"/>
            <p:cNvGrpSpPr/>
            <p:nvPr/>
          </p:nvGrpSpPr>
          <p:grpSpPr>
            <a:xfrm>
              <a:off x="1683085" y="3135223"/>
              <a:ext cx="9162853" cy="1157460"/>
              <a:chOff x="1749074" y="2994287"/>
              <a:chExt cx="9162853" cy="1157460"/>
            </a:xfrm>
          </p:grpSpPr>
          <p:sp>
            <p:nvSpPr>
              <p:cNvPr id="31" name="Forme libre 30"/>
              <p:cNvSpPr/>
              <p:nvPr/>
            </p:nvSpPr>
            <p:spPr>
              <a:xfrm>
                <a:off x="1749074" y="2994287"/>
                <a:ext cx="9162853" cy="1157460"/>
              </a:xfrm>
              <a:custGeom>
                <a:avLst/>
                <a:gdLst>
                  <a:gd name="connsiteX0" fmla="*/ 0 w 9162853"/>
                  <a:gd name="connsiteY0" fmla="*/ 748370 h 1157460"/>
                  <a:gd name="connsiteX1" fmla="*/ 292230 w 9162853"/>
                  <a:gd name="connsiteY1" fmla="*/ 663529 h 1157460"/>
                  <a:gd name="connsiteX2" fmla="*/ 509047 w 9162853"/>
                  <a:gd name="connsiteY2" fmla="*/ 333591 h 1157460"/>
                  <a:gd name="connsiteX3" fmla="*/ 725863 w 9162853"/>
                  <a:gd name="connsiteY3" fmla="*/ 691809 h 1157460"/>
                  <a:gd name="connsiteX4" fmla="*/ 923826 w 9162853"/>
                  <a:gd name="connsiteY4" fmla="*/ 899199 h 1157460"/>
                  <a:gd name="connsiteX5" fmla="*/ 1140643 w 9162853"/>
                  <a:gd name="connsiteY5" fmla="*/ 738943 h 1157460"/>
                  <a:gd name="connsiteX6" fmla="*/ 1253765 w 9162853"/>
                  <a:gd name="connsiteY6" fmla="*/ 569261 h 1157460"/>
                  <a:gd name="connsiteX7" fmla="*/ 1395167 w 9162853"/>
                  <a:gd name="connsiteY7" fmla="*/ 522127 h 1157460"/>
                  <a:gd name="connsiteX8" fmla="*/ 1621410 w 9162853"/>
                  <a:gd name="connsiteY8" fmla="*/ 597541 h 1157460"/>
                  <a:gd name="connsiteX9" fmla="*/ 1809946 w 9162853"/>
                  <a:gd name="connsiteY9" fmla="*/ 814358 h 1157460"/>
                  <a:gd name="connsiteX10" fmla="*/ 2158738 w 9162853"/>
                  <a:gd name="connsiteY10" fmla="*/ 1050028 h 1157460"/>
                  <a:gd name="connsiteX11" fmla="*/ 2648932 w 9162853"/>
                  <a:gd name="connsiteY11" fmla="*/ 984040 h 1157460"/>
                  <a:gd name="connsiteX12" fmla="*/ 3110845 w 9162853"/>
                  <a:gd name="connsiteY12" fmla="*/ 569261 h 1157460"/>
                  <a:gd name="connsiteX13" fmla="*/ 3572758 w 9162853"/>
                  <a:gd name="connsiteY13" fmla="*/ 277030 h 1157460"/>
                  <a:gd name="connsiteX14" fmla="*/ 4062952 w 9162853"/>
                  <a:gd name="connsiteY14" fmla="*/ 531554 h 1157460"/>
                  <a:gd name="connsiteX15" fmla="*/ 4392890 w 9162853"/>
                  <a:gd name="connsiteY15" fmla="*/ 738943 h 1157460"/>
                  <a:gd name="connsiteX16" fmla="*/ 4713402 w 9162853"/>
                  <a:gd name="connsiteY16" fmla="*/ 597541 h 1157460"/>
                  <a:gd name="connsiteX17" fmla="*/ 4892511 w 9162853"/>
                  <a:gd name="connsiteY17" fmla="*/ 399578 h 1157460"/>
                  <a:gd name="connsiteX18" fmla="*/ 5156461 w 9162853"/>
                  <a:gd name="connsiteY18" fmla="*/ 229896 h 1157460"/>
                  <a:gd name="connsiteX19" fmla="*/ 5448692 w 9162853"/>
                  <a:gd name="connsiteY19" fmla="*/ 305310 h 1157460"/>
                  <a:gd name="connsiteX20" fmla="*/ 5684362 w 9162853"/>
                  <a:gd name="connsiteY20" fmla="*/ 597541 h 1157460"/>
                  <a:gd name="connsiteX21" fmla="*/ 5740923 w 9162853"/>
                  <a:gd name="connsiteY21" fmla="*/ 635249 h 1157460"/>
                  <a:gd name="connsiteX22" fmla="*/ 6099142 w 9162853"/>
                  <a:gd name="connsiteY22" fmla="*/ 1040601 h 1157460"/>
                  <a:gd name="connsiteX23" fmla="*/ 6400800 w 9162853"/>
                  <a:gd name="connsiteY23" fmla="*/ 1144296 h 1157460"/>
                  <a:gd name="connsiteX24" fmla="*/ 6579909 w 9162853"/>
                  <a:gd name="connsiteY24" fmla="*/ 795504 h 1157460"/>
                  <a:gd name="connsiteX25" fmla="*/ 6890993 w 9162853"/>
                  <a:gd name="connsiteY25" fmla="*/ 192189 h 1157460"/>
                  <a:gd name="connsiteX26" fmla="*/ 7362334 w 9162853"/>
                  <a:gd name="connsiteY26" fmla="*/ 503273 h 1157460"/>
                  <a:gd name="connsiteX27" fmla="*/ 7541443 w 9162853"/>
                  <a:gd name="connsiteY27" fmla="*/ 654102 h 1157460"/>
                  <a:gd name="connsiteX28" fmla="*/ 7682845 w 9162853"/>
                  <a:gd name="connsiteY28" fmla="*/ 710663 h 1157460"/>
                  <a:gd name="connsiteX29" fmla="*/ 7984503 w 9162853"/>
                  <a:gd name="connsiteY29" fmla="*/ 635249 h 1157460"/>
                  <a:gd name="connsiteX30" fmla="*/ 8314441 w 9162853"/>
                  <a:gd name="connsiteY30" fmla="*/ 97921 h 1157460"/>
                  <a:gd name="connsiteX31" fmla="*/ 8634952 w 9162853"/>
                  <a:gd name="connsiteY31" fmla="*/ 31933 h 1157460"/>
                  <a:gd name="connsiteX32" fmla="*/ 8908329 w 9162853"/>
                  <a:gd name="connsiteY32" fmla="*/ 456139 h 1157460"/>
                  <a:gd name="connsiteX33" fmla="*/ 9162853 w 9162853"/>
                  <a:gd name="connsiteY33" fmla="*/ 852065 h 1157460"/>
                  <a:gd name="connsiteX34" fmla="*/ 9162853 w 9162853"/>
                  <a:gd name="connsiteY34" fmla="*/ 852065 h 115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62853" h="1157460">
                    <a:moveTo>
                      <a:pt x="0" y="748370"/>
                    </a:moveTo>
                    <a:cubicBezTo>
                      <a:pt x="103694" y="740514"/>
                      <a:pt x="207389" y="732659"/>
                      <a:pt x="292230" y="663529"/>
                    </a:cubicBezTo>
                    <a:cubicBezTo>
                      <a:pt x="377071" y="594399"/>
                      <a:pt x="436775" y="328878"/>
                      <a:pt x="509047" y="333591"/>
                    </a:cubicBezTo>
                    <a:cubicBezTo>
                      <a:pt x="581319" y="338304"/>
                      <a:pt x="656733" y="597541"/>
                      <a:pt x="725863" y="691809"/>
                    </a:cubicBezTo>
                    <a:cubicBezTo>
                      <a:pt x="794993" y="786077"/>
                      <a:pt x="854696" y="891343"/>
                      <a:pt x="923826" y="899199"/>
                    </a:cubicBezTo>
                    <a:cubicBezTo>
                      <a:pt x="992956" y="907055"/>
                      <a:pt x="1085653" y="793933"/>
                      <a:pt x="1140643" y="738943"/>
                    </a:cubicBezTo>
                    <a:cubicBezTo>
                      <a:pt x="1195633" y="683953"/>
                      <a:pt x="1211344" y="605397"/>
                      <a:pt x="1253765" y="569261"/>
                    </a:cubicBezTo>
                    <a:cubicBezTo>
                      <a:pt x="1296186" y="533125"/>
                      <a:pt x="1333893" y="517414"/>
                      <a:pt x="1395167" y="522127"/>
                    </a:cubicBezTo>
                    <a:cubicBezTo>
                      <a:pt x="1456441" y="526840"/>
                      <a:pt x="1552280" y="548836"/>
                      <a:pt x="1621410" y="597541"/>
                    </a:cubicBezTo>
                    <a:cubicBezTo>
                      <a:pt x="1690540" y="646246"/>
                      <a:pt x="1720391" y="738944"/>
                      <a:pt x="1809946" y="814358"/>
                    </a:cubicBezTo>
                    <a:cubicBezTo>
                      <a:pt x="1899501" y="889772"/>
                      <a:pt x="2018907" y="1021748"/>
                      <a:pt x="2158738" y="1050028"/>
                    </a:cubicBezTo>
                    <a:cubicBezTo>
                      <a:pt x="2298569" y="1078308"/>
                      <a:pt x="2490248" y="1064168"/>
                      <a:pt x="2648932" y="984040"/>
                    </a:cubicBezTo>
                    <a:cubicBezTo>
                      <a:pt x="2807617" y="903912"/>
                      <a:pt x="2956874" y="687096"/>
                      <a:pt x="3110845" y="569261"/>
                    </a:cubicBezTo>
                    <a:cubicBezTo>
                      <a:pt x="3264816" y="451426"/>
                      <a:pt x="3414074" y="283314"/>
                      <a:pt x="3572758" y="277030"/>
                    </a:cubicBezTo>
                    <a:cubicBezTo>
                      <a:pt x="3731443" y="270745"/>
                      <a:pt x="3926263" y="454569"/>
                      <a:pt x="4062952" y="531554"/>
                    </a:cubicBezTo>
                    <a:cubicBezTo>
                      <a:pt x="4199641" y="608539"/>
                      <a:pt x="4284482" y="727945"/>
                      <a:pt x="4392890" y="738943"/>
                    </a:cubicBezTo>
                    <a:cubicBezTo>
                      <a:pt x="4501298" y="749941"/>
                      <a:pt x="4630132" y="654102"/>
                      <a:pt x="4713402" y="597541"/>
                    </a:cubicBezTo>
                    <a:cubicBezTo>
                      <a:pt x="4796672" y="540980"/>
                      <a:pt x="4818668" y="460852"/>
                      <a:pt x="4892511" y="399578"/>
                    </a:cubicBezTo>
                    <a:cubicBezTo>
                      <a:pt x="4966354" y="338304"/>
                      <a:pt x="5063764" y="245607"/>
                      <a:pt x="5156461" y="229896"/>
                    </a:cubicBezTo>
                    <a:cubicBezTo>
                      <a:pt x="5249158" y="214185"/>
                      <a:pt x="5360709" y="244036"/>
                      <a:pt x="5448692" y="305310"/>
                    </a:cubicBezTo>
                    <a:cubicBezTo>
                      <a:pt x="5536675" y="366584"/>
                      <a:pt x="5635657" y="542551"/>
                      <a:pt x="5684362" y="597541"/>
                    </a:cubicBezTo>
                    <a:cubicBezTo>
                      <a:pt x="5733067" y="652531"/>
                      <a:pt x="5671793" y="561406"/>
                      <a:pt x="5740923" y="635249"/>
                    </a:cubicBezTo>
                    <a:cubicBezTo>
                      <a:pt x="5810053" y="709092"/>
                      <a:pt x="5989163" y="955760"/>
                      <a:pt x="6099142" y="1040601"/>
                    </a:cubicBezTo>
                    <a:cubicBezTo>
                      <a:pt x="6209121" y="1125442"/>
                      <a:pt x="6320672" y="1185146"/>
                      <a:pt x="6400800" y="1144296"/>
                    </a:cubicBezTo>
                    <a:cubicBezTo>
                      <a:pt x="6480928" y="1103446"/>
                      <a:pt x="6579909" y="795504"/>
                      <a:pt x="6579909" y="795504"/>
                    </a:cubicBezTo>
                    <a:cubicBezTo>
                      <a:pt x="6661608" y="636820"/>
                      <a:pt x="6760589" y="240894"/>
                      <a:pt x="6890993" y="192189"/>
                    </a:cubicBezTo>
                    <a:cubicBezTo>
                      <a:pt x="7021397" y="143484"/>
                      <a:pt x="7253926" y="426288"/>
                      <a:pt x="7362334" y="503273"/>
                    </a:cubicBezTo>
                    <a:cubicBezTo>
                      <a:pt x="7470742" y="580258"/>
                      <a:pt x="7488025" y="619537"/>
                      <a:pt x="7541443" y="654102"/>
                    </a:cubicBezTo>
                    <a:cubicBezTo>
                      <a:pt x="7594861" y="688667"/>
                      <a:pt x="7609002" y="713805"/>
                      <a:pt x="7682845" y="710663"/>
                    </a:cubicBezTo>
                    <a:cubicBezTo>
                      <a:pt x="7756688" y="707521"/>
                      <a:pt x="7879237" y="737373"/>
                      <a:pt x="7984503" y="635249"/>
                    </a:cubicBezTo>
                    <a:cubicBezTo>
                      <a:pt x="8089769" y="533125"/>
                      <a:pt x="8206033" y="198474"/>
                      <a:pt x="8314441" y="97921"/>
                    </a:cubicBezTo>
                    <a:cubicBezTo>
                      <a:pt x="8422849" y="-2632"/>
                      <a:pt x="8535971" y="-27770"/>
                      <a:pt x="8634952" y="31933"/>
                    </a:cubicBezTo>
                    <a:cubicBezTo>
                      <a:pt x="8733933" y="91636"/>
                      <a:pt x="8908329" y="456139"/>
                      <a:pt x="8908329" y="456139"/>
                    </a:cubicBezTo>
                    <a:lnTo>
                      <a:pt x="9162853" y="852065"/>
                    </a:lnTo>
                    <a:lnTo>
                      <a:pt x="9162853" y="85206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llipse 41"/>
              <p:cNvSpPr/>
              <p:nvPr/>
            </p:nvSpPr>
            <p:spPr>
              <a:xfrm>
                <a:off x="2612795" y="3735940"/>
                <a:ext cx="141402" cy="141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Ellipse 44"/>
              <p:cNvSpPr/>
              <p:nvPr/>
            </p:nvSpPr>
            <p:spPr>
              <a:xfrm>
                <a:off x="6096000" y="3601896"/>
                <a:ext cx="141402" cy="141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llipse 47"/>
              <p:cNvSpPr/>
              <p:nvPr/>
            </p:nvSpPr>
            <p:spPr>
              <a:xfrm>
                <a:off x="9437803" y="3573017"/>
                <a:ext cx="141402" cy="141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Connecteur droit avec flèche 67"/>
              <p:cNvCxnSpPr/>
              <p:nvPr/>
            </p:nvCxnSpPr>
            <p:spPr>
              <a:xfrm flipV="1">
                <a:off x="2754197" y="3280528"/>
                <a:ext cx="234100" cy="321368"/>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90" name="ZoneTexte 89"/>
            <p:cNvSpPr txBox="1"/>
            <p:nvPr/>
          </p:nvSpPr>
          <p:spPr>
            <a:xfrm>
              <a:off x="2345549" y="2693680"/>
              <a:ext cx="2377280" cy="738664"/>
            </a:xfrm>
            <a:prstGeom prst="rect">
              <a:avLst/>
            </a:prstGeom>
            <a:noFill/>
          </p:spPr>
          <p:txBody>
            <a:bodyPr wrap="square" rtlCol="0">
              <a:spAutoFit/>
            </a:bodyPr>
            <a:lstStyle/>
            <a:p>
              <a:r>
                <a:rPr lang="fr-FR" sz="1400" dirty="0" smtClean="0">
                  <a:latin typeface="Arial" panose="020B0604020202020204" pitchFamily="34" charset="0"/>
                  <a:cs typeface="Arial" panose="020B0604020202020204" pitchFamily="34" charset="0"/>
                </a:rPr>
                <a:t>ELECTRON </a:t>
              </a:r>
              <a:r>
                <a:rPr lang="fr-FR" sz="1400" dirty="0" err="1" smtClean="0">
                  <a:latin typeface="Arial" panose="020B0604020202020204" pitchFamily="34" charset="0"/>
                  <a:cs typeface="Arial" panose="020B0604020202020204" pitchFamily="34" charset="0"/>
                </a:rPr>
                <a:t>LOCALIZED</a:t>
              </a:r>
              <a:r>
                <a:rPr lang="fr-FR" sz="1400" dirty="0" smtClean="0">
                  <a:latin typeface="Arial" panose="020B0604020202020204" pitchFamily="34" charset="0"/>
                  <a:cs typeface="Arial" panose="020B0604020202020204" pitchFamily="34" charset="0"/>
                </a:rPr>
                <a:t> BY </a:t>
              </a:r>
              <a:r>
                <a:rPr lang="fr-FR" sz="1400" dirty="0" err="1" smtClean="0">
                  <a:latin typeface="Arial" panose="020B0604020202020204" pitchFamily="34" charset="0"/>
                  <a:cs typeface="Arial" panose="020B0604020202020204" pitchFamily="34" charset="0"/>
                </a:rPr>
                <a:t>DEFECTS</a:t>
              </a:r>
              <a:r>
                <a:rPr lang="fr-FR" sz="1400" dirty="0" smtClean="0">
                  <a:latin typeface="Arial" panose="020B0604020202020204" pitchFamily="34" charset="0"/>
                  <a:cs typeface="Arial" panose="020B0604020202020204" pitchFamily="34" charset="0"/>
                </a:rPr>
                <a:t> OR </a:t>
              </a:r>
              <a:r>
                <a:rPr lang="fr-FR" sz="1400" dirty="0" err="1" smtClean="0">
                  <a:latin typeface="Arial" panose="020B0604020202020204" pitchFamily="34" charset="0"/>
                  <a:cs typeface="Arial" panose="020B0604020202020204" pitchFamily="34" charset="0"/>
                </a:rPr>
                <a:t>DISORDER</a:t>
              </a:r>
              <a:endParaRPr lang="en-US" sz="1400" dirty="0">
                <a:latin typeface="Arial" panose="020B0604020202020204" pitchFamily="34" charset="0"/>
                <a:cs typeface="Arial" panose="020B0604020202020204" pitchFamily="34" charset="0"/>
              </a:endParaRPr>
            </a:p>
          </p:txBody>
        </p:sp>
      </p:grpSp>
      <p:grpSp>
        <p:nvGrpSpPr>
          <p:cNvPr id="93" name="Groupe 92"/>
          <p:cNvGrpSpPr/>
          <p:nvPr/>
        </p:nvGrpSpPr>
        <p:grpSpPr>
          <a:xfrm>
            <a:off x="1749074" y="4214288"/>
            <a:ext cx="9410954" cy="1012693"/>
            <a:chOff x="1749074" y="4214288"/>
            <a:chExt cx="9096864" cy="1194920"/>
          </a:xfrm>
        </p:grpSpPr>
        <p:grpSp>
          <p:nvGrpSpPr>
            <p:cNvPr id="77" name="Groupe 76"/>
            <p:cNvGrpSpPr/>
            <p:nvPr/>
          </p:nvGrpSpPr>
          <p:grpSpPr>
            <a:xfrm>
              <a:off x="1749074" y="4214288"/>
              <a:ext cx="9096864" cy="1194920"/>
              <a:chOff x="1749074" y="4214288"/>
              <a:chExt cx="9096864" cy="1194920"/>
            </a:xfrm>
          </p:grpSpPr>
          <p:grpSp>
            <p:nvGrpSpPr>
              <p:cNvPr id="35" name="Groupe 34"/>
              <p:cNvGrpSpPr/>
              <p:nvPr/>
            </p:nvGrpSpPr>
            <p:grpSpPr>
              <a:xfrm>
                <a:off x="1749074" y="4214288"/>
                <a:ext cx="9096864" cy="1194920"/>
                <a:chOff x="1102937" y="2040693"/>
                <a:chExt cx="9096864" cy="1194920"/>
              </a:xfrm>
            </p:grpSpPr>
            <p:pic>
              <p:nvPicPr>
                <p:cNvPr id="36" name="Image 35"/>
                <p:cNvPicPr>
                  <a:picLocks noChangeAspect="1"/>
                </p:cNvPicPr>
                <p:nvPr/>
              </p:nvPicPr>
              <p:blipFill rotWithShape="1">
                <a:blip r:embed="rId3">
                  <a:extLst>
                    <a:ext uri="{28A0092B-C50C-407E-A947-70E740481C1C}">
                      <a14:useLocalDpi xmlns:a14="http://schemas.microsoft.com/office/drawing/2010/main" val="0"/>
                    </a:ext>
                  </a:extLst>
                </a:blip>
                <a:srcRect l="65376" r="822"/>
                <a:stretch/>
              </p:blipFill>
              <p:spPr>
                <a:xfrm>
                  <a:off x="7098382" y="2046350"/>
                  <a:ext cx="3101419" cy="1170533"/>
                </a:xfrm>
                <a:prstGeom prst="rect">
                  <a:avLst/>
                </a:prstGeom>
              </p:spPr>
            </p:pic>
            <p:pic>
              <p:nvPicPr>
                <p:cNvPr id="37" name="Image 36"/>
                <p:cNvPicPr>
                  <a:picLocks noChangeAspect="1"/>
                </p:cNvPicPr>
                <p:nvPr/>
              </p:nvPicPr>
              <p:blipFill rotWithShape="1">
                <a:blip r:embed="rId4">
                  <a:extLst>
                    <a:ext uri="{28A0092B-C50C-407E-A947-70E740481C1C}">
                      <a14:useLocalDpi xmlns:a14="http://schemas.microsoft.com/office/drawing/2010/main" val="0"/>
                    </a:ext>
                  </a:extLst>
                </a:blip>
                <a:srcRect r="55410"/>
                <a:stretch/>
              </p:blipFill>
              <p:spPr>
                <a:xfrm>
                  <a:off x="1102937" y="2040693"/>
                  <a:ext cx="4091232" cy="1194920"/>
                </a:xfrm>
                <a:prstGeom prst="rect">
                  <a:avLst/>
                </a:prstGeom>
              </p:spPr>
            </p:pic>
            <p:sp>
              <p:nvSpPr>
                <p:cNvPr id="38" name="Forme libre 37"/>
                <p:cNvSpPr/>
                <p:nvPr/>
              </p:nvSpPr>
              <p:spPr>
                <a:xfrm>
                  <a:off x="5184742" y="2582944"/>
                  <a:ext cx="1966769" cy="455866"/>
                </a:xfrm>
                <a:custGeom>
                  <a:avLst/>
                  <a:gdLst>
                    <a:gd name="connsiteX0" fmla="*/ 0 w 1966769"/>
                    <a:gd name="connsiteY0" fmla="*/ 0 h 455866"/>
                    <a:gd name="connsiteX1" fmla="*/ 1140644 w 1966769"/>
                    <a:gd name="connsiteY1" fmla="*/ 235670 h 455866"/>
                    <a:gd name="connsiteX2" fmla="*/ 1480009 w 1966769"/>
                    <a:gd name="connsiteY2" fmla="*/ 292231 h 455866"/>
                    <a:gd name="connsiteX3" fmla="*/ 1791093 w 1966769"/>
                    <a:gd name="connsiteY3" fmla="*/ 348792 h 455866"/>
                    <a:gd name="connsiteX4" fmla="*/ 1951349 w 1966769"/>
                    <a:gd name="connsiteY4" fmla="*/ 443060 h 455866"/>
                    <a:gd name="connsiteX5" fmla="*/ 1951349 w 1966769"/>
                    <a:gd name="connsiteY5" fmla="*/ 452487 h 45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6769" h="455866">
                      <a:moveTo>
                        <a:pt x="0" y="0"/>
                      </a:moveTo>
                      <a:lnTo>
                        <a:pt x="1140644" y="235670"/>
                      </a:lnTo>
                      <a:cubicBezTo>
                        <a:pt x="1387312" y="284375"/>
                        <a:pt x="1480009" y="292231"/>
                        <a:pt x="1480009" y="292231"/>
                      </a:cubicBezTo>
                      <a:cubicBezTo>
                        <a:pt x="1588417" y="311085"/>
                        <a:pt x="1712536" y="323654"/>
                        <a:pt x="1791093" y="348792"/>
                      </a:cubicBezTo>
                      <a:cubicBezTo>
                        <a:pt x="1869650" y="373930"/>
                        <a:pt x="1924640" y="425778"/>
                        <a:pt x="1951349" y="443060"/>
                      </a:cubicBezTo>
                      <a:cubicBezTo>
                        <a:pt x="1978058" y="460342"/>
                        <a:pt x="1964703" y="456414"/>
                        <a:pt x="1951349" y="4524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Ellipse 42"/>
              <p:cNvSpPr/>
              <p:nvPr/>
            </p:nvSpPr>
            <p:spPr>
              <a:xfrm>
                <a:off x="2612795" y="4983339"/>
                <a:ext cx="141402" cy="141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Ellipse 46"/>
              <p:cNvSpPr/>
              <p:nvPr/>
            </p:nvSpPr>
            <p:spPr>
              <a:xfrm>
                <a:off x="7152348" y="4879645"/>
                <a:ext cx="141402" cy="141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Ellipse 48"/>
              <p:cNvSpPr/>
              <p:nvPr/>
            </p:nvSpPr>
            <p:spPr>
              <a:xfrm>
                <a:off x="9499077" y="4805211"/>
                <a:ext cx="141402" cy="141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Connecteur droit 69"/>
              <p:cNvCxnSpPr/>
              <p:nvPr/>
            </p:nvCxnSpPr>
            <p:spPr>
              <a:xfrm flipV="1">
                <a:off x="5840306" y="4946613"/>
                <a:ext cx="569921" cy="159678"/>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Connecteur droit avec flèche 71"/>
              <p:cNvCxnSpPr/>
              <p:nvPr/>
            </p:nvCxnSpPr>
            <p:spPr>
              <a:xfrm>
                <a:off x="6166701" y="4428065"/>
                <a:ext cx="912789" cy="3836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92" name="ZoneTexte 91"/>
            <p:cNvSpPr txBox="1"/>
            <p:nvPr/>
          </p:nvSpPr>
          <p:spPr>
            <a:xfrm>
              <a:off x="4722829" y="5101431"/>
              <a:ext cx="1913281" cy="307777"/>
            </a:xfrm>
            <a:prstGeom prst="rect">
              <a:avLst/>
            </a:prstGeom>
            <a:noFill/>
          </p:spPr>
          <p:txBody>
            <a:bodyPr wrap="none" rtlCol="0">
              <a:spAutoFit/>
            </a:bodyPr>
            <a:lstStyle/>
            <a:p>
              <a:r>
                <a:rPr lang="fr-FR" sz="1400" dirty="0" err="1" smtClean="0">
                  <a:latin typeface="Arial" panose="020B0604020202020204" pitchFamily="34" charset="0"/>
                  <a:cs typeface="Arial" panose="020B0604020202020204" pitchFamily="34" charset="0"/>
                </a:rPr>
                <a:t>LATTICE</a:t>
              </a:r>
              <a:r>
                <a:rPr lang="fr-FR" sz="1400" dirty="0" smtClean="0">
                  <a:latin typeface="Arial" panose="020B0604020202020204" pitchFamily="34" charset="0"/>
                  <a:cs typeface="Arial" panose="020B0604020202020204" pitchFamily="34" charset="0"/>
                </a:rPr>
                <a:t> VIBRATION</a:t>
              </a:r>
              <a:endParaRPr lang="en-US" sz="1400" dirty="0">
                <a:latin typeface="Arial" panose="020B0604020202020204" pitchFamily="34" charset="0"/>
                <a:cs typeface="Arial" panose="020B0604020202020204" pitchFamily="34" charset="0"/>
              </a:endParaRPr>
            </a:p>
          </p:txBody>
        </p:sp>
      </p:grpSp>
      <p:sp>
        <p:nvSpPr>
          <p:cNvPr id="94" name="ZoneTexte 93"/>
          <p:cNvSpPr txBox="1"/>
          <p:nvPr/>
        </p:nvSpPr>
        <p:spPr>
          <a:xfrm>
            <a:off x="145604" y="1657537"/>
            <a:ext cx="1859769" cy="646331"/>
          </a:xfrm>
          <a:prstGeom prst="rect">
            <a:avLst/>
          </a:prstGeom>
          <a:noFill/>
        </p:spPr>
        <p:txBody>
          <a:bodyPr wrap="square" rtlCol="0">
            <a:spAutoFit/>
          </a:bodyPr>
          <a:lstStyle/>
          <a:p>
            <a:r>
              <a:rPr lang="fr-FR" b="1" dirty="0" smtClean="0">
                <a:solidFill>
                  <a:schemeClr val="accent5"/>
                </a:solidFill>
                <a:latin typeface="Arial" panose="020B0604020202020204" pitchFamily="34" charset="0"/>
                <a:cs typeface="Arial" panose="020B0604020202020204" pitchFamily="34" charset="0"/>
              </a:rPr>
              <a:t>BAND TYPE CONDUCTION</a:t>
            </a:r>
            <a:endParaRPr lang="en-US" b="1" dirty="0">
              <a:solidFill>
                <a:schemeClr val="accent5"/>
              </a:solidFill>
              <a:latin typeface="Arial" panose="020B0604020202020204" pitchFamily="34" charset="0"/>
              <a:cs typeface="Arial" panose="020B0604020202020204" pitchFamily="34" charset="0"/>
            </a:endParaRPr>
          </a:p>
        </p:txBody>
      </p:sp>
      <p:sp>
        <p:nvSpPr>
          <p:cNvPr id="95" name="ZoneTexte 94"/>
          <p:cNvSpPr txBox="1"/>
          <p:nvPr/>
        </p:nvSpPr>
        <p:spPr>
          <a:xfrm>
            <a:off x="15006" y="4639239"/>
            <a:ext cx="1852126" cy="646331"/>
          </a:xfrm>
          <a:prstGeom prst="rect">
            <a:avLst/>
          </a:prstGeom>
          <a:noFill/>
        </p:spPr>
        <p:txBody>
          <a:bodyPr wrap="square" rtlCol="0">
            <a:spAutoFit/>
          </a:bodyPr>
          <a:lstStyle/>
          <a:p>
            <a:r>
              <a:rPr lang="fr-FR" b="1" dirty="0" smtClean="0">
                <a:solidFill>
                  <a:schemeClr val="accent5"/>
                </a:solidFill>
                <a:latin typeface="Arial" panose="020B0604020202020204" pitchFamily="34" charset="0"/>
                <a:cs typeface="Arial" panose="020B0604020202020204" pitchFamily="34" charset="0"/>
              </a:rPr>
              <a:t>CONDUCTION BY </a:t>
            </a:r>
            <a:r>
              <a:rPr lang="fr-FR" b="1" dirty="0" err="1" smtClean="0">
                <a:solidFill>
                  <a:schemeClr val="accent5"/>
                </a:solidFill>
                <a:latin typeface="Arial" panose="020B0604020202020204" pitchFamily="34" charset="0"/>
                <a:cs typeface="Arial" panose="020B0604020202020204" pitchFamily="34" charset="0"/>
              </a:rPr>
              <a:t>HOPPING</a:t>
            </a:r>
            <a:endParaRPr lang="en-US" b="1" dirty="0">
              <a:solidFill>
                <a:schemeClr val="accent5"/>
              </a:solidFill>
              <a:latin typeface="Arial" panose="020B0604020202020204" pitchFamily="34" charset="0"/>
              <a:cs typeface="Arial" panose="020B0604020202020204" pitchFamily="34" charset="0"/>
            </a:endParaRPr>
          </a:p>
        </p:txBody>
      </p:sp>
      <p:sp>
        <p:nvSpPr>
          <p:cNvPr id="3" name="ZoneTexte 2"/>
          <p:cNvSpPr txBox="1"/>
          <p:nvPr/>
        </p:nvSpPr>
        <p:spPr>
          <a:xfrm>
            <a:off x="10518968" y="550470"/>
            <a:ext cx="646331" cy="461665"/>
          </a:xfrm>
          <a:prstGeom prst="rect">
            <a:avLst/>
          </a:prstGeom>
          <a:noFill/>
        </p:spPr>
        <p:txBody>
          <a:bodyPr wrap="none" rtlCol="0">
            <a:spAutoFit/>
          </a:bodyPr>
          <a:lstStyle/>
          <a:p>
            <a:r>
              <a:rPr lang="fr-FR" sz="2400" dirty="0">
                <a:solidFill>
                  <a:srgbClr val="FF0000"/>
                </a:solidFill>
                <a:latin typeface="Arial" panose="020B0604020202020204" pitchFamily="34" charset="0"/>
                <a:cs typeface="Arial" panose="020B0604020202020204" pitchFamily="34" charset="0"/>
              </a:rPr>
              <a:t>0</a:t>
            </a:r>
            <a:r>
              <a:rPr lang="fr-FR" sz="2400" dirty="0" smtClean="0">
                <a:solidFill>
                  <a:srgbClr val="FF0000"/>
                </a:solidFill>
                <a:latin typeface="Arial" panose="020B0604020202020204" pitchFamily="34" charset="0"/>
                <a:cs typeface="Arial" panose="020B0604020202020204" pitchFamily="34" charset="0"/>
              </a:rPr>
              <a:t> K</a:t>
            </a:r>
            <a:endParaRPr lang="en-US" sz="2400" dirty="0">
              <a:solidFill>
                <a:srgbClr val="FF0000"/>
              </a:solidFill>
              <a:latin typeface="Arial" panose="020B0604020202020204" pitchFamily="34" charset="0"/>
              <a:cs typeface="Arial" panose="020B0604020202020204" pitchFamily="34" charset="0"/>
            </a:endParaRPr>
          </a:p>
        </p:txBody>
      </p:sp>
      <p:sp>
        <p:nvSpPr>
          <p:cNvPr id="5" name="ZoneTexte 4"/>
          <p:cNvSpPr txBox="1"/>
          <p:nvPr/>
        </p:nvSpPr>
        <p:spPr>
          <a:xfrm>
            <a:off x="10448365" y="2033303"/>
            <a:ext cx="425116" cy="461665"/>
          </a:xfrm>
          <a:prstGeom prst="rect">
            <a:avLst/>
          </a:prstGeom>
          <a:noFill/>
        </p:spPr>
        <p:txBody>
          <a:bodyPr wrap="none" rtlCol="0">
            <a:spAutoFit/>
          </a:bodyPr>
          <a:lstStyle/>
          <a:p>
            <a:r>
              <a:rPr lang="fr-FR" sz="2400" dirty="0" smtClean="0">
                <a:solidFill>
                  <a:srgbClr val="FF0000"/>
                </a:solidFill>
                <a:latin typeface="Arial" panose="020B0604020202020204" pitchFamily="34" charset="0"/>
                <a:cs typeface="Arial" panose="020B0604020202020204" pitchFamily="34" charset="0"/>
              </a:rPr>
              <a:t>T</a:t>
            </a:r>
            <a:r>
              <a:rPr lang="fr-FR" dirty="0" smtClean="0"/>
              <a:t> </a:t>
            </a:r>
            <a:endParaRPr lang="en-US" dirty="0"/>
          </a:p>
        </p:txBody>
      </p:sp>
      <p:cxnSp>
        <p:nvCxnSpPr>
          <p:cNvPr id="9" name="Connecteur droit avec flèche 8"/>
          <p:cNvCxnSpPr/>
          <p:nvPr/>
        </p:nvCxnSpPr>
        <p:spPr>
          <a:xfrm flipV="1">
            <a:off x="10900987" y="2011019"/>
            <a:ext cx="281139" cy="373022"/>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2982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08865" y="137821"/>
            <a:ext cx="6316003" cy="969348"/>
          </a:xfrm>
          <a:prstGeom prst="rect">
            <a:avLst/>
          </a:prstGeom>
        </p:spPr>
      </p:pic>
      <p:pic>
        <p:nvPicPr>
          <p:cNvPr id="5" name="Image 4"/>
          <p:cNvPicPr>
            <a:picLocks noChangeAspect="1"/>
          </p:cNvPicPr>
          <p:nvPr/>
        </p:nvPicPr>
        <p:blipFill>
          <a:blip r:embed="rId3"/>
          <a:stretch>
            <a:fillRect/>
          </a:stretch>
        </p:blipFill>
        <p:spPr>
          <a:xfrm>
            <a:off x="671554" y="1519310"/>
            <a:ext cx="4591382" cy="4996873"/>
          </a:xfrm>
          <a:prstGeom prst="rect">
            <a:avLst/>
          </a:prstGeom>
        </p:spPr>
      </p:pic>
      <p:sp>
        <p:nvSpPr>
          <p:cNvPr id="6" name="ZoneTexte 5"/>
          <p:cNvSpPr txBox="1"/>
          <p:nvPr/>
        </p:nvSpPr>
        <p:spPr>
          <a:xfrm>
            <a:off x="941660" y="2494252"/>
            <a:ext cx="3973534" cy="304698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W</a:t>
            </a:r>
            <a:r>
              <a:rPr lang="en-US" sz="2400" dirty="0" smtClean="0">
                <a:latin typeface="Arial" panose="020B0604020202020204" pitchFamily="34" charset="0"/>
                <a:cs typeface="Arial" panose="020B0604020202020204" pitchFamily="34" charset="0"/>
              </a:rPr>
              <a:t>e think more and more directly in terms of electronic components, electronic devices, taking profit of n and p type semiconducting properties of conjugated polymers and small molecules. </a:t>
            </a:r>
            <a:endParaRPr lang="en-US" sz="2400" dirty="0">
              <a:solidFill>
                <a:srgbClr val="FF0000"/>
              </a:solidFill>
              <a:latin typeface="Arial" panose="020B0604020202020204" pitchFamily="34" charset="0"/>
              <a:cs typeface="Arial" panose="020B0604020202020204" pitchFamily="34" charset="0"/>
            </a:endParaRPr>
          </a:p>
        </p:txBody>
      </p:sp>
      <p:pic>
        <p:nvPicPr>
          <p:cNvPr id="8" name="Image 7"/>
          <p:cNvPicPr>
            <a:picLocks noChangeAspect="1"/>
          </p:cNvPicPr>
          <p:nvPr/>
        </p:nvPicPr>
        <p:blipFill>
          <a:blip r:embed="rId4"/>
          <a:stretch>
            <a:fillRect/>
          </a:stretch>
        </p:blipFill>
        <p:spPr>
          <a:xfrm>
            <a:off x="6524868" y="58834"/>
            <a:ext cx="3316511" cy="3739980"/>
          </a:xfrm>
          <a:prstGeom prst="rect">
            <a:avLst/>
          </a:prstGeom>
        </p:spPr>
      </p:pic>
      <p:pic>
        <p:nvPicPr>
          <p:cNvPr id="9" name="Image 8"/>
          <p:cNvPicPr>
            <a:picLocks noChangeAspect="1"/>
          </p:cNvPicPr>
          <p:nvPr/>
        </p:nvPicPr>
        <p:blipFill>
          <a:blip r:embed="rId5"/>
          <a:stretch>
            <a:fillRect/>
          </a:stretch>
        </p:blipFill>
        <p:spPr>
          <a:xfrm>
            <a:off x="5546160" y="3969012"/>
            <a:ext cx="4665283" cy="2560321"/>
          </a:xfrm>
          <a:prstGeom prst="rect">
            <a:avLst/>
          </a:prstGeom>
        </p:spPr>
      </p:pic>
      <p:sp>
        <p:nvSpPr>
          <p:cNvPr id="10" name="ZoneTexte 9"/>
          <p:cNvSpPr txBox="1"/>
          <p:nvPr/>
        </p:nvSpPr>
        <p:spPr>
          <a:xfrm>
            <a:off x="10283010" y="1319255"/>
            <a:ext cx="1369286"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Solar cells</a:t>
            </a:r>
            <a:endParaRPr lang="en-US" sz="2000" dirty="0">
              <a:latin typeface="Arial" panose="020B0604020202020204" pitchFamily="34" charset="0"/>
              <a:cs typeface="Arial" panose="020B0604020202020204" pitchFamily="34" charset="0"/>
            </a:endParaRPr>
          </a:p>
        </p:txBody>
      </p:sp>
      <p:sp>
        <p:nvSpPr>
          <p:cNvPr id="11" name="ZoneTexte 10"/>
          <p:cNvSpPr txBox="1"/>
          <p:nvPr/>
        </p:nvSpPr>
        <p:spPr>
          <a:xfrm>
            <a:off x="10677379" y="4614204"/>
            <a:ext cx="813043"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OLED</a:t>
            </a:r>
            <a:endParaRPr lang="en-US" dirty="0">
              <a:latin typeface="Arial" panose="020B0604020202020204" pitchFamily="34" charset="0"/>
              <a:cs typeface="Arial" panose="020B0604020202020204" pitchFamily="34" charset="0"/>
            </a:endParaRPr>
          </a:p>
        </p:txBody>
      </p:sp>
      <p:sp>
        <p:nvSpPr>
          <p:cNvPr id="12" name="ZoneTexte 11"/>
          <p:cNvSpPr txBox="1"/>
          <p:nvPr/>
        </p:nvSpPr>
        <p:spPr>
          <a:xfrm>
            <a:off x="1825738" y="893768"/>
            <a:ext cx="2535438" cy="584775"/>
          </a:xfrm>
          <a:prstGeom prst="rect">
            <a:avLst/>
          </a:prstGeom>
          <a:noFill/>
        </p:spPr>
        <p:txBody>
          <a:bodyPr wrap="none" rtlCol="0">
            <a:spAutoFit/>
          </a:bodyPr>
          <a:lstStyle/>
          <a:p>
            <a:r>
              <a:rPr lang="en-US" sz="3200" dirty="0" smtClean="0">
                <a:solidFill>
                  <a:schemeClr val="accent1"/>
                </a:solidFill>
                <a:latin typeface="Arial" panose="020B0604020202020204" pitchFamily="34" charset="0"/>
                <a:cs typeface="Arial" panose="020B0604020202020204" pitchFamily="34" charset="0"/>
              </a:rPr>
              <a:t>NOWADAYS</a:t>
            </a:r>
            <a:endParaRPr lang="en-US" sz="3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45959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480291" y="920824"/>
            <a:ext cx="4234439" cy="5937176"/>
            <a:chOff x="480291" y="920824"/>
            <a:chExt cx="4234439" cy="5937176"/>
          </a:xfrm>
        </p:grpSpPr>
        <p:pic>
          <p:nvPicPr>
            <p:cNvPr id="7" name="Image 6"/>
            <p:cNvPicPr>
              <a:picLocks noChangeAspect="1"/>
            </p:cNvPicPr>
            <p:nvPr/>
          </p:nvPicPr>
          <p:blipFill>
            <a:blip r:embed="rId2"/>
            <a:stretch>
              <a:fillRect/>
            </a:stretch>
          </p:blipFill>
          <p:spPr>
            <a:xfrm>
              <a:off x="480291" y="920824"/>
              <a:ext cx="4234439" cy="5937176"/>
            </a:xfrm>
            <a:prstGeom prst="rect">
              <a:avLst/>
            </a:prstGeom>
          </p:spPr>
        </p:pic>
        <p:sp>
          <p:nvSpPr>
            <p:cNvPr id="8" name="Rectangle 7"/>
            <p:cNvSpPr/>
            <p:nvPr/>
          </p:nvSpPr>
          <p:spPr>
            <a:xfrm>
              <a:off x="628073" y="1016000"/>
              <a:ext cx="822036" cy="87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ZoneTexte 9"/>
          <p:cNvSpPr txBox="1"/>
          <p:nvPr/>
        </p:nvSpPr>
        <p:spPr>
          <a:xfrm>
            <a:off x="4470400" y="3657600"/>
            <a:ext cx="26785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1</a:t>
            </a:r>
            <a:endParaRPr lang="en-US" b="1" dirty="0">
              <a:latin typeface="Arial" panose="020B0604020202020204" pitchFamily="34" charset="0"/>
              <a:cs typeface="Arial" panose="020B0604020202020204" pitchFamily="34" charset="0"/>
            </a:endParaRPr>
          </a:p>
        </p:txBody>
      </p:sp>
      <p:sp>
        <p:nvSpPr>
          <p:cNvPr id="11" name="ZoneTexte 10"/>
          <p:cNvSpPr txBox="1"/>
          <p:nvPr/>
        </p:nvSpPr>
        <p:spPr>
          <a:xfrm>
            <a:off x="4493057" y="3200400"/>
            <a:ext cx="26785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2</a:t>
            </a:r>
            <a:endParaRPr lang="en-US" b="1" dirty="0">
              <a:latin typeface="Arial" panose="020B0604020202020204" pitchFamily="34" charset="0"/>
              <a:cs typeface="Arial" panose="020B0604020202020204" pitchFamily="34" charset="0"/>
            </a:endParaRPr>
          </a:p>
        </p:txBody>
      </p:sp>
      <p:sp>
        <p:nvSpPr>
          <p:cNvPr id="12" name="ZoneTexte 11"/>
          <p:cNvSpPr txBox="1"/>
          <p:nvPr/>
        </p:nvSpPr>
        <p:spPr>
          <a:xfrm>
            <a:off x="4498110" y="2743200"/>
            <a:ext cx="26785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3</a:t>
            </a:r>
            <a:endParaRPr lang="en-US" b="1" dirty="0">
              <a:latin typeface="Arial" panose="020B0604020202020204" pitchFamily="34" charset="0"/>
              <a:cs typeface="Arial" panose="020B0604020202020204" pitchFamily="34" charset="0"/>
            </a:endParaRPr>
          </a:p>
        </p:txBody>
      </p:sp>
      <p:pic>
        <p:nvPicPr>
          <p:cNvPr id="13" name="Image 12"/>
          <p:cNvPicPr>
            <a:picLocks noChangeAspect="1"/>
          </p:cNvPicPr>
          <p:nvPr/>
        </p:nvPicPr>
        <p:blipFill>
          <a:blip r:embed="rId3"/>
          <a:stretch>
            <a:fillRect/>
          </a:stretch>
        </p:blipFill>
        <p:spPr>
          <a:xfrm>
            <a:off x="4897900" y="1916392"/>
            <a:ext cx="5444200" cy="3164098"/>
          </a:xfrm>
          <a:prstGeom prst="rect">
            <a:avLst/>
          </a:prstGeom>
        </p:spPr>
      </p:pic>
      <p:sp>
        <p:nvSpPr>
          <p:cNvPr id="14" name="ZoneTexte 13"/>
          <p:cNvSpPr txBox="1"/>
          <p:nvPr/>
        </p:nvSpPr>
        <p:spPr>
          <a:xfrm>
            <a:off x="6923733" y="1454727"/>
            <a:ext cx="3106941" cy="461665"/>
          </a:xfrm>
          <a:prstGeom prst="rect">
            <a:avLst/>
          </a:prstGeom>
          <a:noFill/>
        </p:spPr>
        <p:txBody>
          <a:bodyPr wrap="none" rtlCol="0">
            <a:spAutoFit/>
          </a:bodyPr>
          <a:lstStyle/>
          <a:p>
            <a:r>
              <a:rPr lang="en-US" sz="2400" b="1" dirty="0" smtClean="0">
                <a:latin typeface="Arial" panose="020B0604020202020204" pitchFamily="34" charset="0"/>
                <a:cs typeface="Arial" panose="020B0604020202020204" pitchFamily="34" charset="0"/>
              </a:rPr>
              <a:t>Bulk Heterojunction</a:t>
            </a:r>
            <a:endParaRPr lang="en-US" sz="2400" b="1" dirty="0">
              <a:latin typeface="Arial" panose="020B0604020202020204" pitchFamily="34" charset="0"/>
              <a:cs typeface="Arial" panose="020B0604020202020204" pitchFamily="34" charset="0"/>
            </a:endParaRPr>
          </a:p>
        </p:txBody>
      </p:sp>
      <p:sp>
        <p:nvSpPr>
          <p:cNvPr id="15" name="ZoneTexte 14"/>
          <p:cNvSpPr txBox="1"/>
          <p:nvPr/>
        </p:nvSpPr>
        <p:spPr>
          <a:xfrm>
            <a:off x="10160000" y="3385066"/>
            <a:ext cx="1827744" cy="369332"/>
          </a:xfrm>
          <a:prstGeom prst="rect">
            <a:avLst/>
          </a:prstGeom>
          <a:noFill/>
        </p:spPr>
        <p:txBody>
          <a:bodyPr wrap="none" rtlCol="0">
            <a:spAutoFit/>
          </a:bodyPr>
          <a:lstStyle/>
          <a:p>
            <a:r>
              <a:rPr lang="en-US" dirty="0" err="1" smtClean="0"/>
              <a:t>Nanomorphology</a:t>
            </a:r>
            <a:endParaRPr lang="en-US" dirty="0"/>
          </a:p>
        </p:txBody>
      </p:sp>
      <p:sp>
        <p:nvSpPr>
          <p:cNvPr id="16" name="ZoneTexte 15"/>
          <p:cNvSpPr txBox="1"/>
          <p:nvPr/>
        </p:nvSpPr>
        <p:spPr>
          <a:xfrm>
            <a:off x="3788800" y="5542155"/>
            <a:ext cx="7285072" cy="646331"/>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Interfaces uneasy to be electronically and structurally characterized are involved and many other parameters have to be controlled.</a:t>
            </a:r>
          </a:p>
        </p:txBody>
      </p:sp>
      <p:sp>
        <p:nvSpPr>
          <p:cNvPr id="2" name="ZoneTexte 1"/>
          <p:cNvSpPr txBox="1"/>
          <p:nvPr/>
        </p:nvSpPr>
        <p:spPr>
          <a:xfrm>
            <a:off x="2585487" y="174207"/>
            <a:ext cx="7574513" cy="830997"/>
          </a:xfrm>
          <a:prstGeom prst="rect">
            <a:avLst/>
          </a:prstGeom>
          <a:noFill/>
        </p:spPr>
        <p:txBody>
          <a:bodyPr wrap="square" rtlCol="0">
            <a:spAutoFit/>
          </a:bodyPr>
          <a:lstStyle/>
          <a:p>
            <a:r>
              <a:rPr lang="en-US" sz="2400" b="1" dirty="0" smtClean="0">
                <a:solidFill>
                  <a:schemeClr val="accent1"/>
                </a:solidFill>
                <a:latin typeface="Arial" panose="020B0604020202020204" pitchFamily="34" charset="0"/>
                <a:cs typeface="Arial" panose="020B0604020202020204" pitchFamily="34" charset="0"/>
              </a:rPr>
              <a:t>The most complex arrangements are often the most effective in terms of devices performances </a:t>
            </a:r>
            <a:endParaRPr lang="en-US" sz="24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808040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1836</TotalTime>
  <Words>2679</Words>
  <Application>Microsoft Office PowerPoint</Application>
  <PresentationFormat>Grand écran</PresentationFormat>
  <Paragraphs>573</Paragraphs>
  <Slides>48</Slides>
  <Notes>2</Notes>
  <HiddenSlides>0</HiddenSlides>
  <MMClips>0</MMClips>
  <ScaleCrop>false</ScaleCrop>
  <HeadingPairs>
    <vt:vector size="8" baseType="variant">
      <vt:variant>
        <vt:lpstr>Polices utilisées</vt:lpstr>
      </vt:variant>
      <vt:variant>
        <vt:i4>9</vt:i4>
      </vt:variant>
      <vt:variant>
        <vt:lpstr>Thème</vt:lpstr>
      </vt:variant>
      <vt:variant>
        <vt:i4>1</vt:i4>
      </vt:variant>
      <vt:variant>
        <vt:lpstr>Serveurs OLE incorporés</vt:lpstr>
      </vt:variant>
      <vt:variant>
        <vt:i4>2</vt:i4>
      </vt:variant>
      <vt:variant>
        <vt:lpstr>Titres des diapositives</vt:lpstr>
      </vt:variant>
      <vt:variant>
        <vt:i4>48</vt:i4>
      </vt:variant>
    </vt:vector>
  </HeadingPairs>
  <TitlesOfParts>
    <vt:vector size="60" baseType="lpstr">
      <vt:lpstr>ＭＳ Ｐゴシック</vt:lpstr>
      <vt:lpstr>Arial</vt:lpstr>
      <vt:lpstr>Calibri</vt:lpstr>
      <vt:lpstr>Calibri Light</vt:lpstr>
      <vt:lpstr>Cambria Math</vt:lpstr>
      <vt:lpstr>Georgia</vt:lpstr>
      <vt:lpstr>Symbol</vt:lpstr>
      <vt:lpstr>Times New Roman</vt:lpstr>
      <vt:lpstr>Wingdings</vt:lpstr>
      <vt:lpstr>Thème Office</vt:lpstr>
      <vt:lpstr>Equation</vt:lpstr>
      <vt:lpstr>Graph</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Grazing incidence X-ray diffraction measurements (GIXRD)</vt:lpstr>
      <vt:lpstr>Grazing incidence X-ray diffraction measurements (GIXRD)</vt:lpstr>
      <vt:lpstr>Grazing incidence X-ray diffraction measurements (GIXRD)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CEA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DJURADO David 201736</dc:creator>
  <cp:lastModifiedBy>DJURADO David 201736</cp:lastModifiedBy>
  <cp:revision>78</cp:revision>
  <dcterms:created xsi:type="dcterms:W3CDTF">2017-11-26T14:01:12Z</dcterms:created>
  <dcterms:modified xsi:type="dcterms:W3CDTF">2017-12-03T22:08:45Z</dcterms:modified>
</cp:coreProperties>
</file>