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39"/>
  </p:notesMasterIdLst>
  <p:sldIdLst>
    <p:sldId id="256" r:id="rId2"/>
    <p:sldId id="257" r:id="rId3"/>
    <p:sldId id="279" r:id="rId4"/>
    <p:sldId id="284" r:id="rId5"/>
    <p:sldId id="280" r:id="rId6"/>
    <p:sldId id="281" r:id="rId7"/>
    <p:sldId id="285" r:id="rId8"/>
    <p:sldId id="286" r:id="rId9"/>
    <p:sldId id="282" r:id="rId10"/>
    <p:sldId id="259" r:id="rId11"/>
    <p:sldId id="260" r:id="rId12"/>
    <p:sldId id="261" r:id="rId13"/>
    <p:sldId id="262" r:id="rId14"/>
    <p:sldId id="263" r:id="rId15"/>
    <p:sldId id="264" r:id="rId16"/>
    <p:sldId id="265" r:id="rId17"/>
    <p:sldId id="267" r:id="rId18"/>
    <p:sldId id="269" r:id="rId19"/>
    <p:sldId id="270" r:id="rId20"/>
    <p:sldId id="271" r:id="rId21"/>
    <p:sldId id="272" r:id="rId22"/>
    <p:sldId id="294" r:id="rId23"/>
    <p:sldId id="295" r:id="rId24"/>
    <p:sldId id="273" r:id="rId25"/>
    <p:sldId id="274" r:id="rId26"/>
    <p:sldId id="275" r:id="rId27"/>
    <p:sldId id="276" r:id="rId28"/>
    <p:sldId id="277" r:id="rId29"/>
    <p:sldId id="278" r:id="rId30"/>
    <p:sldId id="287" r:id="rId31"/>
    <p:sldId id="288" r:id="rId32"/>
    <p:sldId id="289" r:id="rId33"/>
    <p:sldId id="290" r:id="rId34"/>
    <p:sldId id="291" r:id="rId35"/>
    <p:sldId id="292" r:id="rId36"/>
    <p:sldId id="293" r:id="rId37"/>
    <p:sldId id="283"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4" d="100"/>
          <a:sy n="74" d="100"/>
        </p:scale>
        <p:origin x="1290" y="72"/>
      </p:cViewPr>
      <p:guideLst/>
    </p:cSldViewPr>
  </p:slideViewPr>
  <p:notesTextViewPr>
    <p:cViewPr>
      <p:scale>
        <a:sx n="1" d="1"/>
        <a:sy n="1" d="1"/>
      </p:scale>
      <p:origin x="0" y="0"/>
    </p:cViewPr>
  </p:notesTextViewPr>
  <p:sorterViewPr>
    <p:cViewPr>
      <p:scale>
        <a:sx n="100" d="100"/>
        <a:sy n="100" d="100"/>
      </p:scale>
      <p:origin x="0" y="-381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23E246-13B0-42E9-BFB8-0BB35D1F8BF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8BA43456-F84D-46B0-8441-BEEA30794B14}">
      <dgm:prSet/>
      <dgm:spPr/>
      <dgm:t>
        <a:bodyPr/>
        <a:lstStyle/>
        <a:p>
          <a:pPr rtl="0"/>
          <a:r>
            <a:rPr lang="en-GB" b="1" smtClean="0"/>
            <a:t>Applications</a:t>
          </a:r>
          <a:endParaRPr lang="en-GB"/>
        </a:p>
      </dgm:t>
    </dgm:pt>
    <dgm:pt modelId="{612B711C-7FF4-441D-9CC6-2D065374E6CD}" type="parTrans" cxnId="{003E724A-6246-4B98-B0E9-F60D0225282E}">
      <dgm:prSet/>
      <dgm:spPr/>
      <dgm:t>
        <a:bodyPr/>
        <a:lstStyle/>
        <a:p>
          <a:endParaRPr lang="en-GB"/>
        </a:p>
      </dgm:t>
    </dgm:pt>
    <dgm:pt modelId="{EA4352BC-34C7-4869-B67E-19129A58A1C9}" type="sibTrans" cxnId="{003E724A-6246-4B98-B0E9-F60D0225282E}">
      <dgm:prSet/>
      <dgm:spPr/>
      <dgm:t>
        <a:bodyPr/>
        <a:lstStyle/>
        <a:p>
          <a:endParaRPr lang="en-GB"/>
        </a:p>
      </dgm:t>
    </dgm:pt>
    <dgm:pt modelId="{D14F7B87-D699-4DF0-8C26-D173EE3C4DF3}">
      <dgm:prSet/>
      <dgm:spPr/>
      <dgm:t>
        <a:bodyPr/>
        <a:lstStyle/>
        <a:p>
          <a:pPr rtl="0"/>
          <a:r>
            <a:rPr lang="en-GB" smtClean="0"/>
            <a:t>Structural materials </a:t>
          </a:r>
          <a:endParaRPr lang="en-GB"/>
        </a:p>
      </dgm:t>
    </dgm:pt>
    <dgm:pt modelId="{2827F6EB-A630-48AA-9978-AE685D0070D0}" type="parTrans" cxnId="{CAC05DA9-AE5B-41F3-A63F-130EDABFBC43}">
      <dgm:prSet/>
      <dgm:spPr/>
      <dgm:t>
        <a:bodyPr/>
        <a:lstStyle/>
        <a:p>
          <a:endParaRPr lang="en-GB"/>
        </a:p>
      </dgm:t>
    </dgm:pt>
    <dgm:pt modelId="{495E6262-478F-4D74-AAA7-EC1E861B0022}" type="sibTrans" cxnId="{CAC05DA9-AE5B-41F3-A63F-130EDABFBC43}">
      <dgm:prSet/>
      <dgm:spPr/>
      <dgm:t>
        <a:bodyPr/>
        <a:lstStyle/>
        <a:p>
          <a:endParaRPr lang="en-GB"/>
        </a:p>
      </dgm:t>
    </dgm:pt>
    <dgm:pt modelId="{98BC65AD-8AF7-4E44-B1BF-B165CA36FF4B}">
      <dgm:prSet/>
      <dgm:spPr/>
      <dgm:t>
        <a:bodyPr/>
        <a:lstStyle/>
        <a:p>
          <a:pPr rtl="0"/>
          <a:r>
            <a:rPr lang="en-GB" smtClean="0"/>
            <a:t>Energy materials </a:t>
          </a:r>
          <a:endParaRPr lang="en-GB"/>
        </a:p>
      </dgm:t>
    </dgm:pt>
    <dgm:pt modelId="{C3C63DAD-77D1-49AC-A7D5-BA07325AC195}" type="parTrans" cxnId="{CD1F90D3-9345-4695-A104-8C84324F4C8C}">
      <dgm:prSet/>
      <dgm:spPr/>
      <dgm:t>
        <a:bodyPr/>
        <a:lstStyle/>
        <a:p>
          <a:endParaRPr lang="en-GB"/>
        </a:p>
      </dgm:t>
    </dgm:pt>
    <dgm:pt modelId="{4C43CB55-D3C5-42D2-8177-C5EA9CA47DAA}" type="sibTrans" cxnId="{CD1F90D3-9345-4695-A104-8C84324F4C8C}">
      <dgm:prSet/>
      <dgm:spPr/>
      <dgm:t>
        <a:bodyPr/>
        <a:lstStyle/>
        <a:p>
          <a:endParaRPr lang="en-GB"/>
        </a:p>
      </dgm:t>
    </dgm:pt>
    <dgm:pt modelId="{1EB679E1-5A5B-4ABA-AFB4-F6B51FEAB894}">
      <dgm:prSet/>
      <dgm:spPr/>
      <dgm:t>
        <a:bodyPr/>
        <a:lstStyle/>
        <a:p>
          <a:pPr rtl="0"/>
          <a:r>
            <a:rPr lang="en-GB" smtClean="0"/>
            <a:t>Hydrogen storage materials </a:t>
          </a:r>
          <a:endParaRPr lang="en-GB"/>
        </a:p>
      </dgm:t>
    </dgm:pt>
    <dgm:pt modelId="{DC291381-A4B5-4AD6-AB13-83C56C2D78FC}" type="parTrans" cxnId="{C3D853CC-0732-454A-B8BA-660BC0E8889E}">
      <dgm:prSet/>
      <dgm:spPr/>
      <dgm:t>
        <a:bodyPr/>
        <a:lstStyle/>
        <a:p>
          <a:endParaRPr lang="en-GB"/>
        </a:p>
      </dgm:t>
    </dgm:pt>
    <dgm:pt modelId="{6C9963FB-8C8D-41E3-A03E-EAD4CBA45DB7}" type="sibTrans" cxnId="{C3D853CC-0732-454A-B8BA-660BC0E8889E}">
      <dgm:prSet/>
      <dgm:spPr/>
      <dgm:t>
        <a:bodyPr/>
        <a:lstStyle/>
        <a:p>
          <a:endParaRPr lang="en-GB"/>
        </a:p>
      </dgm:t>
    </dgm:pt>
    <dgm:pt modelId="{78312C35-C0BD-435A-BD10-D40511BD42D0}">
      <dgm:prSet/>
      <dgm:spPr/>
      <dgm:t>
        <a:bodyPr/>
        <a:lstStyle/>
        <a:p>
          <a:pPr rtl="0"/>
          <a:r>
            <a:rPr lang="en-GB" smtClean="0"/>
            <a:t>Batteries </a:t>
          </a:r>
          <a:endParaRPr lang="en-GB"/>
        </a:p>
      </dgm:t>
    </dgm:pt>
    <dgm:pt modelId="{E635B0F8-F181-412A-B209-501D2C1548AD}" type="parTrans" cxnId="{6EA6A21A-8198-45CF-A357-F254083424ED}">
      <dgm:prSet/>
      <dgm:spPr/>
      <dgm:t>
        <a:bodyPr/>
        <a:lstStyle/>
        <a:p>
          <a:endParaRPr lang="en-GB"/>
        </a:p>
      </dgm:t>
    </dgm:pt>
    <dgm:pt modelId="{18794CB4-5C47-4410-9624-79058C267EF3}" type="sibTrans" cxnId="{6EA6A21A-8198-45CF-A357-F254083424ED}">
      <dgm:prSet/>
      <dgm:spPr/>
      <dgm:t>
        <a:bodyPr/>
        <a:lstStyle/>
        <a:p>
          <a:endParaRPr lang="en-GB"/>
        </a:p>
      </dgm:t>
    </dgm:pt>
    <dgm:pt modelId="{B8DF3226-539F-4F0A-9CAA-B7B0EF2ED7AB}">
      <dgm:prSet/>
      <dgm:spPr/>
      <dgm:t>
        <a:bodyPr/>
        <a:lstStyle/>
        <a:p>
          <a:pPr rtl="0"/>
          <a:r>
            <a:rPr lang="en-GB" smtClean="0"/>
            <a:t>Fuel Cells </a:t>
          </a:r>
          <a:endParaRPr lang="en-GB"/>
        </a:p>
      </dgm:t>
    </dgm:pt>
    <dgm:pt modelId="{42700630-3C54-489C-BA16-26EB66DCCAA8}" type="parTrans" cxnId="{26067315-CDDD-408F-A524-9BB0C1B1FF9D}">
      <dgm:prSet/>
      <dgm:spPr/>
      <dgm:t>
        <a:bodyPr/>
        <a:lstStyle/>
        <a:p>
          <a:endParaRPr lang="en-GB"/>
        </a:p>
      </dgm:t>
    </dgm:pt>
    <dgm:pt modelId="{7F3DE9EC-3BE3-4215-8693-8F37F9E55DBD}" type="sibTrans" cxnId="{26067315-CDDD-408F-A524-9BB0C1B1FF9D}">
      <dgm:prSet/>
      <dgm:spPr/>
      <dgm:t>
        <a:bodyPr/>
        <a:lstStyle/>
        <a:p>
          <a:endParaRPr lang="en-GB"/>
        </a:p>
      </dgm:t>
    </dgm:pt>
    <dgm:pt modelId="{C4C6608E-E28B-40CE-80E7-E232CDDF5627}">
      <dgm:prSet/>
      <dgm:spPr/>
      <dgm:t>
        <a:bodyPr/>
        <a:lstStyle/>
        <a:p>
          <a:pPr rtl="0"/>
          <a:r>
            <a:rPr lang="en-GB" smtClean="0"/>
            <a:t>Engineering materials </a:t>
          </a:r>
          <a:endParaRPr lang="en-GB"/>
        </a:p>
      </dgm:t>
    </dgm:pt>
    <dgm:pt modelId="{0C7BC2EE-93BF-4548-93E7-93477F316121}" type="parTrans" cxnId="{BFAC41CD-724C-48DA-9C38-69379734BA55}">
      <dgm:prSet/>
      <dgm:spPr/>
      <dgm:t>
        <a:bodyPr/>
        <a:lstStyle/>
        <a:p>
          <a:endParaRPr lang="en-GB"/>
        </a:p>
      </dgm:t>
    </dgm:pt>
    <dgm:pt modelId="{2E9ED6C0-823F-4602-8B91-AEE59B510B86}" type="sibTrans" cxnId="{BFAC41CD-724C-48DA-9C38-69379734BA55}">
      <dgm:prSet/>
      <dgm:spPr/>
      <dgm:t>
        <a:bodyPr/>
        <a:lstStyle/>
        <a:p>
          <a:endParaRPr lang="en-GB"/>
        </a:p>
      </dgm:t>
    </dgm:pt>
    <dgm:pt modelId="{952961A6-81B7-4523-8918-A9E3919E4C71}">
      <dgm:prSet/>
      <dgm:spPr/>
      <dgm:t>
        <a:bodyPr/>
        <a:lstStyle/>
        <a:p>
          <a:pPr rtl="0"/>
          <a:r>
            <a:rPr lang="en-GB" smtClean="0"/>
            <a:t>Microelectronics materials </a:t>
          </a:r>
          <a:endParaRPr lang="en-GB"/>
        </a:p>
      </dgm:t>
    </dgm:pt>
    <dgm:pt modelId="{DCB2C9B8-6120-481D-A857-72ECE1C8D2E1}" type="parTrans" cxnId="{533DCEAD-2DA8-4B88-9EA9-DCBDF388AB9E}">
      <dgm:prSet/>
      <dgm:spPr/>
      <dgm:t>
        <a:bodyPr/>
        <a:lstStyle/>
        <a:p>
          <a:endParaRPr lang="en-GB"/>
        </a:p>
      </dgm:t>
    </dgm:pt>
    <dgm:pt modelId="{80921EE1-CEF0-4CCD-8476-E35821C2B7EE}" type="sibTrans" cxnId="{533DCEAD-2DA8-4B88-9EA9-DCBDF388AB9E}">
      <dgm:prSet/>
      <dgm:spPr/>
      <dgm:t>
        <a:bodyPr/>
        <a:lstStyle/>
        <a:p>
          <a:endParaRPr lang="en-GB"/>
        </a:p>
      </dgm:t>
    </dgm:pt>
    <dgm:pt modelId="{41C4BB21-5B90-458D-B351-998F05F592AC}">
      <dgm:prSet/>
      <dgm:spPr/>
      <dgm:t>
        <a:bodyPr/>
        <a:lstStyle/>
        <a:p>
          <a:pPr rtl="0"/>
          <a:r>
            <a:rPr lang="en-GB" smtClean="0"/>
            <a:t>Metallurgy </a:t>
          </a:r>
          <a:endParaRPr lang="en-GB"/>
        </a:p>
      </dgm:t>
    </dgm:pt>
    <dgm:pt modelId="{869E9C79-8FF4-4C0E-A738-B3D7D0429385}" type="parTrans" cxnId="{50D3167C-9D1B-49A7-86A4-02CD192DF8ED}">
      <dgm:prSet/>
      <dgm:spPr/>
      <dgm:t>
        <a:bodyPr/>
        <a:lstStyle/>
        <a:p>
          <a:endParaRPr lang="en-GB"/>
        </a:p>
      </dgm:t>
    </dgm:pt>
    <dgm:pt modelId="{366051F8-2C8B-4712-8591-EB8EAF657991}" type="sibTrans" cxnId="{50D3167C-9D1B-49A7-86A4-02CD192DF8ED}">
      <dgm:prSet/>
      <dgm:spPr/>
      <dgm:t>
        <a:bodyPr/>
        <a:lstStyle/>
        <a:p>
          <a:endParaRPr lang="en-GB"/>
        </a:p>
      </dgm:t>
    </dgm:pt>
    <dgm:pt modelId="{38E120DE-FF30-4CF5-BB90-30990332775D}">
      <dgm:prSet/>
      <dgm:spPr/>
      <dgm:t>
        <a:bodyPr/>
        <a:lstStyle/>
        <a:p>
          <a:pPr rtl="0"/>
          <a:r>
            <a:rPr lang="en-GB" smtClean="0"/>
            <a:t>Automotive </a:t>
          </a:r>
          <a:endParaRPr lang="en-GB"/>
        </a:p>
      </dgm:t>
    </dgm:pt>
    <dgm:pt modelId="{1D8F8A45-9D95-4643-856E-EA89DF174BEF}" type="parTrans" cxnId="{7A98E370-49AE-4E1F-BF43-12C4EC748C11}">
      <dgm:prSet/>
      <dgm:spPr/>
      <dgm:t>
        <a:bodyPr/>
        <a:lstStyle/>
        <a:p>
          <a:endParaRPr lang="en-GB"/>
        </a:p>
      </dgm:t>
    </dgm:pt>
    <dgm:pt modelId="{6BA6CDF6-5AB6-4449-A7C3-F1BB7286AB77}" type="sibTrans" cxnId="{7A98E370-49AE-4E1F-BF43-12C4EC748C11}">
      <dgm:prSet/>
      <dgm:spPr/>
      <dgm:t>
        <a:bodyPr/>
        <a:lstStyle/>
        <a:p>
          <a:endParaRPr lang="en-GB"/>
        </a:p>
      </dgm:t>
    </dgm:pt>
    <dgm:pt modelId="{5913018B-1DD2-414A-9257-B62375F407D5}">
      <dgm:prSet/>
      <dgm:spPr/>
      <dgm:t>
        <a:bodyPr/>
        <a:lstStyle/>
        <a:p>
          <a:pPr rtl="0"/>
          <a:r>
            <a:rPr lang="en-GB" smtClean="0"/>
            <a:t>Aviation </a:t>
          </a:r>
          <a:endParaRPr lang="en-GB"/>
        </a:p>
      </dgm:t>
    </dgm:pt>
    <dgm:pt modelId="{EBC118BE-8113-4E14-B1E4-E58B38D2256D}" type="parTrans" cxnId="{AD827DFD-CF3F-4694-9686-E22CBEB85FC5}">
      <dgm:prSet/>
      <dgm:spPr/>
      <dgm:t>
        <a:bodyPr/>
        <a:lstStyle/>
        <a:p>
          <a:endParaRPr lang="en-GB"/>
        </a:p>
      </dgm:t>
    </dgm:pt>
    <dgm:pt modelId="{F07826C1-156D-4E67-AB5F-B96881558F48}" type="sibTrans" cxnId="{AD827DFD-CF3F-4694-9686-E22CBEB85FC5}">
      <dgm:prSet/>
      <dgm:spPr/>
      <dgm:t>
        <a:bodyPr/>
        <a:lstStyle/>
        <a:p>
          <a:endParaRPr lang="en-GB"/>
        </a:p>
      </dgm:t>
    </dgm:pt>
    <dgm:pt modelId="{A3ED6843-1641-4F1A-9CFF-3BF2AD0CD212}">
      <dgm:prSet/>
      <dgm:spPr/>
      <dgm:t>
        <a:bodyPr/>
        <a:lstStyle/>
        <a:p>
          <a:pPr rtl="0"/>
          <a:r>
            <a:rPr lang="en-GB" smtClean="0"/>
            <a:t>Functional Materials</a:t>
          </a:r>
          <a:endParaRPr lang="en-GB"/>
        </a:p>
      </dgm:t>
    </dgm:pt>
    <dgm:pt modelId="{E484A99E-00FD-4FC6-8CBE-69ECB1CB2C91}" type="parTrans" cxnId="{4972DD2F-C7CA-454B-BB53-EB2A4E79D4D9}">
      <dgm:prSet/>
      <dgm:spPr/>
      <dgm:t>
        <a:bodyPr/>
        <a:lstStyle/>
        <a:p>
          <a:endParaRPr lang="en-GB"/>
        </a:p>
      </dgm:t>
    </dgm:pt>
    <dgm:pt modelId="{F5EA9E83-C1AF-49F3-AE7C-BF38AFEE09B5}" type="sibTrans" cxnId="{4972DD2F-C7CA-454B-BB53-EB2A4E79D4D9}">
      <dgm:prSet/>
      <dgm:spPr/>
      <dgm:t>
        <a:bodyPr/>
        <a:lstStyle/>
        <a:p>
          <a:endParaRPr lang="en-GB"/>
        </a:p>
      </dgm:t>
    </dgm:pt>
    <dgm:pt modelId="{B6DFA046-819E-497A-90AB-8CABCDF02097}" type="pres">
      <dgm:prSet presAssocID="{6723E246-13B0-42E9-BFB8-0BB35D1F8BFC}" presName="linear" presStyleCnt="0">
        <dgm:presLayoutVars>
          <dgm:animLvl val="lvl"/>
          <dgm:resizeHandles val="exact"/>
        </dgm:presLayoutVars>
      </dgm:prSet>
      <dgm:spPr/>
      <dgm:t>
        <a:bodyPr/>
        <a:lstStyle/>
        <a:p>
          <a:endParaRPr lang="en-GB"/>
        </a:p>
      </dgm:t>
    </dgm:pt>
    <dgm:pt modelId="{0E23ECFE-2B70-49CB-87F1-F389C124B946}" type="pres">
      <dgm:prSet presAssocID="{8BA43456-F84D-46B0-8441-BEEA30794B14}" presName="parentText" presStyleLbl="node1" presStyleIdx="0" presStyleCnt="12">
        <dgm:presLayoutVars>
          <dgm:chMax val="0"/>
          <dgm:bulletEnabled val="1"/>
        </dgm:presLayoutVars>
      </dgm:prSet>
      <dgm:spPr/>
      <dgm:t>
        <a:bodyPr/>
        <a:lstStyle/>
        <a:p>
          <a:endParaRPr lang="en-GB"/>
        </a:p>
      </dgm:t>
    </dgm:pt>
    <dgm:pt modelId="{4CE0059C-5FC9-432E-B1E7-D8A50172DE3F}" type="pres">
      <dgm:prSet presAssocID="{EA4352BC-34C7-4869-B67E-19129A58A1C9}" presName="spacer" presStyleCnt="0"/>
      <dgm:spPr/>
    </dgm:pt>
    <dgm:pt modelId="{39253C16-0EC3-42DC-8F3D-BAAA30864298}" type="pres">
      <dgm:prSet presAssocID="{D14F7B87-D699-4DF0-8C26-D173EE3C4DF3}" presName="parentText" presStyleLbl="node1" presStyleIdx="1" presStyleCnt="12">
        <dgm:presLayoutVars>
          <dgm:chMax val="0"/>
          <dgm:bulletEnabled val="1"/>
        </dgm:presLayoutVars>
      </dgm:prSet>
      <dgm:spPr/>
      <dgm:t>
        <a:bodyPr/>
        <a:lstStyle/>
        <a:p>
          <a:endParaRPr lang="en-GB"/>
        </a:p>
      </dgm:t>
    </dgm:pt>
    <dgm:pt modelId="{F791E7DD-F473-4861-8F99-FE6A344D5D1A}" type="pres">
      <dgm:prSet presAssocID="{495E6262-478F-4D74-AAA7-EC1E861B0022}" presName="spacer" presStyleCnt="0"/>
      <dgm:spPr/>
    </dgm:pt>
    <dgm:pt modelId="{88C35C13-5E41-478A-91BF-A85111208739}" type="pres">
      <dgm:prSet presAssocID="{98BC65AD-8AF7-4E44-B1BF-B165CA36FF4B}" presName="parentText" presStyleLbl="node1" presStyleIdx="2" presStyleCnt="12">
        <dgm:presLayoutVars>
          <dgm:chMax val="0"/>
          <dgm:bulletEnabled val="1"/>
        </dgm:presLayoutVars>
      </dgm:prSet>
      <dgm:spPr/>
      <dgm:t>
        <a:bodyPr/>
        <a:lstStyle/>
        <a:p>
          <a:endParaRPr lang="en-GB"/>
        </a:p>
      </dgm:t>
    </dgm:pt>
    <dgm:pt modelId="{88170B3F-61DD-4D11-A191-C26EEF38CBAB}" type="pres">
      <dgm:prSet presAssocID="{4C43CB55-D3C5-42D2-8177-C5EA9CA47DAA}" presName="spacer" presStyleCnt="0"/>
      <dgm:spPr/>
    </dgm:pt>
    <dgm:pt modelId="{8CFBE015-5B46-4CAE-9199-84079F1EAE83}" type="pres">
      <dgm:prSet presAssocID="{1EB679E1-5A5B-4ABA-AFB4-F6B51FEAB894}" presName="parentText" presStyleLbl="node1" presStyleIdx="3" presStyleCnt="12">
        <dgm:presLayoutVars>
          <dgm:chMax val="0"/>
          <dgm:bulletEnabled val="1"/>
        </dgm:presLayoutVars>
      </dgm:prSet>
      <dgm:spPr/>
      <dgm:t>
        <a:bodyPr/>
        <a:lstStyle/>
        <a:p>
          <a:endParaRPr lang="en-GB"/>
        </a:p>
      </dgm:t>
    </dgm:pt>
    <dgm:pt modelId="{987D2692-6DDA-430E-8482-D8EC2D9D45CF}" type="pres">
      <dgm:prSet presAssocID="{6C9963FB-8C8D-41E3-A03E-EAD4CBA45DB7}" presName="spacer" presStyleCnt="0"/>
      <dgm:spPr/>
    </dgm:pt>
    <dgm:pt modelId="{75CE973B-FE71-49AC-A0FE-1BB83CA16886}" type="pres">
      <dgm:prSet presAssocID="{78312C35-C0BD-435A-BD10-D40511BD42D0}" presName="parentText" presStyleLbl="node1" presStyleIdx="4" presStyleCnt="12">
        <dgm:presLayoutVars>
          <dgm:chMax val="0"/>
          <dgm:bulletEnabled val="1"/>
        </dgm:presLayoutVars>
      </dgm:prSet>
      <dgm:spPr/>
      <dgm:t>
        <a:bodyPr/>
        <a:lstStyle/>
        <a:p>
          <a:endParaRPr lang="en-GB"/>
        </a:p>
      </dgm:t>
    </dgm:pt>
    <dgm:pt modelId="{7A4D7ECE-1116-4D78-93B0-56E5EC3C923C}" type="pres">
      <dgm:prSet presAssocID="{18794CB4-5C47-4410-9624-79058C267EF3}" presName="spacer" presStyleCnt="0"/>
      <dgm:spPr/>
    </dgm:pt>
    <dgm:pt modelId="{8081AB2B-EB7F-4E8C-83A1-9D1F929B956E}" type="pres">
      <dgm:prSet presAssocID="{B8DF3226-539F-4F0A-9CAA-B7B0EF2ED7AB}" presName="parentText" presStyleLbl="node1" presStyleIdx="5" presStyleCnt="12">
        <dgm:presLayoutVars>
          <dgm:chMax val="0"/>
          <dgm:bulletEnabled val="1"/>
        </dgm:presLayoutVars>
      </dgm:prSet>
      <dgm:spPr/>
      <dgm:t>
        <a:bodyPr/>
        <a:lstStyle/>
        <a:p>
          <a:endParaRPr lang="en-GB"/>
        </a:p>
      </dgm:t>
    </dgm:pt>
    <dgm:pt modelId="{309D1FFE-244B-44F3-BCB4-5DEA334B7E38}" type="pres">
      <dgm:prSet presAssocID="{7F3DE9EC-3BE3-4215-8693-8F37F9E55DBD}" presName="spacer" presStyleCnt="0"/>
      <dgm:spPr/>
    </dgm:pt>
    <dgm:pt modelId="{3227BFE3-4FC4-489F-B06A-9F6A1DD83712}" type="pres">
      <dgm:prSet presAssocID="{C4C6608E-E28B-40CE-80E7-E232CDDF5627}" presName="parentText" presStyleLbl="node1" presStyleIdx="6" presStyleCnt="12">
        <dgm:presLayoutVars>
          <dgm:chMax val="0"/>
          <dgm:bulletEnabled val="1"/>
        </dgm:presLayoutVars>
      </dgm:prSet>
      <dgm:spPr/>
      <dgm:t>
        <a:bodyPr/>
        <a:lstStyle/>
        <a:p>
          <a:endParaRPr lang="en-GB"/>
        </a:p>
      </dgm:t>
    </dgm:pt>
    <dgm:pt modelId="{8C44115E-CA96-48C0-BB27-70780D1CA7DF}" type="pres">
      <dgm:prSet presAssocID="{2E9ED6C0-823F-4602-8B91-AEE59B510B86}" presName="spacer" presStyleCnt="0"/>
      <dgm:spPr/>
    </dgm:pt>
    <dgm:pt modelId="{D98B3999-1C8C-4BCD-A002-1706281CAD66}" type="pres">
      <dgm:prSet presAssocID="{952961A6-81B7-4523-8918-A9E3919E4C71}" presName="parentText" presStyleLbl="node1" presStyleIdx="7" presStyleCnt="12">
        <dgm:presLayoutVars>
          <dgm:chMax val="0"/>
          <dgm:bulletEnabled val="1"/>
        </dgm:presLayoutVars>
      </dgm:prSet>
      <dgm:spPr/>
      <dgm:t>
        <a:bodyPr/>
        <a:lstStyle/>
        <a:p>
          <a:endParaRPr lang="en-GB"/>
        </a:p>
      </dgm:t>
    </dgm:pt>
    <dgm:pt modelId="{3E0C152D-4461-41E4-9B2E-2AE726EB7471}" type="pres">
      <dgm:prSet presAssocID="{80921EE1-CEF0-4CCD-8476-E35821C2B7EE}" presName="spacer" presStyleCnt="0"/>
      <dgm:spPr/>
    </dgm:pt>
    <dgm:pt modelId="{81887173-32C1-4AEF-B7E1-727BE3797164}" type="pres">
      <dgm:prSet presAssocID="{41C4BB21-5B90-458D-B351-998F05F592AC}" presName="parentText" presStyleLbl="node1" presStyleIdx="8" presStyleCnt="12">
        <dgm:presLayoutVars>
          <dgm:chMax val="0"/>
          <dgm:bulletEnabled val="1"/>
        </dgm:presLayoutVars>
      </dgm:prSet>
      <dgm:spPr/>
      <dgm:t>
        <a:bodyPr/>
        <a:lstStyle/>
        <a:p>
          <a:endParaRPr lang="en-GB"/>
        </a:p>
      </dgm:t>
    </dgm:pt>
    <dgm:pt modelId="{E9392576-3F26-4360-853F-9F9314DE17B4}" type="pres">
      <dgm:prSet presAssocID="{366051F8-2C8B-4712-8591-EB8EAF657991}" presName="spacer" presStyleCnt="0"/>
      <dgm:spPr/>
    </dgm:pt>
    <dgm:pt modelId="{B325F399-DA00-4430-8C5D-24BD6689F3E1}" type="pres">
      <dgm:prSet presAssocID="{38E120DE-FF30-4CF5-BB90-30990332775D}" presName="parentText" presStyleLbl="node1" presStyleIdx="9" presStyleCnt="12">
        <dgm:presLayoutVars>
          <dgm:chMax val="0"/>
          <dgm:bulletEnabled val="1"/>
        </dgm:presLayoutVars>
      </dgm:prSet>
      <dgm:spPr/>
      <dgm:t>
        <a:bodyPr/>
        <a:lstStyle/>
        <a:p>
          <a:endParaRPr lang="en-GB"/>
        </a:p>
      </dgm:t>
    </dgm:pt>
    <dgm:pt modelId="{2F022B49-8EF8-4FB6-9D68-249BC912F7B7}" type="pres">
      <dgm:prSet presAssocID="{6BA6CDF6-5AB6-4449-A7C3-F1BB7286AB77}" presName="spacer" presStyleCnt="0"/>
      <dgm:spPr/>
    </dgm:pt>
    <dgm:pt modelId="{67730E21-20CA-43F1-A09E-FE0796D5CD75}" type="pres">
      <dgm:prSet presAssocID="{5913018B-1DD2-414A-9257-B62375F407D5}" presName="parentText" presStyleLbl="node1" presStyleIdx="10" presStyleCnt="12">
        <dgm:presLayoutVars>
          <dgm:chMax val="0"/>
          <dgm:bulletEnabled val="1"/>
        </dgm:presLayoutVars>
      </dgm:prSet>
      <dgm:spPr/>
      <dgm:t>
        <a:bodyPr/>
        <a:lstStyle/>
        <a:p>
          <a:endParaRPr lang="en-GB"/>
        </a:p>
      </dgm:t>
    </dgm:pt>
    <dgm:pt modelId="{654D932C-608A-486E-BD24-7540122EFA8F}" type="pres">
      <dgm:prSet presAssocID="{F07826C1-156D-4E67-AB5F-B96881558F48}" presName="spacer" presStyleCnt="0"/>
      <dgm:spPr/>
    </dgm:pt>
    <dgm:pt modelId="{4E3233EB-357C-4F4D-BB61-4456C1F2932D}" type="pres">
      <dgm:prSet presAssocID="{A3ED6843-1641-4F1A-9CFF-3BF2AD0CD212}" presName="parentText" presStyleLbl="node1" presStyleIdx="11" presStyleCnt="12">
        <dgm:presLayoutVars>
          <dgm:chMax val="0"/>
          <dgm:bulletEnabled val="1"/>
        </dgm:presLayoutVars>
      </dgm:prSet>
      <dgm:spPr/>
      <dgm:t>
        <a:bodyPr/>
        <a:lstStyle/>
        <a:p>
          <a:endParaRPr lang="en-GB"/>
        </a:p>
      </dgm:t>
    </dgm:pt>
  </dgm:ptLst>
  <dgm:cxnLst>
    <dgm:cxn modelId="{2AF9182D-5EC7-4475-8E59-AC02D8054EA1}" type="presOf" srcId="{C4C6608E-E28B-40CE-80E7-E232CDDF5627}" destId="{3227BFE3-4FC4-489F-B06A-9F6A1DD83712}" srcOrd="0" destOrd="0" presId="urn:microsoft.com/office/officeart/2005/8/layout/vList2"/>
    <dgm:cxn modelId="{AD827DFD-CF3F-4694-9686-E22CBEB85FC5}" srcId="{6723E246-13B0-42E9-BFB8-0BB35D1F8BFC}" destId="{5913018B-1DD2-414A-9257-B62375F407D5}" srcOrd="10" destOrd="0" parTransId="{EBC118BE-8113-4E14-B1E4-E58B38D2256D}" sibTransId="{F07826C1-156D-4E67-AB5F-B96881558F48}"/>
    <dgm:cxn modelId="{7A98E370-49AE-4E1F-BF43-12C4EC748C11}" srcId="{6723E246-13B0-42E9-BFB8-0BB35D1F8BFC}" destId="{38E120DE-FF30-4CF5-BB90-30990332775D}" srcOrd="9" destOrd="0" parTransId="{1D8F8A45-9D95-4643-856E-EA89DF174BEF}" sibTransId="{6BA6CDF6-5AB6-4449-A7C3-F1BB7286AB77}"/>
    <dgm:cxn modelId="{FB4412A7-A93E-4E93-90E2-572AF5B824E1}" type="presOf" srcId="{A3ED6843-1641-4F1A-9CFF-3BF2AD0CD212}" destId="{4E3233EB-357C-4F4D-BB61-4456C1F2932D}" srcOrd="0" destOrd="0" presId="urn:microsoft.com/office/officeart/2005/8/layout/vList2"/>
    <dgm:cxn modelId="{9D8DA54C-CDB6-4D10-9AFF-DBD1EC1E273F}" type="presOf" srcId="{952961A6-81B7-4523-8918-A9E3919E4C71}" destId="{D98B3999-1C8C-4BCD-A002-1706281CAD66}" srcOrd="0" destOrd="0" presId="urn:microsoft.com/office/officeart/2005/8/layout/vList2"/>
    <dgm:cxn modelId="{B23511EA-1559-4AE1-A9F4-E7C330592B50}" type="presOf" srcId="{D14F7B87-D699-4DF0-8C26-D173EE3C4DF3}" destId="{39253C16-0EC3-42DC-8F3D-BAAA30864298}" srcOrd="0" destOrd="0" presId="urn:microsoft.com/office/officeart/2005/8/layout/vList2"/>
    <dgm:cxn modelId="{26067315-CDDD-408F-A524-9BB0C1B1FF9D}" srcId="{6723E246-13B0-42E9-BFB8-0BB35D1F8BFC}" destId="{B8DF3226-539F-4F0A-9CAA-B7B0EF2ED7AB}" srcOrd="5" destOrd="0" parTransId="{42700630-3C54-489C-BA16-26EB66DCCAA8}" sibTransId="{7F3DE9EC-3BE3-4215-8693-8F37F9E55DBD}"/>
    <dgm:cxn modelId="{50D3167C-9D1B-49A7-86A4-02CD192DF8ED}" srcId="{6723E246-13B0-42E9-BFB8-0BB35D1F8BFC}" destId="{41C4BB21-5B90-458D-B351-998F05F592AC}" srcOrd="8" destOrd="0" parTransId="{869E9C79-8FF4-4C0E-A738-B3D7D0429385}" sibTransId="{366051F8-2C8B-4712-8591-EB8EAF657991}"/>
    <dgm:cxn modelId="{6EA6A21A-8198-45CF-A357-F254083424ED}" srcId="{6723E246-13B0-42E9-BFB8-0BB35D1F8BFC}" destId="{78312C35-C0BD-435A-BD10-D40511BD42D0}" srcOrd="4" destOrd="0" parTransId="{E635B0F8-F181-412A-B209-501D2C1548AD}" sibTransId="{18794CB4-5C47-4410-9624-79058C267EF3}"/>
    <dgm:cxn modelId="{80D3B8B5-187D-420F-B163-C00F6C86D3B9}" type="presOf" srcId="{5913018B-1DD2-414A-9257-B62375F407D5}" destId="{67730E21-20CA-43F1-A09E-FE0796D5CD75}" srcOrd="0" destOrd="0" presId="urn:microsoft.com/office/officeart/2005/8/layout/vList2"/>
    <dgm:cxn modelId="{13F753E8-4060-4A70-9A62-261CDEB1B55D}" type="presOf" srcId="{38E120DE-FF30-4CF5-BB90-30990332775D}" destId="{B325F399-DA00-4430-8C5D-24BD6689F3E1}" srcOrd="0" destOrd="0" presId="urn:microsoft.com/office/officeart/2005/8/layout/vList2"/>
    <dgm:cxn modelId="{701410F8-AFB0-461E-A933-B59512D6C181}" type="presOf" srcId="{6723E246-13B0-42E9-BFB8-0BB35D1F8BFC}" destId="{B6DFA046-819E-497A-90AB-8CABCDF02097}" srcOrd="0" destOrd="0" presId="urn:microsoft.com/office/officeart/2005/8/layout/vList2"/>
    <dgm:cxn modelId="{8E93E33C-E83E-4290-B56A-FF447973E8F5}" type="presOf" srcId="{98BC65AD-8AF7-4E44-B1BF-B165CA36FF4B}" destId="{88C35C13-5E41-478A-91BF-A85111208739}" srcOrd="0" destOrd="0" presId="urn:microsoft.com/office/officeart/2005/8/layout/vList2"/>
    <dgm:cxn modelId="{BFAC41CD-724C-48DA-9C38-69379734BA55}" srcId="{6723E246-13B0-42E9-BFB8-0BB35D1F8BFC}" destId="{C4C6608E-E28B-40CE-80E7-E232CDDF5627}" srcOrd="6" destOrd="0" parTransId="{0C7BC2EE-93BF-4548-93E7-93477F316121}" sibTransId="{2E9ED6C0-823F-4602-8B91-AEE59B510B86}"/>
    <dgm:cxn modelId="{C3D853CC-0732-454A-B8BA-660BC0E8889E}" srcId="{6723E246-13B0-42E9-BFB8-0BB35D1F8BFC}" destId="{1EB679E1-5A5B-4ABA-AFB4-F6B51FEAB894}" srcOrd="3" destOrd="0" parTransId="{DC291381-A4B5-4AD6-AB13-83C56C2D78FC}" sibTransId="{6C9963FB-8C8D-41E3-A03E-EAD4CBA45DB7}"/>
    <dgm:cxn modelId="{533DCEAD-2DA8-4B88-9EA9-DCBDF388AB9E}" srcId="{6723E246-13B0-42E9-BFB8-0BB35D1F8BFC}" destId="{952961A6-81B7-4523-8918-A9E3919E4C71}" srcOrd="7" destOrd="0" parTransId="{DCB2C9B8-6120-481D-A857-72ECE1C8D2E1}" sibTransId="{80921EE1-CEF0-4CCD-8476-E35821C2B7EE}"/>
    <dgm:cxn modelId="{D1FC8769-DF44-4D90-B3BC-246E4B556F37}" type="presOf" srcId="{78312C35-C0BD-435A-BD10-D40511BD42D0}" destId="{75CE973B-FE71-49AC-A0FE-1BB83CA16886}" srcOrd="0" destOrd="0" presId="urn:microsoft.com/office/officeart/2005/8/layout/vList2"/>
    <dgm:cxn modelId="{003E724A-6246-4B98-B0E9-F60D0225282E}" srcId="{6723E246-13B0-42E9-BFB8-0BB35D1F8BFC}" destId="{8BA43456-F84D-46B0-8441-BEEA30794B14}" srcOrd="0" destOrd="0" parTransId="{612B711C-7FF4-441D-9CC6-2D065374E6CD}" sibTransId="{EA4352BC-34C7-4869-B67E-19129A58A1C9}"/>
    <dgm:cxn modelId="{F76155F2-07CF-4427-AEEC-EB52EB77A86E}" type="presOf" srcId="{B8DF3226-539F-4F0A-9CAA-B7B0EF2ED7AB}" destId="{8081AB2B-EB7F-4E8C-83A1-9D1F929B956E}" srcOrd="0" destOrd="0" presId="urn:microsoft.com/office/officeart/2005/8/layout/vList2"/>
    <dgm:cxn modelId="{AB055E44-EDA8-491A-BA3F-C43F7CE74FCC}" type="presOf" srcId="{1EB679E1-5A5B-4ABA-AFB4-F6B51FEAB894}" destId="{8CFBE015-5B46-4CAE-9199-84079F1EAE83}" srcOrd="0" destOrd="0" presId="urn:microsoft.com/office/officeart/2005/8/layout/vList2"/>
    <dgm:cxn modelId="{EEDCF8CE-D82E-4BA1-809A-AA3BF825E807}" type="presOf" srcId="{8BA43456-F84D-46B0-8441-BEEA30794B14}" destId="{0E23ECFE-2B70-49CB-87F1-F389C124B946}" srcOrd="0" destOrd="0" presId="urn:microsoft.com/office/officeart/2005/8/layout/vList2"/>
    <dgm:cxn modelId="{CAC05DA9-AE5B-41F3-A63F-130EDABFBC43}" srcId="{6723E246-13B0-42E9-BFB8-0BB35D1F8BFC}" destId="{D14F7B87-D699-4DF0-8C26-D173EE3C4DF3}" srcOrd="1" destOrd="0" parTransId="{2827F6EB-A630-48AA-9978-AE685D0070D0}" sibTransId="{495E6262-478F-4D74-AAA7-EC1E861B0022}"/>
    <dgm:cxn modelId="{6AB413E6-5C86-4726-83C9-723A12CB4426}" type="presOf" srcId="{41C4BB21-5B90-458D-B351-998F05F592AC}" destId="{81887173-32C1-4AEF-B7E1-727BE3797164}" srcOrd="0" destOrd="0" presId="urn:microsoft.com/office/officeart/2005/8/layout/vList2"/>
    <dgm:cxn modelId="{4972DD2F-C7CA-454B-BB53-EB2A4E79D4D9}" srcId="{6723E246-13B0-42E9-BFB8-0BB35D1F8BFC}" destId="{A3ED6843-1641-4F1A-9CFF-3BF2AD0CD212}" srcOrd="11" destOrd="0" parTransId="{E484A99E-00FD-4FC6-8CBE-69ECB1CB2C91}" sibTransId="{F5EA9E83-C1AF-49F3-AE7C-BF38AFEE09B5}"/>
    <dgm:cxn modelId="{CD1F90D3-9345-4695-A104-8C84324F4C8C}" srcId="{6723E246-13B0-42E9-BFB8-0BB35D1F8BFC}" destId="{98BC65AD-8AF7-4E44-B1BF-B165CA36FF4B}" srcOrd="2" destOrd="0" parTransId="{C3C63DAD-77D1-49AC-A7D5-BA07325AC195}" sibTransId="{4C43CB55-D3C5-42D2-8177-C5EA9CA47DAA}"/>
    <dgm:cxn modelId="{E3B5BBDF-A627-4A44-81DA-0BF69D52CE10}" type="presParOf" srcId="{B6DFA046-819E-497A-90AB-8CABCDF02097}" destId="{0E23ECFE-2B70-49CB-87F1-F389C124B946}" srcOrd="0" destOrd="0" presId="urn:microsoft.com/office/officeart/2005/8/layout/vList2"/>
    <dgm:cxn modelId="{C1078135-B06E-43AE-B4A9-D826768538B3}" type="presParOf" srcId="{B6DFA046-819E-497A-90AB-8CABCDF02097}" destId="{4CE0059C-5FC9-432E-B1E7-D8A50172DE3F}" srcOrd="1" destOrd="0" presId="urn:microsoft.com/office/officeart/2005/8/layout/vList2"/>
    <dgm:cxn modelId="{B99ACB6B-D113-4879-973D-FB4C64D04EA6}" type="presParOf" srcId="{B6DFA046-819E-497A-90AB-8CABCDF02097}" destId="{39253C16-0EC3-42DC-8F3D-BAAA30864298}" srcOrd="2" destOrd="0" presId="urn:microsoft.com/office/officeart/2005/8/layout/vList2"/>
    <dgm:cxn modelId="{3C36AC15-EE11-4A68-9F1E-30B6A0723D57}" type="presParOf" srcId="{B6DFA046-819E-497A-90AB-8CABCDF02097}" destId="{F791E7DD-F473-4861-8F99-FE6A344D5D1A}" srcOrd="3" destOrd="0" presId="urn:microsoft.com/office/officeart/2005/8/layout/vList2"/>
    <dgm:cxn modelId="{8B947149-EDC5-4B8A-99D8-E60B5E4AAC64}" type="presParOf" srcId="{B6DFA046-819E-497A-90AB-8CABCDF02097}" destId="{88C35C13-5E41-478A-91BF-A85111208739}" srcOrd="4" destOrd="0" presId="urn:microsoft.com/office/officeart/2005/8/layout/vList2"/>
    <dgm:cxn modelId="{F9D20CD7-7842-4B72-A558-089491596D49}" type="presParOf" srcId="{B6DFA046-819E-497A-90AB-8CABCDF02097}" destId="{88170B3F-61DD-4D11-A191-C26EEF38CBAB}" srcOrd="5" destOrd="0" presId="urn:microsoft.com/office/officeart/2005/8/layout/vList2"/>
    <dgm:cxn modelId="{230990A5-83F0-4174-999A-FEA5BC46EDA8}" type="presParOf" srcId="{B6DFA046-819E-497A-90AB-8CABCDF02097}" destId="{8CFBE015-5B46-4CAE-9199-84079F1EAE83}" srcOrd="6" destOrd="0" presId="urn:microsoft.com/office/officeart/2005/8/layout/vList2"/>
    <dgm:cxn modelId="{D78E5FFF-6A40-4429-9669-23BA176DF3CF}" type="presParOf" srcId="{B6DFA046-819E-497A-90AB-8CABCDF02097}" destId="{987D2692-6DDA-430E-8482-D8EC2D9D45CF}" srcOrd="7" destOrd="0" presId="urn:microsoft.com/office/officeart/2005/8/layout/vList2"/>
    <dgm:cxn modelId="{37FFA2B3-94BF-4861-83C7-D7A690F0C432}" type="presParOf" srcId="{B6DFA046-819E-497A-90AB-8CABCDF02097}" destId="{75CE973B-FE71-49AC-A0FE-1BB83CA16886}" srcOrd="8" destOrd="0" presId="urn:microsoft.com/office/officeart/2005/8/layout/vList2"/>
    <dgm:cxn modelId="{93E90E8F-27D4-49C4-ACA1-B1A871C0872A}" type="presParOf" srcId="{B6DFA046-819E-497A-90AB-8CABCDF02097}" destId="{7A4D7ECE-1116-4D78-93B0-56E5EC3C923C}" srcOrd="9" destOrd="0" presId="urn:microsoft.com/office/officeart/2005/8/layout/vList2"/>
    <dgm:cxn modelId="{750F6A52-53C4-4E1D-B51A-73114AC21A36}" type="presParOf" srcId="{B6DFA046-819E-497A-90AB-8CABCDF02097}" destId="{8081AB2B-EB7F-4E8C-83A1-9D1F929B956E}" srcOrd="10" destOrd="0" presId="urn:microsoft.com/office/officeart/2005/8/layout/vList2"/>
    <dgm:cxn modelId="{9FB839E7-937D-407D-9D45-D1B154CAAC3F}" type="presParOf" srcId="{B6DFA046-819E-497A-90AB-8CABCDF02097}" destId="{309D1FFE-244B-44F3-BCB4-5DEA334B7E38}" srcOrd="11" destOrd="0" presId="urn:microsoft.com/office/officeart/2005/8/layout/vList2"/>
    <dgm:cxn modelId="{619470B0-D751-456D-9C15-C0605AF6E60B}" type="presParOf" srcId="{B6DFA046-819E-497A-90AB-8CABCDF02097}" destId="{3227BFE3-4FC4-489F-B06A-9F6A1DD83712}" srcOrd="12" destOrd="0" presId="urn:microsoft.com/office/officeart/2005/8/layout/vList2"/>
    <dgm:cxn modelId="{BBFE5DED-7F17-4C71-B17A-B37F90AD91DB}" type="presParOf" srcId="{B6DFA046-819E-497A-90AB-8CABCDF02097}" destId="{8C44115E-CA96-48C0-BB27-70780D1CA7DF}" srcOrd="13" destOrd="0" presId="urn:microsoft.com/office/officeart/2005/8/layout/vList2"/>
    <dgm:cxn modelId="{602C5233-5B83-4AE3-92C2-644434A953BE}" type="presParOf" srcId="{B6DFA046-819E-497A-90AB-8CABCDF02097}" destId="{D98B3999-1C8C-4BCD-A002-1706281CAD66}" srcOrd="14" destOrd="0" presId="urn:microsoft.com/office/officeart/2005/8/layout/vList2"/>
    <dgm:cxn modelId="{6E7D5087-3B74-445E-A4A7-212D815D07BB}" type="presParOf" srcId="{B6DFA046-819E-497A-90AB-8CABCDF02097}" destId="{3E0C152D-4461-41E4-9B2E-2AE726EB7471}" srcOrd="15" destOrd="0" presId="urn:microsoft.com/office/officeart/2005/8/layout/vList2"/>
    <dgm:cxn modelId="{7CA6C4CB-68A8-4965-9F20-5F051203D867}" type="presParOf" srcId="{B6DFA046-819E-497A-90AB-8CABCDF02097}" destId="{81887173-32C1-4AEF-B7E1-727BE3797164}" srcOrd="16" destOrd="0" presId="urn:microsoft.com/office/officeart/2005/8/layout/vList2"/>
    <dgm:cxn modelId="{C512C5FA-0ACA-46C0-943E-955CAE07AF3E}" type="presParOf" srcId="{B6DFA046-819E-497A-90AB-8CABCDF02097}" destId="{E9392576-3F26-4360-853F-9F9314DE17B4}" srcOrd="17" destOrd="0" presId="urn:microsoft.com/office/officeart/2005/8/layout/vList2"/>
    <dgm:cxn modelId="{0E68642A-C736-4601-BEA2-CC713A024C07}" type="presParOf" srcId="{B6DFA046-819E-497A-90AB-8CABCDF02097}" destId="{B325F399-DA00-4430-8C5D-24BD6689F3E1}" srcOrd="18" destOrd="0" presId="urn:microsoft.com/office/officeart/2005/8/layout/vList2"/>
    <dgm:cxn modelId="{D5401C6F-3F50-41F1-A92E-1B504A9B2299}" type="presParOf" srcId="{B6DFA046-819E-497A-90AB-8CABCDF02097}" destId="{2F022B49-8EF8-4FB6-9D68-249BC912F7B7}" srcOrd="19" destOrd="0" presId="urn:microsoft.com/office/officeart/2005/8/layout/vList2"/>
    <dgm:cxn modelId="{10BE80F4-7822-4F02-857E-9361DF8AD005}" type="presParOf" srcId="{B6DFA046-819E-497A-90AB-8CABCDF02097}" destId="{67730E21-20CA-43F1-A09E-FE0796D5CD75}" srcOrd="20" destOrd="0" presId="urn:microsoft.com/office/officeart/2005/8/layout/vList2"/>
    <dgm:cxn modelId="{620E1165-7299-4882-BE05-4E374FAE921F}" type="presParOf" srcId="{B6DFA046-819E-497A-90AB-8CABCDF02097}" destId="{654D932C-608A-486E-BD24-7540122EFA8F}" srcOrd="21" destOrd="0" presId="urn:microsoft.com/office/officeart/2005/8/layout/vList2"/>
    <dgm:cxn modelId="{EF5813B3-F87B-4174-AED2-92155099E559}" type="presParOf" srcId="{B6DFA046-819E-497A-90AB-8CABCDF02097}" destId="{4E3233EB-357C-4F4D-BB61-4456C1F2932D}" srcOrd="2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44DB39-580B-4F2C-A6D1-3FA4AA45245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8BA1BF9B-E8A1-4961-BB20-181E5C77478B}">
      <dgm:prSet/>
      <dgm:spPr/>
      <dgm:t>
        <a:bodyPr/>
        <a:lstStyle/>
        <a:p>
          <a:pPr rtl="0"/>
          <a:r>
            <a:rPr lang="en-GB" b="1" smtClean="0"/>
            <a:t>Techniques</a:t>
          </a:r>
          <a:endParaRPr lang="en-GB"/>
        </a:p>
      </dgm:t>
    </dgm:pt>
    <dgm:pt modelId="{013B9428-5752-4907-9FC6-1C4FF91DD27F}" type="parTrans" cxnId="{9BE05BFA-AFE1-4442-88EC-0AA4C5A33419}">
      <dgm:prSet/>
      <dgm:spPr/>
      <dgm:t>
        <a:bodyPr/>
        <a:lstStyle/>
        <a:p>
          <a:endParaRPr lang="en-GB"/>
        </a:p>
      </dgm:t>
    </dgm:pt>
    <dgm:pt modelId="{7C44E4DB-C6BE-4428-9C76-6A3CA9A13F43}" type="sibTrans" cxnId="{9BE05BFA-AFE1-4442-88EC-0AA4C5A33419}">
      <dgm:prSet/>
      <dgm:spPr/>
      <dgm:t>
        <a:bodyPr/>
        <a:lstStyle/>
        <a:p>
          <a:endParaRPr lang="en-GB"/>
        </a:p>
      </dgm:t>
    </dgm:pt>
    <dgm:pt modelId="{3BCA7D5F-40A5-443A-AE8F-988577085AB4}">
      <dgm:prSet/>
      <dgm:spPr/>
      <dgm:t>
        <a:bodyPr/>
        <a:lstStyle/>
        <a:p>
          <a:pPr rtl="0"/>
          <a:r>
            <a:rPr lang="en-GB" smtClean="0"/>
            <a:t>XRD - X-ray diffraction (single crystal)</a:t>
          </a:r>
          <a:endParaRPr lang="en-GB"/>
        </a:p>
      </dgm:t>
    </dgm:pt>
    <dgm:pt modelId="{C08CF191-7F5B-45B3-A4C8-271FD8FFFA35}" type="parTrans" cxnId="{06246B9E-27D9-40F1-AF46-AC23B0E5A3B3}">
      <dgm:prSet/>
      <dgm:spPr/>
      <dgm:t>
        <a:bodyPr/>
        <a:lstStyle/>
        <a:p>
          <a:endParaRPr lang="en-GB"/>
        </a:p>
      </dgm:t>
    </dgm:pt>
    <dgm:pt modelId="{CFC427BA-790C-48D3-B00F-404CD4DE1A21}" type="sibTrans" cxnId="{06246B9E-27D9-40F1-AF46-AC23B0E5A3B3}">
      <dgm:prSet/>
      <dgm:spPr/>
      <dgm:t>
        <a:bodyPr/>
        <a:lstStyle/>
        <a:p>
          <a:endParaRPr lang="en-GB"/>
        </a:p>
      </dgm:t>
    </dgm:pt>
    <dgm:pt modelId="{98576BB1-E8E2-4066-B4C0-E7B1048A19C8}">
      <dgm:prSet/>
      <dgm:spPr/>
      <dgm:t>
        <a:bodyPr/>
        <a:lstStyle/>
        <a:p>
          <a:pPr rtl="0"/>
          <a:r>
            <a:rPr lang="en-GB" smtClean="0"/>
            <a:t>Powder diffraction </a:t>
          </a:r>
          <a:endParaRPr lang="en-GB"/>
        </a:p>
      </dgm:t>
    </dgm:pt>
    <dgm:pt modelId="{48D2311F-FC0F-4CCC-A60E-685CDCD5081D}" type="parTrans" cxnId="{86BCA12C-4C77-40FB-AB5C-B3D3D78379E2}">
      <dgm:prSet/>
      <dgm:spPr/>
      <dgm:t>
        <a:bodyPr/>
        <a:lstStyle/>
        <a:p>
          <a:endParaRPr lang="en-GB"/>
        </a:p>
      </dgm:t>
    </dgm:pt>
    <dgm:pt modelId="{E9BE502E-829C-4D36-8E54-9A76CCEDBE52}" type="sibTrans" cxnId="{86BCA12C-4C77-40FB-AB5C-B3D3D78379E2}">
      <dgm:prSet/>
      <dgm:spPr/>
      <dgm:t>
        <a:bodyPr/>
        <a:lstStyle/>
        <a:p>
          <a:endParaRPr lang="en-GB"/>
        </a:p>
      </dgm:t>
    </dgm:pt>
    <dgm:pt modelId="{C3779AD3-E407-495A-9489-DCF481C7EB3D}">
      <dgm:prSet/>
      <dgm:spPr/>
      <dgm:t>
        <a:bodyPr/>
        <a:lstStyle/>
        <a:p>
          <a:pPr rtl="0"/>
          <a:r>
            <a:rPr lang="en-GB" smtClean="0"/>
            <a:t>Diffraction contrast tomography </a:t>
          </a:r>
          <a:endParaRPr lang="en-GB"/>
        </a:p>
      </dgm:t>
    </dgm:pt>
    <dgm:pt modelId="{DFC9C634-DBF2-42B8-8FC9-B3DC8B0DBC59}" type="parTrans" cxnId="{2D3A87C8-9E5E-44A6-B675-DC1C38744919}">
      <dgm:prSet/>
      <dgm:spPr/>
      <dgm:t>
        <a:bodyPr/>
        <a:lstStyle/>
        <a:p>
          <a:endParaRPr lang="en-GB"/>
        </a:p>
      </dgm:t>
    </dgm:pt>
    <dgm:pt modelId="{6400981B-F3CB-4A66-A680-013C3DFFB31C}" type="sibTrans" cxnId="{2D3A87C8-9E5E-44A6-B675-DC1C38744919}">
      <dgm:prSet/>
      <dgm:spPr/>
      <dgm:t>
        <a:bodyPr/>
        <a:lstStyle/>
        <a:p>
          <a:endParaRPr lang="en-GB"/>
        </a:p>
      </dgm:t>
    </dgm:pt>
    <dgm:pt modelId="{19166B82-1F98-4028-BC08-F3CCFBE26877}">
      <dgm:prSet/>
      <dgm:spPr/>
      <dgm:t>
        <a:bodyPr/>
        <a:lstStyle/>
        <a:p>
          <a:pPr rtl="0"/>
          <a:r>
            <a:rPr lang="en-GB" smtClean="0"/>
            <a:t>Diffuse X-ray scattering </a:t>
          </a:r>
          <a:endParaRPr lang="en-GB"/>
        </a:p>
      </dgm:t>
    </dgm:pt>
    <dgm:pt modelId="{55AD5A1D-644A-4C05-84E0-147A1BD62D6C}" type="parTrans" cxnId="{4170D7F4-8B8E-443B-81BE-4698E70C1740}">
      <dgm:prSet/>
      <dgm:spPr/>
      <dgm:t>
        <a:bodyPr/>
        <a:lstStyle/>
        <a:p>
          <a:endParaRPr lang="en-GB"/>
        </a:p>
      </dgm:t>
    </dgm:pt>
    <dgm:pt modelId="{C6260CF8-C4A7-480D-BF92-F215C59FC493}" type="sibTrans" cxnId="{4170D7F4-8B8E-443B-81BE-4698E70C1740}">
      <dgm:prSet/>
      <dgm:spPr/>
      <dgm:t>
        <a:bodyPr/>
        <a:lstStyle/>
        <a:p>
          <a:endParaRPr lang="en-GB"/>
        </a:p>
      </dgm:t>
    </dgm:pt>
    <dgm:pt modelId="{A432030E-57E1-43F0-BD3C-D90B23DAAE29}">
      <dgm:prSet/>
      <dgm:spPr/>
      <dgm:t>
        <a:bodyPr/>
        <a:lstStyle/>
        <a:p>
          <a:pPr rtl="0"/>
          <a:r>
            <a:rPr lang="en-GB" smtClean="0"/>
            <a:t>XRI – X-ray Imaging </a:t>
          </a:r>
          <a:endParaRPr lang="en-GB"/>
        </a:p>
      </dgm:t>
    </dgm:pt>
    <dgm:pt modelId="{A7A870E3-F758-419A-87BA-D46DD57CA0C4}" type="parTrans" cxnId="{5061BEEC-F8AC-42EC-929F-093040D046DD}">
      <dgm:prSet/>
      <dgm:spPr/>
      <dgm:t>
        <a:bodyPr/>
        <a:lstStyle/>
        <a:p>
          <a:endParaRPr lang="en-GB"/>
        </a:p>
      </dgm:t>
    </dgm:pt>
    <dgm:pt modelId="{78ED66C4-5F92-4237-9687-F540A8C3DCF8}" type="sibTrans" cxnId="{5061BEEC-F8AC-42EC-929F-093040D046DD}">
      <dgm:prSet/>
      <dgm:spPr/>
      <dgm:t>
        <a:bodyPr/>
        <a:lstStyle/>
        <a:p>
          <a:endParaRPr lang="en-GB"/>
        </a:p>
      </dgm:t>
    </dgm:pt>
    <dgm:pt modelId="{A89C4045-72C2-42C8-BBF9-3619D8960FD0}">
      <dgm:prSet/>
      <dgm:spPr/>
      <dgm:t>
        <a:bodyPr/>
        <a:lstStyle/>
        <a:p>
          <a:pPr rtl="0"/>
          <a:r>
            <a:rPr lang="en-US" smtClean="0"/>
            <a:t>XRF – X-ray fluorescence</a:t>
          </a:r>
          <a:endParaRPr lang="en-GB"/>
        </a:p>
      </dgm:t>
    </dgm:pt>
    <dgm:pt modelId="{3C8BD77D-DBA7-41A9-B64D-BE3C57C81004}" type="parTrans" cxnId="{6457CD7F-486A-4C2C-B005-F225DA08C074}">
      <dgm:prSet/>
      <dgm:spPr/>
      <dgm:t>
        <a:bodyPr/>
        <a:lstStyle/>
        <a:p>
          <a:endParaRPr lang="en-GB"/>
        </a:p>
      </dgm:t>
    </dgm:pt>
    <dgm:pt modelId="{10BE6396-7C3C-40AF-877C-85C4B3E10E68}" type="sibTrans" cxnId="{6457CD7F-486A-4C2C-B005-F225DA08C074}">
      <dgm:prSet/>
      <dgm:spPr/>
      <dgm:t>
        <a:bodyPr/>
        <a:lstStyle/>
        <a:p>
          <a:endParaRPr lang="en-GB"/>
        </a:p>
      </dgm:t>
    </dgm:pt>
    <dgm:pt modelId="{1A105895-0B35-408B-93C1-BFFF82674E88}">
      <dgm:prSet/>
      <dgm:spPr/>
      <dgm:t>
        <a:bodyPr/>
        <a:lstStyle/>
        <a:p>
          <a:pPr rtl="0"/>
          <a:r>
            <a:rPr lang="en-GB" smtClean="0"/>
            <a:t>Pair-distribution function (PDF) analysis </a:t>
          </a:r>
          <a:endParaRPr lang="en-GB"/>
        </a:p>
      </dgm:t>
    </dgm:pt>
    <dgm:pt modelId="{3AF60BE9-F5FD-4AE7-96E6-694EC8C97229}" type="parTrans" cxnId="{F4BF3831-717E-40E8-997C-F9B647A53067}">
      <dgm:prSet/>
      <dgm:spPr/>
      <dgm:t>
        <a:bodyPr/>
        <a:lstStyle/>
        <a:p>
          <a:endParaRPr lang="en-GB"/>
        </a:p>
      </dgm:t>
    </dgm:pt>
    <dgm:pt modelId="{2AB25593-8A59-450D-AB6C-74FF24928E60}" type="sibTrans" cxnId="{F4BF3831-717E-40E8-997C-F9B647A53067}">
      <dgm:prSet/>
      <dgm:spPr/>
      <dgm:t>
        <a:bodyPr/>
        <a:lstStyle/>
        <a:p>
          <a:endParaRPr lang="en-GB"/>
        </a:p>
      </dgm:t>
    </dgm:pt>
    <dgm:pt modelId="{9080676A-C882-47D6-935B-7674F4244B84}" type="pres">
      <dgm:prSet presAssocID="{0D44DB39-580B-4F2C-A6D1-3FA4AA45245B}" presName="linear" presStyleCnt="0">
        <dgm:presLayoutVars>
          <dgm:animLvl val="lvl"/>
          <dgm:resizeHandles val="exact"/>
        </dgm:presLayoutVars>
      </dgm:prSet>
      <dgm:spPr/>
      <dgm:t>
        <a:bodyPr/>
        <a:lstStyle/>
        <a:p>
          <a:endParaRPr lang="en-GB"/>
        </a:p>
      </dgm:t>
    </dgm:pt>
    <dgm:pt modelId="{61FDB9F2-8B3B-4088-8BF7-CB9A8AD9E72D}" type="pres">
      <dgm:prSet presAssocID="{8BA1BF9B-E8A1-4961-BB20-181E5C77478B}" presName="parentText" presStyleLbl="node1" presStyleIdx="0" presStyleCnt="8">
        <dgm:presLayoutVars>
          <dgm:chMax val="0"/>
          <dgm:bulletEnabled val="1"/>
        </dgm:presLayoutVars>
      </dgm:prSet>
      <dgm:spPr/>
      <dgm:t>
        <a:bodyPr/>
        <a:lstStyle/>
        <a:p>
          <a:endParaRPr lang="en-GB"/>
        </a:p>
      </dgm:t>
    </dgm:pt>
    <dgm:pt modelId="{DD32B1F5-8CC5-466D-A2DA-FE8923307D95}" type="pres">
      <dgm:prSet presAssocID="{7C44E4DB-C6BE-4428-9C76-6A3CA9A13F43}" presName="spacer" presStyleCnt="0"/>
      <dgm:spPr/>
    </dgm:pt>
    <dgm:pt modelId="{A869281D-6A73-4D65-B612-286D24F77845}" type="pres">
      <dgm:prSet presAssocID="{3BCA7D5F-40A5-443A-AE8F-988577085AB4}" presName="parentText" presStyleLbl="node1" presStyleIdx="1" presStyleCnt="8">
        <dgm:presLayoutVars>
          <dgm:chMax val="0"/>
          <dgm:bulletEnabled val="1"/>
        </dgm:presLayoutVars>
      </dgm:prSet>
      <dgm:spPr/>
      <dgm:t>
        <a:bodyPr/>
        <a:lstStyle/>
        <a:p>
          <a:endParaRPr lang="en-GB"/>
        </a:p>
      </dgm:t>
    </dgm:pt>
    <dgm:pt modelId="{573660FE-2546-43BB-98E7-621556F79837}" type="pres">
      <dgm:prSet presAssocID="{CFC427BA-790C-48D3-B00F-404CD4DE1A21}" presName="spacer" presStyleCnt="0"/>
      <dgm:spPr/>
    </dgm:pt>
    <dgm:pt modelId="{8E9F0167-0135-4144-96C9-9F312614E96B}" type="pres">
      <dgm:prSet presAssocID="{98576BB1-E8E2-4066-B4C0-E7B1048A19C8}" presName="parentText" presStyleLbl="node1" presStyleIdx="2" presStyleCnt="8">
        <dgm:presLayoutVars>
          <dgm:chMax val="0"/>
          <dgm:bulletEnabled val="1"/>
        </dgm:presLayoutVars>
      </dgm:prSet>
      <dgm:spPr/>
      <dgm:t>
        <a:bodyPr/>
        <a:lstStyle/>
        <a:p>
          <a:endParaRPr lang="en-GB"/>
        </a:p>
      </dgm:t>
    </dgm:pt>
    <dgm:pt modelId="{35650ECF-C3ED-48FC-B43C-144B22FEDEDD}" type="pres">
      <dgm:prSet presAssocID="{E9BE502E-829C-4D36-8E54-9A76CCEDBE52}" presName="spacer" presStyleCnt="0"/>
      <dgm:spPr/>
    </dgm:pt>
    <dgm:pt modelId="{195D9483-2058-406F-B0BE-5C67A275C873}" type="pres">
      <dgm:prSet presAssocID="{C3779AD3-E407-495A-9489-DCF481C7EB3D}" presName="parentText" presStyleLbl="node1" presStyleIdx="3" presStyleCnt="8">
        <dgm:presLayoutVars>
          <dgm:chMax val="0"/>
          <dgm:bulletEnabled val="1"/>
        </dgm:presLayoutVars>
      </dgm:prSet>
      <dgm:spPr/>
      <dgm:t>
        <a:bodyPr/>
        <a:lstStyle/>
        <a:p>
          <a:endParaRPr lang="en-GB"/>
        </a:p>
      </dgm:t>
    </dgm:pt>
    <dgm:pt modelId="{45F42FBB-08CF-4495-845F-FD7A69293447}" type="pres">
      <dgm:prSet presAssocID="{6400981B-F3CB-4A66-A680-013C3DFFB31C}" presName="spacer" presStyleCnt="0"/>
      <dgm:spPr/>
    </dgm:pt>
    <dgm:pt modelId="{C986D271-514D-4F4E-9BC5-9ECF392FEF2D}" type="pres">
      <dgm:prSet presAssocID="{19166B82-1F98-4028-BC08-F3CCFBE26877}" presName="parentText" presStyleLbl="node1" presStyleIdx="4" presStyleCnt="8">
        <dgm:presLayoutVars>
          <dgm:chMax val="0"/>
          <dgm:bulletEnabled val="1"/>
        </dgm:presLayoutVars>
      </dgm:prSet>
      <dgm:spPr/>
      <dgm:t>
        <a:bodyPr/>
        <a:lstStyle/>
        <a:p>
          <a:endParaRPr lang="en-GB"/>
        </a:p>
      </dgm:t>
    </dgm:pt>
    <dgm:pt modelId="{CDC81079-B7C2-47F5-A566-9183F5DB9532}" type="pres">
      <dgm:prSet presAssocID="{C6260CF8-C4A7-480D-BF92-F215C59FC493}" presName="spacer" presStyleCnt="0"/>
      <dgm:spPr/>
    </dgm:pt>
    <dgm:pt modelId="{E72FE7AD-0050-42DE-AF9F-257B380F4B8D}" type="pres">
      <dgm:prSet presAssocID="{A432030E-57E1-43F0-BD3C-D90B23DAAE29}" presName="parentText" presStyleLbl="node1" presStyleIdx="5" presStyleCnt="8">
        <dgm:presLayoutVars>
          <dgm:chMax val="0"/>
          <dgm:bulletEnabled val="1"/>
        </dgm:presLayoutVars>
      </dgm:prSet>
      <dgm:spPr/>
      <dgm:t>
        <a:bodyPr/>
        <a:lstStyle/>
        <a:p>
          <a:endParaRPr lang="en-GB"/>
        </a:p>
      </dgm:t>
    </dgm:pt>
    <dgm:pt modelId="{F5B047FD-12A5-432D-9D29-B84F2862A5EA}" type="pres">
      <dgm:prSet presAssocID="{78ED66C4-5F92-4237-9687-F540A8C3DCF8}" presName="spacer" presStyleCnt="0"/>
      <dgm:spPr/>
    </dgm:pt>
    <dgm:pt modelId="{D4AF4D62-1290-45BB-81C6-3640A7B70AFC}" type="pres">
      <dgm:prSet presAssocID="{A89C4045-72C2-42C8-BBF9-3619D8960FD0}" presName="parentText" presStyleLbl="node1" presStyleIdx="6" presStyleCnt="8">
        <dgm:presLayoutVars>
          <dgm:chMax val="0"/>
          <dgm:bulletEnabled val="1"/>
        </dgm:presLayoutVars>
      </dgm:prSet>
      <dgm:spPr/>
      <dgm:t>
        <a:bodyPr/>
        <a:lstStyle/>
        <a:p>
          <a:endParaRPr lang="en-GB"/>
        </a:p>
      </dgm:t>
    </dgm:pt>
    <dgm:pt modelId="{C7EDFE75-F64A-4CD9-B293-FCB527266C42}" type="pres">
      <dgm:prSet presAssocID="{10BE6396-7C3C-40AF-877C-85C4B3E10E68}" presName="spacer" presStyleCnt="0"/>
      <dgm:spPr/>
    </dgm:pt>
    <dgm:pt modelId="{53198095-EDD3-4CD9-A299-9E5DD9373E3E}" type="pres">
      <dgm:prSet presAssocID="{1A105895-0B35-408B-93C1-BFFF82674E88}" presName="parentText" presStyleLbl="node1" presStyleIdx="7" presStyleCnt="8">
        <dgm:presLayoutVars>
          <dgm:chMax val="0"/>
          <dgm:bulletEnabled val="1"/>
        </dgm:presLayoutVars>
      </dgm:prSet>
      <dgm:spPr/>
      <dgm:t>
        <a:bodyPr/>
        <a:lstStyle/>
        <a:p>
          <a:endParaRPr lang="en-GB"/>
        </a:p>
      </dgm:t>
    </dgm:pt>
  </dgm:ptLst>
  <dgm:cxnLst>
    <dgm:cxn modelId="{4170D7F4-8B8E-443B-81BE-4698E70C1740}" srcId="{0D44DB39-580B-4F2C-A6D1-3FA4AA45245B}" destId="{19166B82-1F98-4028-BC08-F3CCFBE26877}" srcOrd="4" destOrd="0" parTransId="{55AD5A1D-644A-4C05-84E0-147A1BD62D6C}" sibTransId="{C6260CF8-C4A7-480D-BF92-F215C59FC493}"/>
    <dgm:cxn modelId="{8BD46781-F25D-40C9-9FFF-2AD4991BA4BB}" type="presOf" srcId="{3BCA7D5F-40A5-443A-AE8F-988577085AB4}" destId="{A869281D-6A73-4D65-B612-286D24F77845}" srcOrd="0" destOrd="0" presId="urn:microsoft.com/office/officeart/2005/8/layout/vList2"/>
    <dgm:cxn modelId="{86BCA12C-4C77-40FB-AB5C-B3D3D78379E2}" srcId="{0D44DB39-580B-4F2C-A6D1-3FA4AA45245B}" destId="{98576BB1-E8E2-4066-B4C0-E7B1048A19C8}" srcOrd="2" destOrd="0" parTransId="{48D2311F-FC0F-4CCC-A60E-685CDCD5081D}" sibTransId="{E9BE502E-829C-4D36-8E54-9A76CCEDBE52}"/>
    <dgm:cxn modelId="{CFF76E54-28E3-4917-A938-5C1F577A235D}" type="presOf" srcId="{98576BB1-E8E2-4066-B4C0-E7B1048A19C8}" destId="{8E9F0167-0135-4144-96C9-9F312614E96B}" srcOrd="0" destOrd="0" presId="urn:microsoft.com/office/officeart/2005/8/layout/vList2"/>
    <dgm:cxn modelId="{2D3A87C8-9E5E-44A6-B675-DC1C38744919}" srcId="{0D44DB39-580B-4F2C-A6D1-3FA4AA45245B}" destId="{C3779AD3-E407-495A-9489-DCF481C7EB3D}" srcOrd="3" destOrd="0" parTransId="{DFC9C634-DBF2-42B8-8FC9-B3DC8B0DBC59}" sibTransId="{6400981B-F3CB-4A66-A680-013C3DFFB31C}"/>
    <dgm:cxn modelId="{D520D023-D80C-4AA5-A412-B0A0023A19B3}" type="presOf" srcId="{A432030E-57E1-43F0-BD3C-D90B23DAAE29}" destId="{E72FE7AD-0050-42DE-AF9F-257B380F4B8D}" srcOrd="0" destOrd="0" presId="urn:microsoft.com/office/officeart/2005/8/layout/vList2"/>
    <dgm:cxn modelId="{14C010DC-3208-40BD-A30D-6BA2EFEECFC7}" type="presOf" srcId="{8BA1BF9B-E8A1-4961-BB20-181E5C77478B}" destId="{61FDB9F2-8B3B-4088-8BF7-CB9A8AD9E72D}" srcOrd="0" destOrd="0" presId="urn:microsoft.com/office/officeart/2005/8/layout/vList2"/>
    <dgm:cxn modelId="{CF2F6B9D-51EA-4C24-8200-7CDFC8E2DA26}" type="presOf" srcId="{A89C4045-72C2-42C8-BBF9-3619D8960FD0}" destId="{D4AF4D62-1290-45BB-81C6-3640A7B70AFC}" srcOrd="0" destOrd="0" presId="urn:microsoft.com/office/officeart/2005/8/layout/vList2"/>
    <dgm:cxn modelId="{9BE05BFA-AFE1-4442-88EC-0AA4C5A33419}" srcId="{0D44DB39-580B-4F2C-A6D1-3FA4AA45245B}" destId="{8BA1BF9B-E8A1-4961-BB20-181E5C77478B}" srcOrd="0" destOrd="0" parTransId="{013B9428-5752-4907-9FC6-1C4FF91DD27F}" sibTransId="{7C44E4DB-C6BE-4428-9C76-6A3CA9A13F43}"/>
    <dgm:cxn modelId="{ADBC8FD7-3187-472E-8109-7E2B586DCEE9}" type="presOf" srcId="{0D44DB39-580B-4F2C-A6D1-3FA4AA45245B}" destId="{9080676A-C882-47D6-935B-7674F4244B84}" srcOrd="0" destOrd="0" presId="urn:microsoft.com/office/officeart/2005/8/layout/vList2"/>
    <dgm:cxn modelId="{B8686BB6-9479-4AF7-A1B4-D3C6B0B97D61}" type="presOf" srcId="{19166B82-1F98-4028-BC08-F3CCFBE26877}" destId="{C986D271-514D-4F4E-9BC5-9ECF392FEF2D}" srcOrd="0" destOrd="0" presId="urn:microsoft.com/office/officeart/2005/8/layout/vList2"/>
    <dgm:cxn modelId="{5061BEEC-F8AC-42EC-929F-093040D046DD}" srcId="{0D44DB39-580B-4F2C-A6D1-3FA4AA45245B}" destId="{A432030E-57E1-43F0-BD3C-D90B23DAAE29}" srcOrd="5" destOrd="0" parTransId="{A7A870E3-F758-419A-87BA-D46DD57CA0C4}" sibTransId="{78ED66C4-5F92-4237-9687-F540A8C3DCF8}"/>
    <dgm:cxn modelId="{6457CD7F-486A-4C2C-B005-F225DA08C074}" srcId="{0D44DB39-580B-4F2C-A6D1-3FA4AA45245B}" destId="{A89C4045-72C2-42C8-BBF9-3619D8960FD0}" srcOrd="6" destOrd="0" parTransId="{3C8BD77D-DBA7-41A9-B64D-BE3C57C81004}" sibTransId="{10BE6396-7C3C-40AF-877C-85C4B3E10E68}"/>
    <dgm:cxn modelId="{F4BF3831-717E-40E8-997C-F9B647A53067}" srcId="{0D44DB39-580B-4F2C-A6D1-3FA4AA45245B}" destId="{1A105895-0B35-408B-93C1-BFFF82674E88}" srcOrd="7" destOrd="0" parTransId="{3AF60BE9-F5FD-4AE7-96E6-694EC8C97229}" sibTransId="{2AB25593-8A59-450D-AB6C-74FF24928E60}"/>
    <dgm:cxn modelId="{06246B9E-27D9-40F1-AF46-AC23B0E5A3B3}" srcId="{0D44DB39-580B-4F2C-A6D1-3FA4AA45245B}" destId="{3BCA7D5F-40A5-443A-AE8F-988577085AB4}" srcOrd="1" destOrd="0" parTransId="{C08CF191-7F5B-45B3-A4C8-271FD8FFFA35}" sibTransId="{CFC427BA-790C-48D3-B00F-404CD4DE1A21}"/>
    <dgm:cxn modelId="{F2E9F3C6-950A-4CF2-9315-A6D61ADDA889}" type="presOf" srcId="{1A105895-0B35-408B-93C1-BFFF82674E88}" destId="{53198095-EDD3-4CD9-A299-9E5DD9373E3E}" srcOrd="0" destOrd="0" presId="urn:microsoft.com/office/officeart/2005/8/layout/vList2"/>
    <dgm:cxn modelId="{99FF062B-E4B1-4704-B11A-2037C0DAB5AB}" type="presOf" srcId="{C3779AD3-E407-495A-9489-DCF481C7EB3D}" destId="{195D9483-2058-406F-B0BE-5C67A275C873}" srcOrd="0" destOrd="0" presId="urn:microsoft.com/office/officeart/2005/8/layout/vList2"/>
    <dgm:cxn modelId="{378E1BF4-1417-460F-9869-8986922564EB}" type="presParOf" srcId="{9080676A-C882-47D6-935B-7674F4244B84}" destId="{61FDB9F2-8B3B-4088-8BF7-CB9A8AD9E72D}" srcOrd="0" destOrd="0" presId="urn:microsoft.com/office/officeart/2005/8/layout/vList2"/>
    <dgm:cxn modelId="{822717F9-A2BD-4D73-8851-EC5EEDD1416F}" type="presParOf" srcId="{9080676A-C882-47D6-935B-7674F4244B84}" destId="{DD32B1F5-8CC5-466D-A2DA-FE8923307D95}" srcOrd="1" destOrd="0" presId="urn:microsoft.com/office/officeart/2005/8/layout/vList2"/>
    <dgm:cxn modelId="{5CF94894-8368-4268-875A-B6C8E924FCE0}" type="presParOf" srcId="{9080676A-C882-47D6-935B-7674F4244B84}" destId="{A869281D-6A73-4D65-B612-286D24F77845}" srcOrd="2" destOrd="0" presId="urn:microsoft.com/office/officeart/2005/8/layout/vList2"/>
    <dgm:cxn modelId="{CC7530C5-7EA4-4856-A9D1-982EFE9465F7}" type="presParOf" srcId="{9080676A-C882-47D6-935B-7674F4244B84}" destId="{573660FE-2546-43BB-98E7-621556F79837}" srcOrd="3" destOrd="0" presId="urn:microsoft.com/office/officeart/2005/8/layout/vList2"/>
    <dgm:cxn modelId="{986E230F-E153-44F9-A68B-E9A84BCB1615}" type="presParOf" srcId="{9080676A-C882-47D6-935B-7674F4244B84}" destId="{8E9F0167-0135-4144-96C9-9F312614E96B}" srcOrd="4" destOrd="0" presId="urn:microsoft.com/office/officeart/2005/8/layout/vList2"/>
    <dgm:cxn modelId="{B48BB63D-AA2A-4D00-8462-6178C56302E1}" type="presParOf" srcId="{9080676A-C882-47D6-935B-7674F4244B84}" destId="{35650ECF-C3ED-48FC-B43C-144B22FEDEDD}" srcOrd="5" destOrd="0" presId="urn:microsoft.com/office/officeart/2005/8/layout/vList2"/>
    <dgm:cxn modelId="{40CD15B3-FFB1-4F5F-9AFF-4D4A56208ECC}" type="presParOf" srcId="{9080676A-C882-47D6-935B-7674F4244B84}" destId="{195D9483-2058-406F-B0BE-5C67A275C873}" srcOrd="6" destOrd="0" presId="urn:microsoft.com/office/officeart/2005/8/layout/vList2"/>
    <dgm:cxn modelId="{FFC991D8-EF0A-422E-AAD2-56CD476AA28A}" type="presParOf" srcId="{9080676A-C882-47D6-935B-7674F4244B84}" destId="{45F42FBB-08CF-4495-845F-FD7A69293447}" srcOrd="7" destOrd="0" presId="urn:microsoft.com/office/officeart/2005/8/layout/vList2"/>
    <dgm:cxn modelId="{AC1948A7-94DF-475B-A0C5-63E610231843}" type="presParOf" srcId="{9080676A-C882-47D6-935B-7674F4244B84}" destId="{C986D271-514D-4F4E-9BC5-9ECF392FEF2D}" srcOrd="8" destOrd="0" presId="urn:microsoft.com/office/officeart/2005/8/layout/vList2"/>
    <dgm:cxn modelId="{2C582518-0463-42ED-AF96-5DA376AF8EF8}" type="presParOf" srcId="{9080676A-C882-47D6-935B-7674F4244B84}" destId="{CDC81079-B7C2-47F5-A566-9183F5DB9532}" srcOrd="9" destOrd="0" presId="urn:microsoft.com/office/officeart/2005/8/layout/vList2"/>
    <dgm:cxn modelId="{DBF957E3-F31E-4290-B76B-4470EE6B6278}" type="presParOf" srcId="{9080676A-C882-47D6-935B-7674F4244B84}" destId="{E72FE7AD-0050-42DE-AF9F-257B380F4B8D}" srcOrd="10" destOrd="0" presId="urn:microsoft.com/office/officeart/2005/8/layout/vList2"/>
    <dgm:cxn modelId="{0D1B9E99-5631-43BB-8EB0-0FA1194992BC}" type="presParOf" srcId="{9080676A-C882-47D6-935B-7674F4244B84}" destId="{F5B047FD-12A5-432D-9D29-B84F2862A5EA}" srcOrd="11" destOrd="0" presId="urn:microsoft.com/office/officeart/2005/8/layout/vList2"/>
    <dgm:cxn modelId="{435A3CE4-8495-4B3B-A044-A3C89F85659D}" type="presParOf" srcId="{9080676A-C882-47D6-935B-7674F4244B84}" destId="{D4AF4D62-1290-45BB-81C6-3640A7B70AFC}" srcOrd="12" destOrd="0" presId="urn:microsoft.com/office/officeart/2005/8/layout/vList2"/>
    <dgm:cxn modelId="{5FC18C14-D136-47A8-A007-56AE9ECD73CF}" type="presParOf" srcId="{9080676A-C882-47D6-935B-7674F4244B84}" destId="{C7EDFE75-F64A-4CD9-B293-FCB527266C42}" srcOrd="13" destOrd="0" presId="urn:microsoft.com/office/officeart/2005/8/layout/vList2"/>
    <dgm:cxn modelId="{F45E0890-B894-4983-ABCA-66B61EB890BF}" type="presParOf" srcId="{9080676A-C882-47D6-935B-7674F4244B84}" destId="{53198095-EDD3-4CD9-A299-9E5DD9373E3E}" srcOrd="1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5BA2F9-6B6F-47F9-B894-B5734D2E86C4}" type="doc">
      <dgm:prSet loTypeId="urn:microsoft.com/office/officeart/2005/8/layout/vList2" loCatId="list" qsTypeId="urn:microsoft.com/office/officeart/2005/8/quickstyle/3d4" qsCatId="3D" csTypeId="urn:microsoft.com/office/officeart/2005/8/colors/accent1_2" csCatId="accent1"/>
      <dgm:spPr/>
      <dgm:t>
        <a:bodyPr/>
        <a:lstStyle/>
        <a:p>
          <a:endParaRPr lang="en-GB"/>
        </a:p>
      </dgm:t>
    </dgm:pt>
    <dgm:pt modelId="{6EBDF59C-623D-4AFF-8AF6-317298B15E4A}">
      <dgm:prSet/>
      <dgm:spPr/>
      <dgm:t>
        <a:bodyPr/>
        <a:lstStyle/>
        <a:p>
          <a:pPr rtl="0"/>
          <a:r>
            <a:rPr lang="en-GB" b="1" dirty="0" smtClean="0"/>
            <a:t>Diffraction Contrast Tomography (DCT)</a:t>
          </a:r>
          <a:endParaRPr lang="en-GB" dirty="0"/>
        </a:p>
      </dgm:t>
    </dgm:pt>
    <dgm:pt modelId="{2406EB94-1E70-48FF-9F1E-D998C8621A08}" type="parTrans" cxnId="{594F5575-739F-4D8E-AAA3-53C0CAD811CE}">
      <dgm:prSet/>
      <dgm:spPr/>
      <dgm:t>
        <a:bodyPr/>
        <a:lstStyle/>
        <a:p>
          <a:endParaRPr lang="en-GB"/>
        </a:p>
      </dgm:t>
    </dgm:pt>
    <dgm:pt modelId="{9FD819A8-3115-414B-A691-AFED4B060867}" type="sibTrans" cxnId="{594F5575-739F-4D8E-AAA3-53C0CAD811CE}">
      <dgm:prSet/>
      <dgm:spPr/>
      <dgm:t>
        <a:bodyPr/>
        <a:lstStyle/>
        <a:p>
          <a:endParaRPr lang="en-GB"/>
        </a:p>
      </dgm:t>
    </dgm:pt>
    <dgm:pt modelId="{AF136D7C-F1F2-48CE-8DA5-37051E41C5A6}" type="pres">
      <dgm:prSet presAssocID="{F95BA2F9-6B6F-47F9-B894-B5734D2E86C4}" presName="linear" presStyleCnt="0">
        <dgm:presLayoutVars>
          <dgm:animLvl val="lvl"/>
          <dgm:resizeHandles val="exact"/>
        </dgm:presLayoutVars>
      </dgm:prSet>
      <dgm:spPr/>
      <dgm:t>
        <a:bodyPr/>
        <a:lstStyle/>
        <a:p>
          <a:endParaRPr lang="en-GB"/>
        </a:p>
      </dgm:t>
    </dgm:pt>
    <dgm:pt modelId="{9078E0CF-7B6B-49F7-B1EE-E5A3B83C137E}" type="pres">
      <dgm:prSet presAssocID="{6EBDF59C-623D-4AFF-8AF6-317298B15E4A}" presName="parentText" presStyleLbl="node1" presStyleIdx="0" presStyleCnt="1">
        <dgm:presLayoutVars>
          <dgm:chMax val="0"/>
          <dgm:bulletEnabled val="1"/>
        </dgm:presLayoutVars>
      </dgm:prSet>
      <dgm:spPr/>
      <dgm:t>
        <a:bodyPr/>
        <a:lstStyle/>
        <a:p>
          <a:endParaRPr lang="en-GB"/>
        </a:p>
      </dgm:t>
    </dgm:pt>
  </dgm:ptLst>
  <dgm:cxnLst>
    <dgm:cxn modelId="{EF185B1E-4552-4E33-BF52-7C6EBC917800}" type="presOf" srcId="{6EBDF59C-623D-4AFF-8AF6-317298B15E4A}" destId="{9078E0CF-7B6B-49F7-B1EE-E5A3B83C137E}" srcOrd="0" destOrd="0" presId="urn:microsoft.com/office/officeart/2005/8/layout/vList2"/>
    <dgm:cxn modelId="{D3401332-566E-4CD3-B351-9D3F55016262}" type="presOf" srcId="{F95BA2F9-6B6F-47F9-B894-B5734D2E86C4}" destId="{AF136D7C-F1F2-48CE-8DA5-37051E41C5A6}" srcOrd="0" destOrd="0" presId="urn:microsoft.com/office/officeart/2005/8/layout/vList2"/>
    <dgm:cxn modelId="{594F5575-739F-4D8E-AAA3-53C0CAD811CE}" srcId="{F95BA2F9-6B6F-47F9-B894-B5734D2E86C4}" destId="{6EBDF59C-623D-4AFF-8AF6-317298B15E4A}" srcOrd="0" destOrd="0" parTransId="{2406EB94-1E70-48FF-9F1E-D998C8621A08}" sibTransId="{9FD819A8-3115-414B-A691-AFED4B060867}"/>
    <dgm:cxn modelId="{9F19A578-CA9F-4415-9E1A-6E5966CF55A6}" type="presParOf" srcId="{AF136D7C-F1F2-48CE-8DA5-37051E41C5A6}" destId="{9078E0CF-7B6B-49F7-B1EE-E5A3B83C137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5BA2F9-6B6F-47F9-B894-B5734D2E86C4}" type="doc">
      <dgm:prSet loTypeId="urn:microsoft.com/office/officeart/2005/8/layout/vList2" loCatId="list" qsTypeId="urn:microsoft.com/office/officeart/2005/8/quickstyle/3d4" qsCatId="3D" csTypeId="urn:microsoft.com/office/officeart/2005/8/colors/accent1_2" csCatId="accent1" phldr="1"/>
      <dgm:spPr/>
      <dgm:t>
        <a:bodyPr/>
        <a:lstStyle/>
        <a:p>
          <a:endParaRPr lang="en-GB"/>
        </a:p>
      </dgm:t>
    </dgm:pt>
    <dgm:pt modelId="{6EBDF59C-623D-4AFF-8AF6-317298B15E4A}">
      <dgm:prSet/>
      <dgm:spPr/>
      <dgm:t>
        <a:bodyPr/>
        <a:lstStyle/>
        <a:p>
          <a:pPr rtl="0"/>
          <a:r>
            <a:rPr lang="en-GB" b="1" dirty="0" smtClean="0"/>
            <a:t>                 DCT – Data reduction</a:t>
          </a:r>
          <a:endParaRPr lang="en-GB" dirty="0"/>
        </a:p>
      </dgm:t>
    </dgm:pt>
    <dgm:pt modelId="{9FD819A8-3115-414B-A691-AFED4B060867}" type="sibTrans" cxnId="{594F5575-739F-4D8E-AAA3-53C0CAD811CE}">
      <dgm:prSet/>
      <dgm:spPr/>
      <dgm:t>
        <a:bodyPr/>
        <a:lstStyle/>
        <a:p>
          <a:endParaRPr lang="en-GB"/>
        </a:p>
      </dgm:t>
    </dgm:pt>
    <dgm:pt modelId="{2406EB94-1E70-48FF-9F1E-D998C8621A08}" type="parTrans" cxnId="{594F5575-739F-4D8E-AAA3-53C0CAD811CE}">
      <dgm:prSet/>
      <dgm:spPr/>
      <dgm:t>
        <a:bodyPr/>
        <a:lstStyle/>
        <a:p>
          <a:endParaRPr lang="en-GB"/>
        </a:p>
      </dgm:t>
    </dgm:pt>
    <dgm:pt modelId="{AF136D7C-F1F2-48CE-8DA5-37051E41C5A6}" type="pres">
      <dgm:prSet presAssocID="{F95BA2F9-6B6F-47F9-B894-B5734D2E86C4}" presName="linear" presStyleCnt="0">
        <dgm:presLayoutVars>
          <dgm:animLvl val="lvl"/>
          <dgm:resizeHandles val="exact"/>
        </dgm:presLayoutVars>
      </dgm:prSet>
      <dgm:spPr/>
      <dgm:t>
        <a:bodyPr/>
        <a:lstStyle/>
        <a:p>
          <a:endParaRPr lang="en-GB"/>
        </a:p>
      </dgm:t>
    </dgm:pt>
    <dgm:pt modelId="{9078E0CF-7B6B-49F7-B1EE-E5A3B83C137E}" type="pres">
      <dgm:prSet presAssocID="{6EBDF59C-623D-4AFF-8AF6-317298B15E4A}" presName="parentText" presStyleLbl="node1" presStyleIdx="0" presStyleCnt="1" custLinFactNeighborX="-715">
        <dgm:presLayoutVars>
          <dgm:chMax val="0"/>
          <dgm:bulletEnabled val="1"/>
        </dgm:presLayoutVars>
      </dgm:prSet>
      <dgm:spPr/>
      <dgm:t>
        <a:bodyPr/>
        <a:lstStyle/>
        <a:p>
          <a:endParaRPr lang="en-GB"/>
        </a:p>
      </dgm:t>
    </dgm:pt>
  </dgm:ptLst>
  <dgm:cxnLst>
    <dgm:cxn modelId="{6869437E-042A-4533-AB0F-82383DAB19DB}" type="presOf" srcId="{6EBDF59C-623D-4AFF-8AF6-317298B15E4A}" destId="{9078E0CF-7B6B-49F7-B1EE-E5A3B83C137E}" srcOrd="0" destOrd="0" presId="urn:microsoft.com/office/officeart/2005/8/layout/vList2"/>
    <dgm:cxn modelId="{594F5575-739F-4D8E-AAA3-53C0CAD811CE}" srcId="{F95BA2F9-6B6F-47F9-B894-B5734D2E86C4}" destId="{6EBDF59C-623D-4AFF-8AF6-317298B15E4A}" srcOrd="0" destOrd="0" parTransId="{2406EB94-1E70-48FF-9F1E-D998C8621A08}" sibTransId="{9FD819A8-3115-414B-A691-AFED4B060867}"/>
    <dgm:cxn modelId="{534E9F5A-F8DF-4339-ACAB-440AC0B6F099}" type="presOf" srcId="{F95BA2F9-6B6F-47F9-B894-B5734D2E86C4}" destId="{AF136D7C-F1F2-48CE-8DA5-37051E41C5A6}" srcOrd="0" destOrd="0" presId="urn:microsoft.com/office/officeart/2005/8/layout/vList2"/>
    <dgm:cxn modelId="{1B3BB6B1-89DF-4750-BFE0-F726BE019C8A}" type="presParOf" srcId="{AF136D7C-F1F2-48CE-8DA5-37051E41C5A6}" destId="{9078E0CF-7B6B-49F7-B1EE-E5A3B83C137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F2C90B-E429-4F33-B484-615BA516458A}"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n-GB"/>
        </a:p>
      </dgm:t>
    </dgm:pt>
    <dgm:pt modelId="{57EFAD90-9DEC-411D-B47B-6C8D27EF1C95}">
      <dgm:prSet/>
      <dgm:spPr/>
      <dgm:t>
        <a:bodyPr/>
        <a:lstStyle/>
        <a:p>
          <a:pPr rtl="0"/>
          <a:r>
            <a:rPr lang="en-US" smtClean="0"/>
            <a:t>Thank you for your attention!</a:t>
          </a:r>
          <a:endParaRPr lang="en-GB"/>
        </a:p>
      </dgm:t>
    </dgm:pt>
    <dgm:pt modelId="{2F0CC860-5E3A-493C-86D8-E0E5721B306C}" type="parTrans" cxnId="{8F2A9617-8E4C-4F54-8361-245DB766C1CF}">
      <dgm:prSet/>
      <dgm:spPr/>
      <dgm:t>
        <a:bodyPr/>
        <a:lstStyle/>
        <a:p>
          <a:endParaRPr lang="en-GB"/>
        </a:p>
      </dgm:t>
    </dgm:pt>
    <dgm:pt modelId="{BA09E1FB-E96A-4AE5-9385-54CBF1C25425}" type="sibTrans" cxnId="{8F2A9617-8E4C-4F54-8361-245DB766C1CF}">
      <dgm:prSet/>
      <dgm:spPr/>
      <dgm:t>
        <a:bodyPr/>
        <a:lstStyle/>
        <a:p>
          <a:endParaRPr lang="en-GB"/>
        </a:p>
      </dgm:t>
    </dgm:pt>
    <dgm:pt modelId="{8574F6FF-33B9-4917-881E-4D8B43716460}">
      <dgm:prSet/>
      <dgm:spPr/>
      <dgm:t>
        <a:bodyPr/>
        <a:lstStyle/>
        <a:p>
          <a:pPr rtl="0"/>
          <a:r>
            <a:rPr lang="en-US" smtClean="0"/>
            <a:t>Merci pour votre attention</a:t>
          </a:r>
          <a:endParaRPr lang="en-GB"/>
        </a:p>
      </dgm:t>
    </dgm:pt>
    <dgm:pt modelId="{9120E560-4BD5-427C-AAF7-679353D2980F}" type="parTrans" cxnId="{C9ABC73C-90CC-41E4-AFAA-5408F8348A56}">
      <dgm:prSet/>
      <dgm:spPr/>
      <dgm:t>
        <a:bodyPr/>
        <a:lstStyle/>
        <a:p>
          <a:endParaRPr lang="en-GB"/>
        </a:p>
      </dgm:t>
    </dgm:pt>
    <dgm:pt modelId="{56D38B99-C0CD-4C2E-9E5F-34C17C97B945}" type="sibTrans" cxnId="{C9ABC73C-90CC-41E4-AFAA-5408F8348A56}">
      <dgm:prSet/>
      <dgm:spPr/>
      <dgm:t>
        <a:bodyPr/>
        <a:lstStyle/>
        <a:p>
          <a:endParaRPr lang="en-GB"/>
        </a:p>
      </dgm:t>
    </dgm:pt>
    <dgm:pt modelId="{DA4210BC-A916-4464-9308-E6817FA30329}">
      <dgm:prSet/>
      <dgm:spPr/>
      <dgm:t>
        <a:bodyPr/>
        <a:lstStyle/>
        <a:p>
          <a:pPr rtl="0"/>
          <a:r>
            <a:rPr lang="pl-PL" smtClean="0"/>
            <a:t>Dziękuję bardzo za uwagę</a:t>
          </a:r>
          <a:endParaRPr lang="en-GB"/>
        </a:p>
      </dgm:t>
    </dgm:pt>
    <dgm:pt modelId="{7217DB3C-AE43-417F-90D7-EEA5FF3B60CE}" type="parTrans" cxnId="{3ED9D8C8-0D12-43A9-9D99-D5943718186B}">
      <dgm:prSet/>
      <dgm:spPr/>
      <dgm:t>
        <a:bodyPr/>
        <a:lstStyle/>
        <a:p>
          <a:endParaRPr lang="en-GB"/>
        </a:p>
      </dgm:t>
    </dgm:pt>
    <dgm:pt modelId="{975BCCBD-1CA7-40C9-B949-F9ED9B93ACE0}" type="sibTrans" cxnId="{3ED9D8C8-0D12-43A9-9D99-D5943718186B}">
      <dgm:prSet/>
      <dgm:spPr/>
      <dgm:t>
        <a:bodyPr/>
        <a:lstStyle/>
        <a:p>
          <a:endParaRPr lang="en-GB"/>
        </a:p>
      </dgm:t>
    </dgm:pt>
    <dgm:pt modelId="{E0CD3DDE-0070-4569-BD4C-E0A753B46FF9}" type="pres">
      <dgm:prSet presAssocID="{ABF2C90B-E429-4F33-B484-615BA516458A}" presName="Name0" presStyleCnt="0">
        <dgm:presLayoutVars>
          <dgm:chMax val="7"/>
          <dgm:dir/>
          <dgm:animLvl val="lvl"/>
          <dgm:resizeHandles val="exact"/>
        </dgm:presLayoutVars>
      </dgm:prSet>
      <dgm:spPr/>
      <dgm:t>
        <a:bodyPr/>
        <a:lstStyle/>
        <a:p>
          <a:endParaRPr lang="en-GB"/>
        </a:p>
      </dgm:t>
    </dgm:pt>
    <dgm:pt modelId="{C8C33E3D-E6F7-4707-9090-06B9A8970E8B}" type="pres">
      <dgm:prSet presAssocID="{57EFAD90-9DEC-411D-B47B-6C8D27EF1C95}" presName="circle1" presStyleLbl="node1" presStyleIdx="0" presStyleCnt="3"/>
      <dgm:spPr/>
    </dgm:pt>
    <dgm:pt modelId="{371C3654-110A-49A6-AB18-C738C8E9B019}" type="pres">
      <dgm:prSet presAssocID="{57EFAD90-9DEC-411D-B47B-6C8D27EF1C95}" presName="space" presStyleCnt="0"/>
      <dgm:spPr/>
    </dgm:pt>
    <dgm:pt modelId="{9830335E-E054-4BB6-A4B6-8D21B6E83040}" type="pres">
      <dgm:prSet presAssocID="{57EFAD90-9DEC-411D-B47B-6C8D27EF1C95}" presName="rect1" presStyleLbl="alignAcc1" presStyleIdx="0" presStyleCnt="3"/>
      <dgm:spPr/>
      <dgm:t>
        <a:bodyPr/>
        <a:lstStyle/>
        <a:p>
          <a:endParaRPr lang="en-GB"/>
        </a:p>
      </dgm:t>
    </dgm:pt>
    <dgm:pt modelId="{9A1C8041-8BC0-4827-A9B3-8B8253C9C34D}" type="pres">
      <dgm:prSet presAssocID="{8574F6FF-33B9-4917-881E-4D8B43716460}" presName="vertSpace2" presStyleLbl="node1" presStyleIdx="0" presStyleCnt="3"/>
      <dgm:spPr/>
    </dgm:pt>
    <dgm:pt modelId="{E89E95AE-FA50-4921-9F7A-0E04C685EE62}" type="pres">
      <dgm:prSet presAssocID="{8574F6FF-33B9-4917-881E-4D8B43716460}" presName="circle2" presStyleLbl="node1" presStyleIdx="1" presStyleCnt="3"/>
      <dgm:spPr/>
    </dgm:pt>
    <dgm:pt modelId="{7ADBB4F9-8A27-4607-9B1B-EC00A16D03B4}" type="pres">
      <dgm:prSet presAssocID="{8574F6FF-33B9-4917-881E-4D8B43716460}" presName="rect2" presStyleLbl="alignAcc1" presStyleIdx="1" presStyleCnt="3"/>
      <dgm:spPr/>
      <dgm:t>
        <a:bodyPr/>
        <a:lstStyle/>
        <a:p>
          <a:endParaRPr lang="en-GB"/>
        </a:p>
      </dgm:t>
    </dgm:pt>
    <dgm:pt modelId="{50CF447D-07F3-4D56-99DB-D3110D9412DC}" type="pres">
      <dgm:prSet presAssocID="{DA4210BC-A916-4464-9308-E6817FA30329}" presName="vertSpace3" presStyleLbl="node1" presStyleIdx="1" presStyleCnt="3"/>
      <dgm:spPr/>
    </dgm:pt>
    <dgm:pt modelId="{CE41BFC0-9205-4F83-BC63-695AFC8EBEBF}" type="pres">
      <dgm:prSet presAssocID="{DA4210BC-A916-4464-9308-E6817FA30329}" presName="circle3" presStyleLbl="node1" presStyleIdx="2" presStyleCnt="3"/>
      <dgm:spPr/>
    </dgm:pt>
    <dgm:pt modelId="{391BC1D6-6C58-42CE-845D-53165430BF65}" type="pres">
      <dgm:prSet presAssocID="{DA4210BC-A916-4464-9308-E6817FA30329}" presName="rect3" presStyleLbl="alignAcc1" presStyleIdx="2" presStyleCnt="3"/>
      <dgm:spPr/>
      <dgm:t>
        <a:bodyPr/>
        <a:lstStyle/>
        <a:p>
          <a:endParaRPr lang="en-GB"/>
        </a:p>
      </dgm:t>
    </dgm:pt>
    <dgm:pt modelId="{827F95ED-8190-4593-8DD2-CED7CB802516}" type="pres">
      <dgm:prSet presAssocID="{57EFAD90-9DEC-411D-B47B-6C8D27EF1C95}" presName="rect1ParTxNoCh" presStyleLbl="alignAcc1" presStyleIdx="2" presStyleCnt="3">
        <dgm:presLayoutVars>
          <dgm:chMax val="1"/>
          <dgm:bulletEnabled val="1"/>
        </dgm:presLayoutVars>
      </dgm:prSet>
      <dgm:spPr/>
      <dgm:t>
        <a:bodyPr/>
        <a:lstStyle/>
        <a:p>
          <a:endParaRPr lang="en-GB"/>
        </a:p>
      </dgm:t>
    </dgm:pt>
    <dgm:pt modelId="{FFB2C44C-9C94-4573-B242-F402F22DC795}" type="pres">
      <dgm:prSet presAssocID="{8574F6FF-33B9-4917-881E-4D8B43716460}" presName="rect2ParTxNoCh" presStyleLbl="alignAcc1" presStyleIdx="2" presStyleCnt="3">
        <dgm:presLayoutVars>
          <dgm:chMax val="1"/>
          <dgm:bulletEnabled val="1"/>
        </dgm:presLayoutVars>
      </dgm:prSet>
      <dgm:spPr/>
      <dgm:t>
        <a:bodyPr/>
        <a:lstStyle/>
        <a:p>
          <a:endParaRPr lang="en-GB"/>
        </a:p>
      </dgm:t>
    </dgm:pt>
    <dgm:pt modelId="{2525C15B-02A7-4678-9A95-F501292C0DD5}" type="pres">
      <dgm:prSet presAssocID="{DA4210BC-A916-4464-9308-E6817FA30329}" presName="rect3ParTxNoCh" presStyleLbl="alignAcc1" presStyleIdx="2" presStyleCnt="3">
        <dgm:presLayoutVars>
          <dgm:chMax val="1"/>
          <dgm:bulletEnabled val="1"/>
        </dgm:presLayoutVars>
      </dgm:prSet>
      <dgm:spPr/>
      <dgm:t>
        <a:bodyPr/>
        <a:lstStyle/>
        <a:p>
          <a:endParaRPr lang="en-GB"/>
        </a:p>
      </dgm:t>
    </dgm:pt>
  </dgm:ptLst>
  <dgm:cxnLst>
    <dgm:cxn modelId="{734A6BC3-4075-4353-8FA3-94FD779FEACC}" type="presOf" srcId="{8574F6FF-33B9-4917-881E-4D8B43716460}" destId="{FFB2C44C-9C94-4573-B242-F402F22DC795}" srcOrd="1" destOrd="0" presId="urn:microsoft.com/office/officeart/2005/8/layout/target3"/>
    <dgm:cxn modelId="{A87497C4-547D-4703-8C22-7D895143301F}" type="presOf" srcId="{DA4210BC-A916-4464-9308-E6817FA30329}" destId="{2525C15B-02A7-4678-9A95-F501292C0DD5}" srcOrd="1" destOrd="0" presId="urn:microsoft.com/office/officeart/2005/8/layout/target3"/>
    <dgm:cxn modelId="{45215B08-01AB-415E-9E85-55C5D33ABCC4}" type="presOf" srcId="{ABF2C90B-E429-4F33-B484-615BA516458A}" destId="{E0CD3DDE-0070-4569-BD4C-E0A753B46FF9}" srcOrd="0" destOrd="0" presId="urn:microsoft.com/office/officeart/2005/8/layout/target3"/>
    <dgm:cxn modelId="{3ED9D8C8-0D12-43A9-9D99-D5943718186B}" srcId="{ABF2C90B-E429-4F33-B484-615BA516458A}" destId="{DA4210BC-A916-4464-9308-E6817FA30329}" srcOrd="2" destOrd="0" parTransId="{7217DB3C-AE43-417F-90D7-EEA5FF3B60CE}" sibTransId="{975BCCBD-1CA7-40C9-B949-F9ED9B93ACE0}"/>
    <dgm:cxn modelId="{E074C53F-610B-4400-8D66-125992D9F879}" type="presOf" srcId="{57EFAD90-9DEC-411D-B47B-6C8D27EF1C95}" destId="{9830335E-E054-4BB6-A4B6-8D21B6E83040}" srcOrd="0" destOrd="0" presId="urn:microsoft.com/office/officeart/2005/8/layout/target3"/>
    <dgm:cxn modelId="{C9ABC73C-90CC-41E4-AFAA-5408F8348A56}" srcId="{ABF2C90B-E429-4F33-B484-615BA516458A}" destId="{8574F6FF-33B9-4917-881E-4D8B43716460}" srcOrd="1" destOrd="0" parTransId="{9120E560-4BD5-427C-AAF7-679353D2980F}" sibTransId="{56D38B99-C0CD-4C2E-9E5F-34C17C97B945}"/>
    <dgm:cxn modelId="{894E98AB-AF1C-4009-A95C-C94D6008A689}" type="presOf" srcId="{57EFAD90-9DEC-411D-B47B-6C8D27EF1C95}" destId="{827F95ED-8190-4593-8DD2-CED7CB802516}" srcOrd="1" destOrd="0" presId="urn:microsoft.com/office/officeart/2005/8/layout/target3"/>
    <dgm:cxn modelId="{476DE66B-E33E-4C1F-AA3B-526592C4D0FB}" type="presOf" srcId="{DA4210BC-A916-4464-9308-E6817FA30329}" destId="{391BC1D6-6C58-42CE-845D-53165430BF65}" srcOrd="0" destOrd="0" presId="urn:microsoft.com/office/officeart/2005/8/layout/target3"/>
    <dgm:cxn modelId="{8F2A9617-8E4C-4F54-8361-245DB766C1CF}" srcId="{ABF2C90B-E429-4F33-B484-615BA516458A}" destId="{57EFAD90-9DEC-411D-B47B-6C8D27EF1C95}" srcOrd="0" destOrd="0" parTransId="{2F0CC860-5E3A-493C-86D8-E0E5721B306C}" sibTransId="{BA09E1FB-E96A-4AE5-9385-54CBF1C25425}"/>
    <dgm:cxn modelId="{F3147DDB-6C03-4FC5-95FF-00237E5E68B2}" type="presOf" srcId="{8574F6FF-33B9-4917-881E-4D8B43716460}" destId="{7ADBB4F9-8A27-4607-9B1B-EC00A16D03B4}" srcOrd="0" destOrd="0" presId="urn:microsoft.com/office/officeart/2005/8/layout/target3"/>
    <dgm:cxn modelId="{D2ED1E33-2890-4615-A6BD-A54089D502DA}" type="presParOf" srcId="{E0CD3DDE-0070-4569-BD4C-E0A753B46FF9}" destId="{C8C33E3D-E6F7-4707-9090-06B9A8970E8B}" srcOrd="0" destOrd="0" presId="urn:microsoft.com/office/officeart/2005/8/layout/target3"/>
    <dgm:cxn modelId="{E3BFEF46-CD62-4E4E-9E64-3D0C794B113B}" type="presParOf" srcId="{E0CD3DDE-0070-4569-BD4C-E0A753B46FF9}" destId="{371C3654-110A-49A6-AB18-C738C8E9B019}" srcOrd="1" destOrd="0" presId="urn:microsoft.com/office/officeart/2005/8/layout/target3"/>
    <dgm:cxn modelId="{8D81C27C-0EA1-45DF-B05B-6E603B8D63C0}" type="presParOf" srcId="{E0CD3DDE-0070-4569-BD4C-E0A753B46FF9}" destId="{9830335E-E054-4BB6-A4B6-8D21B6E83040}" srcOrd="2" destOrd="0" presId="urn:microsoft.com/office/officeart/2005/8/layout/target3"/>
    <dgm:cxn modelId="{F939E557-4B22-4E07-86A6-BE90066D42B2}" type="presParOf" srcId="{E0CD3DDE-0070-4569-BD4C-E0A753B46FF9}" destId="{9A1C8041-8BC0-4827-A9B3-8B8253C9C34D}" srcOrd="3" destOrd="0" presId="urn:microsoft.com/office/officeart/2005/8/layout/target3"/>
    <dgm:cxn modelId="{2E09ED95-4680-427E-B150-57372959C1C2}" type="presParOf" srcId="{E0CD3DDE-0070-4569-BD4C-E0A753B46FF9}" destId="{E89E95AE-FA50-4921-9F7A-0E04C685EE62}" srcOrd="4" destOrd="0" presId="urn:microsoft.com/office/officeart/2005/8/layout/target3"/>
    <dgm:cxn modelId="{508472A7-BB89-4CAF-9E02-B6632702FB53}" type="presParOf" srcId="{E0CD3DDE-0070-4569-BD4C-E0A753B46FF9}" destId="{7ADBB4F9-8A27-4607-9B1B-EC00A16D03B4}" srcOrd="5" destOrd="0" presId="urn:microsoft.com/office/officeart/2005/8/layout/target3"/>
    <dgm:cxn modelId="{23BCEE33-847F-4EC3-AA66-17FFBF642E39}" type="presParOf" srcId="{E0CD3DDE-0070-4569-BD4C-E0A753B46FF9}" destId="{50CF447D-07F3-4D56-99DB-D3110D9412DC}" srcOrd="6" destOrd="0" presId="urn:microsoft.com/office/officeart/2005/8/layout/target3"/>
    <dgm:cxn modelId="{A2A62980-76D0-41A8-92B1-9D3535A16D0B}" type="presParOf" srcId="{E0CD3DDE-0070-4569-BD4C-E0A753B46FF9}" destId="{CE41BFC0-9205-4F83-BC63-695AFC8EBEBF}" srcOrd="7" destOrd="0" presId="urn:microsoft.com/office/officeart/2005/8/layout/target3"/>
    <dgm:cxn modelId="{B656202A-CC73-4BDA-932C-F81EAA769325}" type="presParOf" srcId="{E0CD3DDE-0070-4569-BD4C-E0A753B46FF9}" destId="{391BC1D6-6C58-42CE-845D-53165430BF65}" srcOrd="8" destOrd="0" presId="urn:microsoft.com/office/officeart/2005/8/layout/target3"/>
    <dgm:cxn modelId="{CCFE74F7-3D25-436B-851D-FEF3EBE32D11}" type="presParOf" srcId="{E0CD3DDE-0070-4569-BD4C-E0A753B46FF9}" destId="{827F95ED-8190-4593-8DD2-CED7CB802516}" srcOrd="9" destOrd="0" presId="urn:microsoft.com/office/officeart/2005/8/layout/target3"/>
    <dgm:cxn modelId="{E9A721A8-51F0-4D09-BCF5-CF0F6472CACD}" type="presParOf" srcId="{E0CD3DDE-0070-4569-BD4C-E0A753B46FF9}" destId="{FFB2C44C-9C94-4573-B242-F402F22DC795}" srcOrd="10" destOrd="0" presId="urn:microsoft.com/office/officeart/2005/8/layout/target3"/>
    <dgm:cxn modelId="{3D561628-915F-478D-BE61-45CB1F9A0E9F}" type="presParOf" srcId="{E0CD3DDE-0070-4569-BD4C-E0A753B46FF9}" destId="{2525C15B-02A7-4678-9A95-F501292C0DD5}"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3ECFE-2B70-49CB-87F1-F389C124B946}">
      <dsp:nvSpPr>
        <dsp:cNvPr id="0" name=""/>
        <dsp:cNvSpPr/>
      </dsp:nvSpPr>
      <dsp:spPr>
        <a:xfrm>
          <a:off x="0" y="10268"/>
          <a:ext cx="3591698"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b="1" kern="1200" smtClean="0"/>
            <a:t>Applications</a:t>
          </a:r>
          <a:endParaRPr lang="en-GB" sz="1400" kern="1200"/>
        </a:p>
      </dsp:txBody>
      <dsp:txXfrm>
        <a:off x="16392" y="26660"/>
        <a:ext cx="3558914" cy="303006"/>
      </dsp:txXfrm>
    </dsp:sp>
    <dsp:sp modelId="{39253C16-0EC3-42DC-8F3D-BAAA30864298}">
      <dsp:nvSpPr>
        <dsp:cNvPr id="0" name=""/>
        <dsp:cNvSpPr/>
      </dsp:nvSpPr>
      <dsp:spPr>
        <a:xfrm>
          <a:off x="0" y="386378"/>
          <a:ext cx="3591698"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kern="1200" smtClean="0"/>
            <a:t>Structural materials </a:t>
          </a:r>
          <a:endParaRPr lang="en-GB" sz="1400" kern="1200"/>
        </a:p>
      </dsp:txBody>
      <dsp:txXfrm>
        <a:off x="16392" y="402770"/>
        <a:ext cx="3558914" cy="303006"/>
      </dsp:txXfrm>
    </dsp:sp>
    <dsp:sp modelId="{88C35C13-5E41-478A-91BF-A85111208739}">
      <dsp:nvSpPr>
        <dsp:cNvPr id="0" name=""/>
        <dsp:cNvSpPr/>
      </dsp:nvSpPr>
      <dsp:spPr>
        <a:xfrm>
          <a:off x="0" y="762488"/>
          <a:ext cx="3591698"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kern="1200" smtClean="0"/>
            <a:t>Energy materials </a:t>
          </a:r>
          <a:endParaRPr lang="en-GB" sz="1400" kern="1200"/>
        </a:p>
      </dsp:txBody>
      <dsp:txXfrm>
        <a:off x="16392" y="778880"/>
        <a:ext cx="3558914" cy="303006"/>
      </dsp:txXfrm>
    </dsp:sp>
    <dsp:sp modelId="{8CFBE015-5B46-4CAE-9199-84079F1EAE83}">
      <dsp:nvSpPr>
        <dsp:cNvPr id="0" name=""/>
        <dsp:cNvSpPr/>
      </dsp:nvSpPr>
      <dsp:spPr>
        <a:xfrm>
          <a:off x="0" y="1138598"/>
          <a:ext cx="3591698"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kern="1200" smtClean="0"/>
            <a:t>Hydrogen storage materials </a:t>
          </a:r>
          <a:endParaRPr lang="en-GB" sz="1400" kern="1200"/>
        </a:p>
      </dsp:txBody>
      <dsp:txXfrm>
        <a:off x="16392" y="1154990"/>
        <a:ext cx="3558914" cy="303006"/>
      </dsp:txXfrm>
    </dsp:sp>
    <dsp:sp modelId="{75CE973B-FE71-49AC-A0FE-1BB83CA16886}">
      <dsp:nvSpPr>
        <dsp:cNvPr id="0" name=""/>
        <dsp:cNvSpPr/>
      </dsp:nvSpPr>
      <dsp:spPr>
        <a:xfrm>
          <a:off x="0" y="1514708"/>
          <a:ext cx="3591698"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kern="1200" smtClean="0"/>
            <a:t>Batteries </a:t>
          </a:r>
          <a:endParaRPr lang="en-GB" sz="1400" kern="1200"/>
        </a:p>
      </dsp:txBody>
      <dsp:txXfrm>
        <a:off x="16392" y="1531100"/>
        <a:ext cx="3558914" cy="303006"/>
      </dsp:txXfrm>
    </dsp:sp>
    <dsp:sp modelId="{8081AB2B-EB7F-4E8C-83A1-9D1F929B956E}">
      <dsp:nvSpPr>
        <dsp:cNvPr id="0" name=""/>
        <dsp:cNvSpPr/>
      </dsp:nvSpPr>
      <dsp:spPr>
        <a:xfrm>
          <a:off x="0" y="1890818"/>
          <a:ext cx="3591698"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kern="1200" smtClean="0"/>
            <a:t>Fuel Cells </a:t>
          </a:r>
          <a:endParaRPr lang="en-GB" sz="1400" kern="1200"/>
        </a:p>
      </dsp:txBody>
      <dsp:txXfrm>
        <a:off x="16392" y="1907210"/>
        <a:ext cx="3558914" cy="303006"/>
      </dsp:txXfrm>
    </dsp:sp>
    <dsp:sp modelId="{3227BFE3-4FC4-489F-B06A-9F6A1DD83712}">
      <dsp:nvSpPr>
        <dsp:cNvPr id="0" name=""/>
        <dsp:cNvSpPr/>
      </dsp:nvSpPr>
      <dsp:spPr>
        <a:xfrm>
          <a:off x="0" y="2266928"/>
          <a:ext cx="3591698"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kern="1200" smtClean="0"/>
            <a:t>Engineering materials </a:t>
          </a:r>
          <a:endParaRPr lang="en-GB" sz="1400" kern="1200"/>
        </a:p>
      </dsp:txBody>
      <dsp:txXfrm>
        <a:off x="16392" y="2283320"/>
        <a:ext cx="3558914" cy="303006"/>
      </dsp:txXfrm>
    </dsp:sp>
    <dsp:sp modelId="{D98B3999-1C8C-4BCD-A002-1706281CAD66}">
      <dsp:nvSpPr>
        <dsp:cNvPr id="0" name=""/>
        <dsp:cNvSpPr/>
      </dsp:nvSpPr>
      <dsp:spPr>
        <a:xfrm>
          <a:off x="0" y="2643038"/>
          <a:ext cx="3591698"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kern="1200" smtClean="0"/>
            <a:t>Microelectronics materials </a:t>
          </a:r>
          <a:endParaRPr lang="en-GB" sz="1400" kern="1200"/>
        </a:p>
      </dsp:txBody>
      <dsp:txXfrm>
        <a:off x="16392" y="2659430"/>
        <a:ext cx="3558914" cy="303006"/>
      </dsp:txXfrm>
    </dsp:sp>
    <dsp:sp modelId="{81887173-32C1-4AEF-B7E1-727BE3797164}">
      <dsp:nvSpPr>
        <dsp:cNvPr id="0" name=""/>
        <dsp:cNvSpPr/>
      </dsp:nvSpPr>
      <dsp:spPr>
        <a:xfrm>
          <a:off x="0" y="3019148"/>
          <a:ext cx="3591698"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kern="1200" smtClean="0"/>
            <a:t>Metallurgy </a:t>
          </a:r>
          <a:endParaRPr lang="en-GB" sz="1400" kern="1200"/>
        </a:p>
      </dsp:txBody>
      <dsp:txXfrm>
        <a:off x="16392" y="3035540"/>
        <a:ext cx="3558914" cy="303006"/>
      </dsp:txXfrm>
    </dsp:sp>
    <dsp:sp modelId="{B325F399-DA00-4430-8C5D-24BD6689F3E1}">
      <dsp:nvSpPr>
        <dsp:cNvPr id="0" name=""/>
        <dsp:cNvSpPr/>
      </dsp:nvSpPr>
      <dsp:spPr>
        <a:xfrm>
          <a:off x="0" y="3395259"/>
          <a:ext cx="3591698"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kern="1200" smtClean="0"/>
            <a:t>Automotive </a:t>
          </a:r>
          <a:endParaRPr lang="en-GB" sz="1400" kern="1200"/>
        </a:p>
      </dsp:txBody>
      <dsp:txXfrm>
        <a:off x="16392" y="3411651"/>
        <a:ext cx="3558914" cy="303006"/>
      </dsp:txXfrm>
    </dsp:sp>
    <dsp:sp modelId="{67730E21-20CA-43F1-A09E-FE0796D5CD75}">
      <dsp:nvSpPr>
        <dsp:cNvPr id="0" name=""/>
        <dsp:cNvSpPr/>
      </dsp:nvSpPr>
      <dsp:spPr>
        <a:xfrm>
          <a:off x="0" y="3771369"/>
          <a:ext cx="3591698"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kern="1200" smtClean="0"/>
            <a:t>Aviation </a:t>
          </a:r>
          <a:endParaRPr lang="en-GB" sz="1400" kern="1200"/>
        </a:p>
      </dsp:txBody>
      <dsp:txXfrm>
        <a:off x="16392" y="3787761"/>
        <a:ext cx="3558914" cy="303006"/>
      </dsp:txXfrm>
    </dsp:sp>
    <dsp:sp modelId="{4E3233EB-357C-4F4D-BB61-4456C1F2932D}">
      <dsp:nvSpPr>
        <dsp:cNvPr id="0" name=""/>
        <dsp:cNvSpPr/>
      </dsp:nvSpPr>
      <dsp:spPr>
        <a:xfrm>
          <a:off x="0" y="4147479"/>
          <a:ext cx="3591698"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kern="1200" smtClean="0"/>
            <a:t>Functional Materials</a:t>
          </a:r>
          <a:endParaRPr lang="en-GB" sz="1400" kern="1200"/>
        </a:p>
      </dsp:txBody>
      <dsp:txXfrm>
        <a:off x="16392" y="4163871"/>
        <a:ext cx="3558914" cy="3030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FDB9F2-8B3B-4088-8BF7-CB9A8AD9E72D}">
      <dsp:nvSpPr>
        <dsp:cNvPr id="0" name=""/>
        <dsp:cNvSpPr/>
      </dsp:nvSpPr>
      <dsp:spPr>
        <a:xfrm>
          <a:off x="0" y="105874"/>
          <a:ext cx="3999471"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GB" sz="1700" b="1" kern="1200" smtClean="0"/>
            <a:t>Techniques</a:t>
          </a:r>
          <a:endParaRPr lang="en-GB" sz="1700" kern="1200"/>
        </a:p>
      </dsp:txBody>
      <dsp:txXfrm>
        <a:off x="19904" y="125778"/>
        <a:ext cx="3959663" cy="367937"/>
      </dsp:txXfrm>
    </dsp:sp>
    <dsp:sp modelId="{A869281D-6A73-4D65-B612-286D24F77845}">
      <dsp:nvSpPr>
        <dsp:cNvPr id="0" name=""/>
        <dsp:cNvSpPr/>
      </dsp:nvSpPr>
      <dsp:spPr>
        <a:xfrm>
          <a:off x="0" y="562579"/>
          <a:ext cx="3999471"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GB" sz="1700" kern="1200" smtClean="0"/>
            <a:t>XRD - X-ray diffraction (single crystal)</a:t>
          </a:r>
          <a:endParaRPr lang="en-GB" sz="1700" kern="1200"/>
        </a:p>
      </dsp:txBody>
      <dsp:txXfrm>
        <a:off x="19904" y="582483"/>
        <a:ext cx="3959663" cy="367937"/>
      </dsp:txXfrm>
    </dsp:sp>
    <dsp:sp modelId="{8E9F0167-0135-4144-96C9-9F312614E96B}">
      <dsp:nvSpPr>
        <dsp:cNvPr id="0" name=""/>
        <dsp:cNvSpPr/>
      </dsp:nvSpPr>
      <dsp:spPr>
        <a:xfrm>
          <a:off x="0" y="1019284"/>
          <a:ext cx="3999471"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GB" sz="1700" kern="1200" smtClean="0"/>
            <a:t>Powder diffraction </a:t>
          </a:r>
          <a:endParaRPr lang="en-GB" sz="1700" kern="1200"/>
        </a:p>
      </dsp:txBody>
      <dsp:txXfrm>
        <a:off x="19904" y="1039188"/>
        <a:ext cx="3959663" cy="367937"/>
      </dsp:txXfrm>
    </dsp:sp>
    <dsp:sp modelId="{195D9483-2058-406F-B0BE-5C67A275C873}">
      <dsp:nvSpPr>
        <dsp:cNvPr id="0" name=""/>
        <dsp:cNvSpPr/>
      </dsp:nvSpPr>
      <dsp:spPr>
        <a:xfrm>
          <a:off x="0" y="1475989"/>
          <a:ext cx="3999471"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GB" sz="1700" kern="1200" smtClean="0"/>
            <a:t>Diffraction contrast tomography </a:t>
          </a:r>
          <a:endParaRPr lang="en-GB" sz="1700" kern="1200"/>
        </a:p>
      </dsp:txBody>
      <dsp:txXfrm>
        <a:off x="19904" y="1495893"/>
        <a:ext cx="3959663" cy="367937"/>
      </dsp:txXfrm>
    </dsp:sp>
    <dsp:sp modelId="{C986D271-514D-4F4E-9BC5-9ECF392FEF2D}">
      <dsp:nvSpPr>
        <dsp:cNvPr id="0" name=""/>
        <dsp:cNvSpPr/>
      </dsp:nvSpPr>
      <dsp:spPr>
        <a:xfrm>
          <a:off x="0" y="1932694"/>
          <a:ext cx="3999471"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GB" sz="1700" kern="1200" smtClean="0"/>
            <a:t>Diffuse X-ray scattering </a:t>
          </a:r>
          <a:endParaRPr lang="en-GB" sz="1700" kern="1200"/>
        </a:p>
      </dsp:txBody>
      <dsp:txXfrm>
        <a:off x="19904" y="1952598"/>
        <a:ext cx="3959663" cy="367937"/>
      </dsp:txXfrm>
    </dsp:sp>
    <dsp:sp modelId="{E72FE7AD-0050-42DE-AF9F-257B380F4B8D}">
      <dsp:nvSpPr>
        <dsp:cNvPr id="0" name=""/>
        <dsp:cNvSpPr/>
      </dsp:nvSpPr>
      <dsp:spPr>
        <a:xfrm>
          <a:off x="0" y="2389399"/>
          <a:ext cx="3999471"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GB" sz="1700" kern="1200" smtClean="0"/>
            <a:t>XRI – X-ray Imaging </a:t>
          </a:r>
          <a:endParaRPr lang="en-GB" sz="1700" kern="1200"/>
        </a:p>
      </dsp:txBody>
      <dsp:txXfrm>
        <a:off x="19904" y="2409303"/>
        <a:ext cx="3959663" cy="367937"/>
      </dsp:txXfrm>
    </dsp:sp>
    <dsp:sp modelId="{D4AF4D62-1290-45BB-81C6-3640A7B70AFC}">
      <dsp:nvSpPr>
        <dsp:cNvPr id="0" name=""/>
        <dsp:cNvSpPr/>
      </dsp:nvSpPr>
      <dsp:spPr>
        <a:xfrm>
          <a:off x="0" y="2846104"/>
          <a:ext cx="3999471"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smtClean="0"/>
            <a:t>XRF – X-ray fluorescence</a:t>
          </a:r>
          <a:endParaRPr lang="en-GB" sz="1700" kern="1200"/>
        </a:p>
      </dsp:txBody>
      <dsp:txXfrm>
        <a:off x="19904" y="2866008"/>
        <a:ext cx="3959663" cy="367937"/>
      </dsp:txXfrm>
    </dsp:sp>
    <dsp:sp modelId="{53198095-EDD3-4CD9-A299-9E5DD9373E3E}">
      <dsp:nvSpPr>
        <dsp:cNvPr id="0" name=""/>
        <dsp:cNvSpPr/>
      </dsp:nvSpPr>
      <dsp:spPr>
        <a:xfrm>
          <a:off x="0" y="3302809"/>
          <a:ext cx="3999471"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GB" sz="1700" kern="1200" smtClean="0"/>
            <a:t>Pair-distribution function (PDF) analysis </a:t>
          </a:r>
          <a:endParaRPr lang="en-GB" sz="1700" kern="1200"/>
        </a:p>
      </dsp:txBody>
      <dsp:txXfrm>
        <a:off x="19904" y="3322713"/>
        <a:ext cx="3959663" cy="3679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8E0CF-7B6B-49F7-B1EE-E5A3B83C137E}">
      <dsp:nvSpPr>
        <dsp:cNvPr id="0" name=""/>
        <dsp:cNvSpPr/>
      </dsp:nvSpPr>
      <dsp:spPr>
        <a:xfrm>
          <a:off x="0" y="4778"/>
          <a:ext cx="3875228" cy="359774"/>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GB" sz="1500" b="1" kern="1200" dirty="0" smtClean="0"/>
            <a:t>Diffraction Contrast Tomography (DCT)</a:t>
          </a:r>
          <a:endParaRPr lang="en-GB" sz="1500" kern="1200" dirty="0"/>
        </a:p>
      </dsp:txBody>
      <dsp:txXfrm>
        <a:off x="17563" y="22341"/>
        <a:ext cx="3840102" cy="3246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8E0CF-7B6B-49F7-B1EE-E5A3B83C137E}">
      <dsp:nvSpPr>
        <dsp:cNvPr id="0" name=""/>
        <dsp:cNvSpPr/>
      </dsp:nvSpPr>
      <dsp:spPr>
        <a:xfrm>
          <a:off x="0" y="4778"/>
          <a:ext cx="3875228" cy="359774"/>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GB" sz="1500" b="1" kern="1200" dirty="0" smtClean="0"/>
            <a:t>                 DCT – Data reduction</a:t>
          </a:r>
          <a:endParaRPr lang="en-GB" sz="1500" kern="1200" dirty="0"/>
        </a:p>
      </dsp:txBody>
      <dsp:txXfrm>
        <a:off x="17563" y="22341"/>
        <a:ext cx="3840102" cy="3246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C33E3D-E6F7-4707-9090-06B9A8970E8B}">
      <dsp:nvSpPr>
        <dsp:cNvPr id="0" name=""/>
        <dsp:cNvSpPr/>
      </dsp:nvSpPr>
      <dsp:spPr>
        <a:xfrm>
          <a:off x="0" y="0"/>
          <a:ext cx="4017817" cy="4017817"/>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30335E-E054-4BB6-A4B6-8D21B6E83040}">
      <dsp:nvSpPr>
        <dsp:cNvPr id="0" name=""/>
        <dsp:cNvSpPr/>
      </dsp:nvSpPr>
      <dsp:spPr>
        <a:xfrm>
          <a:off x="2008908" y="0"/>
          <a:ext cx="4724400" cy="401781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lvl="0" algn="ctr" defTabSz="1466850" rtl="0">
            <a:lnSpc>
              <a:spcPct val="90000"/>
            </a:lnSpc>
            <a:spcBef>
              <a:spcPct val="0"/>
            </a:spcBef>
            <a:spcAft>
              <a:spcPct val="35000"/>
            </a:spcAft>
          </a:pPr>
          <a:r>
            <a:rPr lang="en-US" sz="3300" kern="1200" smtClean="0"/>
            <a:t>Thank you for your attention!</a:t>
          </a:r>
          <a:endParaRPr lang="en-GB" sz="3300" kern="1200"/>
        </a:p>
      </dsp:txBody>
      <dsp:txXfrm>
        <a:off x="2008908" y="0"/>
        <a:ext cx="4724400" cy="1205347"/>
      </dsp:txXfrm>
    </dsp:sp>
    <dsp:sp modelId="{E89E95AE-FA50-4921-9F7A-0E04C685EE62}">
      <dsp:nvSpPr>
        <dsp:cNvPr id="0" name=""/>
        <dsp:cNvSpPr/>
      </dsp:nvSpPr>
      <dsp:spPr>
        <a:xfrm>
          <a:off x="703119" y="1205347"/>
          <a:ext cx="2611578" cy="2611578"/>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DBB4F9-8A27-4607-9B1B-EC00A16D03B4}">
      <dsp:nvSpPr>
        <dsp:cNvPr id="0" name=""/>
        <dsp:cNvSpPr/>
      </dsp:nvSpPr>
      <dsp:spPr>
        <a:xfrm>
          <a:off x="2008908" y="1205347"/>
          <a:ext cx="4724400" cy="261157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lvl="0" algn="ctr" defTabSz="1466850" rtl="0">
            <a:lnSpc>
              <a:spcPct val="90000"/>
            </a:lnSpc>
            <a:spcBef>
              <a:spcPct val="0"/>
            </a:spcBef>
            <a:spcAft>
              <a:spcPct val="35000"/>
            </a:spcAft>
          </a:pPr>
          <a:r>
            <a:rPr lang="en-US" sz="3300" kern="1200" smtClean="0"/>
            <a:t>Merci pour votre attention</a:t>
          </a:r>
          <a:endParaRPr lang="en-GB" sz="3300" kern="1200"/>
        </a:p>
      </dsp:txBody>
      <dsp:txXfrm>
        <a:off x="2008908" y="1205347"/>
        <a:ext cx="4724400" cy="1205343"/>
      </dsp:txXfrm>
    </dsp:sp>
    <dsp:sp modelId="{CE41BFC0-9205-4F83-BC63-695AFC8EBEBF}">
      <dsp:nvSpPr>
        <dsp:cNvPr id="0" name=""/>
        <dsp:cNvSpPr/>
      </dsp:nvSpPr>
      <dsp:spPr>
        <a:xfrm>
          <a:off x="1406236" y="2410691"/>
          <a:ext cx="1205343" cy="1205343"/>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1BC1D6-6C58-42CE-845D-53165430BF65}">
      <dsp:nvSpPr>
        <dsp:cNvPr id="0" name=""/>
        <dsp:cNvSpPr/>
      </dsp:nvSpPr>
      <dsp:spPr>
        <a:xfrm>
          <a:off x="2008908" y="2410691"/>
          <a:ext cx="4724400" cy="120534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lvl="0" algn="ctr" defTabSz="1466850" rtl="0">
            <a:lnSpc>
              <a:spcPct val="90000"/>
            </a:lnSpc>
            <a:spcBef>
              <a:spcPct val="0"/>
            </a:spcBef>
            <a:spcAft>
              <a:spcPct val="35000"/>
            </a:spcAft>
          </a:pPr>
          <a:r>
            <a:rPr lang="pl-PL" sz="3300" kern="1200" smtClean="0"/>
            <a:t>Dziękuję bardzo za uwagę</a:t>
          </a:r>
          <a:endParaRPr lang="en-GB" sz="3300" kern="1200"/>
        </a:p>
      </dsp:txBody>
      <dsp:txXfrm>
        <a:off x="2008908" y="2410691"/>
        <a:ext cx="4724400" cy="120534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4C0247-B48C-40F4-8563-DCAD4C77713B}" type="datetimeFigureOut">
              <a:rPr lang="en-GB" smtClean="0"/>
              <a:t>04/12/2017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7066E2-9753-4A6D-894F-5236AECCA8E9}" type="slidenum">
              <a:rPr lang="en-GB" smtClean="0"/>
              <a:t>‹#›</a:t>
            </a:fld>
            <a:endParaRPr lang="en-GB"/>
          </a:p>
        </p:txBody>
      </p:sp>
    </p:spTree>
    <p:extLst>
      <p:ext uri="{BB962C8B-B14F-4D97-AF65-F5344CB8AC3E}">
        <p14:creationId xmlns:p14="http://schemas.microsoft.com/office/powerpoint/2010/main" val="611142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4" name="Shape 27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fr-FR" sz="1200" b="0" i="0" u="none" strike="noStrike" cap="none">
                <a:solidFill>
                  <a:schemeClr val="dk1"/>
                </a:solidFill>
                <a:latin typeface="Calibri"/>
                <a:ea typeface="Calibri"/>
                <a:cs typeface="Calibri"/>
                <a:sym typeface="Calibri"/>
              </a:rPr>
              <a:t>Different groups have different software. All work well in expert hands.</a:t>
            </a:r>
          </a:p>
        </p:txBody>
      </p:sp>
      <p:sp>
        <p:nvSpPr>
          <p:cNvPr id="275" name="Shape 275"/>
          <p:cNvSpPr txBox="1">
            <a:spLocks noGrp="1"/>
          </p:cNvSpPr>
          <p:nvPr>
            <p:ph type="sldNum" idx="12"/>
          </p:nvPr>
        </p:nvSpPr>
        <p:spPr>
          <a:xfrm>
            <a:off x="3884614"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pPr marL="0" marR="0" lvl="0" indent="0" algn="r" rtl="0">
                <a:spcBef>
                  <a:spcPts val="0"/>
                </a:spcBef>
                <a:buSzPct val="25000"/>
                <a:buNone/>
              </a:pPr>
              <a:t>10</a:t>
            </a:fld>
            <a:endParaRPr lang="fr-F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5125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Shape 6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48" name="Shape 64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fr-FR" sz="1200" b="0" i="0" u="none" strike="noStrike" cap="none">
                <a:solidFill>
                  <a:schemeClr val="dk1"/>
                </a:solidFill>
                <a:latin typeface="Calibri"/>
                <a:ea typeface="Calibri"/>
                <a:cs typeface="Calibri"/>
                <a:sym typeface="Calibri"/>
              </a:rPr>
              <a:t>Map out the trace impurity U(C,O) phase as well as the UMo.</a:t>
            </a:r>
          </a:p>
          <a:p>
            <a:pPr marL="0" marR="0" lvl="0" indent="0" algn="l" rtl="0">
              <a:spcBef>
                <a:spcPts val="0"/>
              </a:spcBef>
              <a:buSzPct val="25000"/>
              <a:buNone/>
            </a:pPr>
            <a:r>
              <a:rPr lang="fr-FR" sz="1200" b="0" i="0" u="none" strike="noStrike" cap="none">
                <a:solidFill>
                  <a:schemeClr val="dk1"/>
                </a:solidFill>
                <a:latin typeface="Calibri"/>
                <a:ea typeface="Calibri"/>
                <a:cs typeface="Calibri"/>
                <a:sym typeface="Calibri"/>
              </a:rPr>
              <a:t>Find the lattices are coherent with each other – shared axis, sqrt(2)xsqrt(2) for the other directions.</a:t>
            </a:r>
          </a:p>
          <a:p>
            <a:pPr marL="0" marR="0" lvl="0" indent="0" algn="l" rtl="0">
              <a:spcBef>
                <a:spcPts val="0"/>
              </a:spcBef>
              <a:buSzPct val="25000"/>
              <a:buNone/>
            </a:pPr>
            <a:r>
              <a:rPr lang="fr-FR" sz="1200" b="0" i="0" u="none" strike="noStrike" cap="none">
                <a:solidFill>
                  <a:schemeClr val="dk1"/>
                </a:solidFill>
                <a:latin typeface="Calibri"/>
                <a:ea typeface="Calibri"/>
                <a:cs typeface="Calibri"/>
                <a:sym typeface="Calibri"/>
              </a:rPr>
              <a:t>Within a single UMo grain we find all three directions for the smaller grains. </a:t>
            </a:r>
          </a:p>
          <a:p>
            <a:pPr marL="0" marR="0" lvl="0" indent="0" algn="l" rtl="0">
              <a:spcBef>
                <a:spcPts val="0"/>
              </a:spcBef>
              <a:buSzPct val="25000"/>
              <a:buNone/>
            </a:pPr>
            <a:r>
              <a:rPr lang="fr-FR" sz="1200" b="0" i="0" u="none" strike="noStrike" cap="none">
                <a:solidFill>
                  <a:schemeClr val="dk1"/>
                </a:solidFill>
                <a:latin typeface="Calibri"/>
                <a:ea typeface="Calibri"/>
                <a:cs typeface="Calibri"/>
                <a:sym typeface="Calibri"/>
              </a:rPr>
              <a:t>Tells that they form as a precipitate during solidification as opposed to acting as nucleation sites.</a:t>
            </a:r>
          </a:p>
          <a:p>
            <a:pPr marL="0" marR="0" lvl="0" indent="0" algn="l" rtl="0">
              <a:spcBef>
                <a:spcPts val="0"/>
              </a:spcBef>
              <a:buSzPct val="25000"/>
              <a:buNone/>
            </a:pPr>
            <a:r>
              <a:rPr lang="fr-FR" sz="1200" b="0" i="0" u="none" strike="noStrike" cap="none">
                <a:solidFill>
                  <a:schemeClr val="dk1"/>
                </a:solidFill>
                <a:latin typeface="Calibri"/>
                <a:ea typeface="Calibri"/>
                <a:cs typeface="Calibri"/>
                <a:sym typeface="Calibri"/>
              </a:rPr>
              <a:t>Present since you pour molten UMo onto a spinning graphite disk under vacuum.</a:t>
            </a:r>
          </a:p>
          <a:p>
            <a:pPr marL="0" marR="0" lvl="0" indent="0" algn="l" rtl="0">
              <a:spcBef>
                <a:spcPts val="0"/>
              </a:spcBef>
              <a:buSzPct val="25000"/>
              <a:buNone/>
            </a:pPr>
            <a:r>
              <a:rPr lang="fr-FR" sz="1200" b="0" i="0" u="none" strike="noStrike" cap="none">
                <a:solidFill>
                  <a:schemeClr val="dk1"/>
                </a:solidFill>
                <a:latin typeface="Calibri"/>
                <a:ea typeface="Calibri"/>
                <a:cs typeface="Calibri"/>
                <a:sym typeface="Calibri"/>
              </a:rPr>
              <a:t>Impurity is mainly associated to larger grains of UMo. Could be due to grain size and detection limit, or also cooling rate. </a:t>
            </a:r>
          </a:p>
          <a:p>
            <a:pPr marL="0" marR="0" lvl="0" indent="0" algn="l" rtl="0">
              <a:spcBef>
                <a:spcPts val="0"/>
              </a:spcBef>
              <a:buSzPct val="25000"/>
              <a:buNone/>
            </a:pPr>
            <a:r>
              <a:rPr lang="fr-FR" sz="1200" b="0" i="0" u="none" strike="noStrike" cap="none">
                <a:solidFill>
                  <a:schemeClr val="dk1"/>
                </a:solidFill>
                <a:latin typeface="Calibri"/>
                <a:ea typeface="Calibri"/>
                <a:cs typeface="Calibri"/>
                <a:sym typeface="Calibri"/>
              </a:rPr>
              <a:t>Mapped out the spatial location and role of a trace impurity phase. Detailed crystallographic information about orientation relationships.</a:t>
            </a:r>
          </a:p>
          <a:p>
            <a:pPr marL="0" marR="0" lvl="0" indent="0" algn="l" rtl="0">
              <a:spcBef>
                <a:spcPts val="0"/>
              </a:spcBef>
              <a:buSzPct val="25000"/>
              <a:buNone/>
            </a:pPr>
            <a:r>
              <a:rPr lang="fr-FR" sz="1200" b="0" i="0" u="none" strike="noStrike" cap="none">
                <a:solidFill>
                  <a:schemeClr val="dk1"/>
                </a:solidFill>
                <a:latin typeface="Calibri"/>
                <a:ea typeface="Calibri"/>
                <a:cs typeface="Calibri"/>
                <a:sym typeface="Calibri"/>
              </a:rPr>
              <a:t>Could not do this with EBSD as they do not succeed to cleave/polish the sample.</a:t>
            </a:r>
          </a:p>
        </p:txBody>
      </p:sp>
      <p:sp>
        <p:nvSpPr>
          <p:cNvPr id="649" name="Shape 649"/>
          <p:cNvSpPr txBox="1">
            <a:spLocks noGrp="1"/>
          </p:cNvSpPr>
          <p:nvPr>
            <p:ph type="sldNum" idx="12"/>
          </p:nvPr>
        </p:nvSpPr>
        <p:spPr>
          <a:xfrm>
            <a:off x="3884614"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pPr marL="0" marR="0" lvl="0" indent="0" algn="r" rtl="0">
                <a:spcBef>
                  <a:spcPts val="0"/>
                </a:spcBef>
                <a:buSzPct val="25000"/>
                <a:buNone/>
              </a:pPr>
              <a:t>19</a:t>
            </a:fld>
            <a:endParaRPr lang="fr-F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1922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Shape 77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774" name="Shape 7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655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27066E2-9753-4A6D-894F-5236AECCA8E9}" type="slidenum">
              <a:rPr lang="en-GB" smtClean="0"/>
              <a:t>30</a:t>
            </a:fld>
            <a:endParaRPr lang="en-GB"/>
          </a:p>
        </p:txBody>
      </p:sp>
    </p:spTree>
    <p:extLst>
      <p:ext uri="{BB962C8B-B14F-4D97-AF65-F5344CB8AC3E}">
        <p14:creationId xmlns:p14="http://schemas.microsoft.com/office/powerpoint/2010/main" val="4235805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4" name="Shape 35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355" name="Shape 355"/>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fr-FR"/>
              <a:pPr lvl="0">
                <a:spcBef>
                  <a:spcPts val="0"/>
                </a:spcBef>
                <a:buClr>
                  <a:srgbClr val="000000"/>
                </a:buClr>
                <a:buSzPct val="25000"/>
                <a:buFont typeface="Arial"/>
                <a:buNone/>
              </a:pPr>
              <a:t>11</a:t>
            </a:fld>
            <a:endParaRPr lang="fr-FR"/>
          </a:p>
        </p:txBody>
      </p:sp>
    </p:spTree>
    <p:extLst>
      <p:ext uri="{BB962C8B-B14F-4D97-AF65-F5344CB8AC3E}">
        <p14:creationId xmlns:p14="http://schemas.microsoft.com/office/powerpoint/2010/main" val="462804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4" name="Shape 36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365" name="Shape 365"/>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fr-FR"/>
              <a:pPr lvl="0">
                <a:spcBef>
                  <a:spcPts val="0"/>
                </a:spcBef>
                <a:buClr>
                  <a:srgbClr val="000000"/>
                </a:buClr>
                <a:buSzPct val="25000"/>
                <a:buFont typeface="Arial"/>
                <a:buNone/>
              </a:pPr>
              <a:t>12</a:t>
            </a:fld>
            <a:endParaRPr lang="fr-FR"/>
          </a:p>
        </p:txBody>
      </p:sp>
    </p:spTree>
    <p:extLst>
      <p:ext uri="{BB962C8B-B14F-4D97-AF65-F5344CB8AC3E}">
        <p14:creationId xmlns:p14="http://schemas.microsoft.com/office/powerpoint/2010/main" val="4136591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419" name="Shape 4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5845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Shape 50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503" name="Shape 5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357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7" name="Shape 54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548" name="Shape 548"/>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fr-FR"/>
              <a:pPr lvl="0">
                <a:spcBef>
                  <a:spcPts val="0"/>
                </a:spcBef>
                <a:buClr>
                  <a:srgbClr val="000000"/>
                </a:buClr>
                <a:buSzPct val="25000"/>
                <a:buFont typeface="Arial"/>
                <a:buNone/>
              </a:pPr>
              <a:t>15</a:t>
            </a:fld>
            <a:endParaRPr lang="fr-FR"/>
          </a:p>
        </p:txBody>
      </p:sp>
    </p:spTree>
    <p:extLst>
      <p:ext uri="{BB962C8B-B14F-4D97-AF65-F5344CB8AC3E}">
        <p14:creationId xmlns:p14="http://schemas.microsoft.com/office/powerpoint/2010/main" val="2001060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Shape 6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68" name="Shape 66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69" name="Shape 669"/>
          <p:cNvSpPr txBox="1">
            <a:spLocks noGrp="1"/>
          </p:cNvSpPr>
          <p:nvPr>
            <p:ph type="sldNum" idx="12"/>
          </p:nvPr>
        </p:nvSpPr>
        <p:spPr>
          <a:xfrm>
            <a:off x="3884614"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pPr marL="0" marR="0" lvl="0" indent="0" algn="r" rtl="0">
                <a:spcBef>
                  <a:spcPts val="0"/>
                </a:spcBef>
                <a:buSzPct val="25000"/>
                <a:buNone/>
              </a:pPr>
              <a:t>16</a:t>
            </a:fld>
            <a:endParaRPr lang="fr-F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0362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txBox="1">
            <a:spLocks noGrp="1"/>
          </p:cNvSpPr>
          <p:nvPr>
            <p:ph type="body" idx="1"/>
          </p:nvPr>
        </p:nvSpPr>
        <p:spPr>
          <a:xfrm>
            <a:off x="685787" y="4343386"/>
            <a:ext cx="54864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618" name="Shape 6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0768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Shape 6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7" name="Shape 637"/>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fr-FR" sz="1200" b="0" i="0" u="none" strike="noStrike" cap="none">
                <a:solidFill>
                  <a:schemeClr val="dk1"/>
                </a:solidFill>
                <a:latin typeface="Calibri"/>
                <a:ea typeface="Calibri"/>
                <a:cs typeface="Calibri"/>
                <a:sym typeface="Calibri"/>
              </a:rPr>
              <a:t>Comparison of the different modes on the top left:</a:t>
            </a:r>
          </a:p>
          <a:p>
            <a:pPr marL="0" marR="0" lvl="0" indent="0" algn="l" rtl="0">
              <a:spcBef>
                <a:spcPts val="0"/>
              </a:spcBef>
              <a:buSzPct val="25000"/>
              <a:buNone/>
            </a:pPr>
            <a:r>
              <a:rPr lang="fr-FR" sz="1200" b="0" i="0" u="none" strike="noStrike" cap="none">
                <a:solidFill>
                  <a:schemeClr val="dk1"/>
                </a:solidFill>
                <a:latin typeface="Calibri"/>
                <a:ea typeface="Calibri"/>
                <a:cs typeface="Calibri"/>
                <a:sym typeface="Calibri"/>
              </a:rPr>
              <a:t>	A absorption</a:t>
            </a:r>
          </a:p>
          <a:p>
            <a:pPr marL="0" marR="0" lvl="0" indent="0" algn="l" rtl="0">
              <a:spcBef>
                <a:spcPts val="0"/>
              </a:spcBef>
              <a:buSzPct val="25000"/>
              <a:buNone/>
            </a:pPr>
            <a:r>
              <a:rPr lang="fr-FR" sz="1200" b="0" i="0" u="none" strike="noStrike" cap="none">
                <a:solidFill>
                  <a:schemeClr val="dk1"/>
                </a:solidFill>
                <a:latin typeface="Calibri"/>
                <a:ea typeface="Calibri"/>
                <a:cs typeface="Calibri"/>
                <a:sym typeface="Calibri"/>
              </a:rPr>
              <a:t>	B powder diffraction XRD-CT</a:t>
            </a:r>
          </a:p>
          <a:p>
            <a:pPr marL="0" marR="0" lvl="0" indent="0" algn="l" rtl="0">
              <a:spcBef>
                <a:spcPts val="0"/>
              </a:spcBef>
              <a:buSzPct val="25000"/>
              <a:buNone/>
            </a:pPr>
            <a:r>
              <a:rPr lang="fr-FR" sz="1200" b="0" i="0" u="none" strike="noStrike" cap="none">
                <a:solidFill>
                  <a:schemeClr val="dk1"/>
                </a:solidFill>
                <a:latin typeface="Calibri"/>
                <a:ea typeface="Calibri"/>
                <a:cs typeface="Calibri"/>
                <a:sym typeface="Calibri"/>
              </a:rPr>
              <a:t>	C grain map using indexing from ImageD11/fable</a:t>
            </a:r>
          </a:p>
          <a:p>
            <a:pPr marL="0" marR="0" lvl="0" indent="0" algn="l" rtl="0">
              <a:spcBef>
                <a:spcPts val="0"/>
              </a:spcBef>
              <a:buSzPct val="25000"/>
              <a:buNone/>
            </a:pPr>
            <a:r>
              <a:rPr lang="fr-FR" sz="1200" b="0" i="0" u="none" strike="noStrike" cap="none">
                <a:solidFill>
                  <a:schemeClr val="dk1"/>
                </a:solidFill>
                <a:latin typeface="Calibri"/>
                <a:ea typeface="Calibri"/>
                <a:cs typeface="Calibri"/>
                <a:sym typeface="Calibri"/>
              </a:rPr>
              <a:t>Bottom shows pole figure and colors according to orientation. </a:t>
            </a:r>
          </a:p>
          <a:p>
            <a:pPr marL="0" marR="0" lvl="0" indent="0" algn="l" rtl="0">
              <a:spcBef>
                <a:spcPts val="0"/>
              </a:spcBef>
              <a:buSzPct val="25000"/>
              <a:buNone/>
            </a:pPr>
            <a:r>
              <a:rPr lang="fr-FR" sz="1200" b="0" i="0" u="none" strike="noStrike" cap="none">
                <a:solidFill>
                  <a:schemeClr val="dk1"/>
                </a:solidFill>
                <a:latin typeface="Calibri"/>
                <a:ea typeface="Calibri"/>
                <a:cs typeface="Calibri"/>
                <a:sym typeface="Calibri"/>
              </a:rPr>
              <a:t>Fine grained UO2 on surface gives rings versus spotty UMo (big spots) and U(C,O) small spots.</a:t>
            </a:r>
          </a:p>
          <a:p>
            <a:pPr marL="0" marR="0" lvl="0" indent="0" algn="l" rtl="0">
              <a:spcBef>
                <a:spcPts val="0"/>
              </a:spcBef>
              <a:buSzPct val="25000"/>
              <a:buNone/>
            </a:pPr>
            <a:r>
              <a:rPr lang="fr-FR" sz="1200" b="0" i="0" u="none" strike="noStrike" cap="none">
                <a:solidFill>
                  <a:schemeClr val="dk1"/>
                </a:solidFill>
                <a:latin typeface="Calibri"/>
                <a:ea typeface="Calibri"/>
                <a:cs typeface="Calibri"/>
                <a:sym typeface="Calibri"/>
              </a:rPr>
              <a:t>Note the strong gradient in grain size distribution across the inside of the grain – all the small ones are on one side.</a:t>
            </a:r>
          </a:p>
          <a:p>
            <a:pPr marL="0" marR="0" lvl="0" indent="0" algn="l" rtl="0">
              <a:spcBef>
                <a:spcPts val="0"/>
              </a:spcBef>
              <a:buSzPct val="25000"/>
              <a:buNone/>
            </a:pPr>
            <a:r>
              <a:rPr lang="fr-FR" sz="1200" b="0" i="0" u="none" strike="noStrike" cap="none">
                <a:solidFill>
                  <a:schemeClr val="dk1"/>
                </a:solidFill>
                <a:latin typeface="Calibri"/>
                <a:ea typeface="Calibri"/>
                <a:cs typeface="Calibri"/>
                <a:sym typeface="Calibri"/>
              </a:rPr>
              <a:t>Initial aim was to link surface porosity to grain structure. Absorption was not quite there to do that.</a:t>
            </a:r>
          </a:p>
        </p:txBody>
      </p:sp>
      <p:sp>
        <p:nvSpPr>
          <p:cNvPr id="638" name="Shape 638"/>
          <p:cNvSpPr txBox="1">
            <a:spLocks noGrp="1"/>
          </p:cNvSpPr>
          <p:nvPr>
            <p:ph type="sldNum" idx="12"/>
          </p:nvPr>
        </p:nvSpPr>
        <p:spPr>
          <a:xfrm>
            <a:off x="3884614"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pPr marL="0" marR="0" lvl="0" indent="0" algn="r" rtl="0">
                <a:spcBef>
                  <a:spcPts val="0"/>
                </a:spcBef>
                <a:buSzPct val="25000"/>
                <a:buNone/>
              </a:pPr>
              <a:t>18</a:t>
            </a:fld>
            <a:endParaRPr lang="fr-F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8877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5A5BE2F-255C-4DEA-958C-EC286C8A5F15}" type="datetimeFigureOut">
              <a:rPr lang="en-GB" smtClean="0"/>
              <a:t>04/12/2017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A91839-17E4-4D78-8934-58382CDE7776}" type="slidenum">
              <a:rPr lang="en-GB" smtClean="0"/>
              <a:t>‹#›</a:t>
            </a:fld>
            <a:endParaRPr lang="en-GB"/>
          </a:p>
        </p:txBody>
      </p:sp>
    </p:spTree>
    <p:extLst>
      <p:ext uri="{BB962C8B-B14F-4D97-AF65-F5344CB8AC3E}">
        <p14:creationId xmlns:p14="http://schemas.microsoft.com/office/powerpoint/2010/main" val="162328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5A5BE2F-255C-4DEA-958C-EC286C8A5F15}" type="datetimeFigureOut">
              <a:rPr lang="en-GB" smtClean="0"/>
              <a:t>04/12/2017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A91839-17E4-4D78-8934-58382CDE7776}" type="slidenum">
              <a:rPr lang="en-GB" smtClean="0"/>
              <a:t>‹#›</a:t>
            </a:fld>
            <a:endParaRPr lang="en-GB"/>
          </a:p>
        </p:txBody>
      </p:sp>
    </p:spTree>
    <p:extLst>
      <p:ext uri="{BB962C8B-B14F-4D97-AF65-F5344CB8AC3E}">
        <p14:creationId xmlns:p14="http://schemas.microsoft.com/office/powerpoint/2010/main" val="4245152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5A5BE2F-255C-4DEA-958C-EC286C8A5F15}" type="datetimeFigureOut">
              <a:rPr lang="en-GB" smtClean="0"/>
              <a:t>04/12/2017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A91839-17E4-4D78-8934-58382CDE7776}" type="slidenum">
              <a:rPr lang="en-GB" smtClean="0"/>
              <a:t>‹#›</a:t>
            </a:fld>
            <a:endParaRPr lang="en-GB"/>
          </a:p>
        </p:txBody>
      </p:sp>
    </p:spTree>
    <p:extLst>
      <p:ext uri="{BB962C8B-B14F-4D97-AF65-F5344CB8AC3E}">
        <p14:creationId xmlns:p14="http://schemas.microsoft.com/office/powerpoint/2010/main" val="1730863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Use for importing slides">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727200" y="126000"/>
            <a:ext cx="8236800" cy="496800"/>
          </a:xfrm>
          <a:prstGeom prst="rect">
            <a:avLst/>
          </a:prstGeom>
          <a:solidFill>
            <a:schemeClr val="accent1"/>
          </a:solidFill>
          <a:ln>
            <a:noFill/>
          </a:ln>
        </p:spPr>
        <p:txBody>
          <a:bodyPr wrap="square" lIns="91425" tIns="91425" rIns="91425" bIns="91425" anchor="ctr" anchorCtr="0"/>
          <a:lstStyle>
            <a:lvl1pPr marL="0" marR="0" lvl="0" indent="0" algn="l" rtl="0">
              <a:spcBef>
                <a:spcPts val="0"/>
              </a:spcBef>
              <a:buClr>
                <a:schemeClr val="lt1"/>
              </a:buClr>
              <a:buFont typeface="Arial"/>
              <a:buNone/>
              <a:defRPr sz="1600" b="1" i="0" u="none" strike="noStrike" cap="none">
                <a:solidFill>
                  <a:schemeClr val="lt1"/>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6" name="Shape 86"/>
          <p:cNvSpPr txBox="1">
            <a:spLocks noGrp="1"/>
          </p:cNvSpPr>
          <p:nvPr>
            <p:ph type="ftr" idx="11"/>
          </p:nvPr>
        </p:nvSpPr>
        <p:spPr>
          <a:xfrm>
            <a:off x="719572" y="6483349"/>
            <a:ext cx="6120000" cy="212400"/>
          </a:xfrm>
          <a:prstGeom prst="rect">
            <a:avLst/>
          </a:prstGeom>
          <a:noFill/>
          <a:ln>
            <a:noFill/>
          </a:ln>
        </p:spPr>
        <p:txBody>
          <a:bodyPr wrap="square" lIns="91425" tIns="91425" rIns="91425" bIns="91425" anchor="b" anchorCtr="0"/>
          <a:lstStyle>
            <a:lvl1pPr marL="0" marR="0" lvl="0" indent="0" algn="l" rtl="0">
              <a:spcBef>
                <a:spcPts val="0"/>
              </a:spcBef>
              <a:buNone/>
              <a:defRPr sz="800" b="1"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7" name="Shape 87"/>
          <p:cNvSpPr txBox="1">
            <a:spLocks noGrp="1"/>
          </p:cNvSpPr>
          <p:nvPr>
            <p:ph type="sldNum" idx="12"/>
          </p:nvPr>
        </p:nvSpPr>
        <p:spPr>
          <a:xfrm>
            <a:off x="179512" y="6483438"/>
            <a:ext cx="413700" cy="212400"/>
          </a:xfrm>
          <a:prstGeom prst="rect">
            <a:avLst/>
          </a:prstGeom>
          <a:noFill/>
          <a:ln>
            <a:noFill/>
          </a:ln>
        </p:spPr>
        <p:txBody>
          <a:bodyPr wrap="square" lIns="0" tIns="0" rIns="0" bIns="0" anchor="b" anchorCtr="0">
            <a:noAutofit/>
          </a:bodyPr>
          <a:lstStyle/>
          <a:p>
            <a:pPr marL="0" marR="0" lvl="0" indent="0" algn="l" rtl="0">
              <a:spcBef>
                <a:spcPts val="0"/>
              </a:spcBef>
              <a:buSzPct val="25000"/>
              <a:buNone/>
            </a:pPr>
            <a:r>
              <a:rPr lang="fr-FR" sz="800" b="1">
                <a:solidFill>
                  <a:schemeClr val="dk2"/>
                </a:solidFill>
                <a:latin typeface="Arial"/>
                <a:ea typeface="Arial"/>
                <a:cs typeface="Arial"/>
                <a:sym typeface="Arial"/>
              </a:rPr>
              <a:t>Page </a:t>
            </a:r>
            <a:fld id="{00000000-1234-1234-1234-123412341234}" type="slidenum">
              <a:rPr lang="fr-FR" sz="800" b="1">
                <a:solidFill>
                  <a:schemeClr val="dk2"/>
                </a:solidFill>
                <a:latin typeface="Arial"/>
                <a:ea typeface="Arial"/>
                <a:cs typeface="Arial"/>
                <a:sym typeface="Arial"/>
              </a:rPr>
              <a:pPr marL="0" marR="0" lvl="0" indent="0" algn="l" rtl="0">
                <a:spcBef>
                  <a:spcPts val="0"/>
                </a:spcBef>
                <a:buSzPct val="25000"/>
                <a:buNone/>
              </a:pPr>
              <a:t>‹#›</a:t>
            </a:fld>
            <a:endParaRPr lang="fr-FR" sz="800" b="1">
              <a:solidFill>
                <a:schemeClr val="dk2"/>
              </a:solidFill>
              <a:latin typeface="Arial"/>
              <a:ea typeface="Arial"/>
              <a:cs typeface="Arial"/>
              <a:sym typeface="Arial"/>
            </a:endParaRPr>
          </a:p>
        </p:txBody>
      </p:sp>
    </p:spTree>
    <p:extLst>
      <p:ext uri="{BB962C8B-B14F-4D97-AF65-F5344CB8AC3E}">
        <p14:creationId xmlns:p14="http://schemas.microsoft.com/office/powerpoint/2010/main" val="1723163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034609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5A5BE2F-255C-4DEA-958C-EC286C8A5F15}" type="datetimeFigureOut">
              <a:rPr lang="en-GB" smtClean="0"/>
              <a:t>04/12/2017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A91839-17E4-4D78-8934-58382CDE7776}" type="slidenum">
              <a:rPr lang="en-GB" smtClean="0"/>
              <a:t>‹#›</a:t>
            </a:fld>
            <a:endParaRPr lang="en-GB"/>
          </a:p>
        </p:txBody>
      </p:sp>
    </p:spTree>
    <p:extLst>
      <p:ext uri="{BB962C8B-B14F-4D97-AF65-F5344CB8AC3E}">
        <p14:creationId xmlns:p14="http://schemas.microsoft.com/office/powerpoint/2010/main" val="2018321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A5BE2F-255C-4DEA-958C-EC286C8A5F15}" type="datetimeFigureOut">
              <a:rPr lang="en-GB" smtClean="0"/>
              <a:t>04/12/2017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A91839-17E4-4D78-8934-58382CDE7776}" type="slidenum">
              <a:rPr lang="en-GB" smtClean="0"/>
              <a:t>‹#›</a:t>
            </a:fld>
            <a:endParaRPr lang="en-GB"/>
          </a:p>
        </p:txBody>
      </p:sp>
    </p:spTree>
    <p:extLst>
      <p:ext uri="{BB962C8B-B14F-4D97-AF65-F5344CB8AC3E}">
        <p14:creationId xmlns:p14="http://schemas.microsoft.com/office/powerpoint/2010/main" val="3004174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5A5BE2F-255C-4DEA-958C-EC286C8A5F15}" type="datetimeFigureOut">
              <a:rPr lang="en-GB" smtClean="0"/>
              <a:t>04/12/2017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A91839-17E4-4D78-8934-58382CDE7776}" type="slidenum">
              <a:rPr lang="en-GB" smtClean="0"/>
              <a:t>‹#›</a:t>
            </a:fld>
            <a:endParaRPr lang="en-GB"/>
          </a:p>
        </p:txBody>
      </p:sp>
    </p:spTree>
    <p:extLst>
      <p:ext uri="{BB962C8B-B14F-4D97-AF65-F5344CB8AC3E}">
        <p14:creationId xmlns:p14="http://schemas.microsoft.com/office/powerpoint/2010/main" val="1347647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5A5BE2F-255C-4DEA-958C-EC286C8A5F15}" type="datetimeFigureOut">
              <a:rPr lang="en-GB" smtClean="0"/>
              <a:t>04/12/2017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EA91839-17E4-4D78-8934-58382CDE7776}" type="slidenum">
              <a:rPr lang="en-GB" smtClean="0"/>
              <a:t>‹#›</a:t>
            </a:fld>
            <a:endParaRPr lang="en-GB"/>
          </a:p>
        </p:txBody>
      </p:sp>
    </p:spTree>
    <p:extLst>
      <p:ext uri="{BB962C8B-B14F-4D97-AF65-F5344CB8AC3E}">
        <p14:creationId xmlns:p14="http://schemas.microsoft.com/office/powerpoint/2010/main" val="1828264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5A5BE2F-255C-4DEA-958C-EC286C8A5F15}" type="datetimeFigureOut">
              <a:rPr lang="en-GB" smtClean="0"/>
              <a:t>04/12/2017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EA91839-17E4-4D78-8934-58382CDE7776}" type="slidenum">
              <a:rPr lang="en-GB" smtClean="0"/>
              <a:t>‹#›</a:t>
            </a:fld>
            <a:endParaRPr lang="en-GB"/>
          </a:p>
        </p:txBody>
      </p:sp>
    </p:spTree>
    <p:extLst>
      <p:ext uri="{BB962C8B-B14F-4D97-AF65-F5344CB8AC3E}">
        <p14:creationId xmlns:p14="http://schemas.microsoft.com/office/powerpoint/2010/main" val="503480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A5BE2F-255C-4DEA-958C-EC286C8A5F15}" type="datetimeFigureOut">
              <a:rPr lang="en-GB" smtClean="0"/>
              <a:t>04/12/2017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EA91839-17E4-4D78-8934-58382CDE7776}" type="slidenum">
              <a:rPr lang="en-GB" smtClean="0"/>
              <a:t>‹#›</a:t>
            </a:fld>
            <a:endParaRPr lang="en-GB"/>
          </a:p>
        </p:txBody>
      </p:sp>
    </p:spTree>
    <p:extLst>
      <p:ext uri="{BB962C8B-B14F-4D97-AF65-F5344CB8AC3E}">
        <p14:creationId xmlns:p14="http://schemas.microsoft.com/office/powerpoint/2010/main" val="3969704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A5BE2F-255C-4DEA-958C-EC286C8A5F15}" type="datetimeFigureOut">
              <a:rPr lang="en-GB" smtClean="0"/>
              <a:t>04/12/2017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A91839-17E4-4D78-8934-58382CDE7776}" type="slidenum">
              <a:rPr lang="en-GB" smtClean="0"/>
              <a:t>‹#›</a:t>
            </a:fld>
            <a:endParaRPr lang="en-GB"/>
          </a:p>
        </p:txBody>
      </p:sp>
    </p:spTree>
    <p:extLst>
      <p:ext uri="{BB962C8B-B14F-4D97-AF65-F5344CB8AC3E}">
        <p14:creationId xmlns:p14="http://schemas.microsoft.com/office/powerpoint/2010/main" val="3996584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A5BE2F-255C-4DEA-958C-EC286C8A5F15}" type="datetimeFigureOut">
              <a:rPr lang="en-GB" smtClean="0"/>
              <a:t>04/12/2017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A91839-17E4-4D78-8934-58382CDE7776}" type="slidenum">
              <a:rPr lang="en-GB" smtClean="0"/>
              <a:t>‹#›</a:t>
            </a:fld>
            <a:endParaRPr lang="en-GB"/>
          </a:p>
        </p:txBody>
      </p:sp>
    </p:spTree>
    <p:extLst>
      <p:ext uri="{BB962C8B-B14F-4D97-AF65-F5344CB8AC3E}">
        <p14:creationId xmlns:p14="http://schemas.microsoft.com/office/powerpoint/2010/main" val="1186982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5A5BE2F-255C-4DEA-958C-EC286C8A5F15}" type="datetimeFigureOut">
              <a:rPr lang="en-GB" smtClean="0"/>
              <a:t>04/12/2017</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EA91839-17E4-4D78-8934-58382CDE7776}" type="slidenum">
              <a:rPr lang="en-GB" smtClean="0"/>
              <a:t>‹#›</a:t>
            </a:fld>
            <a:endParaRPr lang="en-GB"/>
          </a:p>
        </p:txBody>
      </p:sp>
    </p:spTree>
    <p:extLst>
      <p:ext uri="{BB962C8B-B14F-4D97-AF65-F5344CB8AC3E}">
        <p14:creationId xmlns:p14="http://schemas.microsoft.com/office/powerpoint/2010/main" val="265851269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hyperlink" Target="http://www.esrf.eu/UsersAndScience/Experiments/StructMaterials/ID11/ID11Optics" TargetMode="External"/><Relationship Id="rId2" Type="http://schemas.openxmlformats.org/officeDocument/2006/relationships/hyperlink" Target="http://www.esrf.eu/UsersAndScience/Experiments/StructMaterials/ID11/ID11Source"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43.wmf"/><Relationship Id="rId5" Type="http://schemas.openxmlformats.org/officeDocument/2006/relationships/oleObject" Target="../embeddings/oleObject1.bin"/><Relationship Id="rId4" Type="http://schemas.openxmlformats.org/officeDocument/2006/relationships/image" Target="../media/image44.emf"/></Relationships>
</file>

<file path=ppt/slides/_rels/slide3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5.emf"/><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4.emf"/><Relationship Id="rId1" Type="http://schemas.openxmlformats.org/officeDocument/2006/relationships/slideLayout" Target="../slideLayouts/slideLayout13.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4.em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hyperlink" Target="https://www.cambridge.org/core/search?filters%5bauthorTerms%5d=Francesca%20Brunetti&amp;eventCode=SE-AU" TargetMode="External"/><Relationship Id="rId3" Type="http://schemas.openxmlformats.org/officeDocument/2006/relationships/hyperlink" Target="https://www.cambridge.org/core/search?filters%5bauthorTerms%5d=Amanda%20Generosi&amp;eventCode=SE-AU" TargetMode="External"/><Relationship Id="rId7" Type="http://schemas.openxmlformats.org/officeDocument/2006/relationships/hyperlink" Target="https://www.cambridge.org/core/search?filters%5bauthorTerms%5d=Gianpaolo%20Susanna&amp;eventCode=SE-AU" TargetMode="External"/><Relationship Id="rId2" Type="http://schemas.openxmlformats.org/officeDocument/2006/relationships/hyperlink" Target="https://www.cambridge.org/core/search?filters%5bauthorTerms%5d=Francesco%20Silvestri&amp;eventCode=SE-AU" TargetMode="External"/><Relationship Id="rId1" Type="http://schemas.openxmlformats.org/officeDocument/2006/relationships/slideLayout" Target="../slideLayouts/slideLayout13.xml"/><Relationship Id="rId6" Type="http://schemas.openxmlformats.org/officeDocument/2006/relationships/hyperlink" Target="https://www.cambridge.org/core/search?filters%5bauthorTerms%5d=Claudio%20Ferrero&amp;eventCode=SE-AU" TargetMode="External"/><Relationship Id="rId11" Type="http://schemas.openxmlformats.org/officeDocument/2006/relationships/hyperlink" Target="https://doi.org/10.1557/jmr.2016.500" TargetMode="External"/><Relationship Id="rId5" Type="http://schemas.openxmlformats.org/officeDocument/2006/relationships/hyperlink" Target="https://www.cambridge.org/core/search?filters%5bauthorTerms%5d=Valerio%20Rossi%20Albertini&amp;eventCode=SE-AU" TargetMode="External"/><Relationship Id="rId10" Type="http://schemas.openxmlformats.org/officeDocument/2006/relationships/hyperlink" Target="https://www.cambridge.org/core/search?filters%5bauthorTerms%5d=Barbara%20Paci&amp;eventCode=SE-AU" TargetMode="External"/><Relationship Id="rId4" Type="http://schemas.openxmlformats.org/officeDocument/2006/relationships/hyperlink" Target="https://www.cambridge.org/core/search?filters%5bauthorTerms%5d=Marco%20Guaragno&amp;eventCode=SE-AU" TargetMode="External"/><Relationship Id="rId9" Type="http://schemas.openxmlformats.org/officeDocument/2006/relationships/hyperlink" Target="https://www.cambridge.org/core/search?filters%5bauthorTerms%5d=Ivan%20Davoli&amp;eventCode=SE-AU" TargetMode="Externa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3.xml"/><Relationship Id="rId7" Type="http://schemas.openxmlformats.org/officeDocument/2006/relationships/image" Target="../media/image3.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5.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85"/>
          <p:cNvSpPr txBox="1">
            <a:spLocks noGrp="1"/>
          </p:cNvSpPr>
          <p:nvPr>
            <p:ph type="ctrTitle"/>
          </p:nvPr>
        </p:nvSpPr>
        <p:spPr>
          <a:xfrm>
            <a:off x="272599" y="719437"/>
            <a:ext cx="8442036" cy="5763491"/>
          </a:xfrm>
          <a:prstGeom prst="rect">
            <a:avLst/>
          </a:prstGeom>
          <a:solidFill>
            <a:srgbClr val="4E5B99"/>
          </a:solidFill>
          <a:ln>
            <a:noFill/>
          </a:ln>
        </p:spPr>
        <p:txBody>
          <a:bodyPr wrap="square" lIns="216000" tIns="252000" rIns="0" bIns="0" anchor="t" anchorCtr="0">
            <a:noAutofit/>
          </a:bodyPr>
          <a:lstStyle/>
          <a:p>
            <a:pPr lvl="0">
              <a:spcBef>
                <a:spcPts val="0"/>
              </a:spcBef>
              <a:buClr>
                <a:schemeClr val="lt1"/>
              </a:buClr>
              <a:buSzPct val="25000"/>
            </a:pPr>
            <a:r>
              <a:rPr lang="en-GB" sz="2200" b="1" dirty="0" smtClean="0">
                <a:solidFill>
                  <a:schemeClr val="bg1"/>
                </a:solidFill>
                <a:latin typeface="Courier New ;mso-fareast-font-family: Times New Roman ;mso-ansi-language: EN-GB"/>
              </a:rPr>
              <a:t/>
            </a:r>
            <a:br>
              <a:rPr lang="en-GB" sz="2200" b="1" dirty="0" smtClean="0">
                <a:solidFill>
                  <a:schemeClr val="bg1"/>
                </a:solidFill>
                <a:latin typeface="Courier New ;mso-fareast-font-family: Times New Roman ;mso-ansi-language: EN-GB"/>
              </a:rPr>
            </a:br>
            <a:r>
              <a:rPr lang="en-GB" sz="2200" b="1" dirty="0">
                <a:solidFill>
                  <a:schemeClr val="bg1"/>
                </a:solidFill>
                <a:latin typeface="Courier New ;mso-fareast-font-family: Times New Roman ;mso-ansi-language: EN-GB"/>
              </a:rPr>
              <a:t/>
            </a:r>
            <a:br>
              <a:rPr lang="en-GB" sz="2200" b="1" dirty="0">
                <a:solidFill>
                  <a:schemeClr val="bg1"/>
                </a:solidFill>
                <a:latin typeface="Courier New ;mso-fareast-font-family: Times New Roman ;mso-ansi-language: EN-GB"/>
              </a:rPr>
            </a:br>
            <a:r>
              <a:rPr lang="en-GB" sz="2800" b="1" dirty="0" smtClean="0">
                <a:solidFill>
                  <a:schemeClr val="bg1"/>
                </a:solidFill>
                <a:latin typeface="Courier New ;mso-fareast-font-family: Times New Roman ;mso-ansi-language: EN-GB"/>
              </a:rPr>
              <a:t/>
            </a:r>
            <a:br>
              <a:rPr lang="en-GB" sz="2800" b="1" dirty="0" smtClean="0">
                <a:solidFill>
                  <a:schemeClr val="bg1"/>
                </a:solidFill>
                <a:latin typeface="Courier New ;mso-fareast-font-family: Times New Roman ;mso-ansi-language: EN-GB"/>
              </a:rPr>
            </a:br>
            <a:r>
              <a:rPr lang="en-GB" sz="2800" b="1" dirty="0" smtClean="0">
                <a:solidFill>
                  <a:schemeClr val="bg1"/>
                </a:solidFill>
                <a:latin typeface="Courier New ;mso-fareast-font-family: Times New Roman ;mso-ansi-language: EN-GB"/>
              </a:rPr>
              <a:t>In </a:t>
            </a:r>
            <a:r>
              <a:rPr lang="en-GB" sz="2800" b="1" dirty="0">
                <a:solidFill>
                  <a:schemeClr val="bg1"/>
                </a:solidFill>
                <a:latin typeface="Courier New ;mso-fareast-font-family: Times New Roman ;mso-ansi-language: EN-GB"/>
              </a:rPr>
              <a:t>situ space-resolved XRD/XRF </a:t>
            </a:r>
            <a:r>
              <a:rPr lang="en-GB" sz="2800" b="1" dirty="0" smtClean="0">
                <a:solidFill>
                  <a:schemeClr val="bg1"/>
                </a:solidFill>
                <a:latin typeface="Courier New ;mso-fareast-font-family: Times New Roman ;mso-ansi-language: EN-GB"/>
              </a:rPr>
              <a:t>investigations </a:t>
            </a:r>
            <a:r>
              <a:rPr lang="en-GB" sz="2800" b="1" dirty="0">
                <a:solidFill>
                  <a:schemeClr val="bg1"/>
                </a:solidFill>
                <a:latin typeface="Courier New ;mso-fareast-font-family: Times New Roman ;mso-ansi-language: EN-GB"/>
              </a:rPr>
              <a:t>on </a:t>
            </a:r>
            <a:r>
              <a:rPr lang="en-GB" sz="2800" b="1" dirty="0" smtClean="0">
                <a:solidFill>
                  <a:schemeClr val="bg1"/>
                </a:solidFill>
                <a:latin typeface="Courier New ;mso-fareast-font-family: Times New Roman ;mso-ansi-language: EN-GB"/>
              </a:rPr>
              <a:t>polymer-based </a:t>
            </a:r>
            <a:r>
              <a:rPr lang="en-GB" sz="2800" b="1" dirty="0">
                <a:solidFill>
                  <a:schemeClr val="bg1"/>
                </a:solidFill>
                <a:latin typeface="Courier New ;mso-fareast-font-family: Times New Roman ;mso-ansi-language: EN-GB"/>
              </a:rPr>
              <a:t>photovoltaic devices: Nano- and Microstructural properties with a special regard to ageing effects</a:t>
            </a:r>
            <a:endParaRPr sz="2800" b="1" dirty="0">
              <a:solidFill>
                <a:schemeClr val="bg1"/>
              </a:solidFill>
            </a:endParaRPr>
          </a:p>
          <a:p>
            <a:pPr marL="0" marR="0" lvl="0" indent="0" algn="l" rtl="0">
              <a:spcBef>
                <a:spcPts val="0"/>
              </a:spcBef>
              <a:spcAft>
                <a:spcPts val="0"/>
              </a:spcAft>
              <a:buClr>
                <a:schemeClr val="lt1"/>
              </a:buClr>
              <a:buSzPct val="25000"/>
              <a:buFont typeface="Arial"/>
              <a:buNone/>
            </a:pPr>
            <a:endParaRPr sz="2200" b="1" dirty="0">
              <a:solidFill>
                <a:schemeClr val="bg1"/>
              </a:solidFill>
            </a:endParaRPr>
          </a:p>
          <a:p>
            <a:pPr marL="0" marR="0" lvl="0" indent="0" algn="l" rtl="0">
              <a:spcBef>
                <a:spcPts val="0"/>
              </a:spcBef>
              <a:spcAft>
                <a:spcPts val="0"/>
              </a:spcAft>
              <a:buClr>
                <a:schemeClr val="lt1"/>
              </a:buClr>
              <a:buSzPct val="25000"/>
              <a:buFont typeface="Arial"/>
              <a:buNone/>
            </a:pPr>
            <a:endParaRPr sz="1800" dirty="0"/>
          </a:p>
        </p:txBody>
      </p:sp>
      <p:sp>
        <p:nvSpPr>
          <p:cNvPr id="3" name="Subtitle 2"/>
          <p:cNvSpPr>
            <a:spLocks noGrp="1"/>
          </p:cNvSpPr>
          <p:nvPr>
            <p:ph type="subTitle" idx="1"/>
          </p:nvPr>
        </p:nvSpPr>
        <p:spPr>
          <a:xfrm>
            <a:off x="1431636" y="4692072"/>
            <a:ext cx="6569364" cy="565727"/>
          </a:xfrm>
        </p:spPr>
        <p:txBody>
          <a:bodyPr/>
          <a:lstStyle/>
          <a:p>
            <a:r>
              <a:rPr lang="en-US" dirty="0" smtClean="0">
                <a:solidFill>
                  <a:schemeClr val="bg1"/>
                </a:solidFill>
              </a:rPr>
              <a:t>Barbara </a:t>
            </a:r>
            <a:r>
              <a:rPr lang="en-US" dirty="0" err="1">
                <a:solidFill>
                  <a:schemeClr val="bg1"/>
                </a:solidFill>
              </a:rPr>
              <a:t>P</a:t>
            </a:r>
            <a:r>
              <a:rPr lang="en-US" dirty="0" err="1" smtClean="0">
                <a:solidFill>
                  <a:schemeClr val="bg1"/>
                </a:solidFill>
              </a:rPr>
              <a:t>aci</a:t>
            </a:r>
            <a:r>
              <a:rPr lang="en-US" dirty="0" smtClean="0">
                <a:solidFill>
                  <a:schemeClr val="bg1"/>
                </a:solidFill>
              </a:rPr>
              <a:t>, Jon Wright, Claudio Ferrero</a:t>
            </a:r>
            <a:endParaRPr lang="en-GB" dirty="0">
              <a:solidFill>
                <a:schemeClr val="bg1"/>
              </a:solidFill>
            </a:endParaRPr>
          </a:p>
        </p:txBody>
      </p:sp>
    </p:spTree>
    <p:extLst>
      <p:ext uri="{BB962C8B-B14F-4D97-AF65-F5344CB8AC3E}">
        <p14:creationId xmlns:p14="http://schemas.microsoft.com/office/powerpoint/2010/main" val="19131204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Shape 277" descr="schematic grid"/>
          <p:cNvPicPr preferRelativeResize="0"/>
          <p:nvPr/>
        </p:nvPicPr>
        <p:blipFill rotWithShape="1">
          <a:blip r:embed="rId3">
            <a:alphaModFix/>
          </a:blip>
          <a:srcRect/>
          <a:stretch/>
        </p:blipFill>
        <p:spPr>
          <a:xfrm>
            <a:off x="7198054" y="832201"/>
            <a:ext cx="1921586" cy="1789504"/>
          </a:xfrm>
          <a:prstGeom prst="rect">
            <a:avLst/>
          </a:prstGeom>
          <a:noFill/>
          <a:ln>
            <a:noFill/>
          </a:ln>
        </p:spPr>
      </p:pic>
      <p:sp>
        <p:nvSpPr>
          <p:cNvPr id="278" name="Shape 278"/>
          <p:cNvSpPr txBox="1">
            <a:spLocks noGrp="1"/>
          </p:cNvSpPr>
          <p:nvPr>
            <p:ph type="title"/>
          </p:nvPr>
        </p:nvSpPr>
        <p:spPr>
          <a:xfrm>
            <a:off x="727200" y="126000"/>
            <a:ext cx="8236800" cy="496800"/>
          </a:xfrm>
          <a:prstGeom prst="rect">
            <a:avLst/>
          </a:prstGeom>
          <a:solidFill>
            <a:schemeClr val="accent1"/>
          </a:solidFill>
          <a:ln>
            <a:noFill/>
          </a:ln>
        </p:spPr>
        <p:txBody>
          <a:bodyPr wrap="square" lIns="72000" tIns="0" rIns="72000" bIns="0" anchor="ctr" anchorCtr="0">
            <a:noAutofit/>
          </a:bodyPr>
          <a:lstStyle/>
          <a:p>
            <a:pPr marL="0" marR="0" lvl="0" indent="0" algn="l" rtl="0">
              <a:spcBef>
                <a:spcPts val="0"/>
              </a:spcBef>
              <a:buClr>
                <a:schemeClr val="lt1"/>
              </a:buClr>
              <a:buSzPct val="25000"/>
              <a:buFont typeface="Arial"/>
              <a:buNone/>
            </a:pPr>
            <a:r>
              <a:rPr lang="fr-FR" sz="2800" b="1" i="0" u="none" strike="noStrike" cap="none">
                <a:solidFill>
                  <a:schemeClr val="lt1"/>
                </a:solidFill>
                <a:latin typeface="Arial"/>
                <a:ea typeface="Arial"/>
                <a:cs typeface="Arial"/>
                <a:sym typeface="Arial"/>
              </a:rPr>
              <a:t>Grain mapping : data processing</a:t>
            </a:r>
          </a:p>
        </p:txBody>
      </p:sp>
      <p:sp>
        <p:nvSpPr>
          <p:cNvPr id="279" name="Shape 279"/>
          <p:cNvSpPr txBox="1">
            <a:spLocks noGrp="1"/>
          </p:cNvSpPr>
          <p:nvPr>
            <p:ph sz="half" idx="1"/>
          </p:nvPr>
        </p:nvSpPr>
        <p:spPr>
          <a:xfrm>
            <a:off x="207740" y="1600200"/>
            <a:ext cx="4038600" cy="4526100"/>
          </a:xfrm>
          <a:prstGeom prst="rect">
            <a:avLst/>
          </a:prstGeom>
          <a:noFill/>
          <a:ln>
            <a:noFill/>
          </a:ln>
        </p:spPr>
        <p:txBody>
          <a:bodyPr wrap="square" lIns="0" tIns="0" rIns="0" bIns="0" anchor="t" anchorCtr="0">
            <a:noAutofit/>
          </a:bodyPr>
          <a:lstStyle/>
          <a:p>
            <a:pPr marL="0" marR="0" lvl="0" indent="0" algn="l" rtl="0">
              <a:spcBef>
                <a:spcPts val="0"/>
              </a:spcBef>
              <a:spcAft>
                <a:spcPts val="0"/>
              </a:spcAft>
              <a:buClr>
                <a:schemeClr val="accent6"/>
              </a:buClr>
              <a:buSzPct val="25000"/>
              <a:buFont typeface="Arial"/>
              <a:buNone/>
            </a:pPr>
            <a:r>
              <a:rPr lang="fr-FR" sz="2800" b="1" i="0" u="none" strike="noStrike" cap="none">
                <a:solidFill>
                  <a:schemeClr val="accent6"/>
                </a:solidFill>
                <a:latin typeface="Arial"/>
                <a:ea typeface="Arial"/>
                <a:cs typeface="Arial"/>
                <a:sym typeface="Arial"/>
              </a:rPr>
              <a:t>3DXRD :</a:t>
            </a:r>
          </a:p>
          <a:p>
            <a:pPr marL="342900" marR="0" lvl="0" indent="-342900" algn="l" rtl="0">
              <a:spcBef>
                <a:spcPts val="1000"/>
              </a:spcBef>
              <a:spcAft>
                <a:spcPts val="0"/>
              </a:spcAft>
              <a:buClr>
                <a:schemeClr val="accent6"/>
              </a:buClr>
              <a:buSzPct val="100000"/>
              <a:buFont typeface="Arial"/>
              <a:buChar char="•"/>
            </a:pPr>
            <a:r>
              <a:rPr lang="fr-FR" sz="2000" b="1" i="0" u="none" strike="noStrike" cap="none">
                <a:solidFill>
                  <a:schemeClr val="accent6"/>
                </a:solidFill>
                <a:latin typeface="Arial"/>
                <a:ea typeface="Arial"/>
                <a:cs typeface="Arial"/>
                <a:sym typeface="Arial"/>
              </a:rPr>
              <a:t>“tracking” principle</a:t>
            </a:r>
          </a:p>
          <a:p>
            <a:pPr marL="342900" marR="0" lvl="0" indent="-342900" algn="l" rtl="0">
              <a:spcBef>
                <a:spcPts val="1000"/>
              </a:spcBef>
              <a:spcAft>
                <a:spcPts val="0"/>
              </a:spcAft>
              <a:buClr>
                <a:schemeClr val="accent6"/>
              </a:buClr>
              <a:buSzPct val="100000"/>
              <a:buFont typeface="Arial"/>
              <a:buChar char="•"/>
            </a:pPr>
            <a:r>
              <a:rPr lang="fr-FR" sz="2000" b="1" i="0" u="none" strike="noStrike" cap="none">
                <a:solidFill>
                  <a:schemeClr val="accent6"/>
                </a:solidFill>
                <a:latin typeface="Arial"/>
                <a:ea typeface="Arial"/>
                <a:cs typeface="Arial"/>
                <a:sym typeface="Arial"/>
              </a:rPr>
              <a:t>Index and reconstruct </a:t>
            </a:r>
          </a:p>
          <a:p>
            <a:pPr marL="342900" marR="0" lvl="0" indent="-342900" algn="l" rtl="0">
              <a:spcBef>
                <a:spcPts val="1000"/>
              </a:spcBef>
              <a:spcAft>
                <a:spcPts val="0"/>
              </a:spcAft>
              <a:buClr>
                <a:schemeClr val="accent6"/>
              </a:buClr>
              <a:buSzPct val="100000"/>
              <a:buFont typeface="Arial"/>
              <a:buChar char="•"/>
            </a:pPr>
            <a:r>
              <a:rPr lang="fr-FR" sz="2000" b="1" i="0" u="none" strike="noStrike" cap="none">
                <a:solidFill>
                  <a:schemeClr val="accent6"/>
                </a:solidFill>
                <a:latin typeface="Arial"/>
                <a:ea typeface="Arial"/>
                <a:cs typeface="Arial"/>
                <a:sym typeface="Arial"/>
              </a:rPr>
              <a:t>2D layers</a:t>
            </a:r>
          </a:p>
          <a:p>
            <a:pPr marL="0" marR="0" lvl="0" indent="0" algn="l" rtl="0">
              <a:spcBef>
                <a:spcPts val="1000"/>
              </a:spcBef>
              <a:spcAft>
                <a:spcPts val="0"/>
              </a:spcAft>
              <a:buClr>
                <a:schemeClr val="accent6"/>
              </a:buClr>
              <a:buSzPct val="25000"/>
              <a:buFont typeface="Arial"/>
              <a:buNone/>
            </a:pPr>
            <a:endParaRPr sz="2800" b="1" i="0" u="none" strike="noStrike" cap="none">
              <a:solidFill>
                <a:schemeClr val="accent6"/>
              </a:solidFill>
              <a:latin typeface="Arial"/>
              <a:ea typeface="Arial"/>
              <a:cs typeface="Arial"/>
              <a:sym typeface="Arial"/>
            </a:endParaRPr>
          </a:p>
          <a:p>
            <a:pPr marL="0" marR="0" lvl="0" indent="0" algn="l" rtl="0">
              <a:spcBef>
                <a:spcPts val="1000"/>
              </a:spcBef>
              <a:spcAft>
                <a:spcPts val="0"/>
              </a:spcAft>
              <a:buClr>
                <a:schemeClr val="accent6"/>
              </a:buClr>
              <a:buSzPct val="25000"/>
              <a:buFont typeface="Arial"/>
              <a:buNone/>
            </a:pPr>
            <a:r>
              <a:rPr lang="fr-FR" sz="2800" b="1" i="0" u="none" strike="noStrike" cap="none">
                <a:solidFill>
                  <a:schemeClr val="accent6"/>
                </a:solidFill>
                <a:latin typeface="Arial"/>
                <a:ea typeface="Arial"/>
                <a:cs typeface="Arial"/>
                <a:sym typeface="Arial"/>
              </a:rPr>
              <a:t>DCT :</a:t>
            </a:r>
          </a:p>
          <a:p>
            <a:pPr marL="457200" marR="0" lvl="0" indent="-457200" algn="l" rtl="0">
              <a:spcBef>
                <a:spcPts val="1000"/>
              </a:spcBef>
              <a:spcAft>
                <a:spcPts val="0"/>
              </a:spcAft>
              <a:buClr>
                <a:schemeClr val="accent6"/>
              </a:buClr>
              <a:buSzPct val="100000"/>
              <a:buFont typeface="Arial"/>
              <a:buChar char="•"/>
            </a:pPr>
            <a:r>
              <a:rPr lang="fr-FR" sz="2000" b="1" i="0" u="none" strike="noStrike" cap="none">
                <a:solidFill>
                  <a:schemeClr val="accent6"/>
                </a:solidFill>
                <a:latin typeface="Arial"/>
                <a:ea typeface="Arial"/>
                <a:cs typeface="Arial"/>
                <a:sym typeface="Arial"/>
              </a:rPr>
              <a:t>Segmentation of spots</a:t>
            </a:r>
          </a:p>
          <a:p>
            <a:pPr marL="457200" marR="0" lvl="0" indent="-457200" algn="l" rtl="0">
              <a:spcBef>
                <a:spcPts val="1000"/>
              </a:spcBef>
              <a:spcAft>
                <a:spcPts val="0"/>
              </a:spcAft>
              <a:buClr>
                <a:schemeClr val="accent6"/>
              </a:buClr>
              <a:buSzPct val="100000"/>
              <a:buFont typeface="Arial"/>
              <a:buChar char="•"/>
            </a:pPr>
            <a:r>
              <a:rPr lang="fr-FR" sz="2000" b="1" i="0" u="none" strike="noStrike" cap="none">
                <a:solidFill>
                  <a:schemeClr val="accent6"/>
                </a:solidFill>
                <a:latin typeface="Arial"/>
                <a:ea typeface="Arial"/>
                <a:cs typeface="Arial"/>
                <a:sym typeface="Arial"/>
              </a:rPr>
              <a:t>“Index” discrete orientations</a:t>
            </a:r>
          </a:p>
          <a:p>
            <a:pPr marL="457200" marR="0" lvl="0" indent="-457200" algn="l" rtl="0">
              <a:spcBef>
                <a:spcPts val="1000"/>
              </a:spcBef>
              <a:spcAft>
                <a:spcPts val="0"/>
              </a:spcAft>
              <a:buClr>
                <a:schemeClr val="accent6"/>
              </a:buClr>
              <a:buSzPct val="100000"/>
              <a:buFont typeface="Arial"/>
              <a:buChar char="•"/>
            </a:pPr>
            <a:r>
              <a:rPr lang="fr-FR" sz="2000" b="1" i="0" u="none" strike="noStrike" cap="none">
                <a:solidFill>
                  <a:schemeClr val="accent6"/>
                </a:solidFill>
                <a:latin typeface="Arial"/>
                <a:ea typeface="Arial"/>
                <a:cs typeface="Arial"/>
                <a:sym typeface="Arial"/>
              </a:rPr>
              <a:t>Reconstruction of 3D volume</a:t>
            </a:r>
          </a:p>
          <a:p>
            <a:pPr marL="0" marR="0" lvl="0" indent="0" algn="l" rtl="0">
              <a:spcBef>
                <a:spcPts val="1000"/>
              </a:spcBef>
              <a:spcAft>
                <a:spcPts val="0"/>
              </a:spcAft>
              <a:buClr>
                <a:schemeClr val="accent6"/>
              </a:buClr>
              <a:buSzPct val="25000"/>
              <a:buFont typeface="Arial"/>
              <a:buNone/>
            </a:pPr>
            <a:endParaRPr sz="2800" b="1" i="0" u="none" strike="noStrike" cap="none">
              <a:solidFill>
                <a:schemeClr val="accent6"/>
              </a:solidFill>
              <a:latin typeface="Arial"/>
              <a:ea typeface="Arial"/>
              <a:cs typeface="Arial"/>
              <a:sym typeface="Arial"/>
            </a:endParaRPr>
          </a:p>
          <a:p>
            <a:pPr marL="0" marR="0" lvl="0" indent="0" algn="l" rtl="0">
              <a:spcBef>
                <a:spcPts val="1000"/>
              </a:spcBef>
              <a:spcAft>
                <a:spcPts val="0"/>
              </a:spcAft>
              <a:buClr>
                <a:schemeClr val="accent6"/>
              </a:buClr>
              <a:buSzPct val="25000"/>
              <a:buFont typeface="Arial"/>
              <a:buNone/>
            </a:pPr>
            <a:endParaRPr sz="2800" b="1" i="0" u="none" strike="noStrike" cap="none">
              <a:solidFill>
                <a:schemeClr val="accent6"/>
              </a:solidFill>
              <a:latin typeface="Arial"/>
              <a:ea typeface="Arial"/>
              <a:cs typeface="Arial"/>
              <a:sym typeface="Arial"/>
            </a:endParaRPr>
          </a:p>
        </p:txBody>
      </p:sp>
      <p:sp>
        <p:nvSpPr>
          <p:cNvPr id="280" name="Shape 280"/>
          <p:cNvSpPr txBox="1">
            <a:spLocks noGrp="1"/>
          </p:cNvSpPr>
          <p:nvPr>
            <p:ph sz="half" idx="2"/>
          </p:nvPr>
        </p:nvSpPr>
        <p:spPr>
          <a:xfrm>
            <a:off x="4648200" y="1600200"/>
            <a:ext cx="4038600" cy="4526100"/>
          </a:xfrm>
          <a:prstGeom prst="rect">
            <a:avLst/>
          </a:prstGeom>
          <a:noFill/>
          <a:ln>
            <a:noFill/>
          </a:ln>
        </p:spPr>
        <p:txBody>
          <a:bodyPr wrap="square" lIns="0" tIns="0" rIns="0" bIns="0" anchor="t" anchorCtr="0">
            <a:noAutofit/>
          </a:bodyPr>
          <a:lstStyle/>
          <a:p>
            <a:pPr marL="0" marR="0" lvl="0" indent="0" algn="l" rtl="0">
              <a:spcBef>
                <a:spcPts val="0"/>
              </a:spcBef>
              <a:spcAft>
                <a:spcPts val="0"/>
              </a:spcAft>
              <a:buClr>
                <a:schemeClr val="accent6"/>
              </a:buClr>
              <a:buSzPct val="25000"/>
              <a:buFont typeface="Arial"/>
              <a:buNone/>
            </a:pPr>
            <a:r>
              <a:rPr lang="fr-FR" sz="2800" b="1" i="0" u="none" strike="noStrike" cap="none">
                <a:solidFill>
                  <a:schemeClr val="accent6"/>
                </a:solidFill>
                <a:latin typeface="Arial"/>
                <a:ea typeface="Arial"/>
                <a:cs typeface="Arial"/>
                <a:sym typeface="Arial"/>
              </a:rPr>
              <a:t>HEDM :</a:t>
            </a:r>
          </a:p>
          <a:p>
            <a:pPr marL="457200" marR="0" lvl="0" indent="-457200" algn="l" rtl="0">
              <a:spcBef>
                <a:spcPts val="1000"/>
              </a:spcBef>
              <a:spcAft>
                <a:spcPts val="0"/>
              </a:spcAft>
              <a:buClr>
                <a:schemeClr val="accent6"/>
              </a:buClr>
              <a:buSzPct val="100000"/>
              <a:buFont typeface="Arial"/>
              <a:buChar char="•"/>
            </a:pPr>
            <a:r>
              <a:rPr lang="fr-FR" sz="2000" b="1" i="0" u="none" strike="noStrike" cap="none">
                <a:solidFill>
                  <a:schemeClr val="accent6"/>
                </a:solidFill>
                <a:latin typeface="Arial"/>
                <a:ea typeface="Arial"/>
                <a:cs typeface="Arial"/>
                <a:sym typeface="Arial"/>
              </a:rPr>
              <a:t>Forward projection </a:t>
            </a:r>
          </a:p>
          <a:p>
            <a:pPr marL="457200" marR="0" lvl="0" indent="-457200" algn="l" rtl="0">
              <a:spcBef>
                <a:spcPts val="1000"/>
              </a:spcBef>
              <a:spcAft>
                <a:spcPts val="0"/>
              </a:spcAft>
              <a:buClr>
                <a:schemeClr val="accent6"/>
              </a:buClr>
              <a:buSzPct val="100000"/>
              <a:buFont typeface="Arial"/>
              <a:buChar char="•"/>
            </a:pPr>
            <a:r>
              <a:rPr lang="fr-FR" sz="2000" b="1" i="0" u="none" strike="noStrike" cap="none">
                <a:solidFill>
                  <a:schemeClr val="accent6"/>
                </a:solidFill>
                <a:latin typeface="Arial"/>
                <a:ea typeface="Arial"/>
                <a:cs typeface="Arial"/>
                <a:sym typeface="Arial"/>
              </a:rPr>
              <a:t>Supercomputer solves for voxel by voxel orientations</a:t>
            </a:r>
          </a:p>
          <a:p>
            <a:pPr marL="457200" marR="0" lvl="0" indent="-457200" algn="l" rtl="0">
              <a:spcBef>
                <a:spcPts val="1000"/>
              </a:spcBef>
              <a:spcAft>
                <a:spcPts val="0"/>
              </a:spcAft>
              <a:buClr>
                <a:schemeClr val="accent6"/>
              </a:buClr>
              <a:buSzPct val="100000"/>
              <a:buFont typeface="Arial"/>
              <a:buChar char="•"/>
            </a:pPr>
            <a:r>
              <a:rPr lang="fr-FR" sz="2000" b="1" i="0" u="none" strike="noStrike" cap="none">
                <a:solidFill>
                  <a:schemeClr val="accent6"/>
                </a:solidFill>
                <a:latin typeface="Arial"/>
                <a:ea typeface="Arial"/>
                <a:cs typeface="Arial"/>
                <a:sym typeface="Arial"/>
              </a:rPr>
              <a:t>2D layers</a:t>
            </a:r>
          </a:p>
          <a:p>
            <a:pPr marL="457200" marR="0" lvl="0" indent="-457200" algn="l" rtl="0">
              <a:spcBef>
                <a:spcPts val="1000"/>
              </a:spcBef>
              <a:spcAft>
                <a:spcPts val="0"/>
              </a:spcAft>
              <a:buClr>
                <a:schemeClr val="accent6"/>
              </a:buClr>
              <a:buSzPct val="100000"/>
              <a:buFont typeface="Arial"/>
              <a:buNone/>
            </a:pPr>
            <a:endParaRPr sz="2000" b="1" i="0" u="none" strike="noStrike" cap="none">
              <a:solidFill>
                <a:schemeClr val="accent6"/>
              </a:solidFill>
              <a:latin typeface="Arial"/>
              <a:ea typeface="Arial"/>
              <a:cs typeface="Arial"/>
              <a:sym typeface="Arial"/>
            </a:endParaRPr>
          </a:p>
          <a:p>
            <a:pPr marL="0" marR="0" lvl="0" indent="0" algn="l" rtl="0">
              <a:spcBef>
                <a:spcPts val="1000"/>
              </a:spcBef>
              <a:spcAft>
                <a:spcPts val="0"/>
              </a:spcAft>
              <a:buClr>
                <a:schemeClr val="accent6"/>
              </a:buClr>
              <a:buSzPct val="25000"/>
              <a:buFont typeface="Arial"/>
              <a:buNone/>
            </a:pPr>
            <a:r>
              <a:rPr lang="fr-FR" sz="2800" b="1" i="0" u="none" strike="noStrike" cap="none">
                <a:solidFill>
                  <a:schemeClr val="accent6"/>
                </a:solidFill>
                <a:latin typeface="Arial"/>
                <a:ea typeface="Arial"/>
                <a:cs typeface="Arial"/>
                <a:sym typeface="Arial"/>
              </a:rPr>
              <a:t>Topo-Tomography :</a:t>
            </a:r>
          </a:p>
          <a:p>
            <a:pPr marL="457200" marR="0" lvl="0" indent="-457200" algn="l" rtl="0">
              <a:spcBef>
                <a:spcPts val="1000"/>
              </a:spcBef>
              <a:spcAft>
                <a:spcPts val="0"/>
              </a:spcAft>
              <a:buClr>
                <a:schemeClr val="accent6"/>
              </a:buClr>
              <a:buSzPct val="100000"/>
              <a:buFont typeface="Arial"/>
              <a:buChar char="•"/>
            </a:pPr>
            <a:r>
              <a:rPr lang="fr-FR" sz="2000" b="1" i="0" u="none" strike="noStrike" cap="none">
                <a:solidFill>
                  <a:schemeClr val="accent6"/>
                </a:solidFill>
                <a:latin typeface="Arial"/>
                <a:ea typeface="Arial"/>
                <a:cs typeface="Arial"/>
                <a:sym typeface="Arial"/>
              </a:rPr>
              <a:t>Align on diffraction</a:t>
            </a:r>
          </a:p>
          <a:p>
            <a:pPr marL="457200" marR="0" lvl="0" indent="-457200" algn="l" rtl="0">
              <a:spcBef>
                <a:spcPts val="1000"/>
              </a:spcBef>
              <a:spcAft>
                <a:spcPts val="0"/>
              </a:spcAft>
              <a:buClr>
                <a:schemeClr val="accent6"/>
              </a:buClr>
              <a:buSzPct val="100000"/>
              <a:buFont typeface="Arial"/>
              <a:buChar char="•"/>
            </a:pPr>
            <a:r>
              <a:rPr lang="fr-FR" sz="2000" b="1" i="0" u="none" strike="noStrike" cap="none">
                <a:solidFill>
                  <a:schemeClr val="accent6"/>
                </a:solidFill>
                <a:latin typeface="Arial"/>
                <a:ea typeface="Arial"/>
                <a:cs typeface="Arial"/>
                <a:sym typeface="Arial"/>
              </a:rPr>
              <a:t>Inclined axis </a:t>
            </a:r>
          </a:p>
          <a:p>
            <a:pPr marL="457200" marR="0" lvl="0" indent="-457200" algn="l" rtl="0">
              <a:spcBef>
                <a:spcPts val="1000"/>
              </a:spcBef>
              <a:spcAft>
                <a:spcPts val="0"/>
              </a:spcAft>
              <a:buClr>
                <a:schemeClr val="accent6"/>
              </a:buClr>
              <a:buSzPct val="100000"/>
              <a:buFont typeface="Arial"/>
              <a:buChar char="•"/>
            </a:pPr>
            <a:r>
              <a:rPr lang="fr-FR" sz="2000" b="1" i="0" u="none" strike="noStrike" cap="none">
                <a:solidFill>
                  <a:schemeClr val="accent6"/>
                </a:solidFill>
                <a:latin typeface="Arial"/>
                <a:ea typeface="Arial"/>
                <a:cs typeface="Arial"/>
                <a:sym typeface="Arial"/>
              </a:rPr>
              <a:t>Reconstruct as for computed laminography</a:t>
            </a:r>
          </a:p>
          <a:p>
            <a:pPr marL="457200" marR="0" lvl="0" indent="-457200" algn="l" rtl="0">
              <a:spcBef>
                <a:spcPts val="1000"/>
              </a:spcBef>
              <a:spcAft>
                <a:spcPts val="0"/>
              </a:spcAft>
              <a:buClr>
                <a:schemeClr val="accent6"/>
              </a:buClr>
              <a:buSzPct val="100000"/>
              <a:buFont typeface="Arial"/>
              <a:buNone/>
            </a:pPr>
            <a:endParaRPr sz="2000" b="1" i="0" u="none" strike="noStrike" cap="none">
              <a:solidFill>
                <a:schemeClr val="accent6"/>
              </a:solidFill>
              <a:latin typeface="Arial"/>
              <a:ea typeface="Arial"/>
              <a:cs typeface="Arial"/>
              <a:sym typeface="Arial"/>
            </a:endParaRPr>
          </a:p>
        </p:txBody>
      </p:sp>
      <p:sp>
        <p:nvSpPr>
          <p:cNvPr id="281" name="Shape 281"/>
          <p:cNvSpPr txBox="1">
            <a:spLocks noGrp="1"/>
          </p:cNvSpPr>
          <p:nvPr>
            <p:ph type="sldNum" sz="quarter" idx="12"/>
          </p:nvPr>
        </p:nvSpPr>
        <p:spPr>
          <a:xfrm>
            <a:off x="179512" y="6483438"/>
            <a:ext cx="413700" cy="212400"/>
          </a:xfrm>
          <a:prstGeom prst="rect">
            <a:avLst/>
          </a:prstGeom>
          <a:noFill/>
          <a:ln>
            <a:noFill/>
          </a:ln>
        </p:spPr>
        <p:txBody>
          <a:bodyPr wrap="square" lIns="0" tIns="0" rIns="0" bIns="0" anchor="b" anchorCtr="0">
            <a:noAutofit/>
          </a:bodyPr>
          <a:lstStyle/>
          <a:p>
            <a:pPr marL="0" marR="0" lvl="0" indent="0" algn="l" rtl="0">
              <a:spcBef>
                <a:spcPts val="0"/>
              </a:spcBef>
              <a:buSzPct val="25000"/>
              <a:buNone/>
            </a:pPr>
            <a:r>
              <a:rPr lang="fr-FR" sz="800" b="1">
                <a:solidFill>
                  <a:schemeClr val="dk2"/>
                </a:solidFill>
                <a:latin typeface="Arial"/>
                <a:ea typeface="Arial"/>
                <a:cs typeface="Arial"/>
                <a:sym typeface="Arial"/>
              </a:rPr>
              <a:t>Page </a:t>
            </a:r>
            <a:fld id="{00000000-1234-1234-1234-123412341234}" type="slidenum">
              <a:rPr lang="fr-FR" sz="800" b="1">
                <a:solidFill>
                  <a:schemeClr val="dk2"/>
                </a:solidFill>
                <a:latin typeface="Arial"/>
                <a:ea typeface="Arial"/>
                <a:cs typeface="Arial"/>
                <a:sym typeface="Arial"/>
              </a:rPr>
              <a:pPr marL="0" marR="0" lvl="0" indent="0" algn="l" rtl="0">
                <a:spcBef>
                  <a:spcPts val="0"/>
                </a:spcBef>
                <a:buSzPct val="25000"/>
                <a:buNone/>
              </a:pPr>
              <a:t>10</a:t>
            </a:fld>
            <a:endParaRPr lang="fr-FR" sz="800" b="1">
              <a:solidFill>
                <a:schemeClr val="dk2"/>
              </a:solidFill>
              <a:latin typeface="Arial"/>
              <a:ea typeface="Arial"/>
              <a:cs typeface="Arial"/>
              <a:sym typeface="Arial"/>
            </a:endParaRPr>
          </a:p>
        </p:txBody>
      </p:sp>
      <p:sp>
        <p:nvSpPr>
          <p:cNvPr id="282" name="Shape 282"/>
          <p:cNvSpPr txBox="1"/>
          <p:nvPr/>
        </p:nvSpPr>
        <p:spPr>
          <a:xfrm>
            <a:off x="371855" y="832201"/>
            <a:ext cx="7143300" cy="4002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fr-FR" sz="2000">
                <a:solidFill>
                  <a:schemeClr val="dk1"/>
                </a:solidFill>
                <a:latin typeface="Arial"/>
                <a:ea typeface="Arial"/>
                <a:cs typeface="Arial"/>
                <a:sym typeface="Arial"/>
              </a:rPr>
              <a:t>Crystallographic information, unit cell + space group are input</a:t>
            </a:r>
          </a:p>
        </p:txBody>
      </p:sp>
      <p:sp>
        <p:nvSpPr>
          <p:cNvPr id="283" name="Shape 283"/>
          <p:cNvSpPr txBox="1"/>
          <p:nvPr/>
        </p:nvSpPr>
        <p:spPr>
          <a:xfrm>
            <a:off x="1907704" y="3284984"/>
            <a:ext cx="2108400" cy="3693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fr-FR" sz="1800">
                <a:solidFill>
                  <a:schemeClr val="dk1"/>
                </a:solidFill>
                <a:latin typeface="Arial"/>
                <a:ea typeface="Arial"/>
                <a:cs typeface="Arial"/>
                <a:sym typeface="Arial"/>
              </a:rPr>
              <a:t>Schmidt </a:t>
            </a:r>
            <a:r>
              <a:rPr lang="fr-FR" sz="1800" i="1">
                <a:solidFill>
                  <a:schemeClr val="dk1"/>
                </a:solidFill>
                <a:latin typeface="Arial"/>
                <a:ea typeface="Arial"/>
                <a:cs typeface="Arial"/>
                <a:sym typeface="Arial"/>
              </a:rPr>
              <a:t>et-al</a:t>
            </a:r>
            <a:r>
              <a:rPr lang="fr-FR" sz="1800">
                <a:solidFill>
                  <a:schemeClr val="dk1"/>
                </a:solidFill>
                <a:latin typeface="Arial"/>
                <a:ea typeface="Arial"/>
                <a:cs typeface="Arial"/>
                <a:sym typeface="Arial"/>
              </a:rPr>
              <a:t>, Riso</a:t>
            </a:r>
          </a:p>
        </p:txBody>
      </p:sp>
      <p:sp>
        <p:nvSpPr>
          <p:cNvPr id="284" name="Shape 284"/>
          <p:cNvSpPr txBox="1"/>
          <p:nvPr/>
        </p:nvSpPr>
        <p:spPr>
          <a:xfrm>
            <a:off x="5436096" y="3588265"/>
            <a:ext cx="3121500" cy="3693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fr-FR" sz="1800">
                <a:solidFill>
                  <a:schemeClr val="dk1"/>
                </a:solidFill>
                <a:latin typeface="Arial"/>
                <a:ea typeface="Arial"/>
                <a:cs typeface="Arial"/>
                <a:sym typeface="Arial"/>
              </a:rPr>
              <a:t>Suter </a:t>
            </a:r>
            <a:r>
              <a:rPr lang="fr-FR" sz="1800" i="1">
                <a:solidFill>
                  <a:schemeClr val="dk1"/>
                </a:solidFill>
                <a:latin typeface="Arial"/>
                <a:ea typeface="Arial"/>
                <a:cs typeface="Arial"/>
                <a:sym typeface="Arial"/>
              </a:rPr>
              <a:t>et-al</a:t>
            </a:r>
            <a:r>
              <a:rPr lang="fr-FR" sz="1800">
                <a:solidFill>
                  <a:schemeClr val="dk1"/>
                </a:solidFill>
                <a:latin typeface="Arial"/>
                <a:ea typeface="Arial"/>
                <a:cs typeface="Arial"/>
                <a:sym typeface="Arial"/>
              </a:rPr>
              <a:t>, Carnegie Mellon</a:t>
            </a:r>
          </a:p>
        </p:txBody>
      </p:sp>
      <p:sp>
        <p:nvSpPr>
          <p:cNvPr id="285" name="Shape 285"/>
          <p:cNvSpPr txBox="1"/>
          <p:nvPr/>
        </p:nvSpPr>
        <p:spPr>
          <a:xfrm>
            <a:off x="2411760" y="6220306"/>
            <a:ext cx="3305100" cy="3693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fr-FR" sz="1800">
                <a:solidFill>
                  <a:schemeClr val="dk1"/>
                </a:solidFill>
                <a:latin typeface="Arial"/>
                <a:ea typeface="Arial"/>
                <a:cs typeface="Arial"/>
                <a:sym typeface="Arial"/>
              </a:rPr>
              <a:t>Ludwig </a:t>
            </a:r>
            <a:r>
              <a:rPr lang="fr-FR" sz="1800" i="1">
                <a:solidFill>
                  <a:schemeClr val="dk1"/>
                </a:solidFill>
                <a:latin typeface="Arial"/>
                <a:ea typeface="Arial"/>
                <a:cs typeface="Arial"/>
                <a:sym typeface="Arial"/>
              </a:rPr>
              <a:t>et-al</a:t>
            </a:r>
            <a:r>
              <a:rPr lang="fr-FR" sz="1800">
                <a:solidFill>
                  <a:schemeClr val="dk1"/>
                </a:solidFill>
                <a:latin typeface="Arial"/>
                <a:ea typeface="Arial"/>
                <a:cs typeface="Arial"/>
                <a:sym typeface="Arial"/>
              </a:rPr>
              <a:t>, INSA Lyon/ESRF</a:t>
            </a:r>
          </a:p>
        </p:txBody>
      </p:sp>
    </p:spTree>
    <p:extLst>
      <p:ext uri="{BB962C8B-B14F-4D97-AF65-F5344CB8AC3E}">
        <p14:creationId xmlns:p14="http://schemas.microsoft.com/office/powerpoint/2010/main" val="148914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Shape 357"/>
          <p:cNvSpPr txBox="1">
            <a:spLocks noGrp="1"/>
          </p:cNvSpPr>
          <p:nvPr>
            <p:ph type="title"/>
          </p:nvPr>
        </p:nvSpPr>
        <p:spPr>
          <a:xfrm>
            <a:off x="727200" y="126000"/>
            <a:ext cx="8236800" cy="496800"/>
          </a:xfrm>
          <a:prstGeom prst="rect">
            <a:avLst/>
          </a:prstGeom>
        </p:spPr>
        <p:txBody>
          <a:bodyPr wrap="square" lIns="91425" tIns="91425" rIns="91425" bIns="91425" anchor="ctr" anchorCtr="0">
            <a:noAutofit/>
          </a:bodyPr>
          <a:lstStyle/>
          <a:p>
            <a:pPr lvl="0">
              <a:spcBef>
                <a:spcPts val="0"/>
              </a:spcBef>
              <a:buClr>
                <a:schemeClr val="dk1"/>
              </a:buClr>
              <a:buSzPct val="68750"/>
              <a:buFont typeface="Arial"/>
              <a:buNone/>
            </a:pPr>
            <a:r>
              <a:rPr lang="fr-FR"/>
              <a:t>Majkut </a:t>
            </a:r>
            <a:r>
              <a:rPr lang="fr-FR" i="1"/>
              <a:t>et al</a:t>
            </a:r>
            <a:r>
              <a:rPr lang="fr-FR"/>
              <a:t>. J Am Ceram Soc 2016; 100: 393–402</a:t>
            </a:r>
          </a:p>
        </p:txBody>
      </p:sp>
      <p:sp>
        <p:nvSpPr>
          <p:cNvPr id="358" name="Shape 358"/>
          <p:cNvSpPr txBox="1">
            <a:spLocks noGrp="1"/>
          </p:cNvSpPr>
          <p:nvPr>
            <p:ph idx="1"/>
          </p:nvPr>
        </p:nvSpPr>
        <p:spPr>
          <a:xfrm>
            <a:off x="727688" y="764704"/>
            <a:ext cx="8236800" cy="5400000"/>
          </a:xfrm>
          <a:prstGeom prst="rect">
            <a:avLst/>
          </a:prstGeom>
        </p:spPr>
        <p:txBody>
          <a:bodyPr wrap="square" lIns="91425" tIns="91425" rIns="91425" bIns="91425" anchor="t" anchorCtr="0">
            <a:noAutofit/>
          </a:bodyPr>
          <a:lstStyle/>
          <a:p>
            <a:pPr lvl="0">
              <a:spcBef>
                <a:spcPts val="0"/>
              </a:spcBef>
              <a:buNone/>
            </a:pPr>
            <a:r>
              <a:rPr lang="fr-FR"/>
              <a:t>Near field grain map for the same sample</a:t>
            </a:r>
          </a:p>
          <a:p>
            <a:pPr lvl="0">
              <a:spcBef>
                <a:spcPts val="0"/>
              </a:spcBef>
              <a:buNone/>
            </a:pPr>
            <a:endParaRPr/>
          </a:p>
          <a:p>
            <a:pPr lvl="0">
              <a:spcBef>
                <a:spcPts val="0"/>
              </a:spcBef>
              <a:buNone/>
            </a:pPr>
            <a:r>
              <a:rPr lang="fr-FR"/>
              <a:t>Thermal annealing strains		Electrically poled</a:t>
            </a:r>
          </a:p>
        </p:txBody>
      </p:sp>
      <p:sp>
        <p:nvSpPr>
          <p:cNvPr id="359" name="Shape 359"/>
          <p:cNvSpPr txBox="1">
            <a:spLocks noGrp="1"/>
          </p:cNvSpPr>
          <p:nvPr>
            <p:ph type="sldNum" sz="quarter" idx="12"/>
          </p:nvPr>
        </p:nvSpPr>
        <p:spPr>
          <a:xfrm>
            <a:off x="179512" y="6483438"/>
            <a:ext cx="413700" cy="212400"/>
          </a:xfrm>
          <a:prstGeom prst="rect">
            <a:avLst/>
          </a:prstGeom>
        </p:spPr>
        <p:txBody>
          <a:bodyPr wrap="square" lIns="0" tIns="0" rIns="0" bIns="0" anchor="b" anchorCtr="0">
            <a:noAutofit/>
          </a:bodyPr>
          <a:lstStyle/>
          <a:p>
            <a:pPr lvl="0">
              <a:spcBef>
                <a:spcPts val="0"/>
              </a:spcBef>
              <a:buClr>
                <a:srgbClr val="000000"/>
              </a:buClr>
              <a:buSzPct val="25000"/>
              <a:buFont typeface="Arial"/>
              <a:buNone/>
            </a:pPr>
            <a:r>
              <a:rPr lang="fr-FR"/>
              <a:t>Page </a:t>
            </a:r>
            <a:fld id="{00000000-1234-1234-1234-123412341234}" type="slidenum">
              <a:rPr lang="fr-FR"/>
              <a:pPr lvl="0">
                <a:spcBef>
                  <a:spcPts val="0"/>
                </a:spcBef>
                <a:buClr>
                  <a:srgbClr val="000000"/>
                </a:buClr>
                <a:buSzPct val="25000"/>
                <a:buFont typeface="Arial"/>
                <a:buNone/>
              </a:pPr>
              <a:t>11</a:t>
            </a:fld>
            <a:endParaRPr lang="fr-FR"/>
          </a:p>
        </p:txBody>
      </p:sp>
      <p:pic>
        <p:nvPicPr>
          <p:cNvPr id="360" name="Shape 360"/>
          <p:cNvPicPr preferRelativeResize="0"/>
          <p:nvPr/>
        </p:nvPicPr>
        <p:blipFill>
          <a:blip r:embed="rId3">
            <a:alphaModFix/>
          </a:blip>
          <a:stretch>
            <a:fillRect/>
          </a:stretch>
        </p:blipFill>
        <p:spPr>
          <a:xfrm>
            <a:off x="648125" y="2303525"/>
            <a:ext cx="7766676" cy="2853300"/>
          </a:xfrm>
          <a:prstGeom prst="rect">
            <a:avLst/>
          </a:prstGeom>
          <a:noFill/>
          <a:ln>
            <a:noFill/>
          </a:ln>
        </p:spPr>
      </p:pic>
      <p:pic>
        <p:nvPicPr>
          <p:cNvPr id="361" name="Shape 361"/>
          <p:cNvPicPr preferRelativeResize="0"/>
          <p:nvPr/>
        </p:nvPicPr>
        <p:blipFill rotWithShape="1">
          <a:blip r:embed="rId4">
            <a:alphaModFix/>
          </a:blip>
          <a:srcRect l="38623" t="43141" r="43809" b="34995"/>
          <a:stretch/>
        </p:blipFill>
        <p:spPr>
          <a:xfrm>
            <a:off x="3906351" y="5605500"/>
            <a:ext cx="1453927" cy="945925"/>
          </a:xfrm>
          <a:prstGeom prst="rect">
            <a:avLst/>
          </a:prstGeom>
          <a:noFill/>
          <a:ln>
            <a:noFill/>
          </a:ln>
        </p:spPr>
      </p:pic>
    </p:spTree>
    <p:extLst>
      <p:ext uri="{BB962C8B-B14F-4D97-AF65-F5344CB8AC3E}">
        <p14:creationId xmlns:p14="http://schemas.microsoft.com/office/powerpoint/2010/main" val="37382476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a:spLocks noGrp="1"/>
          </p:cNvSpPr>
          <p:nvPr>
            <p:ph type="title"/>
          </p:nvPr>
        </p:nvSpPr>
        <p:spPr>
          <a:xfrm>
            <a:off x="727200" y="126000"/>
            <a:ext cx="8236800" cy="496800"/>
          </a:xfrm>
          <a:prstGeom prst="rect">
            <a:avLst/>
          </a:prstGeom>
        </p:spPr>
        <p:txBody>
          <a:bodyPr wrap="square" lIns="91425" tIns="91425" rIns="91425" bIns="91425" anchor="ctr" anchorCtr="0">
            <a:noAutofit/>
          </a:bodyPr>
          <a:lstStyle/>
          <a:p>
            <a:pPr lvl="0">
              <a:spcBef>
                <a:spcPts val="0"/>
              </a:spcBef>
              <a:buNone/>
            </a:pPr>
            <a:endParaRPr/>
          </a:p>
        </p:txBody>
      </p:sp>
      <p:sp>
        <p:nvSpPr>
          <p:cNvPr id="368" name="Shape 368"/>
          <p:cNvSpPr txBox="1">
            <a:spLocks noGrp="1"/>
          </p:cNvSpPr>
          <p:nvPr>
            <p:ph idx="1"/>
          </p:nvPr>
        </p:nvSpPr>
        <p:spPr>
          <a:xfrm>
            <a:off x="727688" y="764704"/>
            <a:ext cx="8236800" cy="5400000"/>
          </a:xfrm>
          <a:prstGeom prst="rect">
            <a:avLst/>
          </a:prstGeom>
        </p:spPr>
        <p:txBody>
          <a:bodyPr wrap="square" lIns="91425" tIns="91425" rIns="91425" bIns="91425" anchor="t" anchorCtr="0">
            <a:noAutofit/>
          </a:bodyPr>
          <a:lstStyle/>
          <a:p>
            <a:pPr lvl="0">
              <a:spcBef>
                <a:spcPts val="0"/>
              </a:spcBef>
              <a:buNone/>
            </a:pPr>
            <a:endParaRPr/>
          </a:p>
        </p:txBody>
      </p:sp>
      <p:sp>
        <p:nvSpPr>
          <p:cNvPr id="369" name="Shape 369"/>
          <p:cNvSpPr txBox="1">
            <a:spLocks noGrp="1"/>
          </p:cNvSpPr>
          <p:nvPr>
            <p:ph type="sldNum" sz="quarter" idx="12"/>
          </p:nvPr>
        </p:nvSpPr>
        <p:spPr>
          <a:xfrm>
            <a:off x="179512" y="6483438"/>
            <a:ext cx="413700" cy="212400"/>
          </a:xfrm>
          <a:prstGeom prst="rect">
            <a:avLst/>
          </a:prstGeom>
        </p:spPr>
        <p:txBody>
          <a:bodyPr wrap="square" lIns="0" tIns="0" rIns="0" bIns="0" anchor="b" anchorCtr="0">
            <a:noAutofit/>
          </a:bodyPr>
          <a:lstStyle/>
          <a:p>
            <a:pPr lvl="0">
              <a:spcBef>
                <a:spcPts val="0"/>
              </a:spcBef>
              <a:buClr>
                <a:srgbClr val="000000"/>
              </a:buClr>
              <a:buSzPct val="25000"/>
              <a:buFont typeface="Arial"/>
              <a:buNone/>
            </a:pPr>
            <a:r>
              <a:rPr lang="fr-FR"/>
              <a:t>Page </a:t>
            </a:r>
            <a:fld id="{00000000-1234-1234-1234-123412341234}" type="slidenum">
              <a:rPr lang="fr-FR"/>
              <a:pPr lvl="0">
                <a:spcBef>
                  <a:spcPts val="0"/>
                </a:spcBef>
                <a:buClr>
                  <a:srgbClr val="000000"/>
                </a:buClr>
                <a:buSzPct val="25000"/>
                <a:buFont typeface="Arial"/>
                <a:buNone/>
              </a:pPr>
              <a:t>12</a:t>
            </a:fld>
            <a:endParaRPr lang="fr-FR"/>
          </a:p>
        </p:txBody>
      </p:sp>
      <p:pic>
        <p:nvPicPr>
          <p:cNvPr id="370" name="Shape 370"/>
          <p:cNvPicPr preferRelativeResize="0"/>
          <p:nvPr/>
        </p:nvPicPr>
        <p:blipFill>
          <a:blip r:embed="rId3">
            <a:alphaModFix/>
          </a:blip>
          <a:stretch>
            <a:fillRect/>
          </a:stretch>
        </p:blipFill>
        <p:spPr>
          <a:xfrm>
            <a:off x="0" y="1847850"/>
            <a:ext cx="9144000" cy="5010150"/>
          </a:xfrm>
          <a:prstGeom prst="rect">
            <a:avLst/>
          </a:prstGeom>
          <a:noFill/>
          <a:ln>
            <a:noFill/>
          </a:ln>
        </p:spPr>
      </p:pic>
      <p:pic>
        <p:nvPicPr>
          <p:cNvPr id="371" name="Shape 371"/>
          <p:cNvPicPr preferRelativeResize="0"/>
          <p:nvPr/>
        </p:nvPicPr>
        <p:blipFill rotWithShape="1">
          <a:blip r:embed="rId4">
            <a:alphaModFix/>
          </a:blip>
          <a:srcRect b="16366"/>
          <a:stretch/>
        </p:blipFill>
        <p:spPr>
          <a:xfrm>
            <a:off x="95250" y="-247650"/>
            <a:ext cx="5743575" cy="2190750"/>
          </a:xfrm>
          <a:prstGeom prst="rect">
            <a:avLst/>
          </a:prstGeom>
          <a:noFill/>
          <a:ln>
            <a:noFill/>
          </a:ln>
        </p:spPr>
      </p:pic>
    </p:spTree>
    <p:extLst>
      <p:ext uri="{BB962C8B-B14F-4D97-AF65-F5344CB8AC3E}">
        <p14:creationId xmlns:p14="http://schemas.microsoft.com/office/powerpoint/2010/main" val="28079348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Shape 421"/>
          <p:cNvPicPr preferRelativeResize="0"/>
          <p:nvPr/>
        </p:nvPicPr>
        <p:blipFill rotWithShape="1">
          <a:blip r:embed="rId3">
            <a:alphaModFix/>
          </a:blip>
          <a:srcRect/>
          <a:stretch/>
        </p:blipFill>
        <p:spPr>
          <a:xfrm>
            <a:off x="323528" y="3429000"/>
            <a:ext cx="5908966" cy="2975743"/>
          </a:xfrm>
          <a:prstGeom prst="rect">
            <a:avLst/>
          </a:prstGeom>
          <a:noFill/>
          <a:ln>
            <a:noFill/>
          </a:ln>
        </p:spPr>
      </p:pic>
      <p:sp>
        <p:nvSpPr>
          <p:cNvPr id="422" name="Shape 422"/>
          <p:cNvSpPr txBox="1">
            <a:spLocks noGrp="1"/>
          </p:cNvSpPr>
          <p:nvPr>
            <p:ph type="title"/>
          </p:nvPr>
        </p:nvSpPr>
        <p:spPr>
          <a:prstGeom prst="rect">
            <a:avLst/>
          </a:prstGeom>
          <a:solidFill>
            <a:schemeClr val="accent1"/>
          </a:solidFill>
          <a:ln>
            <a:noFill/>
          </a:ln>
        </p:spPr>
        <p:txBody>
          <a:bodyPr wrap="square" lIns="72000" tIns="0" rIns="72000" bIns="0" anchor="ctr" anchorCtr="0">
            <a:noAutofit/>
          </a:bodyPr>
          <a:lstStyle/>
          <a:p>
            <a:pPr marL="0" marR="0" lvl="0" indent="0" algn="l" rtl="0">
              <a:spcBef>
                <a:spcPts val="0"/>
              </a:spcBef>
              <a:buClr>
                <a:schemeClr val="lt1"/>
              </a:buClr>
              <a:buSzPct val="25000"/>
              <a:buFont typeface="Arial"/>
              <a:buNone/>
            </a:pPr>
            <a:r>
              <a:rPr lang="fr-FR" sz="1600" b="1" i="0" u="none" strike="noStrike" cap="none">
                <a:solidFill>
                  <a:schemeClr val="lt1"/>
                </a:solidFill>
                <a:latin typeface="Arial"/>
                <a:ea typeface="Arial"/>
                <a:cs typeface="Arial"/>
                <a:sym typeface="Arial"/>
              </a:rPr>
              <a:t>Larger system – Collaboration with Steve Hall, Ryan Hurley, Jose Andrade</a:t>
            </a:r>
          </a:p>
        </p:txBody>
      </p:sp>
      <p:sp>
        <p:nvSpPr>
          <p:cNvPr id="423" name="Shape 423"/>
          <p:cNvSpPr txBox="1">
            <a:spLocks noGrp="1"/>
          </p:cNvSpPr>
          <p:nvPr>
            <p:ph type="sldNum" idx="12"/>
          </p:nvPr>
        </p:nvSpPr>
        <p:spPr>
          <a:prstGeom prst="rect">
            <a:avLst/>
          </a:prstGeom>
          <a:noFill/>
          <a:ln>
            <a:noFill/>
          </a:ln>
        </p:spPr>
        <p:txBody>
          <a:bodyPr wrap="square" lIns="0" tIns="0" rIns="0" bIns="0" anchor="b" anchorCtr="0">
            <a:noAutofit/>
          </a:bodyPr>
          <a:lstStyle/>
          <a:p>
            <a:pPr marL="0" marR="0" lvl="0" indent="0" algn="l" rtl="0">
              <a:spcBef>
                <a:spcPts val="0"/>
              </a:spcBef>
              <a:buSzPct val="25000"/>
              <a:buNone/>
            </a:pPr>
            <a:r>
              <a:rPr lang="fr-FR" sz="800" b="1">
                <a:solidFill>
                  <a:schemeClr val="dk2"/>
                </a:solidFill>
                <a:latin typeface="Arial"/>
                <a:ea typeface="Arial"/>
                <a:cs typeface="Arial"/>
                <a:sym typeface="Arial"/>
              </a:rPr>
              <a:t>Page </a:t>
            </a:r>
            <a:fld id="{00000000-1234-1234-1234-123412341234}" type="slidenum">
              <a:rPr lang="fr-FR" sz="800" b="1">
                <a:solidFill>
                  <a:schemeClr val="dk2"/>
                </a:solidFill>
                <a:latin typeface="Arial"/>
                <a:ea typeface="Arial"/>
                <a:cs typeface="Arial"/>
                <a:sym typeface="Arial"/>
              </a:rPr>
              <a:pPr marL="0" marR="0" lvl="0" indent="0" algn="l" rtl="0">
                <a:spcBef>
                  <a:spcPts val="0"/>
                </a:spcBef>
                <a:buSzPct val="25000"/>
                <a:buNone/>
              </a:pPr>
              <a:t>13</a:t>
            </a:fld>
            <a:endParaRPr lang="fr-FR" sz="800" b="1">
              <a:solidFill>
                <a:schemeClr val="dk2"/>
              </a:solidFill>
              <a:latin typeface="Arial"/>
              <a:ea typeface="Arial"/>
              <a:cs typeface="Arial"/>
              <a:sym typeface="Arial"/>
            </a:endParaRPr>
          </a:p>
        </p:txBody>
      </p:sp>
      <p:pic>
        <p:nvPicPr>
          <p:cNvPr id="424" name="Shape 424"/>
          <p:cNvPicPr preferRelativeResize="0"/>
          <p:nvPr/>
        </p:nvPicPr>
        <p:blipFill rotWithShape="1">
          <a:blip r:embed="rId4">
            <a:alphaModFix/>
          </a:blip>
          <a:srcRect/>
          <a:stretch/>
        </p:blipFill>
        <p:spPr>
          <a:xfrm>
            <a:off x="875842" y="836712"/>
            <a:ext cx="4332019" cy="2640248"/>
          </a:xfrm>
          <a:prstGeom prst="rect">
            <a:avLst/>
          </a:prstGeom>
          <a:noFill/>
          <a:ln>
            <a:noFill/>
          </a:ln>
        </p:spPr>
      </p:pic>
      <p:sp>
        <p:nvSpPr>
          <p:cNvPr id="425" name="Shape 425"/>
          <p:cNvSpPr txBox="1"/>
          <p:nvPr/>
        </p:nvSpPr>
        <p:spPr>
          <a:xfrm>
            <a:off x="6228184" y="1916832"/>
            <a:ext cx="2877600" cy="14772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fr-FR" sz="1800">
                <a:solidFill>
                  <a:schemeClr val="dk1"/>
                </a:solidFill>
                <a:latin typeface="Arial"/>
                <a:ea typeface="Arial"/>
                <a:cs typeface="Arial"/>
                <a:sym typeface="Arial"/>
              </a:rPr>
              <a:t>Analysis of strain tensors</a:t>
            </a:r>
          </a:p>
          <a:p>
            <a:pPr marL="0" marR="0" lvl="0" indent="0" algn="l" rtl="0">
              <a:spcBef>
                <a:spcPts val="0"/>
              </a:spcBef>
              <a:buNone/>
            </a:pPr>
            <a:endParaRPr sz="1800">
              <a:solidFill>
                <a:schemeClr val="dk1"/>
              </a:solidFill>
              <a:latin typeface="Arial"/>
              <a:ea typeface="Arial"/>
              <a:cs typeface="Arial"/>
              <a:sym typeface="Arial"/>
            </a:endParaRPr>
          </a:p>
          <a:p>
            <a:pPr marL="0" marR="0" lvl="0" indent="0" algn="l" rtl="0">
              <a:spcBef>
                <a:spcPts val="0"/>
              </a:spcBef>
              <a:buSzPct val="25000"/>
              <a:buNone/>
            </a:pPr>
            <a:r>
              <a:rPr lang="fr-FR" sz="1800">
                <a:solidFill>
                  <a:schemeClr val="dk1"/>
                </a:solidFill>
                <a:latin typeface="Arial"/>
                <a:ea typeface="Arial"/>
                <a:cs typeface="Arial"/>
                <a:sym typeface="Arial"/>
              </a:rPr>
              <a:t>Solve inversion problem</a:t>
            </a:r>
          </a:p>
          <a:p>
            <a:pPr marL="0" marR="0" lvl="0" indent="0" algn="l" rtl="0">
              <a:spcBef>
                <a:spcPts val="0"/>
              </a:spcBef>
              <a:buNone/>
            </a:pPr>
            <a:endParaRPr sz="1800">
              <a:solidFill>
                <a:schemeClr val="dk1"/>
              </a:solidFill>
              <a:latin typeface="Arial"/>
              <a:ea typeface="Arial"/>
              <a:cs typeface="Arial"/>
              <a:sym typeface="Arial"/>
            </a:endParaRPr>
          </a:p>
          <a:p>
            <a:pPr marL="0" marR="0" lvl="0" indent="0" algn="l" rtl="0">
              <a:spcBef>
                <a:spcPts val="0"/>
              </a:spcBef>
              <a:buSzPct val="25000"/>
              <a:buNone/>
            </a:pPr>
            <a:r>
              <a:rPr lang="fr-FR" sz="1800">
                <a:solidFill>
                  <a:schemeClr val="dk1"/>
                </a:solidFill>
                <a:latin typeface="Arial"/>
                <a:ea typeface="Arial"/>
                <a:cs typeface="Arial"/>
                <a:sym typeface="Arial"/>
              </a:rPr>
              <a:t>Determined contact forces</a:t>
            </a:r>
          </a:p>
        </p:txBody>
      </p:sp>
    </p:spTree>
    <p:extLst>
      <p:ext uri="{BB962C8B-B14F-4D97-AF65-F5344CB8AC3E}">
        <p14:creationId xmlns:p14="http://schemas.microsoft.com/office/powerpoint/2010/main" val="29013508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Shape 505"/>
          <p:cNvSpPr txBox="1">
            <a:spLocks noGrp="1"/>
          </p:cNvSpPr>
          <p:nvPr>
            <p:ph type="title"/>
          </p:nvPr>
        </p:nvSpPr>
        <p:spPr>
          <a:xfrm>
            <a:off x="4355976" y="228541"/>
            <a:ext cx="4134422" cy="496800"/>
          </a:xfrm>
          <a:prstGeom prst="rect">
            <a:avLst/>
          </a:prstGeom>
          <a:solidFill>
            <a:schemeClr val="accent1"/>
          </a:solidFill>
          <a:ln>
            <a:noFill/>
          </a:ln>
        </p:spPr>
        <p:txBody>
          <a:bodyPr wrap="square" lIns="72000" tIns="0" rIns="72000" bIns="0" anchor="ctr" anchorCtr="0">
            <a:noAutofit/>
          </a:bodyPr>
          <a:lstStyle/>
          <a:p>
            <a:pPr marL="0" marR="0" lvl="0" indent="0" algn="l" rtl="0">
              <a:spcBef>
                <a:spcPts val="0"/>
              </a:spcBef>
              <a:buClr>
                <a:schemeClr val="lt1"/>
              </a:buClr>
              <a:buSzPct val="25000"/>
              <a:buFont typeface="Arial"/>
              <a:buNone/>
            </a:pPr>
            <a:r>
              <a:rPr lang="fr-FR" sz="1600" b="1" i="0" u="none" strike="noStrike" cap="none" dirty="0">
                <a:solidFill>
                  <a:schemeClr val="lt1"/>
                </a:solidFill>
                <a:latin typeface="Arial"/>
                <a:ea typeface="Arial"/>
                <a:cs typeface="Arial"/>
                <a:sym typeface="Arial"/>
              </a:rPr>
              <a:t>				Workflow</a:t>
            </a:r>
          </a:p>
        </p:txBody>
      </p:sp>
      <p:sp>
        <p:nvSpPr>
          <p:cNvPr id="506" name="Shape 506"/>
          <p:cNvSpPr txBox="1">
            <a:spLocks noGrp="1"/>
          </p:cNvSpPr>
          <p:nvPr>
            <p:ph type="sldNum" idx="12"/>
          </p:nvPr>
        </p:nvSpPr>
        <p:spPr>
          <a:prstGeom prst="rect">
            <a:avLst/>
          </a:prstGeom>
          <a:noFill/>
          <a:ln>
            <a:noFill/>
          </a:ln>
        </p:spPr>
        <p:txBody>
          <a:bodyPr wrap="square" lIns="0" tIns="0" rIns="0" bIns="0" anchor="b" anchorCtr="0">
            <a:noAutofit/>
          </a:bodyPr>
          <a:lstStyle/>
          <a:p>
            <a:pPr marL="0" marR="0" lvl="0" indent="0" algn="l" rtl="0">
              <a:spcBef>
                <a:spcPts val="0"/>
              </a:spcBef>
              <a:buSzPct val="25000"/>
              <a:buNone/>
            </a:pPr>
            <a:r>
              <a:rPr lang="fr-FR" sz="800" b="1">
                <a:solidFill>
                  <a:schemeClr val="dk2"/>
                </a:solidFill>
                <a:latin typeface="Arial"/>
                <a:ea typeface="Arial"/>
                <a:cs typeface="Arial"/>
                <a:sym typeface="Arial"/>
              </a:rPr>
              <a:t>Page </a:t>
            </a:r>
            <a:fld id="{00000000-1234-1234-1234-123412341234}" type="slidenum">
              <a:rPr lang="fr-FR" sz="800" b="1">
                <a:solidFill>
                  <a:schemeClr val="dk2"/>
                </a:solidFill>
                <a:latin typeface="Arial"/>
                <a:ea typeface="Arial"/>
                <a:cs typeface="Arial"/>
                <a:sym typeface="Arial"/>
              </a:rPr>
              <a:pPr marL="0" marR="0" lvl="0" indent="0" algn="l" rtl="0">
                <a:spcBef>
                  <a:spcPts val="0"/>
                </a:spcBef>
                <a:buSzPct val="25000"/>
                <a:buNone/>
              </a:pPr>
              <a:t>14</a:t>
            </a:fld>
            <a:endParaRPr lang="fr-FR" sz="800" b="1">
              <a:solidFill>
                <a:schemeClr val="dk2"/>
              </a:solidFill>
              <a:latin typeface="Arial"/>
              <a:ea typeface="Arial"/>
              <a:cs typeface="Arial"/>
              <a:sym typeface="Arial"/>
            </a:endParaRPr>
          </a:p>
        </p:txBody>
      </p:sp>
      <p:pic>
        <p:nvPicPr>
          <p:cNvPr id="507" name="Shape 507" descr="C:\Users\wright\Google Drive\work\presentations_and_conferences\SF2M_Paris_2016\3dxrd1.png"/>
          <p:cNvPicPr preferRelativeResize="0"/>
          <p:nvPr/>
        </p:nvPicPr>
        <p:blipFill rotWithShape="1">
          <a:blip r:embed="rId3">
            <a:alphaModFix/>
          </a:blip>
          <a:srcRect/>
          <a:stretch/>
        </p:blipFill>
        <p:spPr>
          <a:xfrm>
            <a:off x="0" y="0"/>
            <a:ext cx="4075771" cy="5506014"/>
          </a:xfrm>
          <a:prstGeom prst="rect">
            <a:avLst/>
          </a:prstGeom>
          <a:noFill/>
          <a:ln>
            <a:noFill/>
          </a:ln>
        </p:spPr>
      </p:pic>
      <p:pic>
        <p:nvPicPr>
          <p:cNvPr id="508" name="Shape 508" descr="C:\Users\wright\Google Drive\work\presentations_and_conferences\SF2M_Paris_2016\3dxrd2.png"/>
          <p:cNvPicPr preferRelativeResize="0"/>
          <p:nvPr/>
        </p:nvPicPr>
        <p:blipFill rotWithShape="1">
          <a:blip r:embed="rId4">
            <a:alphaModFix/>
          </a:blip>
          <a:srcRect/>
          <a:stretch/>
        </p:blipFill>
        <p:spPr>
          <a:xfrm>
            <a:off x="4355976" y="1628800"/>
            <a:ext cx="4533088" cy="4780673"/>
          </a:xfrm>
          <a:prstGeom prst="rect">
            <a:avLst/>
          </a:prstGeom>
          <a:noFill/>
          <a:ln>
            <a:noFill/>
          </a:ln>
        </p:spPr>
      </p:pic>
      <p:cxnSp>
        <p:nvCxnSpPr>
          <p:cNvPr id="509" name="Shape 509"/>
          <p:cNvCxnSpPr>
            <a:stCxn id="507" idx="2"/>
            <a:endCxn id="508" idx="0"/>
          </p:cNvCxnSpPr>
          <p:nvPr/>
        </p:nvCxnSpPr>
        <p:spPr>
          <a:xfrm rot="-5400000">
            <a:off x="2391586" y="1275114"/>
            <a:ext cx="3877200" cy="4584600"/>
          </a:xfrm>
          <a:prstGeom prst="bentConnector5">
            <a:avLst>
              <a:gd name="adj1" fmla="val -5879"/>
              <a:gd name="adj2" fmla="val 47531"/>
              <a:gd name="adj3" fmla="val 105883"/>
            </a:avLst>
          </a:prstGeom>
          <a:noFill/>
          <a:ln w="9525" cap="flat" cmpd="sng">
            <a:solidFill>
              <a:srgbClr val="0F2276"/>
            </a:solidFill>
            <a:prstDash val="solid"/>
            <a:round/>
            <a:headEnd type="none" w="med" len="med"/>
            <a:tailEnd type="stealth" w="lg" len="lg"/>
          </a:ln>
        </p:spPr>
      </p:cxnSp>
    </p:spTree>
    <p:extLst>
      <p:ext uri="{BB962C8B-B14F-4D97-AF65-F5344CB8AC3E}">
        <p14:creationId xmlns:p14="http://schemas.microsoft.com/office/powerpoint/2010/main" val="1352880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Shape 550"/>
          <p:cNvSpPr txBox="1">
            <a:spLocks noGrp="1"/>
          </p:cNvSpPr>
          <p:nvPr>
            <p:ph type="title"/>
          </p:nvPr>
        </p:nvSpPr>
        <p:spPr>
          <a:prstGeom prst="rect">
            <a:avLst/>
          </a:prstGeom>
        </p:spPr>
        <p:txBody>
          <a:bodyPr wrap="square" lIns="91425" tIns="91425" rIns="91425" bIns="91425" anchor="ctr" anchorCtr="0">
            <a:noAutofit/>
          </a:bodyPr>
          <a:lstStyle/>
          <a:p>
            <a:pPr lvl="0">
              <a:spcBef>
                <a:spcPts val="0"/>
              </a:spcBef>
              <a:buNone/>
            </a:pPr>
            <a:r>
              <a:rPr lang="fr-FR"/>
              <a:t>Nanofocus endstation</a:t>
            </a:r>
          </a:p>
        </p:txBody>
      </p:sp>
      <p:sp>
        <p:nvSpPr>
          <p:cNvPr id="551" name="Shape 551"/>
          <p:cNvSpPr txBox="1">
            <a:spLocks noGrp="1"/>
          </p:cNvSpPr>
          <p:nvPr>
            <p:ph type="sldNum" idx="12"/>
          </p:nvPr>
        </p:nvSpPr>
        <p:spPr>
          <a:prstGeom prst="rect">
            <a:avLst/>
          </a:prstGeom>
        </p:spPr>
        <p:txBody>
          <a:bodyPr wrap="square" lIns="0" tIns="0" rIns="0" bIns="0" anchor="b" anchorCtr="0">
            <a:noAutofit/>
          </a:bodyPr>
          <a:lstStyle/>
          <a:p>
            <a:pPr lvl="0">
              <a:spcBef>
                <a:spcPts val="0"/>
              </a:spcBef>
              <a:buClr>
                <a:srgbClr val="000000"/>
              </a:buClr>
              <a:buSzPct val="25000"/>
              <a:buFont typeface="Arial"/>
              <a:buNone/>
            </a:pPr>
            <a:r>
              <a:rPr lang="fr-FR"/>
              <a:t>Page </a:t>
            </a:r>
            <a:fld id="{00000000-1234-1234-1234-123412341234}" type="slidenum">
              <a:rPr lang="fr-FR"/>
              <a:pPr lvl="0">
                <a:spcBef>
                  <a:spcPts val="0"/>
                </a:spcBef>
                <a:buClr>
                  <a:srgbClr val="000000"/>
                </a:buClr>
                <a:buSzPct val="25000"/>
                <a:buFont typeface="Arial"/>
                <a:buNone/>
              </a:pPr>
              <a:t>15</a:t>
            </a:fld>
            <a:endParaRPr lang="fr-FR"/>
          </a:p>
        </p:txBody>
      </p:sp>
      <p:pic>
        <p:nvPicPr>
          <p:cNvPr id="552" name="Shape 552"/>
          <p:cNvPicPr preferRelativeResize="0"/>
          <p:nvPr/>
        </p:nvPicPr>
        <p:blipFill>
          <a:blip r:embed="rId3">
            <a:alphaModFix/>
          </a:blip>
          <a:stretch>
            <a:fillRect/>
          </a:stretch>
        </p:blipFill>
        <p:spPr>
          <a:xfrm>
            <a:off x="358150" y="775200"/>
            <a:ext cx="8333760" cy="5555840"/>
          </a:xfrm>
          <a:prstGeom prst="rect">
            <a:avLst/>
          </a:prstGeom>
          <a:noFill/>
          <a:ln>
            <a:noFill/>
          </a:ln>
        </p:spPr>
      </p:pic>
    </p:spTree>
    <p:extLst>
      <p:ext uri="{BB962C8B-B14F-4D97-AF65-F5344CB8AC3E}">
        <p14:creationId xmlns:p14="http://schemas.microsoft.com/office/powerpoint/2010/main" val="42823744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Shape 671"/>
          <p:cNvSpPr txBox="1">
            <a:spLocks noGrp="1"/>
          </p:cNvSpPr>
          <p:nvPr>
            <p:ph type="title"/>
          </p:nvPr>
        </p:nvSpPr>
        <p:spPr>
          <a:xfrm>
            <a:off x="727200" y="126000"/>
            <a:ext cx="8236800" cy="496800"/>
          </a:xfrm>
          <a:prstGeom prst="rect">
            <a:avLst/>
          </a:prstGeom>
          <a:solidFill>
            <a:schemeClr val="accent1"/>
          </a:solidFill>
          <a:ln>
            <a:noFill/>
          </a:ln>
        </p:spPr>
        <p:txBody>
          <a:bodyPr wrap="square" lIns="72000" tIns="0" rIns="72000" bIns="0" anchor="ctr" anchorCtr="0">
            <a:noAutofit/>
          </a:bodyPr>
          <a:lstStyle/>
          <a:p>
            <a:pPr marL="0" marR="0" lvl="0" indent="0" algn="l" rtl="0">
              <a:spcBef>
                <a:spcPts val="0"/>
              </a:spcBef>
              <a:buClr>
                <a:schemeClr val="lt1"/>
              </a:buClr>
              <a:buSzPct val="25000"/>
              <a:buFont typeface="Arial"/>
              <a:buNone/>
            </a:pPr>
            <a:r>
              <a:rPr lang="fr-FR" sz="1600" b="1" i="0" u="none" strike="noStrike" cap="none">
                <a:solidFill>
                  <a:schemeClr val="lt1"/>
                </a:solidFill>
                <a:latin typeface="Arial"/>
                <a:ea typeface="Arial"/>
                <a:cs typeface="Arial"/>
                <a:sym typeface="Arial"/>
              </a:rPr>
              <a:t>Higher real space resolution, smaller beams</a:t>
            </a:r>
          </a:p>
        </p:txBody>
      </p:sp>
      <p:sp>
        <p:nvSpPr>
          <p:cNvPr id="672" name="Shape 672"/>
          <p:cNvSpPr txBox="1">
            <a:spLocks noGrp="1"/>
          </p:cNvSpPr>
          <p:nvPr>
            <p:ph idx="1"/>
          </p:nvPr>
        </p:nvSpPr>
        <p:spPr>
          <a:xfrm>
            <a:off x="727688" y="3284984"/>
            <a:ext cx="8236800" cy="2879700"/>
          </a:xfrm>
          <a:prstGeom prst="rect">
            <a:avLst/>
          </a:prstGeom>
          <a:noFill/>
          <a:ln>
            <a:noFill/>
          </a:ln>
        </p:spPr>
        <p:txBody>
          <a:bodyPr wrap="square" lIns="0" tIns="0" rIns="0" bIns="0" anchor="t" anchorCtr="0">
            <a:noAutofit/>
          </a:bodyPr>
          <a:lstStyle/>
          <a:p>
            <a:pPr marL="0" marR="0" lvl="0" indent="0" algn="l" rtl="0">
              <a:spcBef>
                <a:spcPts val="0"/>
              </a:spcBef>
              <a:spcAft>
                <a:spcPts val="0"/>
              </a:spcAft>
              <a:buClr>
                <a:schemeClr val="accent6"/>
              </a:buClr>
              <a:buSzPct val="25000"/>
              <a:buFont typeface="Arial"/>
              <a:buNone/>
            </a:pPr>
            <a:r>
              <a:rPr lang="fr-FR" sz="1800" b="1" i="0" u="none" strike="noStrike" cap="none">
                <a:solidFill>
                  <a:schemeClr val="accent6"/>
                </a:solidFill>
                <a:latin typeface="Arial"/>
                <a:ea typeface="Arial"/>
                <a:cs typeface="Arial"/>
                <a:sym typeface="Arial"/>
              </a:rPr>
              <a:t>Organic solar cells</a:t>
            </a:r>
          </a:p>
          <a:p>
            <a:pPr marL="0" marR="0" lvl="0" indent="0" algn="l" rtl="0">
              <a:spcBef>
                <a:spcPts val="1000"/>
              </a:spcBef>
              <a:spcAft>
                <a:spcPts val="0"/>
              </a:spcAft>
              <a:buClr>
                <a:schemeClr val="accent6"/>
              </a:buClr>
              <a:buSzPct val="25000"/>
              <a:buFont typeface="Arial"/>
              <a:buNone/>
            </a:pPr>
            <a:r>
              <a:rPr lang="fr-FR" sz="1800" b="1" i="0" u="none" strike="noStrike" cap="none">
                <a:solidFill>
                  <a:schemeClr val="accent6"/>
                </a:solidFill>
                <a:latin typeface="Arial"/>
                <a:ea typeface="Arial"/>
                <a:cs typeface="Arial"/>
                <a:sym typeface="Arial"/>
              </a:rPr>
              <a:t>Doped with Gold nanoparticles</a:t>
            </a:r>
          </a:p>
          <a:p>
            <a:pPr marL="0" marR="0" lvl="0" indent="0" algn="l" rtl="0">
              <a:spcBef>
                <a:spcPts val="1000"/>
              </a:spcBef>
              <a:spcAft>
                <a:spcPts val="0"/>
              </a:spcAft>
              <a:buClr>
                <a:schemeClr val="accent6"/>
              </a:buClr>
              <a:buSzPct val="25000"/>
              <a:buFont typeface="Arial"/>
              <a:buNone/>
            </a:pPr>
            <a:r>
              <a:rPr lang="fr-FR" sz="1800" b="1" i="0" u="none" strike="noStrike" cap="none">
                <a:solidFill>
                  <a:schemeClr val="accent6"/>
                </a:solidFill>
                <a:latin typeface="Arial"/>
                <a:ea typeface="Arial"/>
                <a:cs typeface="Arial"/>
                <a:sym typeface="Arial"/>
              </a:rPr>
              <a:t>Where is the Gold in the thin film </a:t>
            </a:r>
          </a:p>
          <a:p>
            <a:pPr marL="0" marR="0" lvl="0" indent="0" algn="l" rtl="0">
              <a:spcBef>
                <a:spcPts val="1000"/>
              </a:spcBef>
              <a:spcAft>
                <a:spcPts val="0"/>
              </a:spcAft>
              <a:buClr>
                <a:schemeClr val="accent6"/>
              </a:buClr>
              <a:buSzPct val="25000"/>
              <a:buFont typeface="Arial"/>
              <a:buNone/>
            </a:pPr>
            <a:r>
              <a:rPr lang="fr-FR" sz="1800" b="1" i="0" u="none" strike="noStrike" cap="none">
                <a:solidFill>
                  <a:schemeClr val="accent6"/>
                </a:solidFill>
                <a:latin typeface="Arial"/>
                <a:ea typeface="Arial"/>
                <a:cs typeface="Arial"/>
                <a:sym typeface="Arial"/>
              </a:rPr>
              <a:t>device ?</a:t>
            </a:r>
          </a:p>
        </p:txBody>
      </p:sp>
      <p:sp>
        <p:nvSpPr>
          <p:cNvPr id="673" name="Shape 673"/>
          <p:cNvSpPr txBox="1">
            <a:spLocks noGrp="1"/>
          </p:cNvSpPr>
          <p:nvPr>
            <p:ph type="sldNum" sz="quarter" idx="12"/>
          </p:nvPr>
        </p:nvSpPr>
        <p:spPr>
          <a:xfrm>
            <a:off x="719572" y="6483349"/>
            <a:ext cx="6120000" cy="212400"/>
          </a:xfrm>
          <a:prstGeom prst="rect">
            <a:avLst/>
          </a:prstGeom>
          <a:noFill/>
          <a:ln>
            <a:noFill/>
          </a:ln>
        </p:spPr>
        <p:txBody>
          <a:bodyPr wrap="square" lIns="0" tIns="0" rIns="0" bIns="0" anchor="b" anchorCtr="0">
            <a:noAutofit/>
          </a:bodyPr>
          <a:lstStyle/>
          <a:p>
            <a:pPr marL="0" marR="0" lvl="0" indent="0" algn="l" rtl="0">
              <a:spcBef>
                <a:spcPts val="0"/>
              </a:spcBef>
              <a:buSzPct val="25000"/>
              <a:buNone/>
            </a:pPr>
            <a:fld id="{00000000-1234-1234-1234-123412341234}" type="slidenum">
              <a:rPr lang="fr-FR" sz="800" b="1" cap="none">
                <a:solidFill>
                  <a:schemeClr val="dk2"/>
                </a:solidFill>
                <a:latin typeface="Arial"/>
                <a:ea typeface="Arial"/>
                <a:cs typeface="Arial"/>
                <a:sym typeface="Arial"/>
              </a:rPr>
              <a:pPr marL="0" marR="0" lvl="0" indent="0" algn="l" rtl="0">
                <a:spcBef>
                  <a:spcPts val="0"/>
                </a:spcBef>
                <a:buSzPct val="25000"/>
                <a:buNone/>
              </a:pPr>
              <a:t>16</a:t>
            </a:fld>
            <a:endParaRPr lang="fr-FR" sz="800" b="1" cap="none">
              <a:solidFill>
                <a:schemeClr val="dk2"/>
              </a:solidFill>
              <a:latin typeface="Arial"/>
              <a:ea typeface="Arial"/>
              <a:cs typeface="Arial"/>
              <a:sym typeface="Arial"/>
            </a:endParaRPr>
          </a:p>
        </p:txBody>
      </p:sp>
      <p:pic>
        <p:nvPicPr>
          <p:cNvPr id="674" name="Shape 674"/>
          <p:cNvPicPr preferRelativeResize="0"/>
          <p:nvPr/>
        </p:nvPicPr>
        <p:blipFill rotWithShape="1">
          <a:blip r:embed="rId3">
            <a:alphaModFix/>
          </a:blip>
          <a:srcRect/>
          <a:stretch/>
        </p:blipFill>
        <p:spPr>
          <a:xfrm>
            <a:off x="467544" y="908720"/>
            <a:ext cx="4224441" cy="2223426"/>
          </a:xfrm>
          <a:prstGeom prst="rect">
            <a:avLst/>
          </a:prstGeom>
          <a:noFill/>
          <a:ln>
            <a:noFill/>
          </a:ln>
        </p:spPr>
      </p:pic>
      <p:pic>
        <p:nvPicPr>
          <p:cNvPr id="675" name="Shape 675"/>
          <p:cNvPicPr preferRelativeResize="0"/>
          <p:nvPr/>
        </p:nvPicPr>
        <p:blipFill rotWithShape="1">
          <a:blip r:embed="rId4">
            <a:alphaModFix/>
          </a:blip>
          <a:srcRect/>
          <a:stretch/>
        </p:blipFill>
        <p:spPr>
          <a:xfrm>
            <a:off x="5292080" y="0"/>
            <a:ext cx="3851920" cy="5763436"/>
          </a:xfrm>
          <a:prstGeom prst="rect">
            <a:avLst/>
          </a:prstGeom>
          <a:noFill/>
          <a:ln>
            <a:noFill/>
          </a:ln>
        </p:spPr>
      </p:pic>
      <p:pic>
        <p:nvPicPr>
          <p:cNvPr id="676" name="Shape 676"/>
          <p:cNvPicPr preferRelativeResize="0"/>
          <p:nvPr/>
        </p:nvPicPr>
        <p:blipFill rotWithShape="1">
          <a:blip r:embed="rId5">
            <a:alphaModFix/>
          </a:blip>
          <a:srcRect/>
          <a:stretch/>
        </p:blipFill>
        <p:spPr>
          <a:xfrm>
            <a:off x="323528" y="5150060"/>
            <a:ext cx="4968552" cy="1706517"/>
          </a:xfrm>
          <a:prstGeom prst="rect">
            <a:avLst/>
          </a:prstGeom>
          <a:noFill/>
          <a:ln>
            <a:noFill/>
          </a:ln>
        </p:spPr>
      </p:pic>
    </p:spTree>
    <p:extLst>
      <p:ext uri="{BB962C8B-B14F-4D97-AF65-F5344CB8AC3E}">
        <p14:creationId xmlns:p14="http://schemas.microsoft.com/office/powerpoint/2010/main" val="17308148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620" name="Shape 620"/>
          <p:cNvPicPr preferRelativeResize="0"/>
          <p:nvPr/>
        </p:nvPicPr>
        <p:blipFill rotWithShape="1">
          <a:blip r:embed="rId3">
            <a:alphaModFix/>
          </a:blip>
          <a:srcRect/>
          <a:stretch/>
        </p:blipFill>
        <p:spPr>
          <a:xfrm>
            <a:off x="4738254" y="3228585"/>
            <a:ext cx="3377557" cy="3304521"/>
          </a:xfrm>
          <a:prstGeom prst="rect">
            <a:avLst/>
          </a:prstGeom>
          <a:noFill/>
          <a:ln>
            <a:noFill/>
          </a:ln>
        </p:spPr>
      </p:pic>
      <p:pic>
        <p:nvPicPr>
          <p:cNvPr id="621" name="Shape 621"/>
          <p:cNvPicPr preferRelativeResize="0"/>
          <p:nvPr/>
        </p:nvPicPr>
        <p:blipFill rotWithShape="1">
          <a:blip r:embed="rId4">
            <a:alphaModFix/>
          </a:blip>
          <a:srcRect/>
          <a:stretch/>
        </p:blipFill>
        <p:spPr>
          <a:xfrm>
            <a:off x="913690" y="3484014"/>
            <a:ext cx="3462755" cy="2601756"/>
          </a:xfrm>
          <a:prstGeom prst="rect">
            <a:avLst/>
          </a:prstGeom>
          <a:noFill/>
          <a:ln>
            <a:noFill/>
          </a:ln>
        </p:spPr>
      </p:pic>
      <p:sp>
        <p:nvSpPr>
          <p:cNvPr id="622" name="Shape 622"/>
          <p:cNvSpPr txBox="1"/>
          <p:nvPr/>
        </p:nvSpPr>
        <p:spPr>
          <a:xfrm>
            <a:off x="912384" y="165905"/>
            <a:ext cx="8128500" cy="325200"/>
          </a:xfrm>
          <a:prstGeom prst="rect">
            <a:avLst/>
          </a:prstGeom>
          <a:noFill/>
          <a:ln>
            <a:noFill/>
          </a:ln>
        </p:spPr>
        <p:txBody>
          <a:bodyPr wrap="square" lIns="81650" tIns="40825" rIns="81650" bIns="40825" anchor="t" anchorCtr="0">
            <a:noAutofit/>
          </a:bodyPr>
          <a:lstStyle/>
          <a:p>
            <a:pPr marL="0" marR="0" lvl="0" indent="0" algn="l" rtl="0">
              <a:spcBef>
                <a:spcPts val="0"/>
              </a:spcBef>
              <a:buSzPct val="25000"/>
              <a:buNone/>
            </a:pPr>
            <a:r>
              <a:rPr lang="fr-FR" sz="1600" b="0" strike="noStrike">
                <a:solidFill>
                  <a:srgbClr val="000000"/>
                </a:solidFill>
                <a:latin typeface="Arial"/>
                <a:ea typeface="Arial"/>
                <a:cs typeface="Arial"/>
                <a:sym typeface="Arial"/>
              </a:rPr>
              <a:t>Prot</a:t>
            </a:r>
            <a:r>
              <a:rPr lang="fr-FR" sz="1600"/>
              <a:t>on </a:t>
            </a:r>
            <a:r>
              <a:rPr lang="fr-FR" sz="1600" b="0" strike="noStrike">
                <a:solidFill>
                  <a:srgbClr val="000000"/>
                </a:solidFill>
                <a:latin typeface="Arial"/>
                <a:ea typeface="Arial"/>
                <a:cs typeface="Arial"/>
                <a:sym typeface="Arial"/>
              </a:rPr>
              <a:t>Exchange M</a:t>
            </a:r>
            <a:r>
              <a:rPr lang="fr-FR" sz="1600"/>
              <a:t>embrane (PEM)</a:t>
            </a:r>
            <a:r>
              <a:rPr lang="fr-FR" sz="1600" b="0" strike="noStrike">
                <a:solidFill>
                  <a:srgbClr val="000000"/>
                </a:solidFill>
                <a:latin typeface="Arial"/>
                <a:ea typeface="Arial"/>
                <a:cs typeface="Arial"/>
                <a:sym typeface="Arial"/>
              </a:rPr>
              <a:t> Fuel Cell studies - </a:t>
            </a:r>
            <a:r>
              <a:rPr lang="fr-FR" sz="1600"/>
              <a:t>Jakub Drnec </a:t>
            </a:r>
            <a:r>
              <a:rPr lang="fr-FR" sz="1600" i="1"/>
              <a:t>et al</a:t>
            </a:r>
            <a:r>
              <a:rPr lang="fr-FR" sz="1600"/>
              <a:t>, ID31.</a:t>
            </a:r>
          </a:p>
        </p:txBody>
      </p:sp>
      <p:sp>
        <p:nvSpPr>
          <p:cNvPr id="623" name="Shape 623"/>
          <p:cNvSpPr txBox="1"/>
          <p:nvPr/>
        </p:nvSpPr>
        <p:spPr>
          <a:xfrm>
            <a:off x="4313088" y="480081"/>
            <a:ext cx="4644900" cy="2320200"/>
          </a:xfrm>
          <a:prstGeom prst="rect">
            <a:avLst/>
          </a:prstGeom>
          <a:noFill/>
          <a:ln>
            <a:noFill/>
          </a:ln>
        </p:spPr>
        <p:txBody>
          <a:bodyPr wrap="square" lIns="81650" tIns="40825" rIns="81650" bIns="40825" anchor="t" anchorCtr="0">
            <a:noAutofit/>
          </a:bodyPr>
          <a:lstStyle/>
          <a:p>
            <a:pPr marL="0" marR="0" lvl="0" indent="0" algn="l" rtl="0">
              <a:spcBef>
                <a:spcPts val="0"/>
              </a:spcBef>
              <a:buNone/>
            </a:pPr>
            <a:endParaRPr/>
          </a:p>
          <a:p>
            <a:pPr marL="0" marR="0" lvl="0" indent="0" algn="l" rtl="0">
              <a:spcBef>
                <a:spcPts val="0"/>
              </a:spcBef>
              <a:buNone/>
            </a:pPr>
            <a:r>
              <a:rPr lang="fr-FR"/>
              <a:t>In-operando studies</a:t>
            </a:r>
          </a:p>
          <a:p>
            <a:pPr marL="0" marR="0" lvl="0" indent="0" algn="l" rtl="0">
              <a:spcBef>
                <a:spcPts val="0"/>
              </a:spcBef>
              <a:buNone/>
            </a:pPr>
            <a:endParaRPr/>
          </a:p>
          <a:p>
            <a:pPr marL="0" marR="0" lvl="0" indent="0" algn="l" rtl="0">
              <a:spcBef>
                <a:spcPts val="0"/>
              </a:spcBef>
              <a:buNone/>
            </a:pPr>
            <a:r>
              <a:rPr lang="fr-FR"/>
              <a:t>I</a:t>
            </a:r>
            <a:r>
              <a:rPr lang="fr-FR" sz="1400" b="0" strike="noStrike">
                <a:solidFill>
                  <a:srgbClr val="000000"/>
                </a:solidFill>
                <a:latin typeface="Arial"/>
                <a:ea typeface="Arial"/>
                <a:cs typeface="Arial"/>
                <a:sym typeface="Arial"/>
              </a:rPr>
              <a:t>mages of Pt diffraction peak at different heights (P1-P4) for three potentials (OCP, 1V, 0.6V). </a:t>
            </a:r>
          </a:p>
          <a:p>
            <a:pPr marL="0" marR="0" lvl="0" indent="0" algn="l" rtl="0">
              <a:spcBef>
                <a:spcPts val="0"/>
              </a:spcBef>
              <a:buNone/>
            </a:pPr>
            <a:endParaRPr/>
          </a:p>
          <a:p>
            <a:pPr marL="0" marR="0" lvl="0" indent="0" algn="l" rtl="0">
              <a:spcBef>
                <a:spcPts val="0"/>
              </a:spcBef>
              <a:buNone/>
            </a:pPr>
            <a:r>
              <a:rPr lang="fr-FR"/>
              <a:t>C</a:t>
            </a:r>
            <a:r>
              <a:rPr lang="fr-FR" sz="1400" b="0" strike="noStrike">
                <a:solidFill>
                  <a:srgbClr val="000000"/>
                </a:solidFill>
                <a:latin typeface="Arial"/>
                <a:ea typeface="Arial"/>
                <a:cs typeface="Arial"/>
                <a:sym typeface="Arial"/>
              </a:rPr>
              <a:t>an also analyze</a:t>
            </a:r>
            <a:r>
              <a:rPr lang="fr-FR"/>
              <a:t> </a:t>
            </a:r>
            <a:r>
              <a:rPr lang="fr-FR" sz="1400" b="0" strike="noStrike">
                <a:solidFill>
                  <a:srgbClr val="000000"/>
                </a:solidFill>
                <a:latin typeface="Arial"/>
                <a:ea typeface="Arial"/>
                <a:cs typeface="Arial"/>
                <a:sym typeface="Arial"/>
              </a:rPr>
              <a:t>carbon support, water, and Nafion membrane etc. </a:t>
            </a:r>
          </a:p>
          <a:p>
            <a:pPr marL="0" marR="0" lvl="0" indent="0" algn="l" rtl="0">
              <a:spcBef>
                <a:spcPts val="0"/>
              </a:spcBef>
              <a:buNone/>
            </a:pPr>
            <a:endParaRPr/>
          </a:p>
          <a:p>
            <a:pPr marL="0" marR="0" lvl="0" indent="0" algn="l" rtl="0">
              <a:spcBef>
                <a:spcPts val="0"/>
              </a:spcBef>
              <a:buNone/>
            </a:pPr>
            <a:r>
              <a:rPr lang="fr-FR"/>
              <a:t>I</a:t>
            </a:r>
            <a:r>
              <a:rPr lang="fr-FR" sz="1400" b="0" strike="noStrike">
                <a:solidFill>
                  <a:srgbClr val="000000"/>
                </a:solidFill>
                <a:latin typeface="Arial"/>
                <a:ea typeface="Arial"/>
                <a:cs typeface="Arial"/>
                <a:sym typeface="Arial"/>
              </a:rPr>
              <a:t>n operando</a:t>
            </a:r>
            <a:r>
              <a:rPr lang="fr-FR"/>
              <a:t> :</a:t>
            </a:r>
            <a:r>
              <a:rPr lang="fr-FR" sz="1400" b="0" strike="noStrike">
                <a:solidFill>
                  <a:srgbClr val="000000"/>
                </a:solidFill>
                <a:latin typeface="Arial"/>
                <a:ea typeface="Arial"/>
                <a:cs typeface="Arial"/>
                <a:sym typeface="Arial"/>
              </a:rPr>
              <a:t> processes leading to the cell passivation. </a:t>
            </a:r>
          </a:p>
        </p:txBody>
      </p:sp>
      <p:pic>
        <p:nvPicPr>
          <p:cNvPr id="624" name="Shape 624"/>
          <p:cNvPicPr preferRelativeResize="0"/>
          <p:nvPr/>
        </p:nvPicPr>
        <p:blipFill rotWithShape="1">
          <a:blip r:embed="rId5">
            <a:alphaModFix/>
          </a:blip>
          <a:srcRect/>
          <a:stretch/>
        </p:blipFill>
        <p:spPr>
          <a:xfrm>
            <a:off x="701432" y="712610"/>
            <a:ext cx="3342648" cy="2515976"/>
          </a:xfrm>
          <a:prstGeom prst="rect">
            <a:avLst/>
          </a:prstGeom>
          <a:noFill/>
          <a:ln>
            <a:noFill/>
          </a:ln>
        </p:spPr>
      </p:pic>
    </p:spTree>
    <p:extLst>
      <p:ext uri="{BB962C8B-B14F-4D97-AF65-F5344CB8AC3E}">
        <p14:creationId xmlns:p14="http://schemas.microsoft.com/office/powerpoint/2010/main" val="4906159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Shape 640"/>
          <p:cNvSpPr txBox="1">
            <a:spLocks noGrp="1"/>
          </p:cNvSpPr>
          <p:nvPr>
            <p:ph type="title"/>
          </p:nvPr>
        </p:nvSpPr>
        <p:spPr>
          <a:prstGeom prst="rect">
            <a:avLst/>
          </a:prstGeom>
          <a:solidFill>
            <a:schemeClr val="accent1"/>
          </a:solidFill>
          <a:ln>
            <a:noFill/>
          </a:ln>
        </p:spPr>
        <p:txBody>
          <a:bodyPr wrap="square" lIns="72000" tIns="0" rIns="72000" bIns="0" anchor="ctr" anchorCtr="0">
            <a:noAutofit/>
          </a:bodyPr>
          <a:lstStyle/>
          <a:p>
            <a:pPr marL="0" marR="0" lvl="0" indent="0" algn="l" rtl="0">
              <a:spcBef>
                <a:spcPts val="0"/>
              </a:spcBef>
              <a:buClr>
                <a:schemeClr val="lt1"/>
              </a:buClr>
              <a:buSzPct val="25000"/>
              <a:buFont typeface="Arial"/>
              <a:buNone/>
            </a:pPr>
            <a:r>
              <a:rPr lang="fr-FR" sz="1600" b="1" i="0" u="none" strike="noStrike" cap="none">
                <a:solidFill>
                  <a:schemeClr val="lt1"/>
                </a:solidFill>
                <a:latin typeface="Arial"/>
                <a:ea typeface="Arial"/>
                <a:cs typeface="Arial"/>
                <a:sym typeface="Arial"/>
              </a:rPr>
              <a:t>Index individual spots and reconstruct grain shapes</a:t>
            </a:r>
          </a:p>
        </p:txBody>
      </p:sp>
      <p:sp>
        <p:nvSpPr>
          <p:cNvPr id="641" name="Shape 641"/>
          <p:cNvSpPr txBox="1">
            <a:spLocks noGrp="1"/>
          </p:cNvSpPr>
          <p:nvPr>
            <p:ph type="sldNum" idx="12"/>
          </p:nvPr>
        </p:nvSpPr>
        <p:spPr>
          <a:prstGeom prst="rect">
            <a:avLst/>
          </a:prstGeom>
          <a:noFill/>
          <a:ln>
            <a:noFill/>
          </a:ln>
        </p:spPr>
        <p:txBody>
          <a:bodyPr wrap="square" lIns="0" tIns="0" rIns="0" bIns="0" anchor="b" anchorCtr="0">
            <a:noAutofit/>
          </a:bodyPr>
          <a:lstStyle/>
          <a:p>
            <a:pPr marL="0" marR="0" lvl="0" indent="0" algn="l" rtl="0">
              <a:spcBef>
                <a:spcPts val="0"/>
              </a:spcBef>
              <a:buSzPct val="25000"/>
              <a:buNone/>
            </a:pPr>
            <a:r>
              <a:rPr lang="fr-FR" sz="800" b="1">
                <a:solidFill>
                  <a:schemeClr val="dk2"/>
                </a:solidFill>
                <a:latin typeface="Arial"/>
                <a:ea typeface="Arial"/>
                <a:cs typeface="Arial"/>
                <a:sym typeface="Arial"/>
              </a:rPr>
              <a:t>Page </a:t>
            </a:r>
            <a:fld id="{00000000-1234-1234-1234-123412341234}" type="slidenum">
              <a:rPr lang="fr-FR" sz="800" b="1">
                <a:solidFill>
                  <a:schemeClr val="dk2"/>
                </a:solidFill>
                <a:latin typeface="Arial"/>
                <a:ea typeface="Arial"/>
                <a:cs typeface="Arial"/>
                <a:sym typeface="Arial"/>
              </a:rPr>
              <a:pPr marL="0" marR="0" lvl="0" indent="0" algn="l" rtl="0">
                <a:spcBef>
                  <a:spcPts val="0"/>
                </a:spcBef>
                <a:buSzPct val="25000"/>
                <a:buNone/>
              </a:pPr>
              <a:t>18</a:t>
            </a:fld>
            <a:endParaRPr lang="fr-FR" sz="800" b="1">
              <a:solidFill>
                <a:schemeClr val="dk2"/>
              </a:solidFill>
              <a:latin typeface="Arial"/>
              <a:ea typeface="Arial"/>
              <a:cs typeface="Arial"/>
              <a:sym typeface="Arial"/>
            </a:endParaRPr>
          </a:p>
        </p:txBody>
      </p:sp>
      <p:pic>
        <p:nvPicPr>
          <p:cNvPr id="642" name="Shape 642"/>
          <p:cNvPicPr preferRelativeResize="0"/>
          <p:nvPr/>
        </p:nvPicPr>
        <p:blipFill rotWithShape="1">
          <a:blip r:embed="rId3">
            <a:alphaModFix/>
          </a:blip>
          <a:srcRect/>
          <a:stretch/>
        </p:blipFill>
        <p:spPr>
          <a:xfrm>
            <a:off x="5248709" y="836712"/>
            <a:ext cx="3866921" cy="4401261"/>
          </a:xfrm>
          <a:prstGeom prst="rect">
            <a:avLst/>
          </a:prstGeom>
          <a:noFill/>
          <a:ln>
            <a:noFill/>
          </a:ln>
        </p:spPr>
      </p:pic>
      <p:pic>
        <p:nvPicPr>
          <p:cNvPr id="643" name="Shape 643"/>
          <p:cNvPicPr preferRelativeResize="0"/>
          <p:nvPr/>
        </p:nvPicPr>
        <p:blipFill rotWithShape="1">
          <a:blip r:embed="rId4">
            <a:alphaModFix/>
          </a:blip>
          <a:srcRect/>
          <a:stretch/>
        </p:blipFill>
        <p:spPr>
          <a:xfrm>
            <a:off x="0" y="836712"/>
            <a:ext cx="5207052" cy="2166756"/>
          </a:xfrm>
          <a:prstGeom prst="rect">
            <a:avLst/>
          </a:prstGeom>
          <a:noFill/>
          <a:ln>
            <a:noFill/>
          </a:ln>
        </p:spPr>
      </p:pic>
      <p:pic>
        <p:nvPicPr>
          <p:cNvPr id="644" name="Shape 644"/>
          <p:cNvPicPr preferRelativeResize="0"/>
          <p:nvPr/>
        </p:nvPicPr>
        <p:blipFill rotWithShape="1">
          <a:blip r:embed="rId5">
            <a:alphaModFix/>
          </a:blip>
          <a:srcRect/>
          <a:stretch/>
        </p:blipFill>
        <p:spPr>
          <a:xfrm>
            <a:off x="0" y="3212976"/>
            <a:ext cx="5217267" cy="2147348"/>
          </a:xfrm>
          <a:prstGeom prst="rect">
            <a:avLst/>
          </a:prstGeom>
          <a:noFill/>
          <a:ln>
            <a:noFill/>
          </a:ln>
        </p:spPr>
      </p:pic>
      <p:sp>
        <p:nvSpPr>
          <p:cNvPr id="645" name="Shape 645"/>
          <p:cNvSpPr txBox="1"/>
          <p:nvPr/>
        </p:nvSpPr>
        <p:spPr>
          <a:xfrm>
            <a:off x="323528" y="5589240"/>
            <a:ext cx="8820600" cy="9540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fr-FR" sz="1400">
                <a:solidFill>
                  <a:schemeClr val="dk1"/>
                </a:solidFill>
                <a:latin typeface="Arial"/>
                <a:ea typeface="Arial"/>
                <a:cs typeface="Arial"/>
                <a:sym typeface="Arial"/>
              </a:rPr>
              <a:t>Impurity precipitation in atomized particles evidenced by high resolution diffraction tomography</a:t>
            </a:r>
          </a:p>
          <a:p>
            <a:pPr marL="0" marR="0" lvl="0" indent="0" algn="l" rtl="0">
              <a:spcBef>
                <a:spcPts val="0"/>
              </a:spcBef>
              <a:buSzPct val="25000"/>
              <a:buNone/>
            </a:pPr>
            <a:r>
              <a:rPr lang="fr-FR" sz="1400">
                <a:solidFill>
                  <a:schemeClr val="dk1"/>
                </a:solidFill>
                <a:latin typeface="Arial"/>
                <a:ea typeface="Arial"/>
                <a:cs typeface="Arial"/>
                <a:sym typeface="Arial"/>
              </a:rPr>
              <a:t>Anne Bonnin, Jonathan Wright, Rémi Tucoulou, and Hervé Palancher, </a:t>
            </a:r>
          </a:p>
          <a:p>
            <a:pPr marL="0" marR="0" lvl="0" indent="0" algn="l" rtl="0">
              <a:spcBef>
                <a:spcPts val="0"/>
              </a:spcBef>
              <a:buSzPct val="25000"/>
              <a:buNone/>
            </a:pPr>
            <a:r>
              <a:rPr lang="fr-FR" sz="1400" i="1">
                <a:solidFill>
                  <a:schemeClr val="dk1"/>
                </a:solidFill>
                <a:latin typeface="Arial"/>
                <a:ea typeface="Arial"/>
                <a:cs typeface="Arial"/>
                <a:sym typeface="Arial"/>
              </a:rPr>
              <a:t>APPLIED PHYSICS LETTERS</a:t>
            </a:r>
            <a:r>
              <a:rPr lang="fr-FR" sz="1400">
                <a:solidFill>
                  <a:schemeClr val="dk1"/>
                </a:solidFill>
                <a:latin typeface="Arial"/>
                <a:ea typeface="Arial"/>
                <a:cs typeface="Arial"/>
                <a:sym typeface="Arial"/>
              </a:rPr>
              <a:t> 104, 121910 (2014)</a:t>
            </a:r>
          </a:p>
          <a:p>
            <a:pPr marL="0" marR="0" lvl="0" indent="0" algn="l" rtl="0">
              <a:spcBef>
                <a:spcPts val="0"/>
              </a:spcBef>
              <a:buNone/>
            </a:pPr>
            <a:endParaRPr sz="1400">
              <a:solidFill>
                <a:schemeClr val="dk1"/>
              </a:solidFill>
              <a:latin typeface="Arial"/>
              <a:ea typeface="Arial"/>
              <a:cs typeface="Arial"/>
              <a:sym typeface="Arial"/>
            </a:endParaRPr>
          </a:p>
        </p:txBody>
      </p:sp>
    </p:spTree>
    <p:extLst>
      <p:ext uri="{BB962C8B-B14F-4D97-AF65-F5344CB8AC3E}">
        <p14:creationId xmlns:p14="http://schemas.microsoft.com/office/powerpoint/2010/main" val="5322721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Shape 651"/>
          <p:cNvSpPr txBox="1">
            <a:spLocks noGrp="1"/>
          </p:cNvSpPr>
          <p:nvPr>
            <p:ph type="title"/>
          </p:nvPr>
        </p:nvSpPr>
        <p:spPr>
          <a:prstGeom prst="rect">
            <a:avLst/>
          </a:prstGeom>
          <a:solidFill>
            <a:schemeClr val="accent1"/>
          </a:solidFill>
          <a:ln>
            <a:noFill/>
          </a:ln>
        </p:spPr>
        <p:txBody>
          <a:bodyPr wrap="square" lIns="72000" tIns="0" rIns="72000" bIns="0" anchor="ctr" anchorCtr="0">
            <a:noAutofit/>
          </a:bodyPr>
          <a:lstStyle/>
          <a:p>
            <a:pPr marL="0" marR="0" lvl="0" indent="0" algn="l" rtl="0">
              <a:spcBef>
                <a:spcPts val="0"/>
              </a:spcBef>
              <a:buClr>
                <a:schemeClr val="lt1"/>
              </a:buClr>
              <a:buSzPct val="25000"/>
              <a:buFont typeface="Arial"/>
              <a:buNone/>
            </a:pPr>
            <a:r>
              <a:rPr lang="fr-FR" sz="1600" b="1" i="0" u="none" strike="noStrike" cap="none">
                <a:solidFill>
                  <a:schemeClr val="lt1"/>
                </a:solidFill>
                <a:latin typeface="Arial"/>
                <a:ea typeface="Arial"/>
                <a:cs typeface="Arial"/>
                <a:sym typeface="Arial"/>
              </a:rPr>
              <a:t>Trace impurity phase mapped out</a:t>
            </a:r>
          </a:p>
        </p:txBody>
      </p:sp>
      <p:sp>
        <p:nvSpPr>
          <p:cNvPr id="652" name="Shape 652"/>
          <p:cNvSpPr txBox="1">
            <a:spLocks noGrp="1"/>
          </p:cNvSpPr>
          <p:nvPr>
            <p:ph type="sldNum" idx="12"/>
          </p:nvPr>
        </p:nvSpPr>
        <p:spPr>
          <a:prstGeom prst="rect">
            <a:avLst/>
          </a:prstGeom>
          <a:noFill/>
          <a:ln>
            <a:noFill/>
          </a:ln>
        </p:spPr>
        <p:txBody>
          <a:bodyPr wrap="square" lIns="0" tIns="0" rIns="0" bIns="0" anchor="b" anchorCtr="0">
            <a:noAutofit/>
          </a:bodyPr>
          <a:lstStyle/>
          <a:p>
            <a:pPr marL="0" marR="0" lvl="0" indent="0" algn="l" rtl="0">
              <a:spcBef>
                <a:spcPts val="0"/>
              </a:spcBef>
              <a:buSzPct val="25000"/>
              <a:buNone/>
            </a:pPr>
            <a:r>
              <a:rPr lang="fr-FR" sz="800" b="1">
                <a:solidFill>
                  <a:schemeClr val="dk2"/>
                </a:solidFill>
                <a:latin typeface="Arial"/>
                <a:ea typeface="Arial"/>
                <a:cs typeface="Arial"/>
                <a:sym typeface="Arial"/>
              </a:rPr>
              <a:t>Page </a:t>
            </a:r>
            <a:fld id="{00000000-1234-1234-1234-123412341234}" type="slidenum">
              <a:rPr lang="fr-FR" sz="800" b="1">
                <a:solidFill>
                  <a:schemeClr val="dk2"/>
                </a:solidFill>
                <a:latin typeface="Arial"/>
                <a:ea typeface="Arial"/>
                <a:cs typeface="Arial"/>
                <a:sym typeface="Arial"/>
              </a:rPr>
              <a:pPr marL="0" marR="0" lvl="0" indent="0" algn="l" rtl="0">
                <a:spcBef>
                  <a:spcPts val="0"/>
                </a:spcBef>
                <a:buSzPct val="25000"/>
                <a:buNone/>
              </a:pPr>
              <a:t>19</a:t>
            </a:fld>
            <a:endParaRPr lang="fr-FR" sz="800" b="1">
              <a:solidFill>
                <a:schemeClr val="dk2"/>
              </a:solidFill>
              <a:latin typeface="Arial"/>
              <a:ea typeface="Arial"/>
              <a:cs typeface="Arial"/>
              <a:sym typeface="Arial"/>
            </a:endParaRPr>
          </a:p>
        </p:txBody>
      </p:sp>
      <p:pic>
        <p:nvPicPr>
          <p:cNvPr id="653" name="Shape 653"/>
          <p:cNvPicPr preferRelativeResize="0"/>
          <p:nvPr/>
        </p:nvPicPr>
        <p:blipFill rotWithShape="1">
          <a:blip r:embed="rId3">
            <a:alphaModFix/>
          </a:blip>
          <a:srcRect r="43175" b="43204"/>
          <a:stretch/>
        </p:blipFill>
        <p:spPr>
          <a:xfrm>
            <a:off x="-109773" y="1340768"/>
            <a:ext cx="4941022" cy="3963510"/>
          </a:xfrm>
          <a:prstGeom prst="rect">
            <a:avLst/>
          </a:prstGeom>
          <a:noFill/>
          <a:ln>
            <a:noFill/>
          </a:ln>
        </p:spPr>
      </p:pic>
      <p:sp>
        <p:nvSpPr>
          <p:cNvPr id="654" name="Shape 654"/>
          <p:cNvSpPr txBox="1"/>
          <p:nvPr/>
        </p:nvSpPr>
        <p:spPr>
          <a:xfrm>
            <a:off x="4572001" y="3933056"/>
            <a:ext cx="4320600" cy="17544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fr-FR" sz="1800">
                <a:solidFill>
                  <a:schemeClr val="dk1"/>
                </a:solidFill>
                <a:latin typeface="Arial"/>
                <a:ea typeface="Arial"/>
                <a:cs typeface="Arial"/>
                <a:sym typeface="Arial"/>
              </a:rPr>
              <a:t>1 wt% impurity phase </a:t>
            </a:r>
          </a:p>
          <a:p>
            <a:pPr marL="0" marR="0" lvl="0" indent="0" algn="l" rtl="0">
              <a:spcBef>
                <a:spcPts val="0"/>
              </a:spcBef>
              <a:buSzPct val="25000"/>
              <a:buNone/>
            </a:pPr>
            <a:r>
              <a:rPr lang="fr-FR" sz="1800">
                <a:solidFill>
                  <a:schemeClr val="dk1"/>
                </a:solidFill>
                <a:latin typeface="Arial"/>
                <a:ea typeface="Arial"/>
                <a:cs typeface="Arial"/>
                <a:sym typeface="Arial"/>
              </a:rPr>
              <a:t>Clear orientation relationship between U(C,O) and UMo</a:t>
            </a:r>
          </a:p>
          <a:p>
            <a:pPr marL="0" marR="0" lvl="0" indent="0" algn="l" rtl="0">
              <a:spcBef>
                <a:spcPts val="0"/>
              </a:spcBef>
              <a:buSzPct val="25000"/>
              <a:buNone/>
            </a:pPr>
            <a:r>
              <a:rPr lang="fr-FR" sz="1800">
                <a:solidFill>
                  <a:schemeClr val="dk1"/>
                </a:solidFill>
                <a:latin typeface="Arial"/>
                <a:ea typeface="Arial"/>
                <a:cs typeface="Arial"/>
                <a:sym typeface="Arial"/>
              </a:rPr>
              <a:t>Multiple U(C,O) domains in single UMo grain</a:t>
            </a:r>
          </a:p>
          <a:p>
            <a:pPr marL="0" marR="0" lvl="0" indent="0" algn="l" rtl="0">
              <a:spcBef>
                <a:spcPts val="0"/>
              </a:spcBef>
              <a:buSzPct val="25000"/>
              <a:buNone/>
            </a:pPr>
            <a:r>
              <a:rPr lang="fr-FR" sz="1800">
                <a:solidFill>
                  <a:schemeClr val="dk1"/>
                </a:solidFill>
                <a:latin typeface="Arial"/>
                <a:ea typeface="Arial"/>
                <a:cs typeface="Arial"/>
                <a:sym typeface="Arial"/>
              </a:rPr>
              <a:t>Mainly found in larger UMo grains</a:t>
            </a:r>
          </a:p>
        </p:txBody>
      </p:sp>
      <p:sp>
        <p:nvSpPr>
          <p:cNvPr id="655" name="Shape 655"/>
          <p:cNvSpPr txBox="1"/>
          <p:nvPr/>
        </p:nvSpPr>
        <p:spPr>
          <a:xfrm>
            <a:off x="0" y="6021288"/>
            <a:ext cx="8820600" cy="7695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fr-FR" sz="1100">
                <a:solidFill>
                  <a:schemeClr val="dk1"/>
                </a:solidFill>
                <a:latin typeface="Arial"/>
                <a:ea typeface="Arial"/>
                <a:cs typeface="Arial"/>
                <a:sym typeface="Arial"/>
              </a:rPr>
              <a:t>Impurity precipitation in atomized particles evidenced by high resolution diffraction tomography</a:t>
            </a:r>
          </a:p>
          <a:p>
            <a:pPr marL="0" marR="0" lvl="0" indent="0" algn="l" rtl="0">
              <a:spcBef>
                <a:spcPts val="0"/>
              </a:spcBef>
              <a:buSzPct val="25000"/>
              <a:buNone/>
            </a:pPr>
            <a:r>
              <a:rPr lang="fr-FR" sz="1100">
                <a:solidFill>
                  <a:schemeClr val="dk1"/>
                </a:solidFill>
                <a:latin typeface="Arial"/>
                <a:ea typeface="Arial"/>
                <a:cs typeface="Arial"/>
                <a:sym typeface="Arial"/>
              </a:rPr>
              <a:t>Anne Bonnin, Jonathan Wright, Rémi Tucoulou, and Hervé Palancher, </a:t>
            </a:r>
          </a:p>
          <a:p>
            <a:pPr marL="0" marR="0" lvl="0" indent="0" algn="l" rtl="0">
              <a:spcBef>
                <a:spcPts val="0"/>
              </a:spcBef>
              <a:buSzPct val="25000"/>
              <a:buNone/>
            </a:pPr>
            <a:r>
              <a:rPr lang="fr-FR" sz="1100" i="1">
                <a:solidFill>
                  <a:schemeClr val="dk1"/>
                </a:solidFill>
                <a:latin typeface="Arial"/>
                <a:ea typeface="Arial"/>
                <a:cs typeface="Arial"/>
                <a:sym typeface="Arial"/>
              </a:rPr>
              <a:t>APPLIED PHYSICS LETTERS</a:t>
            </a:r>
            <a:r>
              <a:rPr lang="fr-FR" sz="1100">
                <a:solidFill>
                  <a:schemeClr val="dk1"/>
                </a:solidFill>
                <a:latin typeface="Arial"/>
                <a:ea typeface="Arial"/>
                <a:cs typeface="Arial"/>
                <a:sym typeface="Arial"/>
              </a:rPr>
              <a:t> 104, 121910 (2014)</a:t>
            </a:r>
          </a:p>
          <a:p>
            <a:pPr marL="0" marR="0" lvl="0" indent="0" algn="l" rtl="0">
              <a:spcBef>
                <a:spcPts val="0"/>
              </a:spcBef>
              <a:buNone/>
            </a:pPr>
            <a:endParaRPr sz="1100">
              <a:solidFill>
                <a:schemeClr val="dk1"/>
              </a:solidFill>
              <a:latin typeface="Arial"/>
              <a:ea typeface="Arial"/>
              <a:cs typeface="Arial"/>
              <a:sym typeface="Arial"/>
            </a:endParaRPr>
          </a:p>
        </p:txBody>
      </p:sp>
      <p:pic>
        <p:nvPicPr>
          <p:cNvPr id="656" name="Shape 656"/>
          <p:cNvPicPr preferRelativeResize="0"/>
          <p:nvPr/>
        </p:nvPicPr>
        <p:blipFill>
          <a:blip r:embed="rId4">
            <a:alphaModFix/>
          </a:blip>
          <a:stretch>
            <a:fillRect/>
          </a:stretch>
        </p:blipFill>
        <p:spPr>
          <a:xfrm>
            <a:off x="4456038" y="1258075"/>
            <a:ext cx="4552524" cy="2272075"/>
          </a:xfrm>
          <a:prstGeom prst="rect">
            <a:avLst/>
          </a:prstGeom>
          <a:noFill/>
          <a:ln>
            <a:noFill/>
          </a:ln>
        </p:spPr>
      </p:pic>
    </p:spTree>
    <p:extLst>
      <p:ext uri="{BB962C8B-B14F-4D97-AF65-F5344CB8AC3E}">
        <p14:creationId xmlns:p14="http://schemas.microsoft.com/office/powerpoint/2010/main" val="806636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196"/>
          <p:cNvPicPr preferRelativeResize="0"/>
          <p:nvPr/>
        </p:nvPicPr>
        <p:blipFill>
          <a:blip r:embed="rId2">
            <a:alphaModFix/>
          </a:blip>
          <a:stretch>
            <a:fillRect/>
          </a:stretch>
        </p:blipFill>
        <p:spPr>
          <a:xfrm>
            <a:off x="181950" y="1024582"/>
            <a:ext cx="8782050" cy="4391025"/>
          </a:xfrm>
          <a:prstGeom prst="rect">
            <a:avLst/>
          </a:prstGeom>
          <a:noFill/>
          <a:ln>
            <a:noFill/>
          </a:ln>
        </p:spPr>
      </p:pic>
      <p:sp>
        <p:nvSpPr>
          <p:cNvPr id="6" name="Shape 194"/>
          <p:cNvSpPr txBox="1">
            <a:spLocks/>
          </p:cNvSpPr>
          <p:nvPr/>
        </p:nvSpPr>
        <p:spPr>
          <a:xfrm>
            <a:off x="727200" y="126000"/>
            <a:ext cx="8236800" cy="496800"/>
          </a:xfrm>
          <a:prstGeom prst="rect">
            <a:avLst/>
          </a:prstGeom>
          <a:solidFill>
            <a:srgbClr val="132577"/>
          </a:solid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lt1"/>
              </a:buClr>
              <a:buFont typeface="Arial"/>
              <a:buNone/>
              <a:defRPr sz="1600" b="1"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fr-FR" sz="1600" b="1" i="0" u="none" strike="noStrike" kern="0" cap="none" spc="0" normalizeH="0" baseline="0" noProof="0" dirty="0" smtClean="0">
                <a:ln>
                  <a:noFill/>
                </a:ln>
                <a:solidFill>
                  <a:srgbClr val="FFFFFF"/>
                </a:solidFill>
                <a:effectLst/>
                <a:uLnTx/>
                <a:uFillTx/>
                <a:latin typeface="Arial"/>
                <a:cs typeface="Arial"/>
                <a:sym typeface="Arial"/>
              </a:rPr>
              <a:t>ID11 </a:t>
            </a:r>
            <a:r>
              <a:rPr kumimoji="0" lang="fr-FR" sz="1600" b="1" i="0" u="none" strike="noStrike" kern="0" cap="none" spc="0" normalizeH="0" baseline="0" noProof="0" dirty="0" err="1" smtClean="0">
                <a:ln>
                  <a:noFill/>
                </a:ln>
                <a:solidFill>
                  <a:srgbClr val="FFFFFF"/>
                </a:solidFill>
                <a:effectLst/>
                <a:uLnTx/>
                <a:uFillTx/>
                <a:latin typeface="Arial"/>
                <a:cs typeface="Arial"/>
                <a:sym typeface="Arial"/>
              </a:rPr>
              <a:t>Materials</a:t>
            </a:r>
            <a:r>
              <a:rPr kumimoji="0" lang="fr-FR" sz="1600" b="1" i="0" u="none" strike="noStrike" kern="0" cap="none" spc="0" normalizeH="0" baseline="0" noProof="0" dirty="0" smtClean="0">
                <a:ln>
                  <a:noFill/>
                </a:ln>
                <a:solidFill>
                  <a:srgbClr val="FFFFFF"/>
                </a:solidFill>
                <a:effectLst/>
                <a:uLnTx/>
                <a:uFillTx/>
                <a:latin typeface="Arial"/>
                <a:cs typeface="Arial"/>
                <a:sym typeface="Arial"/>
              </a:rPr>
              <a:t> Science </a:t>
            </a:r>
            <a:r>
              <a:rPr kumimoji="0" lang="fr-FR" sz="1600" b="1" i="0" u="none" strike="noStrike" kern="0" cap="none" spc="0" normalizeH="0" baseline="0" noProof="0" dirty="0" err="1" smtClean="0">
                <a:ln>
                  <a:noFill/>
                </a:ln>
                <a:solidFill>
                  <a:srgbClr val="FFFFFF"/>
                </a:solidFill>
                <a:effectLst/>
                <a:uLnTx/>
                <a:uFillTx/>
                <a:latin typeface="Arial"/>
                <a:cs typeface="Arial"/>
                <a:sym typeface="Arial"/>
              </a:rPr>
              <a:t>beamline</a:t>
            </a:r>
            <a:endParaRPr kumimoji="0" lang="fr-FR" sz="1600" b="1" i="0" u="none" strike="noStrike" kern="0" cap="none" spc="0" normalizeH="0" baseline="0" noProof="0" dirty="0">
              <a:ln>
                <a:noFill/>
              </a:ln>
              <a:solidFill>
                <a:srgbClr val="FFFFFF"/>
              </a:solidFill>
              <a:effectLst/>
              <a:uLnTx/>
              <a:uFillTx/>
              <a:latin typeface="Arial"/>
              <a:cs typeface="Arial"/>
              <a:sym typeface="Arial"/>
            </a:endParaRPr>
          </a:p>
        </p:txBody>
      </p:sp>
      <p:sp>
        <p:nvSpPr>
          <p:cNvPr id="7" name="Shape 200"/>
          <p:cNvSpPr/>
          <p:nvPr/>
        </p:nvSpPr>
        <p:spPr>
          <a:xfrm rot="-1448617">
            <a:off x="6864894" y="3024595"/>
            <a:ext cx="1406759" cy="550696"/>
          </a:xfrm>
          <a:prstGeom prst="leftArrow">
            <a:avLst>
              <a:gd name="adj1" fmla="val 50000"/>
              <a:gd name="adj2" fmla="val 50000"/>
            </a:avLst>
          </a:prstGeom>
          <a:solidFill>
            <a:srgbClr val="0098D4"/>
          </a:solidFill>
          <a:ln w="2857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ctr" rtl="0">
              <a:lnSpc>
                <a:spcPct val="100000"/>
              </a:lnSpc>
              <a:spcBef>
                <a:spcPts val="0"/>
              </a:spcBef>
              <a:spcAft>
                <a:spcPts val="0"/>
              </a:spcAft>
              <a:buNone/>
            </a:pPr>
            <a:r>
              <a:rPr lang="fr-FR" dirty="0"/>
              <a:t>Heavy </a:t>
            </a:r>
            <a:r>
              <a:rPr lang="fr-FR" dirty="0" err="1"/>
              <a:t>duty</a:t>
            </a:r>
            <a:endParaRPr lang="fr-FR" dirty="0"/>
          </a:p>
        </p:txBody>
      </p:sp>
      <p:sp>
        <p:nvSpPr>
          <p:cNvPr id="8" name="Shape 197"/>
          <p:cNvSpPr/>
          <p:nvPr/>
        </p:nvSpPr>
        <p:spPr>
          <a:xfrm rot="-947289">
            <a:off x="2109927" y="1170835"/>
            <a:ext cx="3770694" cy="620225"/>
          </a:xfrm>
          <a:prstGeom prst="leftArrow">
            <a:avLst>
              <a:gd name="adj1" fmla="val 50000"/>
              <a:gd name="adj2" fmla="val 50000"/>
            </a:avLst>
          </a:prstGeom>
          <a:solidFill>
            <a:srgbClr val="0098D4"/>
          </a:solidFill>
          <a:ln w="2857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a:spcBef>
                <a:spcPts val="0"/>
              </a:spcBef>
              <a:buNone/>
            </a:pPr>
            <a:r>
              <a:rPr lang="fr-FR"/>
              <a:t>High Resolution / sub-micron beams</a:t>
            </a:r>
          </a:p>
        </p:txBody>
      </p:sp>
      <p:pic>
        <p:nvPicPr>
          <p:cNvPr id="9" name="Shape 199"/>
          <p:cNvPicPr preferRelativeResize="0"/>
          <p:nvPr/>
        </p:nvPicPr>
        <p:blipFill>
          <a:blip r:embed="rId3">
            <a:alphaModFix/>
          </a:blip>
          <a:stretch>
            <a:fillRect/>
          </a:stretch>
        </p:blipFill>
        <p:spPr>
          <a:xfrm>
            <a:off x="3193768" y="3989116"/>
            <a:ext cx="1777875" cy="1255900"/>
          </a:xfrm>
          <a:prstGeom prst="rect">
            <a:avLst/>
          </a:prstGeom>
          <a:noFill/>
          <a:ln>
            <a:noFill/>
          </a:ln>
        </p:spPr>
      </p:pic>
      <p:sp>
        <p:nvSpPr>
          <p:cNvPr id="11" name="Rectangle 10"/>
          <p:cNvSpPr/>
          <p:nvPr/>
        </p:nvSpPr>
        <p:spPr>
          <a:xfrm>
            <a:off x="873210" y="5535692"/>
            <a:ext cx="6631459" cy="1200329"/>
          </a:xfrm>
          <a:prstGeom prst="rect">
            <a:avLst/>
          </a:prstGeom>
        </p:spPr>
        <p:txBody>
          <a:bodyPr wrap="square">
            <a:spAutoFit/>
          </a:bodyPr>
          <a:lstStyle/>
          <a:p>
            <a:r>
              <a:rPr lang="en-GB" dirty="0" smtClean="0"/>
              <a:t>ID11 is a beamline dedicated to moderate to high energy diffraction and/or imaging studies of a variety of systems of interest for their physical, mechanical, or chemical properties. Very high spatial (&lt;100 nm) and time (1 </a:t>
            </a:r>
            <a:r>
              <a:rPr lang="en-GB" dirty="0" err="1" smtClean="0"/>
              <a:t>ms</a:t>
            </a:r>
            <a:r>
              <a:rPr lang="en-GB" dirty="0" smtClean="0"/>
              <a:t>) resolution are available. </a:t>
            </a:r>
            <a:endParaRPr lang="en-GB" dirty="0"/>
          </a:p>
        </p:txBody>
      </p:sp>
    </p:spTree>
    <p:extLst>
      <p:ext uri="{BB962C8B-B14F-4D97-AF65-F5344CB8AC3E}">
        <p14:creationId xmlns:p14="http://schemas.microsoft.com/office/powerpoint/2010/main" val="15641786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Shape 776"/>
          <p:cNvSpPr txBox="1">
            <a:spLocks noGrp="1"/>
          </p:cNvSpPr>
          <p:nvPr>
            <p:ph type="title"/>
          </p:nvPr>
        </p:nvSpPr>
        <p:spPr>
          <a:prstGeom prst="rect">
            <a:avLst/>
          </a:prstGeom>
          <a:solidFill>
            <a:schemeClr val="accent1"/>
          </a:solidFill>
          <a:ln>
            <a:noFill/>
          </a:ln>
        </p:spPr>
        <p:txBody>
          <a:bodyPr wrap="square" lIns="72000" tIns="0" rIns="72000" bIns="0" anchor="ctr" anchorCtr="0">
            <a:noAutofit/>
          </a:bodyPr>
          <a:lstStyle/>
          <a:p>
            <a:pPr marL="0" marR="0" lvl="0" indent="0" algn="l" rtl="0">
              <a:spcBef>
                <a:spcPts val="0"/>
              </a:spcBef>
              <a:buClr>
                <a:schemeClr val="lt1"/>
              </a:buClr>
              <a:buSzPct val="25000"/>
              <a:buFont typeface="Arial"/>
              <a:buNone/>
            </a:pPr>
            <a:r>
              <a:rPr lang="fr-FR" sz="1600" b="1" i="0" u="none" strike="noStrike" cap="none">
                <a:solidFill>
                  <a:schemeClr val="lt1"/>
                </a:solidFill>
                <a:latin typeface="Arial"/>
                <a:ea typeface="Arial"/>
                <a:cs typeface="Arial"/>
                <a:sym typeface="Arial"/>
              </a:rPr>
              <a:t>ESRF Upgrade Phase II : new machine</a:t>
            </a:r>
          </a:p>
        </p:txBody>
      </p:sp>
      <p:sp>
        <p:nvSpPr>
          <p:cNvPr id="777" name="Shape 777"/>
          <p:cNvSpPr txBox="1">
            <a:spLocks noGrp="1"/>
          </p:cNvSpPr>
          <p:nvPr>
            <p:ph type="sldNum" idx="12"/>
          </p:nvPr>
        </p:nvSpPr>
        <p:spPr>
          <a:prstGeom prst="rect">
            <a:avLst/>
          </a:prstGeom>
          <a:noFill/>
          <a:ln>
            <a:noFill/>
          </a:ln>
        </p:spPr>
        <p:txBody>
          <a:bodyPr wrap="square" lIns="0" tIns="0" rIns="0" bIns="0" anchor="b" anchorCtr="0">
            <a:noAutofit/>
          </a:bodyPr>
          <a:lstStyle/>
          <a:p>
            <a:pPr marL="0" marR="0" lvl="0" indent="0" algn="l" rtl="0">
              <a:spcBef>
                <a:spcPts val="0"/>
              </a:spcBef>
              <a:buSzPct val="25000"/>
              <a:buNone/>
            </a:pPr>
            <a:r>
              <a:rPr lang="fr-FR" sz="800" b="1">
                <a:solidFill>
                  <a:schemeClr val="dk2"/>
                </a:solidFill>
                <a:latin typeface="Arial"/>
                <a:ea typeface="Arial"/>
                <a:cs typeface="Arial"/>
                <a:sym typeface="Arial"/>
              </a:rPr>
              <a:t>Page </a:t>
            </a:r>
            <a:fld id="{00000000-1234-1234-1234-123412341234}" type="slidenum">
              <a:rPr lang="fr-FR" sz="800" b="1">
                <a:solidFill>
                  <a:schemeClr val="dk2"/>
                </a:solidFill>
                <a:latin typeface="Arial"/>
                <a:ea typeface="Arial"/>
                <a:cs typeface="Arial"/>
                <a:sym typeface="Arial"/>
              </a:rPr>
              <a:pPr marL="0" marR="0" lvl="0" indent="0" algn="l" rtl="0">
                <a:spcBef>
                  <a:spcPts val="0"/>
                </a:spcBef>
                <a:buSzPct val="25000"/>
                <a:buNone/>
              </a:pPr>
              <a:t>20</a:t>
            </a:fld>
            <a:endParaRPr lang="fr-FR" sz="800" b="1">
              <a:solidFill>
                <a:schemeClr val="dk2"/>
              </a:solidFill>
              <a:latin typeface="Arial"/>
              <a:ea typeface="Arial"/>
              <a:cs typeface="Arial"/>
              <a:sym typeface="Arial"/>
            </a:endParaRPr>
          </a:p>
        </p:txBody>
      </p:sp>
      <p:pic>
        <p:nvPicPr>
          <p:cNvPr id="778" name="Shape 778"/>
          <p:cNvPicPr preferRelativeResize="0"/>
          <p:nvPr/>
        </p:nvPicPr>
        <p:blipFill rotWithShape="1">
          <a:blip r:embed="rId3">
            <a:alphaModFix/>
          </a:blip>
          <a:srcRect/>
          <a:stretch/>
        </p:blipFill>
        <p:spPr>
          <a:xfrm>
            <a:off x="360040" y="692696"/>
            <a:ext cx="8501865" cy="3559411"/>
          </a:xfrm>
          <a:prstGeom prst="rect">
            <a:avLst/>
          </a:prstGeom>
          <a:noFill/>
          <a:ln>
            <a:noFill/>
          </a:ln>
        </p:spPr>
      </p:pic>
      <p:sp>
        <p:nvSpPr>
          <p:cNvPr id="779" name="Shape 779"/>
          <p:cNvSpPr txBox="1"/>
          <p:nvPr/>
        </p:nvSpPr>
        <p:spPr>
          <a:xfrm>
            <a:off x="755576" y="4293096"/>
            <a:ext cx="5199000" cy="9234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fr-FR" sz="1800">
                <a:solidFill>
                  <a:schemeClr val="dk1"/>
                </a:solidFill>
                <a:latin typeface="Arial"/>
                <a:ea typeface="Arial"/>
                <a:cs typeface="Arial"/>
                <a:sym typeface="Arial"/>
              </a:rPr>
              <a:t>~40X more photons at ID11 after CRL optics</a:t>
            </a:r>
          </a:p>
          <a:p>
            <a:pPr marL="0" marR="0" lvl="0" indent="0" algn="l" rtl="0">
              <a:spcBef>
                <a:spcPts val="0"/>
              </a:spcBef>
              <a:buNone/>
            </a:pPr>
            <a:endParaRPr sz="1800">
              <a:solidFill>
                <a:schemeClr val="dk1"/>
              </a:solidFill>
              <a:latin typeface="Arial"/>
              <a:ea typeface="Arial"/>
              <a:cs typeface="Arial"/>
              <a:sym typeface="Arial"/>
            </a:endParaRPr>
          </a:p>
          <a:p>
            <a:pPr marL="0" marR="0" lvl="0" indent="0" algn="l" rtl="0">
              <a:spcBef>
                <a:spcPts val="0"/>
              </a:spcBef>
              <a:buSzPct val="25000"/>
              <a:buNone/>
            </a:pPr>
            <a:r>
              <a:rPr lang="fr-FR" sz="1800">
                <a:solidFill>
                  <a:schemeClr val="dk1"/>
                </a:solidFill>
                <a:latin typeface="Arial"/>
                <a:ea typeface="Arial"/>
                <a:cs typeface="Arial"/>
                <a:sym typeface="Arial"/>
              </a:rPr>
              <a:t>Cleaner spectrum (no need for monochromator?)</a:t>
            </a:r>
          </a:p>
        </p:txBody>
      </p:sp>
    </p:spTree>
    <p:extLst>
      <p:ext uri="{BB962C8B-B14F-4D97-AF65-F5344CB8AC3E}">
        <p14:creationId xmlns:p14="http://schemas.microsoft.com/office/powerpoint/2010/main" val="33691559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20"/>
          <p:cNvSpPr/>
          <p:nvPr/>
        </p:nvSpPr>
        <p:spPr>
          <a:xfrm>
            <a:off x="611186" y="4508500"/>
            <a:ext cx="7777165" cy="1058798"/>
          </a:xfrm>
          <a:prstGeom prst="rect">
            <a:avLst/>
          </a:prstGeom>
          <a:ln w="12700">
            <a:miter lim="400000"/>
          </a:ln>
          <a:extLst>
            <a:ext uri="{C572A759-6A51-4108-AA02-DFA0A04FC94B}">
              <ma14:wrappingTextBoxFlag xmlns="" xmlns:ma14="http://schemas.microsoft.com/office/mac/drawingml/2011/main" val="1"/>
            </a:ext>
          </a:extLst>
        </p:spPr>
        <p:txBody>
          <a:bodyPr lIns="46798" tIns="46798" rIns="46798" bIns="46798">
            <a:spAutoFit/>
          </a:bodyPr>
          <a:lstStyle/>
          <a:p>
            <a:pPr algn="just">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b="1">
                <a:solidFill>
                  <a:srgbClr val="262699"/>
                </a:solidFill>
                <a:latin typeface="Comic Sans MS"/>
                <a:ea typeface="Comic Sans MS"/>
                <a:cs typeface="Comic Sans MS"/>
                <a:sym typeface="Comic Sans MS"/>
              </a:defRPr>
            </a:pPr>
            <a:endParaRPr/>
          </a:p>
          <a:p>
            <a:pPr algn="just">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b="1">
                <a:solidFill>
                  <a:srgbClr val="262699"/>
                </a:solidFill>
                <a:latin typeface="Comic Sans MS"/>
                <a:ea typeface="Comic Sans MS"/>
                <a:cs typeface="Comic Sans MS"/>
                <a:sym typeface="Comic Sans MS"/>
              </a:defRPr>
            </a:pPr>
            <a:r>
              <a:t>Novel high spatial resolution (100nm) synchrotron X-ray diffraction stratigraphy technique performed in-situ onto an integrated plasmonic NPs-based organic photovoltaic device.</a:t>
            </a:r>
          </a:p>
        </p:txBody>
      </p:sp>
      <p:pic>
        <p:nvPicPr>
          <p:cNvPr id="21" name="image1.png" descr="CNRnuovologogrigioscuro"/>
          <p:cNvPicPr>
            <a:picLocks noChangeAspect="1"/>
          </p:cNvPicPr>
          <p:nvPr/>
        </p:nvPicPr>
        <p:blipFill>
          <a:blip r:embed="rId2">
            <a:extLst/>
          </a:blip>
          <a:stretch>
            <a:fillRect/>
          </a:stretch>
        </p:blipFill>
        <p:spPr>
          <a:xfrm>
            <a:off x="8458200" y="6237287"/>
            <a:ext cx="685800" cy="579439"/>
          </a:xfrm>
          <a:prstGeom prst="rect">
            <a:avLst/>
          </a:prstGeom>
          <a:ln w="12700">
            <a:miter lim="400000"/>
          </a:ln>
        </p:spPr>
      </p:pic>
      <p:pic>
        <p:nvPicPr>
          <p:cNvPr id="22" name="image2.png" descr="logISM_Blu"/>
          <p:cNvPicPr>
            <a:picLocks noChangeAspect="1"/>
          </p:cNvPicPr>
          <p:nvPr/>
        </p:nvPicPr>
        <p:blipFill>
          <a:blip r:embed="rId3">
            <a:extLst/>
          </a:blip>
          <a:stretch>
            <a:fillRect/>
          </a:stretch>
        </p:blipFill>
        <p:spPr>
          <a:xfrm>
            <a:off x="-6350" y="17462"/>
            <a:ext cx="762000" cy="819151"/>
          </a:xfrm>
          <a:prstGeom prst="rect">
            <a:avLst/>
          </a:prstGeom>
          <a:ln w="12700">
            <a:miter lim="400000"/>
          </a:ln>
        </p:spPr>
      </p:pic>
      <p:sp>
        <p:nvSpPr>
          <p:cNvPr id="23" name="Shape 23"/>
          <p:cNvSpPr/>
          <p:nvPr/>
        </p:nvSpPr>
        <p:spPr>
          <a:xfrm>
            <a:off x="5508625" y="6237287"/>
            <a:ext cx="2519364" cy="599439"/>
          </a:xfrm>
          <a:prstGeom prst="rect">
            <a:avLst/>
          </a:prstGeom>
          <a:solidFill>
            <a:srgbClr val="FFFFFF"/>
          </a:solidFill>
          <a:ln w="25400">
            <a:solidFill>
              <a:schemeClr val="accent1"/>
            </a:solidFill>
          </a:ln>
          <a:extLst>
            <a:ext uri="{C572A759-6A51-4108-AA02-DFA0A04FC94B}">
              <ma14:wrappingTextBoxFlag xmlns="" xmlns:ma14="http://schemas.microsoft.com/office/mac/drawingml/2011/main" val="1"/>
            </a:ext>
          </a:extLst>
        </p:spPr>
        <p:txBody>
          <a:bodyPr lIns="45718" tIns="45718" rIns="45718" bIns="45718">
            <a:spAutoFit/>
          </a:bodyPr>
          <a:lstStyle/>
          <a:p>
            <a:pPr>
              <a:defRPr sz="1400" b="1">
                <a:latin typeface="Comic Sans MS"/>
                <a:ea typeface="Comic Sans MS"/>
                <a:cs typeface="Comic Sans MS"/>
                <a:sym typeface="Comic Sans MS"/>
              </a:defRPr>
            </a:pPr>
            <a:r>
              <a:t>B.Paci et.al. Adv. Mater. </a:t>
            </a:r>
          </a:p>
          <a:p>
            <a:pPr>
              <a:defRPr sz="1400" b="1">
                <a:latin typeface="Comic Sans MS"/>
                <a:ea typeface="Comic Sans MS"/>
                <a:cs typeface="Comic Sans MS"/>
                <a:sym typeface="Comic Sans MS"/>
              </a:defRPr>
            </a:pPr>
            <a:r>
              <a:t>2013, 25, 4760–4765</a:t>
            </a:r>
          </a:p>
        </p:txBody>
      </p:sp>
      <p:sp>
        <p:nvSpPr>
          <p:cNvPr id="24" name="Shape 24"/>
          <p:cNvSpPr/>
          <p:nvPr/>
        </p:nvSpPr>
        <p:spPr>
          <a:xfrm>
            <a:off x="323850" y="5516562"/>
            <a:ext cx="8280400" cy="92332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800">
                <a:latin typeface="Comic Sans MS"/>
                <a:ea typeface="Comic Sans MS"/>
                <a:cs typeface="Comic Sans MS"/>
                <a:sym typeface="Comic Sans MS"/>
              </a:defRPr>
            </a:lvl1pPr>
          </a:lstStyle>
          <a:p>
            <a:r>
              <a:rPr dirty="0" smtClean="0"/>
              <a:t>Demonstrating</a:t>
            </a:r>
            <a:r>
              <a:rPr lang="it-IT" dirty="0" smtClean="0"/>
              <a:t> the</a:t>
            </a:r>
            <a:r>
              <a:rPr dirty="0" smtClean="0"/>
              <a:t> </a:t>
            </a:r>
            <a:r>
              <a:rPr dirty="0"/>
              <a:t>capability of nanoscale </a:t>
            </a:r>
            <a:r>
              <a:rPr lang="en-US" dirty="0" smtClean="0"/>
              <a:t>probing</a:t>
            </a:r>
            <a:r>
              <a:rPr dirty="0" smtClean="0"/>
              <a:t> </a:t>
            </a:r>
            <a:r>
              <a:rPr dirty="0"/>
              <a:t>the structural properties of each separate layer as well as the various interfaces comprising an organic electronic device </a:t>
            </a:r>
          </a:p>
        </p:txBody>
      </p:sp>
      <p:sp>
        <p:nvSpPr>
          <p:cNvPr id="25" name="Shape 25"/>
          <p:cNvSpPr/>
          <p:nvPr/>
        </p:nvSpPr>
        <p:spPr>
          <a:xfrm>
            <a:off x="982661" y="260350"/>
            <a:ext cx="8161340" cy="728598"/>
          </a:xfrm>
          <a:prstGeom prst="rect">
            <a:avLst/>
          </a:prstGeom>
          <a:ln w="12700">
            <a:miter lim="400000"/>
          </a:ln>
          <a:extLst>
            <a:ext uri="{C572A759-6A51-4108-AA02-DFA0A04FC94B}">
              <ma14:wrappingTextBoxFlag xmlns="" xmlns:ma14="http://schemas.microsoft.com/office/mac/drawingml/2011/main" val="1"/>
            </a:ext>
          </a:extLst>
        </p:spPr>
        <p:txBody>
          <a:bodyPr lIns="46798" tIns="46798" rIns="46798" bIns="46798">
            <a:spAutoFit/>
          </a:bodyPr>
          <a:lstStyle>
            <a:lvl1pPr algn="just">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FF3333"/>
                </a:solidFill>
                <a:latin typeface="Comic Sans MS"/>
                <a:ea typeface="Comic Sans MS"/>
                <a:cs typeface="Comic Sans MS"/>
                <a:sym typeface="Comic Sans MS"/>
              </a:defRPr>
            </a:lvl1pPr>
          </a:lstStyle>
          <a:p>
            <a:r>
              <a:t>A NOVEL original approach to probe, in-situ bulk and interface properties of organic devices at the nanoscale:</a:t>
            </a:r>
          </a:p>
        </p:txBody>
      </p:sp>
      <p:pic>
        <p:nvPicPr>
          <p:cNvPr id="26" name="image5.jpeg" descr="paci cell 2.jpg"/>
          <p:cNvPicPr>
            <a:picLocks noChangeAspect="1"/>
          </p:cNvPicPr>
          <p:nvPr/>
        </p:nvPicPr>
        <p:blipFill>
          <a:blip r:embed="rId4">
            <a:extLst/>
          </a:blip>
          <a:stretch>
            <a:fillRect/>
          </a:stretch>
        </p:blipFill>
        <p:spPr>
          <a:xfrm>
            <a:off x="827087" y="1052512"/>
            <a:ext cx="6788151" cy="3675063"/>
          </a:xfrm>
          <a:prstGeom prst="rect">
            <a:avLst/>
          </a:prstGeom>
          <a:ln w="12700">
            <a:miter lim="400000"/>
          </a:ln>
        </p:spPr>
      </p:pic>
    </p:spTree>
    <p:extLst>
      <p:ext uri="{BB962C8B-B14F-4D97-AF65-F5344CB8AC3E}">
        <p14:creationId xmlns:p14="http://schemas.microsoft.com/office/powerpoint/2010/main" val="115273667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2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2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p:tmAbs val="0"/>
                                  </p:iterate>
                                  <p:childTnLst>
                                    <p:set>
                                      <p:cBhvr>
                                        <p:cTn id="21" fill="hold"/>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advAuto="0"/>
      <p:bldP spid="23" grpId="0" animBg="1" advAuto="0"/>
      <p:bldP spid="24" grpId="0" animBg="1" advAuto="0"/>
      <p:bldP spid="25" grpId="0" animBg="1" advAuto="0"/>
      <p:bldP spid="26"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8847" y="-629649"/>
            <a:ext cx="11381694" cy="8117298"/>
          </a:xfrm>
          <a:prstGeom prst="rect">
            <a:avLst/>
          </a:prstGeom>
        </p:spPr>
      </p:pic>
    </p:spTree>
    <p:extLst>
      <p:ext uri="{BB962C8B-B14F-4D97-AF65-F5344CB8AC3E}">
        <p14:creationId xmlns:p14="http://schemas.microsoft.com/office/powerpoint/2010/main" val="2418984555"/>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6298" y="405656"/>
            <a:ext cx="8231404" cy="6046688"/>
          </a:xfrm>
          <a:prstGeom prst="rect">
            <a:avLst/>
          </a:prstGeom>
        </p:spPr>
      </p:pic>
    </p:spTree>
    <p:extLst>
      <p:ext uri="{BB962C8B-B14F-4D97-AF65-F5344CB8AC3E}">
        <p14:creationId xmlns:p14="http://schemas.microsoft.com/office/powerpoint/2010/main" val="2049885475"/>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3.png"/>
          <p:cNvPicPr>
            <a:picLocks noChangeAspect="1"/>
          </p:cNvPicPr>
          <p:nvPr/>
        </p:nvPicPr>
        <p:blipFill>
          <a:blip r:embed="rId2">
            <a:extLst/>
          </a:blip>
          <a:srcRect l="55685" t="14999" r="35780" b="71841"/>
          <a:stretch>
            <a:fillRect/>
          </a:stretch>
        </p:blipFill>
        <p:spPr>
          <a:xfrm>
            <a:off x="7880349" y="28575"/>
            <a:ext cx="1239840" cy="765175"/>
          </a:xfrm>
          <a:prstGeom prst="rect">
            <a:avLst/>
          </a:prstGeom>
          <a:ln>
            <a:solidFill>
              <a:schemeClr val="accent1"/>
            </a:solidFill>
          </a:ln>
        </p:spPr>
      </p:pic>
      <p:sp>
        <p:nvSpPr>
          <p:cNvPr id="29" name="Shape 29"/>
          <p:cNvSpPr/>
          <p:nvPr/>
        </p:nvSpPr>
        <p:spPr>
          <a:xfrm>
            <a:off x="4824412" y="5300662"/>
            <a:ext cx="4319588" cy="6756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600" b="1">
                <a:latin typeface="Comic Sans MS"/>
                <a:ea typeface="Comic Sans MS"/>
                <a:cs typeface="Comic Sans MS"/>
                <a:sym typeface="Comic Sans MS"/>
              </a:defRPr>
            </a:lvl1pPr>
          </a:lstStyle>
          <a:p>
            <a:r>
              <a:t>In fluorescence line as a function of ITO film position, with respect to the beam.</a:t>
            </a:r>
          </a:p>
        </p:txBody>
      </p:sp>
      <p:sp>
        <p:nvSpPr>
          <p:cNvPr id="30" name="Shape 30"/>
          <p:cNvSpPr/>
          <p:nvPr/>
        </p:nvSpPr>
        <p:spPr>
          <a:xfrm>
            <a:off x="250825" y="5661025"/>
            <a:ext cx="4465638" cy="3835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600" b="1">
                <a:latin typeface="Comic Sans MS"/>
                <a:ea typeface="Comic Sans MS"/>
                <a:cs typeface="Comic Sans MS"/>
                <a:sym typeface="Comic Sans MS"/>
              </a:defRPr>
            </a:lvl1pPr>
          </a:lstStyle>
          <a:p>
            <a:r>
              <a:t>SEM: ITO layer thickness is 140 nm</a:t>
            </a:r>
          </a:p>
        </p:txBody>
      </p:sp>
      <p:pic>
        <p:nvPicPr>
          <p:cNvPr id="31" name="image20.png"/>
          <p:cNvPicPr>
            <a:picLocks noChangeAspect="1"/>
          </p:cNvPicPr>
          <p:nvPr/>
        </p:nvPicPr>
        <p:blipFill>
          <a:blip r:embed="rId3">
            <a:extLst/>
          </a:blip>
          <a:stretch>
            <a:fillRect/>
          </a:stretch>
        </p:blipFill>
        <p:spPr>
          <a:xfrm>
            <a:off x="179387" y="2205036"/>
            <a:ext cx="4608513" cy="3457578"/>
          </a:xfrm>
          <a:prstGeom prst="rect">
            <a:avLst/>
          </a:prstGeom>
          <a:ln w="12700">
            <a:miter lim="400000"/>
          </a:ln>
        </p:spPr>
      </p:pic>
      <p:pic>
        <p:nvPicPr>
          <p:cNvPr id="32" name="image21.png"/>
          <p:cNvPicPr>
            <a:picLocks noChangeAspect="1"/>
          </p:cNvPicPr>
          <p:nvPr/>
        </p:nvPicPr>
        <p:blipFill>
          <a:blip r:embed="rId4">
            <a:extLst/>
          </a:blip>
          <a:stretch>
            <a:fillRect/>
          </a:stretch>
        </p:blipFill>
        <p:spPr>
          <a:xfrm>
            <a:off x="4897437" y="2276475"/>
            <a:ext cx="4067177" cy="3051175"/>
          </a:xfrm>
          <a:prstGeom prst="rect">
            <a:avLst/>
          </a:prstGeom>
          <a:ln w="12700">
            <a:miter lim="400000"/>
          </a:ln>
        </p:spPr>
      </p:pic>
      <p:pic>
        <p:nvPicPr>
          <p:cNvPr id="33" name="image2.png" descr="logISM_Blu"/>
          <p:cNvPicPr>
            <a:picLocks noChangeAspect="1"/>
          </p:cNvPicPr>
          <p:nvPr/>
        </p:nvPicPr>
        <p:blipFill>
          <a:blip r:embed="rId5">
            <a:extLst/>
          </a:blip>
          <a:stretch>
            <a:fillRect/>
          </a:stretch>
        </p:blipFill>
        <p:spPr>
          <a:xfrm>
            <a:off x="-6350" y="17462"/>
            <a:ext cx="762000" cy="819151"/>
          </a:xfrm>
          <a:prstGeom prst="rect">
            <a:avLst/>
          </a:prstGeom>
          <a:ln w="12700">
            <a:miter lim="400000"/>
          </a:ln>
        </p:spPr>
      </p:pic>
      <p:sp>
        <p:nvSpPr>
          <p:cNvPr id="34" name="Shape 34"/>
          <p:cNvSpPr/>
          <p:nvPr/>
        </p:nvSpPr>
        <p:spPr>
          <a:xfrm>
            <a:off x="755650" y="452437"/>
            <a:ext cx="8137525" cy="160043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1600" b="1">
                <a:latin typeface="Comic Sans MS"/>
                <a:ea typeface="Comic Sans MS"/>
                <a:cs typeface="Comic Sans MS"/>
                <a:sym typeface="Comic Sans MS"/>
              </a:defRPr>
            </a:pPr>
            <a:r>
              <a:rPr dirty="0"/>
              <a:t>         </a:t>
            </a:r>
            <a:r>
              <a:rPr sz="1800" dirty="0">
                <a:solidFill>
                  <a:srgbClr val="3366FF"/>
                </a:solidFill>
              </a:rPr>
              <a:t> </a:t>
            </a:r>
            <a:endParaRPr sz="1800" dirty="0"/>
          </a:p>
          <a:p>
            <a:pPr>
              <a:defRPr sz="1600" b="1">
                <a:latin typeface="Comic Sans MS"/>
                <a:ea typeface="Comic Sans MS"/>
                <a:cs typeface="Comic Sans MS"/>
                <a:sym typeface="Comic Sans MS"/>
              </a:defRPr>
            </a:pPr>
            <a:r>
              <a:rPr dirty="0"/>
              <a:t>The incident beam spatial profile was measured recording In fluorescence</a:t>
            </a:r>
          </a:p>
          <a:p>
            <a:pPr>
              <a:defRPr sz="1600" b="1">
                <a:latin typeface="Comic Sans MS"/>
                <a:ea typeface="Comic Sans MS"/>
                <a:cs typeface="Comic Sans MS"/>
                <a:sym typeface="Comic Sans MS"/>
              </a:defRPr>
            </a:pPr>
            <a:r>
              <a:rPr dirty="0"/>
              <a:t>as a function of the position of the ITO film with respect to the beam. </a:t>
            </a:r>
          </a:p>
          <a:p>
            <a:pPr>
              <a:defRPr sz="1600" b="1">
                <a:latin typeface="Comic Sans MS"/>
                <a:ea typeface="Comic Sans MS"/>
                <a:cs typeface="Comic Sans MS"/>
                <a:sym typeface="Comic Sans MS"/>
              </a:defRPr>
            </a:pPr>
            <a:endParaRPr dirty="0"/>
          </a:p>
          <a:p>
            <a:pPr>
              <a:defRPr sz="1600" b="1">
                <a:latin typeface="Comic Sans MS"/>
                <a:ea typeface="Comic Sans MS"/>
                <a:cs typeface="Comic Sans MS"/>
                <a:sym typeface="Comic Sans MS"/>
              </a:defRPr>
            </a:pPr>
            <a:r>
              <a:rPr dirty="0" smtClean="0"/>
              <a:t>A FWHM of 166(3) nm </a:t>
            </a:r>
            <a:r>
              <a:rPr lang="en-US" dirty="0" smtClean="0"/>
              <a:t>was</a:t>
            </a:r>
            <a:r>
              <a:rPr dirty="0" smtClean="0"/>
              <a:t> calculated; SEM </a:t>
            </a:r>
            <a:r>
              <a:rPr dirty="0"/>
              <a:t>measurements indicate ITO thickness is 140nm,  contributing significantly to the measured profile. </a:t>
            </a:r>
          </a:p>
        </p:txBody>
      </p:sp>
      <p:sp>
        <p:nvSpPr>
          <p:cNvPr id="35" name="Shape 35"/>
          <p:cNvSpPr/>
          <p:nvPr/>
        </p:nvSpPr>
        <p:spPr>
          <a:xfrm>
            <a:off x="900111" y="188912"/>
            <a:ext cx="5957890" cy="4089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800" b="1">
                <a:solidFill>
                  <a:srgbClr val="3366FF"/>
                </a:solidFill>
                <a:latin typeface="Comic Sans MS"/>
                <a:ea typeface="Comic Sans MS"/>
                <a:cs typeface="Comic Sans MS"/>
                <a:sym typeface="Comic Sans MS"/>
              </a:defRPr>
            </a:lvl1pPr>
          </a:lstStyle>
          <a:p>
            <a:r>
              <a:t> X-ray probe beam characteristics: </a:t>
            </a:r>
          </a:p>
        </p:txBody>
      </p:sp>
      <p:sp>
        <p:nvSpPr>
          <p:cNvPr id="36" name="Shape 36"/>
          <p:cNvSpPr/>
          <p:nvPr/>
        </p:nvSpPr>
        <p:spPr>
          <a:xfrm>
            <a:off x="395287" y="6227762"/>
            <a:ext cx="8172451" cy="36932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1800" b="1">
                <a:solidFill>
                  <a:srgbClr val="0000FF"/>
                </a:solidFill>
                <a:latin typeface="Comic Sans MS"/>
                <a:ea typeface="Comic Sans MS"/>
                <a:cs typeface="Comic Sans MS"/>
                <a:sym typeface="Comic Sans MS"/>
              </a:defRPr>
            </a:pPr>
            <a:r>
              <a:rPr dirty="0"/>
              <a:t>We </a:t>
            </a:r>
            <a:r>
              <a:rPr lang="en-US" dirty="0" smtClean="0"/>
              <a:t>obtained</a:t>
            </a:r>
            <a:r>
              <a:rPr dirty="0" smtClean="0"/>
              <a:t> </a:t>
            </a:r>
            <a:r>
              <a:rPr dirty="0"/>
              <a:t>a beam of FWHM of 89(5) nm.  High spatial resolution</a:t>
            </a:r>
            <a:r>
              <a:rPr dirty="0">
                <a:solidFill>
                  <a:srgbClr val="000000"/>
                </a:solidFill>
              </a:rPr>
              <a:t> !!!</a:t>
            </a:r>
          </a:p>
        </p:txBody>
      </p:sp>
    </p:spTree>
    <p:extLst>
      <p:ext uri="{BB962C8B-B14F-4D97-AF65-F5344CB8AC3E}">
        <p14:creationId xmlns:p14="http://schemas.microsoft.com/office/powerpoint/2010/main" val="4169460695"/>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0"/>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iterate>
                                    <p:tmAbs val="0"/>
                                  </p:iterate>
                                  <p:childTnLst>
                                    <p:set>
                                      <p:cBhvr>
                                        <p:cTn id="17" fill="hold"/>
                                        <p:tgtEl>
                                          <p:spTgt spid="3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p:tmAbs val="0"/>
                                  </p:iterate>
                                  <p:childTnLst>
                                    <p:set>
                                      <p:cBhvr>
                                        <p:cTn id="21" fill="hold"/>
                                        <p:tgtEl>
                                          <p:spTgt spid="29"/>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advAuto="0"/>
      <p:bldP spid="30" grpId="0" animBg="1" advAuto="0"/>
      <p:bldP spid="31" grpId="0" animBg="1" advAuto="0"/>
      <p:bldP spid="32" grpId="0" animBg="1" advAuto="0"/>
      <p:bldP spid="34" grpId="0" animBg="1" advAuto="0"/>
      <p:bldP spid="35" grpId="0" animBg="1" advAuto="0"/>
      <p:bldP spid="36"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hape 38"/>
          <p:cNvSpPr/>
          <p:nvPr/>
        </p:nvSpPr>
        <p:spPr>
          <a:xfrm>
            <a:off x="1042986" y="115886"/>
            <a:ext cx="6192840" cy="411099"/>
          </a:xfrm>
          <a:prstGeom prst="rect">
            <a:avLst/>
          </a:prstGeom>
          <a:ln w="12700">
            <a:miter lim="400000"/>
          </a:ln>
          <a:extLst>
            <a:ext uri="{C572A759-6A51-4108-AA02-DFA0A04FC94B}">
              <ma14:wrappingTextBoxFlag xmlns="" xmlns:ma14="http://schemas.microsoft.com/office/mac/drawingml/2011/main" val="1"/>
            </a:ext>
          </a:extLst>
        </p:spPr>
        <p:txBody>
          <a:bodyPr lIns="46798" tIns="46798" rIns="46798" bIns="46798">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FF3333"/>
                </a:solidFill>
                <a:latin typeface="Comic Sans MS"/>
                <a:ea typeface="Comic Sans MS"/>
                <a:cs typeface="Comic Sans MS"/>
                <a:sym typeface="Comic Sans MS"/>
              </a:defRPr>
            </a:lvl1pPr>
          </a:lstStyle>
          <a:p>
            <a:r>
              <a:t>Local structure of organic devices:</a:t>
            </a:r>
          </a:p>
        </p:txBody>
      </p:sp>
      <p:pic>
        <p:nvPicPr>
          <p:cNvPr id="39" name="image1.png" descr="CNRnuovologogrigioscuro"/>
          <p:cNvPicPr>
            <a:picLocks noChangeAspect="1"/>
          </p:cNvPicPr>
          <p:nvPr/>
        </p:nvPicPr>
        <p:blipFill>
          <a:blip r:embed="rId2">
            <a:extLst/>
          </a:blip>
          <a:stretch>
            <a:fillRect/>
          </a:stretch>
        </p:blipFill>
        <p:spPr>
          <a:xfrm>
            <a:off x="8458200" y="6237287"/>
            <a:ext cx="685800" cy="579439"/>
          </a:xfrm>
          <a:prstGeom prst="rect">
            <a:avLst/>
          </a:prstGeom>
          <a:ln w="12700">
            <a:miter lim="400000"/>
          </a:ln>
        </p:spPr>
      </p:pic>
      <p:pic>
        <p:nvPicPr>
          <p:cNvPr id="40" name="image2.png" descr="logISM_Blu"/>
          <p:cNvPicPr>
            <a:picLocks noChangeAspect="1"/>
          </p:cNvPicPr>
          <p:nvPr/>
        </p:nvPicPr>
        <p:blipFill>
          <a:blip r:embed="rId3">
            <a:extLst/>
          </a:blip>
          <a:stretch>
            <a:fillRect/>
          </a:stretch>
        </p:blipFill>
        <p:spPr>
          <a:xfrm>
            <a:off x="-6350" y="17462"/>
            <a:ext cx="762000" cy="819151"/>
          </a:xfrm>
          <a:prstGeom prst="rect">
            <a:avLst/>
          </a:prstGeom>
          <a:ln w="12700">
            <a:miter lim="400000"/>
          </a:ln>
        </p:spPr>
      </p:pic>
      <p:pic>
        <p:nvPicPr>
          <p:cNvPr id="41" name="image3.png"/>
          <p:cNvPicPr>
            <a:picLocks noChangeAspect="1"/>
          </p:cNvPicPr>
          <p:nvPr/>
        </p:nvPicPr>
        <p:blipFill>
          <a:blip r:embed="rId4">
            <a:extLst/>
          </a:blip>
          <a:srcRect l="55685" t="14999" r="35780" b="71841"/>
          <a:stretch>
            <a:fillRect/>
          </a:stretch>
        </p:blipFill>
        <p:spPr>
          <a:xfrm>
            <a:off x="7940674" y="28575"/>
            <a:ext cx="1239840" cy="765175"/>
          </a:xfrm>
          <a:prstGeom prst="rect">
            <a:avLst/>
          </a:prstGeom>
          <a:ln>
            <a:solidFill>
              <a:schemeClr val="accent1"/>
            </a:solidFill>
          </a:ln>
        </p:spPr>
      </p:pic>
      <p:pic>
        <p:nvPicPr>
          <p:cNvPr id="42" name="image6.jpeg" descr="Figure2.jpg"/>
          <p:cNvPicPr>
            <a:picLocks noChangeAspect="1"/>
          </p:cNvPicPr>
          <p:nvPr/>
        </p:nvPicPr>
        <p:blipFill>
          <a:blip r:embed="rId5">
            <a:extLst/>
          </a:blip>
          <a:stretch>
            <a:fillRect/>
          </a:stretch>
        </p:blipFill>
        <p:spPr>
          <a:xfrm>
            <a:off x="4427537" y="1412875"/>
            <a:ext cx="4686302" cy="4260850"/>
          </a:xfrm>
          <a:prstGeom prst="rect">
            <a:avLst/>
          </a:prstGeom>
          <a:ln w="12700">
            <a:miter lim="400000"/>
          </a:ln>
        </p:spPr>
      </p:pic>
      <p:pic>
        <p:nvPicPr>
          <p:cNvPr id="43" name="image23.png"/>
          <p:cNvPicPr>
            <a:picLocks noChangeAspect="1"/>
          </p:cNvPicPr>
          <p:nvPr/>
        </p:nvPicPr>
        <p:blipFill>
          <a:blip r:embed="rId6">
            <a:extLst/>
          </a:blip>
          <a:srcRect l="10885" b="64529"/>
          <a:stretch>
            <a:fillRect/>
          </a:stretch>
        </p:blipFill>
        <p:spPr>
          <a:xfrm>
            <a:off x="539748" y="981075"/>
            <a:ext cx="3604721" cy="1655764"/>
          </a:xfrm>
          <a:prstGeom prst="rect">
            <a:avLst/>
          </a:prstGeom>
          <a:ln w="12700">
            <a:miter lim="400000"/>
          </a:ln>
        </p:spPr>
      </p:pic>
      <p:sp>
        <p:nvSpPr>
          <p:cNvPr id="44" name="Shape 44"/>
          <p:cNvSpPr/>
          <p:nvPr/>
        </p:nvSpPr>
        <p:spPr>
          <a:xfrm>
            <a:off x="395286" y="2852736"/>
            <a:ext cx="3889378" cy="4206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1800" b="1">
                <a:solidFill>
                  <a:srgbClr val="0000FF"/>
                </a:solidFill>
                <a:latin typeface="Comic Sans MS"/>
                <a:ea typeface="Comic Sans MS"/>
                <a:cs typeface="Comic Sans MS"/>
                <a:sym typeface="Comic Sans MS"/>
              </a:defRPr>
            </a:pPr>
            <a:r>
              <a:t>In-situ spatially-resolved study:</a:t>
            </a:r>
          </a:p>
          <a:p>
            <a:pPr>
              <a:defRPr sz="1600" b="1">
                <a:solidFill>
                  <a:srgbClr val="0000FF"/>
                </a:solidFill>
                <a:latin typeface="Comic Sans MS"/>
                <a:ea typeface="Comic Sans MS"/>
                <a:cs typeface="Comic Sans MS"/>
                <a:sym typeface="Comic Sans MS"/>
              </a:defRPr>
            </a:pPr>
            <a:endParaRPr/>
          </a:p>
          <a:p>
            <a:pPr algn="just">
              <a:defRPr sz="1600" b="1">
                <a:latin typeface="Comic Sans MS"/>
                <a:ea typeface="Comic Sans MS"/>
                <a:cs typeface="Comic Sans MS"/>
                <a:sym typeface="Comic Sans MS"/>
              </a:defRPr>
            </a:pPr>
            <a:r>
              <a:t>An unprecedented approach combining X-ray diffraction (XRD) and fluorescence (XRF) with nanometre resolution.</a:t>
            </a:r>
          </a:p>
          <a:p>
            <a:pPr algn="just">
              <a:defRPr sz="1600" b="1">
                <a:latin typeface="Comic Sans MS"/>
                <a:ea typeface="Comic Sans MS"/>
                <a:cs typeface="Comic Sans MS"/>
                <a:sym typeface="Comic Sans MS"/>
              </a:defRPr>
            </a:pPr>
            <a:endParaRPr/>
          </a:p>
          <a:p>
            <a:pPr algn="just">
              <a:defRPr sz="1600" b="1">
                <a:latin typeface="Comic Sans MS"/>
                <a:ea typeface="Comic Sans MS"/>
                <a:cs typeface="Comic Sans MS"/>
                <a:sym typeface="Comic Sans MS"/>
              </a:defRPr>
            </a:pPr>
            <a:r>
              <a:t>By scanning the OPV cross-section with a ~100 nm focused X-ray beam, the structural properties of the different layers and interfaces comprising the device as well as the NPs distribution were in-situ monitored and investigated. </a:t>
            </a:r>
          </a:p>
        </p:txBody>
      </p:sp>
    </p:spTree>
    <p:extLst>
      <p:ext uri="{BB962C8B-B14F-4D97-AF65-F5344CB8AC3E}">
        <p14:creationId xmlns:p14="http://schemas.microsoft.com/office/powerpoint/2010/main" val="1751526614"/>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advAuto="0"/>
      <p:bldP spid="42" grpId="0" animBg="1" advAuto="0"/>
      <p:bldP spid="43" grpId="0" animBg="1" advAuto="0"/>
      <p:bldP spid="44"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hape 46"/>
          <p:cNvSpPr/>
          <p:nvPr/>
        </p:nvSpPr>
        <p:spPr>
          <a:xfrm>
            <a:off x="971550" y="188911"/>
            <a:ext cx="7019925" cy="728599"/>
          </a:xfrm>
          <a:prstGeom prst="rect">
            <a:avLst/>
          </a:prstGeom>
          <a:ln w="12700">
            <a:miter lim="400000"/>
          </a:ln>
          <a:extLst>
            <a:ext uri="{C572A759-6A51-4108-AA02-DFA0A04FC94B}">
              <ma14:wrappingTextBoxFlag xmlns="" xmlns:ma14="http://schemas.microsoft.com/office/mac/drawingml/2011/main" val="1"/>
            </a:ext>
          </a:extLst>
        </p:spPr>
        <p:txBody>
          <a:bodyPr lIns="46798" tIns="46798" rIns="46798" bIns="46798">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FF3333"/>
                </a:solidFill>
                <a:latin typeface="Comic Sans MS"/>
                <a:ea typeface="Comic Sans MS"/>
                <a:cs typeface="Comic Sans MS"/>
                <a:sym typeface="Comic Sans MS"/>
              </a:defRPr>
            </a:lvl1pPr>
          </a:lstStyle>
          <a:p>
            <a:r>
              <a:t>Local structure of organic devices: in-situ spatially-resolved study  </a:t>
            </a:r>
          </a:p>
        </p:txBody>
      </p:sp>
      <p:pic>
        <p:nvPicPr>
          <p:cNvPr id="47" name="image1.png" descr="CNRnuovologogrigioscuro"/>
          <p:cNvPicPr>
            <a:picLocks noChangeAspect="1"/>
          </p:cNvPicPr>
          <p:nvPr/>
        </p:nvPicPr>
        <p:blipFill>
          <a:blip r:embed="rId2">
            <a:extLst/>
          </a:blip>
          <a:stretch>
            <a:fillRect/>
          </a:stretch>
        </p:blipFill>
        <p:spPr>
          <a:xfrm>
            <a:off x="8458200" y="6237287"/>
            <a:ext cx="685800" cy="579439"/>
          </a:xfrm>
          <a:prstGeom prst="rect">
            <a:avLst/>
          </a:prstGeom>
          <a:ln w="12700">
            <a:miter lim="400000"/>
          </a:ln>
        </p:spPr>
      </p:pic>
      <p:pic>
        <p:nvPicPr>
          <p:cNvPr id="48" name="image2.png" descr="logISM_Blu"/>
          <p:cNvPicPr>
            <a:picLocks noChangeAspect="1"/>
          </p:cNvPicPr>
          <p:nvPr/>
        </p:nvPicPr>
        <p:blipFill>
          <a:blip r:embed="rId3">
            <a:extLst/>
          </a:blip>
          <a:stretch>
            <a:fillRect/>
          </a:stretch>
        </p:blipFill>
        <p:spPr>
          <a:xfrm>
            <a:off x="-6350" y="17462"/>
            <a:ext cx="762000" cy="819151"/>
          </a:xfrm>
          <a:prstGeom prst="rect">
            <a:avLst/>
          </a:prstGeom>
          <a:ln w="12700">
            <a:miter lim="400000"/>
          </a:ln>
        </p:spPr>
      </p:pic>
      <p:pic>
        <p:nvPicPr>
          <p:cNvPr id="49" name="image3.png"/>
          <p:cNvPicPr>
            <a:picLocks noChangeAspect="1"/>
          </p:cNvPicPr>
          <p:nvPr/>
        </p:nvPicPr>
        <p:blipFill>
          <a:blip r:embed="rId4">
            <a:extLst/>
          </a:blip>
          <a:srcRect l="55685" t="14999" r="35780" b="71841"/>
          <a:stretch>
            <a:fillRect/>
          </a:stretch>
        </p:blipFill>
        <p:spPr>
          <a:xfrm>
            <a:off x="7940674" y="28575"/>
            <a:ext cx="1239840" cy="765175"/>
          </a:xfrm>
          <a:prstGeom prst="rect">
            <a:avLst/>
          </a:prstGeom>
          <a:ln>
            <a:solidFill>
              <a:schemeClr val="accent1"/>
            </a:solidFill>
          </a:ln>
        </p:spPr>
      </p:pic>
      <p:pic>
        <p:nvPicPr>
          <p:cNvPr id="50" name="image24.png"/>
          <p:cNvPicPr>
            <a:picLocks noChangeAspect="1"/>
          </p:cNvPicPr>
          <p:nvPr/>
        </p:nvPicPr>
        <p:blipFill>
          <a:blip r:embed="rId5">
            <a:extLst/>
          </a:blip>
          <a:stretch>
            <a:fillRect/>
          </a:stretch>
        </p:blipFill>
        <p:spPr>
          <a:xfrm>
            <a:off x="4643437" y="692150"/>
            <a:ext cx="3829052" cy="5761038"/>
          </a:xfrm>
          <a:prstGeom prst="rect">
            <a:avLst/>
          </a:prstGeom>
          <a:ln w="12700">
            <a:miter lim="400000"/>
          </a:ln>
        </p:spPr>
      </p:pic>
      <p:sp>
        <p:nvSpPr>
          <p:cNvPr id="51" name="Shape 51"/>
          <p:cNvSpPr/>
          <p:nvPr/>
        </p:nvSpPr>
        <p:spPr>
          <a:xfrm>
            <a:off x="4606925" y="6434137"/>
            <a:ext cx="3925888" cy="3327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400" b="1">
                <a:latin typeface="Comic Sans MS"/>
                <a:ea typeface="Comic Sans MS"/>
                <a:cs typeface="Comic Sans MS"/>
                <a:sym typeface="Comic Sans MS"/>
              </a:defRPr>
            </a:lvl1pPr>
          </a:lstStyle>
          <a:p>
            <a:r>
              <a:t>The waterfall diagrams of XRD patterns </a:t>
            </a:r>
          </a:p>
        </p:txBody>
      </p:sp>
      <p:sp>
        <p:nvSpPr>
          <p:cNvPr id="52" name="Shape 52"/>
          <p:cNvSpPr/>
          <p:nvPr/>
        </p:nvSpPr>
        <p:spPr>
          <a:xfrm>
            <a:off x="179387" y="1196974"/>
            <a:ext cx="3887788" cy="53746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1800" b="1">
                <a:solidFill>
                  <a:srgbClr val="0000FF"/>
                </a:solidFill>
                <a:latin typeface="Comic Sans MS"/>
                <a:ea typeface="Comic Sans MS"/>
                <a:cs typeface="Comic Sans MS"/>
                <a:sym typeface="Comic Sans MS"/>
              </a:defRPr>
            </a:pPr>
            <a:r>
              <a:t>Looking inside an organic device:</a:t>
            </a:r>
          </a:p>
          <a:p>
            <a:pPr>
              <a:defRPr sz="1600" b="1">
                <a:latin typeface="Comic Sans MS"/>
                <a:ea typeface="Comic Sans MS"/>
                <a:cs typeface="Comic Sans MS"/>
                <a:sym typeface="Comic Sans MS"/>
              </a:defRPr>
            </a:pPr>
            <a:endParaRPr/>
          </a:p>
          <a:p>
            <a:pPr>
              <a:defRPr sz="1600" b="1">
                <a:latin typeface="Comic Sans MS"/>
                <a:ea typeface="Comic Sans MS"/>
                <a:cs typeface="Comic Sans MS"/>
                <a:sym typeface="Comic Sans MS"/>
              </a:defRPr>
            </a:pPr>
            <a:endParaRPr/>
          </a:p>
          <a:p>
            <a:pPr algn="just">
              <a:defRPr sz="1600" b="1">
                <a:latin typeface="Comic Sans MS"/>
                <a:ea typeface="Comic Sans MS"/>
                <a:cs typeface="Comic Sans MS"/>
                <a:sym typeface="Comic Sans MS"/>
              </a:defRPr>
            </a:pPr>
            <a:r>
              <a:t>The measurements provided an accurate space-resolved description of the molecular ordering of the polymer component of the photo-active layer. </a:t>
            </a:r>
          </a:p>
          <a:p>
            <a:pPr algn="just">
              <a:defRPr sz="1600" b="1">
                <a:latin typeface="Comic Sans MS"/>
                <a:ea typeface="Comic Sans MS"/>
                <a:cs typeface="Comic Sans MS"/>
                <a:sym typeface="Comic Sans MS"/>
              </a:defRPr>
            </a:pPr>
            <a:endParaRPr/>
          </a:p>
          <a:p>
            <a:pPr algn="just">
              <a:defRPr sz="1600" b="1">
                <a:latin typeface="Comic Sans MS"/>
                <a:ea typeface="Comic Sans MS"/>
                <a:cs typeface="Comic Sans MS"/>
                <a:sym typeface="Comic Sans MS"/>
              </a:defRPr>
            </a:pPr>
            <a:r>
              <a:t>Such information is of significant importance, since the photovoltaic energy conversion rate strongly depends on the nanoscale phase separation during the donor/acceptor heterojunctions formation as well as the nanomorphology of the interfaces formed between the active and the charge-collecting layer. </a:t>
            </a:r>
          </a:p>
        </p:txBody>
      </p:sp>
    </p:spTree>
    <p:extLst>
      <p:ext uri="{BB962C8B-B14F-4D97-AF65-F5344CB8AC3E}">
        <p14:creationId xmlns:p14="http://schemas.microsoft.com/office/powerpoint/2010/main" val="1721690964"/>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51"/>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iterate>
                                    <p:tmAbs val="0"/>
                                  </p:iterate>
                                  <p:childTnLst>
                                    <p:set>
                                      <p:cBhvr>
                                        <p:cTn id="17" fill="hold"/>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advAuto="0"/>
      <p:bldP spid="50" grpId="0" animBg="1" advAuto="0"/>
      <p:bldP spid="51" grpId="0" animBg="1" advAuto="0"/>
      <p:bldP spid="52"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54"/>
          <p:cNvSpPr/>
          <p:nvPr/>
        </p:nvSpPr>
        <p:spPr>
          <a:xfrm>
            <a:off x="179386" y="219075"/>
            <a:ext cx="9097966" cy="652398"/>
          </a:xfrm>
          <a:prstGeom prst="rect">
            <a:avLst/>
          </a:prstGeom>
          <a:ln w="12700">
            <a:miter lim="400000"/>
          </a:ln>
          <a:extLst>
            <a:ext uri="{C572A759-6A51-4108-AA02-DFA0A04FC94B}">
              <ma14:wrappingTextBoxFlag xmlns="" xmlns:ma14="http://schemas.microsoft.com/office/mac/drawingml/2011/main" val="1"/>
            </a:ext>
          </a:extLst>
        </p:spPr>
        <p:txBody>
          <a:bodyPr lIns="46798" tIns="46798" rIns="46798" bIns="46798">
            <a:spAutoFit/>
          </a:bodyPr>
          <a:lstStyle/>
          <a:p>
            <a:pPr algn="ct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FF3333"/>
                </a:solidFill>
                <a:latin typeface="+mj-lt"/>
                <a:ea typeface="+mj-ea"/>
                <a:cs typeface="+mj-cs"/>
                <a:sym typeface="Calibri"/>
              </a:defRPr>
            </a:pPr>
            <a:r>
              <a:t>Nanoscale in-situ structural/morphological analysis of</a:t>
            </a:r>
          </a:p>
          <a:p>
            <a:pPr algn="ct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FF3333"/>
                </a:solidFill>
                <a:latin typeface="+mj-lt"/>
                <a:ea typeface="+mj-ea"/>
                <a:cs typeface="+mj-cs"/>
                <a:sym typeface="Calibri"/>
              </a:defRPr>
            </a:pPr>
            <a:r>
              <a:t>plasmonic organic photovoltaic devices</a:t>
            </a:r>
          </a:p>
        </p:txBody>
      </p:sp>
      <p:pic>
        <p:nvPicPr>
          <p:cNvPr id="55" name="image1.png" descr="CNRnuovologogrigioscuro"/>
          <p:cNvPicPr>
            <a:picLocks noChangeAspect="1"/>
          </p:cNvPicPr>
          <p:nvPr/>
        </p:nvPicPr>
        <p:blipFill>
          <a:blip r:embed="rId2">
            <a:extLst/>
          </a:blip>
          <a:stretch>
            <a:fillRect/>
          </a:stretch>
        </p:blipFill>
        <p:spPr>
          <a:xfrm>
            <a:off x="8458200" y="6237287"/>
            <a:ext cx="685800" cy="579439"/>
          </a:xfrm>
          <a:prstGeom prst="rect">
            <a:avLst/>
          </a:prstGeom>
          <a:ln w="12700">
            <a:miter lim="400000"/>
          </a:ln>
        </p:spPr>
      </p:pic>
      <p:pic>
        <p:nvPicPr>
          <p:cNvPr id="56" name="image2.png" descr="logISM_Blu"/>
          <p:cNvPicPr>
            <a:picLocks noChangeAspect="1"/>
          </p:cNvPicPr>
          <p:nvPr/>
        </p:nvPicPr>
        <p:blipFill>
          <a:blip r:embed="rId3">
            <a:extLst/>
          </a:blip>
          <a:stretch>
            <a:fillRect/>
          </a:stretch>
        </p:blipFill>
        <p:spPr>
          <a:xfrm>
            <a:off x="-6350" y="17462"/>
            <a:ext cx="762000" cy="819151"/>
          </a:xfrm>
          <a:prstGeom prst="rect">
            <a:avLst/>
          </a:prstGeom>
          <a:ln w="12700">
            <a:miter lim="400000"/>
          </a:ln>
        </p:spPr>
      </p:pic>
      <p:pic>
        <p:nvPicPr>
          <p:cNvPr id="57" name="image3.png"/>
          <p:cNvPicPr>
            <a:picLocks noChangeAspect="1"/>
          </p:cNvPicPr>
          <p:nvPr/>
        </p:nvPicPr>
        <p:blipFill>
          <a:blip r:embed="rId4">
            <a:extLst/>
          </a:blip>
          <a:srcRect l="55685" t="14999" r="35780" b="71841"/>
          <a:stretch>
            <a:fillRect/>
          </a:stretch>
        </p:blipFill>
        <p:spPr>
          <a:xfrm>
            <a:off x="7940674" y="28575"/>
            <a:ext cx="1239840" cy="765175"/>
          </a:xfrm>
          <a:prstGeom prst="rect">
            <a:avLst/>
          </a:prstGeom>
          <a:ln>
            <a:solidFill>
              <a:schemeClr val="accent1"/>
            </a:solidFill>
          </a:ln>
        </p:spPr>
      </p:pic>
      <p:pic>
        <p:nvPicPr>
          <p:cNvPr id="58" name="image25.png"/>
          <p:cNvPicPr>
            <a:picLocks noChangeAspect="1"/>
          </p:cNvPicPr>
          <p:nvPr/>
        </p:nvPicPr>
        <p:blipFill>
          <a:blip r:embed="rId5">
            <a:extLst/>
          </a:blip>
          <a:stretch>
            <a:fillRect/>
          </a:stretch>
        </p:blipFill>
        <p:spPr>
          <a:xfrm>
            <a:off x="3779837" y="1557337"/>
            <a:ext cx="5075238" cy="4103688"/>
          </a:xfrm>
          <a:prstGeom prst="rect">
            <a:avLst/>
          </a:prstGeom>
          <a:ln w="12700">
            <a:miter lim="400000"/>
          </a:ln>
        </p:spPr>
      </p:pic>
      <p:sp>
        <p:nvSpPr>
          <p:cNvPr id="59" name="Shape 59"/>
          <p:cNvSpPr/>
          <p:nvPr/>
        </p:nvSpPr>
        <p:spPr>
          <a:xfrm>
            <a:off x="179387" y="1196975"/>
            <a:ext cx="3313113" cy="63017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1800" b="1">
                <a:solidFill>
                  <a:srgbClr val="0000FF"/>
                </a:solidFill>
                <a:latin typeface="Comic Sans MS"/>
                <a:ea typeface="Comic Sans MS"/>
                <a:cs typeface="Comic Sans MS"/>
                <a:sym typeface="Comic Sans MS"/>
              </a:defRPr>
            </a:pPr>
            <a:r>
              <a:t>The effect of in-situ annealing:</a:t>
            </a:r>
          </a:p>
          <a:p>
            <a:pPr algn="just">
              <a:defRPr sz="1800" b="1">
                <a:solidFill>
                  <a:srgbClr val="0000FF"/>
                </a:solidFill>
                <a:latin typeface="Comic Sans MS"/>
                <a:ea typeface="Comic Sans MS"/>
                <a:cs typeface="Comic Sans MS"/>
                <a:sym typeface="Comic Sans MS"/>
              </a:defRPr>
            </a:pPr>
            <a:endParaRPr/>
          </a:p>
          <a:p>
            <a:pPr algn="just">
              <a:defRPr sz="1600">
                <a:latin typeface="Comic Sans MS"/>
                <a:ea typeface="Comic Sans MS"/>
                <a:cs typeface="Comic Sans MS"/>
                <a:sym typeface="Comic Sans MS"/>
              </a:defRPr>
            </a:pPr>
            <a:r>
              <a:t>Thermal annealing performed in-situ during the X-ray experiment allowed monitoring as a function of  the device depth the modification induced in the NPs distribution and on the structural properties of the  organic layer. </a:t>
            </a:r>
          </a:p>
          <a:p>
            <a:pPr algn="just">
              <a:defRPr sz="1600">
                <a:latin typeface="Comic Sans MS"/>
                <a:ea typeface="Comic Sans MS"/>
                <a:cs typeface="Comic Sans MS"/>
                <a:sym typeface="Comic Sans MS"/>
              </a:defRPr>
            </a:pPr>
            <a:endParaRPr/>
          </a:p>
          <a:p>
            <a:pPr algn="just">
              <a:defRPr sz="1600">
                <a:latin typeface="Comic Sans MS"/>
                <a:ea typeface="Comic Sans MS"/>
                <a:cs typeface="Comic Sans MS"/>
                <a:sym typeface="Comic Sans MS"/>
              </a:defRPr>
            </a:pPr>
            <a:r>
              <a:t>The results uncovered the chemical-physical phenomena (i.e. modification of the local nanostructure and organization, interface effects, interdiffusion processes…) which occur as a consequence of the annealing process that is usually undergone to optimize organic solar cell effectiveness. </a:t>
            </a:r>
          </a:p>
        </p:txBody>
      </p:sp>
      <p:sp>
        <p:nvSpPr>
          <p:cNvPr id="60" name="Shape 60"/>
          <p:cNvSpPr/>
          <p:nvPr/>
        </p:nvSpPr>
        <p:spPr>
          <a:xfrm>
            <a:off x="4356100" y="5784850"/>
            <a:ext cx="4752975" cy="3327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400">
                <a:latin typeface="Comic Sans MS"/>
                <a:ea typeface="Comic Sans MS"/>
                <a:cs typeface="Comic Sans MS"/>
                <a:sym typeface="Comic Sans MS"/>
              </a:defRPr>
            </a:lvl1pPr>
          </a:lstStyle>
          <a:p>
            <a:r>
              <a:t>Normalized XRD Intensities versus the vertical scann</a:t>
            </a:r>
          </a:p>
        </p:txBody>
      </p:sp>
    </p:spTree>
    <p:extLst>
      <p:ext uri="{BB962C8B-B14F-4D97-AF65-F5344CB8AC3E}">
        <p14:creationId xmlns:p14="http://schemas.microsoft.com/office/powerpoint/2010/main" val="3524850958"/>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60"/>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iterate>
                                    <p:tmAbs val="0"/>
                                  </p:iterate>
                                  <p:childTnLst>
                                    <p:set>
                                      <p:cBhvr>
                                        <p:cTn id="17" fill="hold"/>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advAuto="0"/>
      <p:bldP spid="58" grpId="0" animBg="1" advAuto="0"/>
      <p:bldP spid="59" grpId="0" animBg="1" advAuto="0"/>
      <p:bldP spid="60"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p:nvPr/>
        </p:nvSpPr>
        <p:spPr>
          <a:xfrm>
            <a:off x="179386" y="219075"/>
            <a:ext cx="9097966" cy="728598"/>
          </a:xfrm>
          <a:prstGeom prst="rect">
            <a:avLst/>
          </a:prstGeom>
          <a:ln w="12700">
            <a:miter lim="400000"/>
          </a:ln>
          <a:extLst>
            <a:ext uri="{C572A759-6A51-4108-AA02-DFA0A04FC94B}">
              <ma14:wrappingTextBoxFlag xmlns="" xmlns:ma14="http://schemas.microsoft.com/office/mac/drawingml/2011/main" val="1"/>
            </a:ext>
          </a:extLst>
        </p:spPr>
        <p:txBody>
          <a:bodyPr lIns="46798" tIns="46798" rIns="46798" bIns="46798">
            <a:spAutoFit/>
          </a:bodyPr>
          <a:lstStyle/>
          <a:p>
            <a:pPr algn="ct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FF3333"/>
                </a:solidFill>
                <a:latin typeface="Comic Sans MS"/>
                <a:ea typeface="Comic Sans MS"/>
                <a:cs typeface="Comic Sans MS"/>
                <a:sym typeface="Comic Sans MS"/>
              </a:defRPr>
            </a:pPr>
            <a:r>
              <a:t>Nanoscale in-situ structural/morphological analysis of</a:t>
            </a:r>
          </a:p>
          <a:p>
            <a:pPr algn="ct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FF3333"/>
                </a:solidFill>
                <a:latin typeface="Comic Sans MS"/>
                <a:ea typeface="Comic Sans MS"/>
                <a:cs typeface="Comic Sans MS"/>
                <a:sym typeface="Comic Sans MS"/>
              </a:defRPr>
            </a:pPr>
            <a:r>
              <a:t>plasmonic organic photovoltaic devices</a:t>
            </a:r>
          </a:p>
        </p:txBody>
      </p:sp>
      <p:pic>
        <p:nvPicPr>
          <p:cNvPr id="63" name="image1.png" descr="CNRnuovologogrigioscuro"/>
          <p:cNvPicPr>
            <a:picLocks noChangeAspect="1"/>
          </p:cNvPicPr>
          <p:nvPr/>
        </p:nvPicPr>
        <p:blipFill>
          <a:blip r:embed="rId2">
            <a:extLst/>
          </a:blip>
          <a:stretch>
            <a:fillRect/>
          </a:stretch>
        </p:blipFill>
        <p:spPr>
          <a:xfrm>
            <a:off x="0" y="6273800"/>
            <a:ext cx="685800" cy="579438"/>
          </a:xfrm>
          <a:prstGeom prst="rect">
            <a:avLst/>
          </a:prstGeom>
          <a:ln w="12700">
            <a:miter lim="400000"/>
          </a:ln>
        </p:spPr>
      </p:pic>
      <p:pic>
        <p:nvPicPr>
          <p:cNvPr id="64" name="image2.png" descr="logISM_Blu"/>
          <p:cNvPicPr>
            <a:picLocks noChangeAspect="1"/>
          </p:cNvPicPr>
          <p:nvPr/>
        </p:nvPicPr>
        <p:blipFill>
          <a:blip r:embed="rId3">
            <a:extLst/>
          </a:blip>
          <a:stretch>
            <a:fillRect/>
          </a:stretch>
        </p:blipFill>
        <p:spPr>
          <a:xfrm>
            <a:off x="-6350" y="17462"/>
            <a:ext cx="762000" cy="819151"/>
          </a:xfrm>
          <a:prstGeom prst="rect">
            <a:avLst/>
          </a:prstGeom>
          <a:ln w="12700">
            <a:miter lim="400000"/>
          </a:ln>
        </p:spPr>
      </p:pic>
      <p:pic>
        <p:nvPicPr>
          <p:cNvPr id="65" name="image3.png"/>
          <p:cNvPicPr>
            <a:picLocks noChangeAspect="1"/>
          </p:cNvPicPr>
          <p:nvPr/>
        </p:nvPicPr>
        <p:blipFill>
          <a:blip r:embed="rId4">
            <a:extLst/>
          </a:blip>
          <a:srcRect l="55685" t="14999" r="35780" b="71841"/>
          <a:stretch>
            <a:fillRect/>
          </a:stretch>
        </p:blipFill>
        <p:spPr>
          <a:xfrm>
            <a:off x="7940674" y="28575"/>
            <a:ext cx="1239840" cy="765175"/>
          </a:xfrm>
          <a:prstGeom prst="rect">
            <a:avLst/>
          </a:prstGeom>
          <a:ln>
            <a:solidFill>
              <a:schemeClr val="accent1"/>
            </a:solidFill>
          </a:ln>
        </p:spPr>
      </p:pic>
      <p:sp>
        <p:nvSpPr>
          <p:cNvPr id="66" name="Shape 66"/>
          <p:cNvSpPr/>
          <p:nvPr/>
        </p:nvSpPr>
        <p:spPr>
          <a:xfrm>
            <a:off x="107950" y="1268412"/>
            <a:ext cx="3095625" cy="412420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1800">
                <a:solidFill>
                  <a:srgbClr val="0000FF"/>
                </a:solidFill>
                <a:latin typeface="Comic Sans MS"/>
                <a:ea typeface="Comic Sans MS"/>
                <a:cs typeface="Comic Sans MS"/>
                <a:sym typeface="Comic Sans MS"/>
              </a:defRPr>
            </a:pPr>
            <a:r>
              <a:rPr dirty="0"/>
              <a:t>Tracking NP dispersion ruling </a:t>
            </a:r>
            <a:r>
              <a:rPr dirty="0" err="1"/>
              <a:t>plasmonic</a:t>
            </a:r>
            <a:r>
              <a:rPr dirty="0"/>
              <a:t> effects:</a:t>
            </a:r>
          </a:p>
          <a:p>
            <a:pPr>
              <a:defRPr sz="1800">
                <a:solidFill>
                  <a:srgbClr val="0000FF"/>
                </a:solidFill>
                <a:latin typeface="Comic Sans MS"/>
                <a:ea typeface="Comic Sans MS"/>
                <a:cs typeface="Comic Sans MS"/>
                <a:sym typeface="Comic Sans MS"/>
              </a:defRPr>
            </a:pPr>
            <a:endParaRPr dirty="0"/>
          </a:p>
          <a:p>
            <a:pPr algn="just">
              <a:defRPr sz="1600">
                <a:latin typeface="Comic Sans MS"/>
                <a:ea typeface="Comic Sans MS"/>
                <a:cs typeface="Comic Sans MS"/>
                <a:sym typeface="Comic Sans MS"/>
              </a:defRPr>
            </a:pPr>
            <a:r>
              <a:rPr dirty="0"/>
              <a:t>The experimental  accuracy made it possible to measure the NPs distribution profile across the device thickness. </a:t>
            </a:r>
          </a:p>
          <a:p>
            <a:pPr algn="just">
              <a:defRPr sz="1600">
                <a:latin typeface="Comic Sans MS"/>
                <a:ea typeface="Comic Sans MS"/>
                <a:cs typeface="Comic Sans MS"/>
                <a:sym typeface="Comic Sans MS"/>
              </a:defRPr>
            </a:pPr>
            <a:endParaRPr dirty="0"/>
          </a:p>
          <a:p>
            <a:pPr algn="just">
              <a:defRPr sz="1600">
                <a:latin typeface="Comic Sans MS"/>
                <a:ea typeface="Comic Sans MS"/>
                <a:cs typeface="Comic Sans MS"/>
                <a:sym typeface="Comic Sans MS"/>
              </a:defRPr>
            </a:pPr>
            <a:r>
              <a:rPr dirty="0"/>
              <a:t>Discriminating</a:t>
            </a:r>
            <a:r>
              <a:rPr b="1" dirty="0"/>
              <a:t> </a:t>
            </a:r>
            <a:r>
              <a:rPr dirty="0"/>
              <a:t>the Au NPs distribution inside the active layer and at its buried interface is essential to understand the contribution of </a:t>
            </a:r>
            <a:r>
              <a:rPr dirty="0" smtClean="0"/>
              <a:t>L</a:t>
            </a:r>
            <a:r>
              <a:rPr lang="en-US" dirty="0" smtClean="0"/>
              <a:t>ocalized </a:t>
            </a:r>
            <a:r>
              <a:rPr dirty="0" smtClean="0"/>
              <a:t>S</a:t>
            </a:r>
            <a:r>
              <a:rPr lang="en-US" dirty="0" smtClean="0"/>
              <a:t>urface </a:t>
            </a:r>
            <a:r>
              <a:rPr dirty="0" smtClean="0"/>
              <a:t>P</a:t>
            </a:r>
            <a:r>
              <a:rPr lang="en-US" dirty="0" smtClean="0"/>
              <a:t>lasma </a:t>
            </a:r>
            <a:r>
              <a:rPr dirty="0" err="1" smtClean="0"/>
              <a:t>R</a:t>
            </a:r>
            <a:r>
              <a:rPr lang="en-US" dirty="0" err="1" smtClean="0"/>
              <a:t>esonace</a:t>
            </a:r>
            <a:r>
              <a:rPr dirty="0" smtClean="0"/>
              <a:t> </a:t>
            </a:r>
            <a:r>
              <a:rPr dirty="0"/>
              <a:t>to enhancing the device efficiency.</a:t>
            </a:r>
          </a:p>
        </p:txBody>
      </p:sp>
      <p:pic>
        <p:nvPicPr>
          <p:cNvPr id="67" name="image26.png"/>
          <p:cNvPicPr>
            <a:picLocks noChangeAspect="1"/>
          </p:cNvPicPr>
          <p:nvPr/>
        </p:nvPicPr>
        <p:blipFill>
          <a:blip r:embed="rId5">
            <a:extLst/>
          </a:blip>
          <a:stretch>
            <a:fillRect/>
          </a:stretch>
        </p:blipFill>
        <p:spPr>
          <a:xfrm>
            <a:off x="3611562" y="992187"/>
            <a:ext cx="5253038" cy="4740277"/>
          </a:xfrm>
          <a:prstGeom prst="rect">
            <a:avLst/>
          </a:prstGeom>
          <a:ln w="12700">
            <a:miter lim="400000"/>
          </a:ln>
        </p:spPr>
      </p:pic>
      <p:sp>
        <p:nvSpPr>
          <p:cNvPr id="68" name="Shape 68"/>
          <p:cNvSpPr/>
          <p:nvPr/>
        </p:nvSpPr>
        <p:spPr>
          <a:xfrm>
            <a:off x="3492500" y="5876925"/>
            <a:ext cx="5795964" cy="8153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1400">
                <a:latin typeface="Comic Sans MS"/>
                <a:ea typeface="Comic Sans MS"/>
                <a:cs typeface="Comic Sans MS"/>
                <a:sym typeface="Comic Sans MS"/>
              </a:defRPr>
            </a:pPr>
            <a:r>
              <a:t>Fluorescence data acquired during the cross-sectional scan of the OPV device, tracking the different layers’ constituents.</a:t>
            </a:r>
          </a:p>
          <a:p>
            <a:pPr>
              <a:defRPr sz="1400">
                <a:latin typeface="Comic Sans MS"/>
                <a:ea typeface="Comic Sans MS"/>
                <a:cs typeface="Comic Sans MS"/>
                <a:sym typeface="Comic Sans MS"/>
              </a:defRPr>
            </a:pPr>
            <a:r>
              <a:t>Results for the pristine (top) and annealed states (bottom).</a:t>
            </a:r>
          </a:p>
        </p:txBody>
      </p:sp>
    </p:spTree>
    <p:extLst>
      <p:ext uri="{BB962C8B-B14F-4D97-AF65-F5344CB8AC3E}">
        <p14:creationId xmlns:p14="http://schemas.microsoft.com/office/powerpoint/2010/main" val="4204318765"/>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6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iterate>
                                    <p:tmAbs val="0"/>
                                  </p:iterate>
                                  <p:childTnLst>
                                    <p:set>
                                      <p:cBhvr>
                                        <p:cTn id="17" fill="hold"/>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advAuto="0"/>
      <p:bldP spid="66" grpId="0" animBg="1" advAuto="0"/>
      <p:bldP spid="67" grpId="0" animBg="1" advAuto="0"/>
      <p:bldP spid="68"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p:nvPr/>
        </p:nvSpPr>
        <p:spPr>
          <a:xfrm>
            <a:off x="179386" y="219075"/>
            <a:ext cx="9097966" cy="652398"/>
          </a:xfrm>
          <a:prstGeom prst="rect">
            <a:avLst/>
          </a:prstGeom>
          <a:ln w="12700">
            <a:miter lim="400000"/>
          </a:ln>
          <a:extLst>
            <a:ext uri="{C572A759-6A51-4108-AA02-DFA0A04FC94B}">
              <ma14:wrappingTextBoxFlag xmlns="" xmlns:ma14="http://schemas.microsoft.com/office/mac/drawingml/2011/main" val="1"/>
            </a:ext>
          </a:extLst>
        </p:spPr>
        <p:txBody>
          <a:bodyPr lIns="46798" tIns="46798" rIns="46798" bIns="46798">
            <a:spAutoFit/>
          </a:bodyPr>
          <a:lstStyle/>
          <a:p>
            <a:pPr algn="ct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FF3333"/>
                </a:solidFill>
                <a:latin typeface="+mj-lt"/>
                <a:ea typeface="+mj-ea"/>
                <a:cs typeface="+mj-cs"/>
                <a:sym typeface="Calibri"/>
              </a:defRPr>
            </a:pPr>
            <a:r>
              <a:t>Nanoscale in-situ structural/morphological analysis of</a:t>
            </a:r>
          </a:p>
          <a:p>
            <a:pPr algn="ct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FF3333"/>
                </a:solidFill>
                <a:latin typeface="+mj-lt"/>
                <a:ea typeface="+mj-ea"/>
                <a:cs typeface="+mj-cs"/>
                <a:sym typeface="Calibri"/>
              </a:defRPr>
            </a:pPr>
            <a:r>
              <a:t>plasmonic organic photovoltaic devices</a:t>
            </a:r>
          </a:p>
        </p:txBody>
      </p:sp>
      <p:pic>
        <p:nvPicPr>
          <p:cNvPr id="71" name="image1.png" descr="CNRnuovologogrigioscuro"/>
          <p:cNvPicPr>
            <a:picLocks noChangeAspect="1"/>
          </p:cNvPicPr>
          <p:nvPr/>
        </p:nvPicPr>
        <p:blipFill>
          <a:blip r:embed="rId2">
            <a:extLst/>
          </a:blip>
          <a:stretch>
            <a:fillRect/>
          </a:stretch>
        </p:blipFill>
        <p:spPr>
          <a:xfrm>
            <a:off x="8458200" y="6237287"/>
            <a:ext cx="685800" cy="579439"/>
          </a:xfrm>
          <a:prstGeom prst="rect">
            <a:avLst/>
          </a:prstGeom>
          <a:ln w="12700">
            <a:miter lim="400000"/>
          </a:ln>
        </p:spPr>
      </p:pic>
      <p:pic>
        <p:nvPicPr>
          <p:cNvPr id="72" name="image2.png" descr="logISM_Blu"/>
          <p:cNvPicPr>
            <a:picLocks noChangeAspect="1"/>
          </p:cNvPicPr>
          <p:nvPr/>
        </p:nvPicPr>
        <p:blipFill>
          <a:blip r:embed="rId3">
            <a:extLst/>
          </a:blip>
          <a:stretch>
            <a:fillRect/>
          </a:stretch>
        </p:blipFill>
        <p:spPr>
          <a:xfrm>
            <a:off x="-6350" y="17462"/>
            <a:ext cx="762000" cy="819151"/>
          </a:xfrm>
          <a:prstGeom prst="rect">
            <a:avLst/>
          </a:prstGeom>
          <a:ln w="12700">
            <a:miter lim="400000"/>
          </a:ln>
        </p:spPr>
      </p:pic>
      <p:pic>
        <p:nvPicPr>
          <p:cNvPr id="73" name="image3.png"/>
          <p:cNvPicPr>
            <a:picLocks noChangeAspect="1"/>
          </p:cNvPicPr>
          <p:nvPr/>
        </p:nvPicPr>
        <p:blipFill>
          <a:blip r:embed="rId4">
            <a:extLst/>
          </a:blip>
          <a:srcRect l="55685" t="14999" r="35780" b="71841"/>
          <a:stretch>
            <a:fillRect/>
          </a:stretch>
        </p:blipFill>
        <p:spPr>
          <a:xfrm>
            <a:off x="7940674" y="28575"/>
            <a:ext cx="1239840" cy="765175"/>
          </a:xfrm>
          <a:prstGeom prst="rect">
            <a:avLst/>
          </a:prstGeom>
          <a:ln>
            <a:solidFill>
              <a:schemeClr val="accent1"/>
            </a:solidFill>
          </a:ln>
        </p:spPr>
      </p:pic>
      <p:pic>
        <p:nvPicPr>
          <p:cNvPr id="74" name="image27.png"/>
          <p:cNvPicPr>
            <a:picLocks noChangeAspect="1"/>
          </p:cNvPicPr>
          <p:nvPr/>
        </p:nvPicPr>
        <p:blipFill>
          <a:blip r:embed="rId5">
            <a:extLst/>
          </a:blip>
          <a:stretch>
            <a:fillRect/>
          </a:stretch>
        </p:blipFill>
        <p:spPr>
          <a:xfrm>
            <a:off x="4140200" y="1557337"/>
            <a:ext cx="4875213" cy="3457577"/>
          </a:xfrm>
          <a:prstGeom prst="rect">
            <a:avLst/>
          </a:prstGeom>
          <a:ln w="12700">
            <a:miter lim="400000"/>
          </a:ln>
        </p:spPr>
      </p:pic>
      <p:sp>
        <p:nvSpPr>
          <p:cNvPr id="75" name="Shape 75"/>
          <p:cNvSpPr/>
          <p:nvPr/>
        </p:nvSpPr>
        <p:spPr>
          <a:xfrm>
            <a:off x="250825" y="1268412"/>
            <a:ext cx="3313113" cy="542759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1800">
                <a:solidFill>
                  <a:srgbClr val="0000FF"/>
                </a:solidFill>
                <a:latin typeface="Comic Sans MS"/>
                <a:ea typeface="Comic Sans MS"/>
                <a:cs typeface="Comic Sans MS"/>
                <a:sym typeface="Comic Sans MS"/>
              </a:defRPr>
            </a:pPr>
            <a:r>
              <a:t>Tracking the metallic elements in the device:</a:t>
            </a:r>
          </a:p>
          <a:p>
            <a:pPr>
              <a:defRPr sz="1800">
                <a:solidFill>
                  <a:srgbClr val="0000FF"/>
                </a:solidFill>
                <a:latin typeface="Comic Sans MS"/>
                <a:ea typeface="Comic Sans MS"/>
                <a:cs typeface="Comic Sans MS"/>
                <a:sym typeface="Comic Sans MS"/>
              </a:defRPr>
            </a:pPr>
            <a:endParaRPr/>
          </a:p>
          <a:p>
            <a:pPr algn="just">
              <a:defRPr sz="1600">
                <a:latin typeface="Comic Sans MS"/>
                <a:ea typeface="Comic Sans MS"/>
                <a:cs typeface="Comic Sans MS"/>
                <a:sym typeface="Comic Sans MS"/>
              </a:defRPr>
            </a:pPr>
            <a:r>
              <a:t>The XRF measurements performed simultaneously are consistent with XRD findings and corroborate them. </a:t>
            </a:r>
          </a:p>
          <a:p>
            <a:pPr algn="just">
              <a:defRPr sz="1600">
                <a:latin typeface="Comic Sans MS"/>
                <a:ea typeface="Comic Sans MS"/>
                <a:cs typeface="Comic Sans MS"/>
                <a:sym typeface="Comic Sans MS"/>
              </a:defRPr>
            </a:pPr>
            <a:endParaRPr/>
          </a:p>
          <a:p>
            <a:pPr algn="just">
              <a:defRPr sz="1600">
                <a:latin typeface="Comic Sans MS"/>
                <a:ea typeface="Comic Sans MS"/>
                <a:cs typeface="Comic Sans MS"/>
                <a:sym typeface="Comic Sans MS"/>
              </a:defRPr>
            </a:pPr>
            <a:r>
              <a:t>Another interesting effect of the thermal annealing is the detection of interdiffusion from the ITO into the PEDOT:PSS layer, in agreement with the existing literature. </a:t>
            </a:r>
          </a:p>
          <a:p>
            <a:pPr algn="just">
              <a:defRPr sz="1600">
                <a:latin typeface="Comic Sans MS"/>
                <a:ea typeface="Comic Sans MS"/>
                <a:cs typeface="Comic Sans MS"/>
                <a:sym typeface="Comic Sans MS"/>
              </a:defRPr>
            </a:pPr>
            <a:r>
              <a:t>From the present observations one infers that In diffusion may take place within ~15 nm from the ITO/PEDOT:PSS interface</a:t>
            </a:r>
            <a:r>
              <a:rPr sz="1800">
                <a:latin typeface="+mj-lt"/>
                <a:ea typeface="+mj-ea"/>
                <a:cs typeface="+mj-cs"/>
                <a:sym typeface="Calibri"/>
              </a:rPr>
              <a:t>. </a:t>
            </a:r>
          </a:p>
        </p:txBody>
      </p:sp>
      <p:sp>
        <p:nvSpPr>
          <p:cNvPr id="76" name="Shape 76"/>
          <p:cNvSpPr/>
          <p:nvPr/>
        </p:nvSpPr>
        <p:spPr>
          <a:xfrm>
            <a:off x="4284662" y="5373687"/>
            <a:ext cx="4824413" cy="5740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400">
                <a:latin typeface="Comic Sans MS"/>
                <a:ea typeface="Comic Sans MS"/>
                <a:cs typeface="Comic Sans MS"/>
                <a:sym typeface="Comic Sans MS"/>
              </a:defRPr>
            </a:lvl1pPr>
          </a:lstStyle>
          <a:p>
            <a:r>
              <a:t>The fluorescence line intensities versus the vertical scanning step for each metallic element in the OPV. </a:t>
            </a:r>
          </a:p>
        </p:txBody>
      </p:sp>
    </p:spTree>
    <p:extLst>
      <p:ext uri="{BB962C8B-B14F-4D97-AF65-F5344CB8AC3E}">
        <p14:creationId xmlns:p14="http://schemas.microsoft.com/office/powerpoint/2010/main" val="3534038346"/>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76"/>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iterate>
                                    <p:tmAbs val="0"/>
                                  </p:iterate>
                                  <p:childTnLst>
                                    <p:set>
                                      <p:cBhvr>
                                        <p:cTn id="17" fill="hold"/>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advAuto="0"/>
      <p:bldP spid="74" grpId="0" animBg="1" advAuto="0"/>
      <p:bldP spid="75" grpId="0" animBg="1" advAuto="0"/>
      <p:bldP spid="76"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3611" y="1243914"/>
            <a:ext cx="8070508" cy="5453449"/>
          </a:xfrm>
        </p:spPr>
        <p:txBody>
          <a:bodyPr>
            <a:normAutofit/>
          </a:bodyPr>
          <a:lstStyle/>
          <a:p>
            <a:r>
              <a:rPr lang="en-GB" b="1" dirty="0" smtClean="0">
                <a:hlinkClick r:id="rId2"/>
              </a:rPr>
              <a:t>X-ray source</a:t>
            </a:r>
            <a:endParaRPr lang="en-GB" b="1" dirty="0" smtClean="0"/>
          </a:p>
          <a:p>
            <a:r>
              <a:rPr lang="en-GB" dirty="0" smtClean="0"/>
              <a:t>The light source at ID11 is provided by an </a:t>
            </a:r>
            <a:r>
              <a:rPr lang="en-GB" b="1" dirty="0" smtClean="0"/>
              <a:t>in-vacuum </a:t>
            </a:r>
            <a:r>
              <a:rPr lang="en-GB" b="1" dirty="0" err="1" smtClean="0"/>
              <a:t>undulator</a:t>
            </a:r>
            <a:r>
              <a:rPr lang="en-GB" dirty="0" smtClean="0"/>
              <a:t>, of which there are</a:t>
            </a:r>
            <a:r>
              <a:rPr lang="en-GB" b="1" dirty="0" smtClean="0"/>
              <a:t> </a:t>
            </a:r>
            <a:r>
              <a:rPr lang="en-GB" dirty="0" smtClean="0"/>
              <a:t>two available which differ in period and magnetic lattice. The coherence and source size of the beam has been measured as ~18.5 micron FWHM vertically.</a:t>
            </a:r>
          </a:p>
          <a:p>
            <a:r>
              <a:rPr lang="en-GB" b="1" dirty="0" smtClean="0">
                <a:hlinkClick r:id="rId3"/>
              </a:rPr>
              <a:t>Primary optics</a:t>
            </a:r>
            <a:endParaRPr lang="en-GB" b="1" dirty="0" smtClean="0"/>
          </a:p>
          <a:p>
            <a:r>
              <a:rPr lang="en-GB" b="1" dirty="0" smtClean="0"/>
              <a:t>Energy selection: </a:t>
            </a:r>
            <a:r>
              <a:rPr lang="en-GB" dirty="0" smtClean="0"/>
              <a:t>ID11 uses a double bent crystal </a:t>
            </a:r>
            <a:r>
              <a:rPr lang="en-GB" b="1" dirty="0" err="1" smtClean="0"/>
              <a:t>monochromator</a:t>
            </a:r>
            <a:r>
              <a:rPr lang="en-GB" b="1" dirty="0" smtClean="0"/>
              <a:t> </a:t>
            </a:r>
            <a:r>
              <a:rPr lang="en-GB" dirty="0" smtClean="0"/>
              <a:t>operating in horizontal Laue geometry to select the energy / wavelength of the beam. The maximum energy range available is from 18 – 140 </a:t>
            </a:r>
            <a:r>
              <a:rPr lang="en-GB" dirty="0" err="1" smtClean="0"/>
              <a:t>keV</a:t>
            </a:r>
            <a:r>
              <a:rPr lang="en-GB" dirty="0" smtClean="0"/>
              <a:t>, though operationally, ID11 is optimized to work at energies above </a:t>
            </a:r>
            <a:r>
              <a:rPr lang="en-GB" b="1" dirty="0" smtClean="0"/>
              <a:t>35 </a:t>
            </a:r>
            <a:r>
              <a:rPr lang="en-GB" b="1" dirty="0" err="1" smtClean="0"/>
              <a:t>keV</a:t>
            </a:r>
            <a:r>
              <a:rPr lang="en-GB" dirty="0" smtClean="0"/>
              <a:t>.</a:t>
            </a:r>
          </a:p>
          <a:p>
            <a:r>
              <a:rPr lang="en-GB" b="1" dirty="0" smtClean="0"/>
              <a:t>Focusing:</a:t>
            </a:r>
            <a:r>
              <a:rPr lang="en-GB" dirty="0" smtClean="0"/>
              <a:t> To focus the beam, ID11 has an in vacuum </a:t>
            </a:r>
            <a:r>
              <a:rPr lang="en-GB" b="1" dirty="0" err="1" smtClean="0"/>
              <a:t>transfocator</a:t>
            </a:r>
            <a:r>
              <a:rPr lang="en-GB" dirty="0" smtClean="0"/>
              <a:t>, which consists of 8 cylinders with 1, 2, 4, 8, 16, and 32 Be lenses, 32 and 64 Al lenses, and one with a pinhole. By combining these sets of lenses it is possible to focus throughout the entire energy range in </a:t>
            </a:r>
            <a:r>
              <a:rPr lang="en-GB" dirty="0" smtClean="0"/>
              <a:t>high resolution hutch </a:t>
            </a:r>
            <a:r>
              <a:rPr lang="en-GB" dirty="0" smtClean="0"/>
              <a:t>(smallest focal spot size ~50x220 microns), and up to 70 </a:t>
            </a:r>
            <a:r>
              <a:rPr lang="en-GB" dirty="0" err="1" smtClean="0"/>
              <a:t>keV</a:t>
            </a:r>
            <a:r>
              <a:rPr lang="en-GB" dirty="0" smtClean="0"/>
              <a:t> in </a:t>
            </a:r>
            <a:r>
              <a:rPr lang="en-GB" dirty="0" smtClean="0"/>
              <a:t>the heavy duty hutch</a:t>
            </a:r>
            <a:r>
              <a:rPr lang="en-GB" dirty="0" smtClean="0"/>
              <a:t> </a:t>
            </a:r>
            <a:r>
              <a:rPr lang="en-GB" dirty="0" smtClean="0"/>
              <a:t>(focal spot ~ 7x45 microns).</a:t>
            </a:r>
          </a:p>
          <a:p>
            <a:endParaRPr lang="en-GB" dirty="0"/>
          </a:p>
        </p:txBody>
      </p:sp>
      <p:sp>
        <p:nvSpPr>
          <p:cNvPr id="4" name="Shape 194"/>
          <p:cNvSpPr txBox="1">
            <a:spLocks/>
          </p:cNvSpPr>
          <p:nvPr/>
        </p:nvSpPr>
        <p:spPr>
          <a:xfrm>
            <a:off x="488303" y="298994"/>
            <a:ext cx="8236800" cy="496800"/>
          </a:xfrm>
          <a:prstGeom prst="rect">
            <a:avLst/>
          </a:prstGeom>
          <a:solidFill>
            <a:srgbClr val="132577"/>
          </a:solid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lt1"/>
              </a:buClr>
              <a:buFont typeface="Arial"/>
              <a:buNone/>
              <a:defRPr sz="1600" b="1"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fr-FR" sz="1600" b="1" i="0" u="none" strike="noStrike" kern="0" cap="none" spc="0" normalizeH="0" baseline="0" noProof="0" dirty="0" smtClean="0">
                <a:ln>
                  <a:noFill/>
                </a:ln>
                <a:solidFill>
                  <a:srgbClr val="FFFFFF"/>
                </a:solidFill>
                <a:effectLst/>
                <a:uLnTx/>
                <a:uFillTx/>
                <a:latin typeface="Arial"/>
                <a:cs typeface="Arial"/>
                <a:sym typeface="Arial"/>
              </a:rPr>
              <a:t>ID11 </a:t>
            </a:r>
            <a:r>
              <a:rPr kumimoji="0" lang="fr-FR" sz="1600" b="1" i="0" u="none" strike="noStrike" kern="0" cap="none" spc="0" normalizeH="0" baseline="0" noProof="0" dirty="0" err="1" smtClean="0">
                <a:ln>
                  <a:noFill/>
                </a:ln>
                <a:solidFill>
                  <a:srgbClr val="FFFFFF"/>
                </a:solidFill>
                <a:effectLst/>
                <a:uLnTx/>
                <a:uFillTx/>
                <a:latin typeface="Arial"/>
                <a:cs typeface="Arial"/>
                <a:sym typeface="Arial"/>
              </a:rPr>
              <a:t>Materials</a:t>
            </a:r>
            <a:r>
              <a:rPr kumimoji="0" lang="fr-FR" sz="1600" b="1" i="0" u="none" strike="noStrike" kern="0" cap="none" spc="0" normalizeH="0" baseline="0" noProof="0" dirty="0" smtClean="0">
                <a:ln>
                  <a:noFill/>
                </a:ln>
                <a:solidFill>
                  <a:srgbClr val="FFFFFF"/>
                </a:solidFill>
                <a:effectLst/>
                <a:uLnTx/>
                <a:uFillTx/>
                <a:latin typeface="Arial"/>
                <a:cs typeface="Arial"/>
                <a:sym typeface="Arial"/>
              </a:rPr>
              <a:t> Science </a:t>
            </a:r>
            <a:r>
              <a:rPr kumimoji="0" lang="fr-FR" sz="1600" b="1" i="0" u="none" strike="noStrike" kern="0" cap="none" spc="0" normalizeH="0" baseline="0" noProof="0" dirty="0" err="1" smtClean="0">
                <a:ln>
                  <a:noFill/>
                </a:ln>
                <a:solidFill>
                  <a:srgbClr val="FFFFFF"/>
                </a:solidFill>
                <a:effectLst/>
                <a:uLnTx/>
                <a:uFillTx/>
                <a:latin typeface="Arial"/>
                <a:cs typeface="Arial"/>
                <a:sym typeface="Arial"/>
              </a:rPr>
              <a:t>beamline</a:t>
            </a:r>
            <a:endParaRPr kumimoji="0" lang="fr-FR" sz="16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7895255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47781" y="218056"/>
            <a:ext cx="8682526" cy="800100"/>
          </a:xfrm>
          <a:prstGeom prst="rect">
            <a:avLst/>
          </a:prstGeom>
          <a:effectLst>
            <a:glow rad="139700">
              <a:schemeClr val="accent3">
                <a:satMod val="175000"/>
                <a:alpha val="40000"/>
              </a:schemeClr>
            </a:glow>
          </a:effectLst>
        </p:spPr>
        <p:style>
          <a:lnRef idx="1">
            <a:schemeClr val="accent4"/>
          </a:lnRef>
          <a:fillRef idx="2">
            <a:schemeClr val="accent4"/>
          </a:fillRef>
          <a:effectRef idx="1">
            <a:schemeClr val="accent4"/>
          </a:effectRef>
          <a:fontRef idx="minor">
            <a:schemeClr val="dk1"/>
          </a:fontRef>
        </p:style>
      </p:pic>
      <p:sp>
        <p:nvSpPr>
          <p:cNvPr id="5" name="AutoShape 3"/>
          <p:cNvSpPr>
            <a:spLocks noChangeAspect="1" noChangeArrowheads="1" noTextEdit="1"/>
          </p:cNvSpPr>
          <p:nvPr/>
        </p:nvSpPr>
        <p:spPr bwMode="auto">
          <a:xfrm>
            <a:off x="601979" y="5118156"/>
            <a:ext cx="74120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TextBox 8"/>
          <p:cNvSpPr txBox="1"/>
          <p:nvPr/>
        </p:nvSpPr>
        <p:spPr>
          <a:xfrm>
            <a:off x="147781" y="1449768"/>
            <a:ext cx="8484759" cy="461665"/>
          </a:xfrm>
          <a:prstGeom prst="rect">
            <a:avLst/>
          </a:prstGeom>
          <a:solidFill>
            <a:schemeClr val="accent3">
              <a:lumMod val="20000"/>
              <a:lumOff val="80000"/>
            </a:schemeClr>
          </a:solidFill>
        </p:spPr>
        <p:txBody>
          <a:bodyPr wrap="none" rtlCol="0">
            <a:spAutoFit/>
          </a:bodyPr>
          <a:lstStyle/>
          <a:p>
            <a:r>
              <a:rPr lang="en-GB" sz="2400" b="1" dirty="0" err="1" smtClean="0"/>
              <a:t>Plasmonic</a:t>
            </a:r>
            <a:r>
              <a:rPr lang="en-GB" sz="2400" b="1" dirty="0" smtClean="0"/>
              <a:t> Ag nanoparticles </a:t>
            </a:r>
            <a:r>
              <a:rPr lang="en-GB" sz="2400" dirty="0" smtClean="0"/>
              <a:t>incorporated in the photoactive film.  </a:t>
            </a:r>
            <a:endParaRPr lang="en-GB" sz="2400" dirty="0"/>
          </a:p>
        </p:txBody>
      </p:sp>
      <p:graphicFrame>
        <p:nvGraphicFramePr>
          <p:cNvPr id="10" name="Object 9"/>
          <p:cNvGraphicFramePr>
            <a:graphicFrameLocks noChangeAspect="1"/>
          </p:cNvGraphicFramePr>
          <p:nvPr>
            <p:extLst>
              <p:ext uri="{D42A27DB-BD31-4B8C-83A1-F6EECF244321}">
                <p14:modId xmlns:p14="http://schemas.microsoft.com/office/powerpoint/2010/main" val="1834955"/>
              </p:ext>
            </p:extLst>
          </p:nvPr>
        </p:nvGraphicFramePr>
        <p:xfrm>
          <a:off x="5210804" y="2526727"/>
          <a:ext cx="3720640" cy="3048629"/>
        </p:xfrm>
        <a:graphic>
          <a:graphicData uri="http://schemas.openxmlformats.org/presentationml/2006/ole">
            <mc:AlternateContent xmlns:mc="http://schemas.openxmlformats.org/markup-compatibility/2006">
              <mc:Choice xmlns:v="urn:schemas-microsoft-com:vml" Requires="v">
                <p:oleObj spid="_x0000_s1059" name="Graph" r:id="rId5" imgW="3901320" imgH="2986920" progId="Origin50.Graph">
                  <p:embed/>
                </p:oleObj>
              </mc:Choice>
              <mc:Fallback>
                <p:oleObj name="Graph" r:id="rId5" imgW="3901320" imgH="2986920" progId="Origin50.Graph">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l="8923" t="5846" r="8923" b="5846"/>
                      <a:stretch>
                        <a:fillRect/>
                      </a:stretch>
                    </p:blipFill>
                    <p:spPr bwMode="auto">
                      <a:xfrm>
                        <a:off x="5210804" y="2526727"/>
                        <a:ext cx="3720640" cy="3048629"/>
                      </a:xfrm>
                      <a:prstGeom prst="rect">
                        <a:avLst/>
                      </a:prstGeom>
                      <a:noFill/>
                    </p:spPr>
                  </p:pic>
                </p:oleObj>
              </mc:Fallback>
            </mc:AlternateContent>
          </a:graphicData>
        </a:graphic>
      </p:graphicFrame>
      <p:sp>
        <p:nvSpPr>
          <p:cNvPr id="11" name="TextBox 10"/>
          <p:cNvSpPr txBox="1"/>
          <p:nvPr/>
        </p:nvSpPr>
        <p:spPr>
          <a:xfrm>
            <a:off x="106157" y="2069527"/>
            <a:ext cx="5035435" cy="1785104"/>
          </a:xfrm>
          <a:prstGeom prst="rect">
            <a:avLst/>
          </a:prstGeom>
          <a:noFill/>
        </p:spPr>
        <p:txBody>
          <a:bodyPr wrap="square" rtlCol="0">
            <a:spAutoFit/>
          </a:bodyPr>
          <a:lstStyle/>
          <a:p>
            <a:pPr algn="just"/>
            <a:r>
              <a:rPr lang="en-GB" sz="2200" b="1" dirty="0" smtClean="0"/>
              <a:t>Experiment</a:t>
            </a:r>
            <a:r>
              <a:rPr lang="en-GB" sz="2200" dirty="0" smtClean="0"/>
              <a:t>: XRD vertical rapid scans of the integrated OPV device via a nm-sized X-ray beam, during in-situ annealing  (70 ⁰C-&gt; close to the polymer glass transition temperature) </a:t>
            </a:r>
            <a:endParaRPr lang="en-GB" sz="2200" dirty="0"/>
          </a:p>
        </p:txBody>
      </p:sp>
      <p:sp>
        <p:nvSpPr>
          <p:cNvPr id="12" name="TextBox 11"/>
          <p:cNvSpPr txBox="1"/>
          <p:nvPr/>
        </p:nvSpPr>
        <p:spPr>
          <a:xfrm>
            <a:off x="147781" y="3790252"/>
            <a:ext cx="4822131" cy="1785104"/>
          </a:xfrm>
          <a:prstGeom prst="rect">
            <a:avLst/>
          </a:prstGeom>
          <a:noFill/>
        </p:spPr>
        <p:txBody>
          <a:bodyPr wrap="square" rtlCol="0">
            <a:spAutoFit/>
          </a:bodyPr>
          <a:lstStyle/>
          <a:p>
            <a:pPr algn="just"/>
            <a:r>
              <a:rPr lang="en-GB" sz="2200" b="1" dirty="0" smtClean="0"/>
              <a:t>Sample</a:t>
            </a:r>
            <a:r>
              <a:rPr lang="en-GB" sz="2200" dirty="0" smtClean="0"/>
              <a:t>: BHJ thickness = 230 nm as determined by EDXR; OPV device fabricated on ITO glass substrate (20 mm x 15 mm). Buffer layer: PEDOT-PSS; Al -electrodes </a:t>
            </a:r>
            <a:endParaRPr lang="en-GB" sz="2200" dirty="0"/>
          </a:p>
        </p:txBody>
      </p:sp>
      <p:sp>
        <p:nvSpPr>
          <p:cNvPr id="14" name="TextBox 13"/>
          <p:cNvSpPr txBox="1"/>
          <p:nvPr/>
        </p:nvSpPr>
        <p:spPr>
          <a:xfrm>
            <a:off x="273280" y="5766549"/>
            <a:ext cx="8796830" cy="646331"/>
          </a:xfrm>
          <a:prstGeom prst="rect">
            <a:avLst/>
          </a:prstGeom>
          <a:noFill/>
        </p:spPr>
        <p:txBody>
          <a:bodyPr wrap="square" rtlCol="0">
            <a:spAutoFit/>
          </a:bodyPr>
          <a:lstStyle/>
          <a:p>
            <a:r>
              <a:rPr lang="en-GB" dirty="0" smtClean="0"/>
              <a:t>Advantage: localized surface </a:t>
            </a:r>
            <a:r>
              <a:rPr lang="en-GB" dirty="0" err="1" smtClean="0"/>
              <a:t>plasmon</a:t>
            </a:r>
            <a:r>
              <a:rPr lang="en-GB" dirty="0" smtClean="0"/>
              <a:t> resonance (LSPR) from smaller-sized NP surface electrons + multiple light scattering by </a:t>
            </a:r>
            <a:r>
              <a:rPr lang="en-GB" dirty="0" smtClean="0"/>
              <a:t>large-sized </a:t>
            </a:r>
            <a:r>
              <a:rPr lang="en-GB" dirty="0" smtClean="0"/>
              <a:t>NPs</a:t>
            </a:r>
            <a:endParaRPr lang="en-GB" dirty="0"/>
          </a:p>
        </p:txBody>
      </p:sp>
    </p:spTree>
    <p:extLst>
      <p:ext uri="{BB962C8B-B14F-4D97-AF65-F5344CB8AC3E}">
        <p14:creationId xmlns:p14="http://schemas.microsoft.com/office/powerpoint/2010/main" val="3095842963"/>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7526" y="1094092"/>
            <a:ext cx="6321061" cy="2560212"/>
          </a:xfrm>
          <a:prstGeom prst="rect">
            <a:avLst/>
          </a:prstGeom>
        </p:spPr>
      </p:pic>
      <p:pic>
        <p:nvPicPr>
          <p:cNvPr id="3" name="Picture 2"/>
          <p:cNvPicPr>
            <a:picLocks noChangeAspect="1"/>
          </p:cNvPicPr>
          <p:nvPr/>
        </p:nvPicPr>
        <p:blipFill>
          <a:blip r:embed="rId3"/>
          <a:stretch>
            <a:fillRect/>
          </a:stretch>
        </p:blipFill>
        <p:spPr>
          <a:xfrm>
            <a:off x="147781" y="218056"/>
            <a:ext cx="8682526" cy="800100"/>
          </a:xfrm>
          <a:prstGeom prst="rect">
            <a:avLst/>
          </a:prstGeom>
          <a:effectLst>
            <a:glow rad="139700">
              <a:schemeClr val="accent3">
                <a:satMod val="175000"/>
                <a:alpha val="40000"/>
              </a:schemeClr>
            </a:glow>
          </a:effectLst>
        </p:spPr>
        <p:style>
          <a:lnRef idx="1">
            <a:schemeClr val="accent4"/>
          </a:lnRef>
          <a:fillRef idx="2">
            <a:schemeClr val="accent4"/>
          </a:fillRef>
          <a:effectRef idx="1">
            <a:schemeClr val="accent4"/>
          </a:effectRef>
          <a:fontRef idx="minor">
            <a:schemeClr val="dk1"/>
          </a:fontRef>
        </p:style>
      </p:pic>
      <p:sp>
        <p:nvSpPr>
          <p:cNvPr id="5" name="Rectangle 4"/>
          <p:cNvSpPr/>
          <p:nvPr/>
        </p:nvSpPr>
        <p:spPr>
          <a:xfrm>
            <a:off x="447663" y="3695288"/>
            <a:ext cx="7948192" cy="646331"/>
          </a:xfrm>
          <a:prstGeom prst="rect">
            <a:avLst/>
          </a:prstGeom>
        </p:spPr>
        <p:txBody>
          <a:bodyPr wrap="square">
            <a:spAutoFit/>
          </a:bodyPr>
          <a:lstStyle/>
          <a:p>
            <a:r>
              <a:rPr lang="en-GB" sz="1200" dirty="0" smtClean="0"/>
              <a:t>Current–voltage </a:t>
            </a:r>
            <a:r>
              <a:rPr lang="en-GB" sz="1200" dirty="0"/>
              <a:t>characteristics of the PV output of the reference P3HT:PCBM (black curve) and P3HT:PCBM-AgNP (red curve) devices. (b) IPCE spectra of the reference (black curve) device and of the device incorporating Ag NPs (red curve). </a:t>
            </a:r>
            <a:endParaRPr lang="en-GB" sz="1200" dirty="0" smtClean="0"/>
          </a:p>
          <a:p>
            <a:r>
              <a:rPr lang="en-GB" sz="1200" dirty="0" smtClean="0">
                <a:solidFill>
                  <a:schemeClr val="tx1">
                    <a:lumMod val="50000"/>
                    <a:lumOff val="50000"/>
                  </a:schemeClr>
                </a:solidFill>
              </a:rPr>
              <a:t>IPCE = Incident Photon to Current Efficiency </a:t>
            </a:r>
            <a:endParaRPr lang="en-GB" sz="1200" dirty="0">
              <a:solidFill>
                <a:schemeClr val="tx1">
                  <a:lumMod val="50000"/>
                  <a:lumOff val="50000"/>
                </a:schemeClr>
              </a:solidFill>
            </a:endParaRPr>
          </a:p>
        </p:txBody>
      </p:sp>
      <p:sp>
        <p:nvSpPr>
          <p:cNvPr id="6" name="TextBox 5"/>
          <p:cNvSpPr txBox="1"/>
          <p:nvPr/>
        </p:nvSpPr>
        <p:spPr>
          <a:xfrm>
            <a:off x="447663" y="4501679"/>
            <a:ext cx="8530082"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n-GB" b="1" dirty="0" smtClean="0"/>
              <a:t>Beamline Setup</a:t>
            </a:r>
            <a:r>
              <a:rPr lang="en-GB" dirty="0" smtClean="0"/>
              <a:t>: X-ray </a:t>
            </a:r>
            <a:r>
              <a:rPr lang="en-GB" b="1" dirty="0" smtClean="0"/>
              <a:t>Energy = 35 </a:t>
            </a:r>
            <a:r>
              <a:rPr lang="en-GB" b="1" dirty="0" err="1" smtClean="0"/>
              <a:t>keV</a:t>
            </a:r>
            <a:r>
              <a:rPr lang="en-GB" dirty="0" smtClean="0"/>
              <a:t>; planar Si </a:t>
            </a:r>
            <a:r>
              <a:rPr lang="en-GB" b="1" dirty="0" smtClean="0"/>
              <a:t>CR-lenses </a:t>
            </a:r>
            <a:r>
              <a:rPr lang="en-GB" dirty="0" smtClean="0"/>
              <a:t>used to produce vertical line focus; 1 mm pinhole between CRLs and sample to remove background </a:t>
            </a:r>
            <a:r>
              <a:rPr lang="en-GB" dirty="0" err="1" smtClean="0"/>
              <a:t>scatterimg</a:t>
            </a:r>
            <a:r>
              <a:rPr lang="en-GB" dirty="0" smtClean="0"/>
              <a:t>.</a:t>
            </a:r>
          </a:p>
          <a:p>
            <a:pPr algn="just"/>
            <a:r>
              <a:rPr lang="en-GB" dirty="0" smtClean="0"/>
              <a:t>CCD area detector (</a:t>
            </a:r>
            <a:r>
              <a:rPr lang="en-GB" dirty="0" err="1" smtClean="0"/>
              <a:t>FreLON</a:t>
            </a:r>
            <a:r>
              <a:rPr lang="en-GB" dirty="0" smtClean="0"/>
              <a:t>): </a:t>
            </a:r>
            <a:r>
              <a:rPr lang="en-GB" b="1" dirty="0" smtClean="0"/>
              <a:t>50x50 µm</a:t>
            </a:r>
            <a:r>
              <a:rPr lang="en-GB" b="1" baseline="30000" dirty="0" smtClean="0"/>
              <a:t>2 </a:t>
            </a:r>
            <a:r>
              <a:rPr lang="en-GB" b="1" dirty="0" smtClean="0"/>
              <a:t>pixel size</a:t>
            </a:r>
            <a:r>
              <a:rPr lang="en-GB" dirty="0" smtClean="0"/>
              <a:t>; in addition a fluorescence detector was used to track the different elements in the device</a:t>
            </a:r>
          </a:p>
          <a:p>
            <a:pPr algn="just"/>
            <a:r>
              <a:rPr lang="en-GB" dirty="0" smtClean="0"/>
              <a:t>Attained beam size: 89±5 nm (assuming a Gauss profile). </a:t>
            </a:r>
            <a:r>
              <a:rPr lang="en-GB" dirty="0" err="1" smtClean="0"/>
              <a:t>Aignment</a:t>
            </a:r>
            <a:r>
              <a:rPr lang="en-GB" dirty="0" smtClean="0"/>
              <a:t> error better than 0.02 </a:t>
            </a:r>
            <a:r>
              <a:rPr lang="en-GB" dirty="0" err="1" smtClean="0"/>
              <a:t>deg</a:t>
            </a:r>
            <a:r>
              <a:rPr lang="en-GB" dirty="0" smtClean="0"/>
              <a:t>, corresponding to 35 nm across a 100 </a:t>
            </a:r>
            <a:r>
              <a:rPr lang="en-GB" b="1" dirty="0" smtClean="0"/>
              <a:t>µm X-ray path</a:t>
            </a:r>
            <a:endParaRPr lang="en-GB" dirty="0"/>
          </a:p>
        </p:txBody>
      </p:sp>
    </p:spTree>
    <p:extLst>
      <p:ext uri="{BB962C8B-B14F-4D97-AF65-F5344CB8AC3E}">
        <p14:creationId xmlns:p14="http://schemas.microsoft.com/office/powerpoint/2010/main" val="615340512"/>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490" y="994930"/>
            <a:ext cx="6276975" cy="37909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3490" y="4896716"/>
            <a:ext cx="7777019" cy="1754326"/>
          </a:xfrm>
          <a:prstGeom prst="rect">
            <a:avLst/>
          </a:prstGeom>
        </p:spPr>
        <p:txBody>
          <a:bodyPr wrap="square">
            <a:spAutoFit/>
          </a:bodyPr>
          <a:lstStyle/>
          <a:p>
            <a:r>
              <a:rPr lang="en-GB" dirty="0" smtClean="0"/>
              <a:t>Sequence </a:t>
            </a:r>
            <a:r>
              <a:rPr lang="en-GB" dirty="0"/>
              <a:t>of diffraction patterns collected during the vertical scan of the integrated device upon annealing at </a:t>
            </a:r>
            <a:r>
              <a:rPr lang="en-GB" i="1" dirty="0" smtClean="0"/>
              <a:t>T</a:t>
            </a:r>
            <a:r>
              <a:rPr lang="en-GB" dirty="0" smtClean="0"/>
              <a:t>=70</a:t>
            </a:r>
            <a:r>
              <a:rPr lang="en-GB" dirty="0"/>
              <a:t> °C: (a) first sequence referring to the pristine state (at </a:t>
            </a:r>
            <a:r>
              <a:rPr lang="en-GB" i="1" dirty="0"/>
              <a:t>t</a:t>
            </a:r>
            <a:r>
              <a:rPr lang="en-GB" dirty="0"/>
              <a:t>=0 h) and (b) last sequence referring to the annealed state of the sample (at </a:t>
            </a:r>
            <a:r>
              <a:rPr lang="en-GB" i="1" dirty="0"/>
              <a:t>t</a:t>
            </a:r>
            <a:r>
              <a:rPr lang="en-GB" dirty="0"/>
              <a:t>=5 h). The different contributions arising from the various layers composing the solar cell are identified. The pattern corresponding to a 750 nm vertical scan, i.e. the central part of the BHJ layer, is highlighted in the inset.</a:t>
            </a:r>
          </a:p>
        </p:txBody>
      </p:sp>
      <p:pic>
        <p:nvPicPr>
          <p:cNvPr id="4" name="Picture 3"/>
          <p:cNvPicPr>
            <a:picLocks noChangeAspect="1"/>
          </p:cNvPicPr>
          <p:nvPr/>
        </p:nvPicPr>
        <p:blipFill>
          <a:blip r:embed="rId3"/>
          <a:stretch>
            <a:fillRect/>
          </a:stretch>
        </p:blipFill>
        <p:spPr>
          <a:xfrm>
            <a:off x="199296" y="103746"/>
            <a:ext cx="8468185" cy="780348"/>
          </a:xfrm>
          <a:prstGeom prst="rect">
            <a:avLst/>
          </a:prstGeom>
          <a:effectLst>
            <a:glow rad="139700">
              <a:schemeClr val="accent3">
                <a:satMod val="175000"/>
                <a:alpha val="40000"/>
              </a:schemeClr>
            </a:glow>
          </a:effectLst>
        </p:spPr>
        <p:style>
          <a:lnRef idx="1">
            <a:schemeClr val="accent4"/>
          </a:lnRef>
          <a:fillRef idx="2">
            <a:schemeClr val="accent4"/>
          </a:fillRef>
          <a:effectRef idx="1">
            <a:schemeClr val="accent4"/>
          </a:effectRef>
          <a:fontRef idx="minor">
            <a:schemeClr val="dk1"/>
          </a:fontRef>
        </p:style>
      </p:pic>
    </p:spTree>
    <p:extLst>
      <p:ext uri="{BB962C8B-B14F-4D97-AF65-F5344CB8AC3E}">
        <p14:creationId xmlns:p14="http://schemas.microsoft.com/office/powerpoint/2010/main" val="3144778675"/>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781" y="218056"/>
            <a:ext cx="8682526" cy="800100"/>
          </a:xfrm>
          <a:prstGeom prst="rect">
            <a:avLst/>
          </a:prstGeom>
          <a:effectLst>
            <a:glow rad="139700">
              <a:schemeClr val="accent3">
                <a:satMod val="175000"/>
                <a:alpha val="40000"/>
              </a:schemeClr>
            </a:glow>
          </a:effectLst>
        </p:spPr>
        <p:style>
          <a:lnRef idx="1">
            <a:schemeClr val="accent4"/>
          </a:lnRef>
          <a:fillRef idx="2">
            <a:schemeClr val="accent4"/>
          </a:fillRef>
          <a:effectRef idx="1">
            <a:schemeClr val="accent4"/>
          </a:effectRef>
          <a:fontRef idx="minor">
            <a:schemeClr val="dk1"/>
          </a:fontRef>
        </p:style>
      </p:pic>
      <p:sp>
        <p:nvSpPr>
          <p:cNvPr id="3" name="TextBox 2"/>
          <p:cNvSpPr txBox="1"/>
          <p:nvPr/>
        </p:nvSpPr>
        <p:spPr>
          <a:xfrm>
            <a:off x="249270" y="1257284"/>
            <a:ext cx="1406347" cy="369332"/>
          </a:xfrm>
          <a:prstGeom prst="rect">
            <a:avLst/>
          </a:prstGeom>
          <a:noFill/>
        </p:spPr>
        <p:txBody>
          <a:bodyPr wrap="none" rtlCol="0">
            <a:spAutoFit/>
          </a:bodyPr>
          <a:lstStyle/>
          <a:p>
            <a:r>
              <a:rPr lang="en-GB" dirty="0" smtClean="0"/>
              <a:t>Main results:</a:t>
            </a:r>
            <a:endParaRPr lang="en-GB" dirty="0"/>
          </a:p>
        </p:txBody>
      </p:sp>
      <p:pic>
        <p:nvPicPr>
          <p:cNvPr id="4100" name="Picture 4" descr="Fig.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780" y="1626616"/>
            <a:ext cx="3015673" cy="23011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83528" y="1708605"/>
            <a:ext cx="4572000" cy="1754326"/>
          </a:xfrm>
          <a:prstGeom prst="rect">
            <a:avLst/>
          </a:prstGeom>
          <a:solidFill>
            <a:srgbClr val="FFCCCC"/>
          </a:solidFill>
          <a:effectLst>
            <a:outerShdw blurRad="50800" dist="38100" dir="2700000" algn="tl" rotWithShape="0">
              <a:prstClr val="black">
                <a:alpha val="40000"/>
              </a:prstClr>
            </a:outerShdw>
          </a:effectLst>
        </p:spPr>
        <p:txBody>
          <a:bodyPr>
            <a:spAutoFit/>
          </a:bodyPr>
          <a:lstStyle/>
          <a:p>
            <a:pPr algn="just"/>
            <a:r>
              <a:rPr lang="en-GB" dirty="0"/>
              <a:t>Annealing effect: comparison of the space resolved distributions of the crystallinity for the ITO electrode, the Al electrode, the Ag NPs and the P3HT in the pristine state (full circles) and in the annealed state of the device (empty circles)</a:t>
            </a:r>
          </a:p>
        </p:txBody>
      </p:sp>
      <p:pic>
        <p:nvPicPr>
          <p:cNvPr id="4102" name="Picture 6" descr="Fig.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412" y="3994994"/>
            <a:ext cx="5766231" cy="25024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231298" y="4189163"/>
            <a:ext cx="2710873" cy="2308324"/>
          </a:xfrm>
          <a:prstGeom prst="rect">
            <a:avLst/>
          </a:prstGeom>
          <a:solidFill>
            <a:srgbClr val="FFCCCC"/>
          </a:solidFill>
          <a:effectLst>
            <a:glow rad="101600">
              <a:schemeClr val="accent3">
                <a:satMod val="175000"/>
                <a:alpha val="40000"/>
              </a:schemeClr>
            </a:glow>
            <a:outerShdw blurRad="63500" sx="102000" sy="102000" algn="ctr" rotWithShape="0">
              <a:prstClr val="black">
                <a:alpha val="40000"/>
              </a:prstClr>
            </a:outerShdw>
          </a:effectLst>
        </p:spPr>
        <p:txBody>
          <a:bodyPr wrap="square">
            <a:spAutoFit/>
          </a:bodyPr>
          <a:lstStyle/>
          <a:p>
            <a:pPr algn="just"/>
            <a:r>
              <a:rPr lang="en-GB" dirty="0"/>
              <a:t>3D maps of the time-space resolved distribution of the crystallinity for Ag NP (a) and P3HT (b) during in situ annealing as functions of time and of the vertical steps of the device stratigraphy.</a:t>
            </a:r>
          </a:p>
        </p:txBody>
      </p:sp>
    </p:spTree>
    <p:extLst>
      <p:ext uri="{BB962C8B-B14F-4D97-AF65-F5344CB8AC3E}">
        <p14:creationId xmlns:p14="http://schemas.microsoft.com/office/powerpoint/2010/main" val="1386933691"/>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781" y="218056"/>
            <a:ext cx="8682526" cy="800100"/>
          </a:xfrm>
          <a:prstGeom prst="rect">
            <a:avLst/>
          </a:prstGeom>
          <a:effectLst>
            <a:glow rad="139700">
              <a:schemeClr val="accent3">
                <a:satMod val="175000"/>
                <a:alpha val="40000"/>
              </a:schemeClr>
            </a:glow>
          </a:effectLst>
        </p:spPr>
        <p:style>
          <a:lnRef idx="1">
            <a:schemeClr val="accent4"/>
          </a:lnRef>
          <a:fillRef idx="2">
            <a:schemeClr val="accent4"/>
          </a:fillRef>
          <a:effectRef idx="1">
            <a:schemeClr val="accent4"/>
          </a:effectRef>
          <a:fontRef idx="minor">
            <a:schemeClr val="dk1"/>
          </a:fontRef>
        </p:style>
      </p:pic>
      <p:sp>
        <p:nvSpPr>
          <p:cNvPr id="3" name="TextBox 2"/>
          <p:cNvSpPr txBox="1"/>
          <p:nvPr/>
        </p:nvSpPr>
        <p:spPr>
          <a:xfrm>
            <a:off x="375289" y="1175174"/>
            <a:ext cx="8227509" cy="1477328"/>
          </a:xfrm>
          <a:prstGeom prst="rect">
            <a:avLst/>
          </a:prstGeom>
          <a:noFill/>
        </p:spPr>
        <p:txBody>
          <a:bodyPr wrap="none" rtlCol="0">
            <a:spAutoFit/>
          </a:bodyPr>
          <a:lstStyle/>
          <a:p>
            <a:r>
              <a:rPr lang="en-GB" b="1" dirty="0" smtClean="0"/>
              <a:t>Conclusions of the ageing study:</a:t>
            </a:r>
          </a:p>
          <a:p>
            <a:r>
              <a:rPr lang="en-GB" dirty="0" smtClean="0"/>
              <a:t>ITO and Al → no change</a:t>
            </a:r>
          </a:p>
          <a:p>
            <a:r>
              <a:rPr lang="en-GB" dirty="0" smtClean="0"/>
              <a:t>Ag NPs → migration inside the BHJ toward the PEDOT:PSS/ITO interface</a:t>
            </a:r>
          </a:p>
          <a:p>
            <a:r>
              <a:rPr lang="en-GB" dirty="0" smtClean="0"/>
              <a:t>P3HT</a:t>
            </a:r>
            <a:r>
              <a:rPr lang="en-GB" dirty="0"/>
              <a:t> </a:t>
            </a:r>
            <a:r>
              <a:rPr lang="en-GB" dirty="0" smtClean="0"/>
              <a:t>→ decrease of the average grain size from 11 to 9 (±0.5) nm, i.e. occurrence of a</a:t>
            </a:r>
          </a:p>
          <a:p>
            <a:r>
              <a:rPr lang="en-GB" dirty="0" smtClean="0"/>
              <a:t> crystallization process in the polymer</a:t>
            </a:r>
            <a:endParaRPr lang="en-GB" dirty="0"/>
          </a:p>
        </p:txBody>
      </p:sp>
      <p:pic>
        <p:nvPicPr>
          <p:cNvPr id="5122" name="Picture 2" descr="Fig.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563" y="3185962"/>
            <a:ext cx="4059382" cy="34199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408054" y="3050626"/>
            <a:ext cx="4572000" cy="954107"/>
          </a:xfrm>
          <a:prstGeom prst="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lgn="just"/>
            <a:r>
              <a:rPr lang="en-GB" sz="1400" dirty="0"/>
              <a:t>Normalized peak intensity of the Ag (200) reflection (left) and normalized P3HT crystallinity as a function of the annealing time, tracking the space distribution of the crystalline material amount in time.</a:t>
            </a:r>
          </a:p>
        </p:txBody>
      </p:sp>
      <p:sp>
        <p:nvSpPr>
          <p:cNvPr id="6" name="TextBox 5"/>
          <p:cNvSpPr txBox="1"/>
          <p:nvPr/>
        </p:nvSpPr>
        <p:spPr>
          <a:xfrm>
            <a:off x="498764" y="2681877"/>
            <a:ext cx="1151277" cy="369332"/>
          </a:xfrm>
          <a:prstGeom prst="rect">
            <a:avLst/>
          </a:prstGeom>
          <a:noFill/>
        </p:spPr>
        <p:txBody>
          <a:bodyPr wrap="none" rtlCol="0">
            <a:spAutoFit/>
          </a:bodyPr>
          <a:lstStyle/>
          <a:p>
            <a:r>
              <a:rPr lang="en-GB" dirty="0" smtClean="0"/>
              <a:t>Dynamics:</a:t>
            </a:r>
            <a:endParaRPr lang="en-GB" dirty="0"/>
          </a:p>
        </p:txBody>
      </p:sp>
      <p:sp>
        <p:nvSpPr>
          <p:cNvPr id="7" name="Rectangle 6"/>
          <p:cNvSpPr/>
          <p:nvPr/>
        </p:nvSpPr>
        <p:spPr>
          <a:xfrm>
            <a:off x="4489043" y="4138188"/>
            <a:ext cx="4572000" cy="954107"/>
          </a:xfrm>
          <a:prstGeom prst="rect">
            <a:avLst/>
          </a:prstGeom>
          <a:solidFill>
            <a:schemeClr val="accent1">
              <a:lumMod val="20000"/>
              <a:lumOff val="80000"/>
            </a:schemeClr>
          </a:solidFill>
          <a:effectLst>
            <a:glow rad="101600">
              <a:schemeClr val="accent4">
                <a:satMod val="175000"/>
                <a:alpha val="40000"/>
              </a:schemeClr>
            </a:glow>
          </a:effectLst>
        </p:spPr>
        <p:txBody>
          <a:bodyPr>
            <a:spAutoFit/>
          </a:bodyPr>
          <a:lstStyle/>
          <a:p>
            <a:r>
              <a:rPr lang="en-GB" sz="1400" dirty="0"/>
              <a:t>The explanation for </a:t>
            </a:r>
            <a:r>
              <a:rPr lang="en-GB" sz="1400" dirty="0" smtClean="0"/>
              <a:t>Ag NP behaviour </a:t>
            </a:r>
            <a:r>
              <a:rPr lang="en-GB" sz="1400" dirty="0"/>
              <a:t>could be that polymer chain softening consequent </a:t>
            </a:r>
            <a:r>
              <a:rPr lang="en-GB" sz="1400" dirty="0" smtClean="0"/>
              <a:t>on </a:t>
            </a:r>
            <a:r>
              <a:rPr lang="en-GB" sz="1400" dirty="0"/>
              <a:t>heating (close to the BHJ glass transition temperature) allows for enhanced mobility of the NPs incorporated in the BHJ. </a:t>
            </a:r>
          </a:p>
        </p:txBody>
      </p:sp>
      <p:sp>
        <p:nvSpPr>
          <p:cNvPr id="8" name="Rectangle 7"/>
          <p:cNvSpPr/>
          <p:nvPr/>
        </p:nvSpPr>
        <p:spPr>
          <a:xfrm>
            <a:off x="4409940" y="5225750"/>
            <a:ext cx="4678219" cy="1384995"/>
          </a:xfrm>
          <a:prstGeom prst="rect">
            <a:avLst/>
          </a:prstGeom>
          <a:solidFill>
            <a:schemeClr val="accent6">
              <a:lumMod val="40000"/>
              <a:lumOff val="60000"/>
            </a:schemeClr>
          </a:solidFill>
          <a:effectLst>
            <a:innerShdw blurRad="63500" dist="50800" dir="13500000">
              <a:prstClr val="black">
                <a:alpha val="50000"/>
              </a:prstClr>
            </a:innerShdw>
          </a:effectLst>
        </p:spPr>
        <p:txBody>
          <a:bodyPr wrap="square">
            <a:spAutoFit/>
          </a:bodyPr>
          <a:lstStyle/>
          <a:p>
            <a:pPr algn="just"/>
            <a:r>
              <a:rPr lang="en-GB" sz="1200" dirty="0" smtClean="0"/>
              <a:t>The </a:t>
            </a:r>
            <a:r>
              <a:rPr lang="en-GB" sz="1200" dirty="0"/>
              <a:t>BHJ structural properties are more stable at the PEDOT:PSS/ITO interface than at the BHJ/Al </a:t>
            </a:r>
            <a:r>
              <a:rPr lang="en-GB" sz="1200" dirty="0" smtClean="0"/>
              <a:t>interface, due to </a:t>
            </a:r>
            <a:r>
              <a:rPr lang="en-GB" sz="1200" dirty="0"/>
              <a:t>the key role played by the NPs in inhibiting the thermal induced degradation </a:t>
            </a:r>
            <a:r>
              <a:rPr lang="en-GB" sz="1200" dirty="0" smtClean="0"/>
              <a:t>pathways. </a:t>
            </a:r>
            <a:r>
              <a:rPr lang="en-GB" sz="1200" dirty="0"/>
              <a:t>Specifically, during annealing NPs migrate toward the bottom part of the BHJ and hinder the polymer chains motion. As a result, the glass transition temperature of the BHJ blend </a:t>
            </a:r>
            <a:r>
              <a:rPr lang="en-GB" sz="1200" dirty="0" smtClean="0"/>
              <a:t>is </a:t>
            </a:r>
            <a:r>
              <a:rPr lang="en-GB" sz="1200" dirty="0"/>
              <a:t>increased, inhibiting P3HT crystallization.</a:t>
            </a:r>
          </a:p>
        </p:txBody>
      </p:sp>
    </p:spTree>
    <p:extLst>
      <p:ext uri="{BB962C8B-B14F-4D97-AF65-F5344CB8AC3E}">
        <p14:creationId xmlns:p14="http://schemas.microsoft.com/office/powerpoint/2010/main" val="1481159593"/>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g.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722" y="281275"/>
            <a:ext cx="4562770" cy="37180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90837" y="281275"/>
            <a:ext cx="3471350" cy="1754326"/>
          </a:xfrm>
          <a:prstGeom prst="rect">
            <a:avLst/>
          </a:prstGeom>
          <a:noFill/>
        </p:spPr>
        <p:txBody>
          <a:bodyPr wrap="square" rtlCol="0">
            <a:spAutoFit/>
          </a:bodyPr>
          <a:lstStyle/>
          <a:p>
            <a:pPr algn="just"/>
            <a:r>
              <a:rPr lang="en-GB" dirty="0"/>
              <a:t>P3HT crystallization process and NP segregation do not compromise the device </a:t>
            </a:r>
            <a:r>
              <a:rPr lang="en-GB" dirty="0" smtClean="0"/>
              <a:t>performances. </a:t>
            </a:r>
            <a:r>
              <a:rPr lang="en-GB" dirty="0"/>
              <a:t>Even more: NP doping allows for a better preservation of the PV performance over time. </a:t>
            </a:r>
          </a:p>
        </p:txBody>
      </p:sp>
      <p:sp>
        <p:nvSpPr>
          <p:cNvPr id="3" name="TextBox 2"/>
          <p:cNvSpPr txBox="1"/>
          <p:nvPr/>
        </p:nvSpPr>
        <p:spPr>
          <a:xfrm>
            <a:off x="480291" y="4073236"/>
            <a:ext cx="4544291" cy="461665"/>
          </a:xfrm>
          <a:prstGeom prst="rect">
            <a:avLst/>
          </a:prstGeom>
          <a:noFill/>
        </p:spPr>
        <p:txBody>
          <a:bodyPr wrap="square" rtlCol="0">
            <a:spAutoFit/>
          </a:bodyPr>
          <a:lstStyle/>
          <a:p>
            <a:r>
              <a:rPr lang="en-GB" sz="1200" dirty="0"/>
              <a:t>Comparison of the PV parameters</a:t>
            </a:r>
            <a:r>
              <a:rPr lang="he-IL" sz="1200" dirty="0"/>
              <a:t>׳ </a:t>
            </a:r>
            <a:r>
              <a:rPr lang="en-GB" sz="1200" dirty="0" smtClean="0"/>
              <a:t>decay </a:t>
            </a:r>
            <a:r>
              <a:rPr lang="en-GB" sz="1200" dirty="0"/>
              <a:t>versus time for both Ag NP doped and reference devices.</a:t>
            </a:r>
          </a:p>
        </p:txBody>
      </p:sp>
      <p:sp>
        <p:nvSpPr>
          <p:cNvPr id="4" name="TextBox 3"/>
          <p:cNvSpPr txBox="1"/>
          <p:nvPr/>
        </p:nvSpPr>
        <p:spPr>
          <a:xfrm>
            <a:off x="5190837" y="2189018"/>
            <a:ext cx="3759199" cy="1477328"/>
          </a:xfrm>
          <a:prstGeom prst="rect">
            <a:avLst/>
          </a:prstGeom>
          <a:noFill/>
        </p:spPr>
        <p:txBody>
          <a:bodyPr wrap="square" rtlCol="0">
            <a:spAutoFit/>
          </a:bodyPr>
          <a:lstStyle/>
          <a:p>
            <a:pPr algn="just"/>
            <a:r>
              <a:rPr lang="en-GB" dirty="0" smtClean="0"/>
              <a:t>The </a:t>
            </a:r>
            <a:r>
              <a:rPr lang="en-GB" dirty="0"/>
              <a:t>main factor that is affected after the incorporation of the Ag NPs in the OPV device is the </a:t>
            </a:r>
            <a:r>
              <a:rPr lang="en-GB" dirty="0" err="1"/>
              <a:t>V</a:t>
            </a:r>
            <a:r>
              <a:rPr lang="en-GB" baseline="-25000" dirty="0" err="1"/>
              <a:t>oc</a:t>
            </a:r>
            <a:r>
              <a:rPr lang="en-GB" dirty="0"/>
              <a:t> because of the morphological changes after the prolonged </a:t>
            </a:r>
            <a:r>
              <a:rPr lang="en-GB" dirty="0" smtClean="0"/>
              <a:t>illumination</a:t>
            </a:r>
            <a:endParaRPr lang="en-GB" dirty="0"/>
          </a:p>
        </p:txBody>
      </p:sp>
      <p:sp>
        <p:nvSpPr>
          <p:cNvPr id="5" name="TextBox 4"/>
          <p:cNvSpPr txBox="1"/>
          <p:nvPr/>
        </p:nvSpPr>
        <p:spPr>
          <a:xfrm>
            <a:off x="480291" y="4534901"/>
            <a:ext cx="7915564" cy="2031325"/>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GB" dirty="0" smtClean="0"/>
              <a:t>Summary: important </a:t>
            </a:r>
            <a:r>
              <a:rPr lang="en-GB" dirty="0"/>
              <a:t>decrease of the PCE degradation over </a:t>
            </a:r>
            <a:r>
              <a:rPr lang="en-GB" dirty="0" smtClean="0"/>
              <a:t>damp </a:t>
            </a:r>
            <a:r>
              <a:rPr lang="en-GB" dirty="0"/>
              <a:t>heat of the </a:t>
            </a:r>
            <a:r>
              <a:rPr lang="en-GB" dirty="0" err="1"/>
              <a:t>plasmonic</a:t>
            </a:r>
            <a:r>
              <a:rPr lang="en-GB" dirty="0"/>
              <a:t> device compared to the </a:t>
            </a:r>
            <a:r>
              <a:rPr lang="en-GB" dirty="0" smtClean="0"/>
              <a:t>reference one. </a:t>
            </a:r>
            <a:r>
              <a:rPr lang="en-GB" dirty="0"/>
              <a:t>T</a:t>
            </a:r>
            <a:r>
              <a:rPr lang="en-GB" dirty="0" smtClean="0"/>
              <a:t>he </a:t>
            </a:r>
            <a:r>
              <a:rPr lang="en-GB" dirty="0" err="1"/>
              <a:t>plasmonic</a:t>
            </a:r>
            <a:r>
              <a:rPr lang="en-GB" dirty="0"/>
              <a:t> device significantly retains its PCE (Figure of merit is </a:t>
            </a:r>
            <a:r>
              <a:rPr lang="en-GB" dirty="0" err="1"/>
              <a:t>Voc</a:t>
            </a:r>
            <a:r>
              <a:rPr lang="en-GB" dirty="0"/>
              <a:t>) at the first hours of damp heat. After the initial stage of the devices degradation, the two individual cells seem to keep the same degradation rate, with a </a:t>
            </a:r>
            <a:r>
              <a:rPr lang="en-GB" dirty="0" smtClean="0"/>
              <a:t>slightly </a:t>
            </a:r>
            <a:r>
              <a:rPr lang="en-GB" dirty="0"/>
              <a:t>higher degradation rate for the </a:t>
            </a:r>
            <a:r>
              <a:rPr lang="en-GB" dirty="0" smtClean="0"/>
              <a:t>reference </a:t>
            </a:r>
            <a:r>
              <a:rPr lang="en-GB" dirty="0"/>
              <a:t>device. As a result, after </a:t>
            </a:r>
            <a:r>
              <a:rPr lang="en-GB" dirty="0" smtClean="0"/>
              <a:t>an initial stage </a:t>
            </a:r>
            <a:r>
              <a:rPr lang="en-GB" dirty="0"/>
              <a:t>there is a </a:t>
            </a:r>
            <a:r>
              <a:rPr lang="en-GB" dirty="0" smtClean="0"/>
              <a:t>constantly </a:t>
            </a:r>
            <a:r>
              <a:rPr lang="en-GB" dirty="0"/>
              <a:t>higher lifetime value of ~7% for the </a:t>
            </a:r>
            <a:r>
              <a:rPr lang="en-GB" dirty="0" err="1"/>
              <a:t>plasmonic</a:t>
            </a:r>
            <a:r>
              <a:rPr lang="en-GB" dirty="0"/>
              <a:t> device compared to the </a:t>
            </a:r>
            <a:r>
              <a:rPr lang="en-GB" dirty="0" smtClean="0"/>
              <a:t>reference one</a:t>
            </a:r>
            <a:endParaRPr lang="en-GB" dirty="0"/>
          </a:p>
        </p:txBody>
      </p:sp>
    </p:spTree>
    <p:extLst>
      <p:ext uri="{BB962C8B-B14F-4D97-AF65-F5344CB8AC3E}">
        <p14:creationId xmlns:p14="http://schemas.microsoft.com/office/powerpoint/2010/main" val="3310906130"/>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5081" y="406863"/>
            <a:ext cx="6862155" cy="369332"/>
          </a:xfrm>
          <a:prstGeom prst="rect">
            <a:avLst/>
          </a:prstGeom>
          <a:solidFill>
            <a:schemeClr val="accent6">
              <a:lumMod val="20000"/>
              <a:lumOff val="80000"/>
            </a:schemeClr>
          </a:solidFill>
        </p:spPr>
        <p:txBody>
          <a:bodyPr wrap="square" rtlCol="0">
            <a:spAutoFit/>
          </a:bodyPr>
          <a:lstStyle/>
          <a:p>
            <a:r>
              <a:rPr lang="en-GB" dirty="0" smtClean="0">
                <a:latin typeface="Times New Roman" panose="02020603050405020304" pitchFamily="18" charset="0"/>
                <a:cs typeface="Times New Roman" panose="02020603050405020304" pitchFamily="18" charset="0"/>
              </a:rPr>
              <a:t>Results of the ESRF investigations published in:</a:t>
            </a:r>
            <a:endParaRPr lang="en-GB" dirty="0">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193964" y="1268518"/>
            <a:ext cx="8793018" cy="3685372"/>
            <a:chOff x="-1" y="1268518"/>
            <a:chExt cx="8986983" cy="3685372"/>
          </a:xfrm>
          <a:solidFill>
            <a:schemeClr val="accent6">
              <a:lumMod val="20000"/>
              <a:lumOff val="80000"/>
            </a:schemeClr>
          </a:solidFill>
        </p:grpSpPr>
        <p:sp>
          <p:nvSpPr>
            <p:cNvPr id="6" name="Rectangle 3"/>
            <p:cNvSpPr>
              <a:spLocks noChangeArrowheads="1"/>
            </p:cNvSpPr>
            <p:nvPr/>
          </p:nvSpPr>
          <p:spPr bwMode="auto">
            <a:xfrm>
              <a:off x="0" y="1759611"/>
              <a:ext cx="8986982" cy="507831"/>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lvl="0" algn="just" eaLnBrk="0" fontAlgn="base" hangingPunct="0">
                <a:spcBef>
                  <a:spcPct val="0"/>
                </a:spcBef>
                <a:spcAft>
                  <a:spcPct val="0"/>
                </a:spcAft>
              </a:pPr>
              <a:r>
                <a:rPr lang="en-GB" sz="1000" dirty="0">
                  <a:latin typeface="Times New Roman" panose="02020603050405020304" pitchFamily="18" charset="0"/>
                  <a:cs typeface="Times New Roman" panose="02020603050405020304" pitchFamily="18" charset="0"/>
                  <a:hlinkClick r:id="rId2"/>
                </a:rPr>
                <a:t>F. </a:t>
              </a:r>
              <a:r>
                <a:rPr lang="en-GB" sz="1000" dirty="0" err="1">
                  <a:latin typeface="Times New Roman" panose="02020603050405020304" pitchFamily="18" charset="0"/>
                  <a:cs typeface="Times New Roman" panose="02020603050405020304" pitchFamily="18" charset="0"/>
                  <a:hlinkClick r:id="rId2"/>
                </a:rPr>
                <a:t>Silvestri</a:t>
              </a:r>
              <a:r>
                <a:rPr lang="en-GB" sz="1000" dirty="0">
                  <a:latin typeface="Times New Roman" panose="02020603050405020304" pitchFamily="18" charset="0"/>
                  <a:cs typeface="Times New Roman" panose="02020603050405020304" pitchFamily="18" charset="0"/>
                </a:rPr>
                <a:t>, </a:t>
              </a:r>
              <a:r>
                <a:rPr lang="en-GB" sz="1000" dirty="0">
                  <a:latin typeface="Times New Roman" panose="02020603050405020304" pitchFamily="18" charset="0"/>
                  <a:cs typeface="Times New Roman" panose="02020603050405020304" pitchFamily="18" charset="0"/>
                  <a:hlinkClick r:id="rId3"/>
                </a:rPr>
                <a:t>A. </a:t>
              </a:r>
              <a:r>
                <a:rPr lang="en-GB" sz="1000" dirty="0" err="1">
                  <a:latin typeface="Times New Roman" panose="02020603050405020304" pitchFamily="18" charset="0"/>
                  <a:cs typeface="Times New Roman" panose="02020603050405020304" pitchFamily="18" charset="0"/>
                  <a:hlinkClick r:id="rId3"/>
                </a:rPr>
                <a:t>Generosi</a:t>
              </a:r>
              <a:r>
                <a:rPr lang="en-GB" sz="1000" dirty="0">
                  <a:latin typeface="Times New Roman" panose="02020603050405020304" pitchFamily="18" charset="0"/>
                  <a:cs typeface="Times New Roman" panose="02020603050405020304" pitchFamily="18" charset="0"/>
                </a:rPr>
                <a:t>, </a:t>
              </a:r>
              <a:r>
                <a:rPr lang="en-GB" sz="1000" dirty="0">
                  <a:latin typeface="Times New Roman" panose="02020603050405020304" pitchFamily="18" charset="0"/>
                  <a:cs typeface="Times New Roman" panose="02020603050405020304" pitchFamily="18" charset="0"/>
                  <a:hlinkClick r:id="rId4"/>
                </a:rPr>
                <a:t>M. </a:t>
              </a:r>
              <a:r>
                <a:rPr lang="en-GB" sz="1000" dirty="0" err="1">
                  <a:latin typeface="Times New Roman" panose="02020603050405020304" pitchFamily="18" charset="0"/>
                  <a:cs typeface="Times New Roman" panose="02020603050405020304" pitchFamily="18" charset="0"/>
                  <a:hlinkClick r:id="rId4"/>
                </a:rPr>
                <a:t>Guaragno</a:t>
              </a:r>
              <a:r>
                <a:rPr lang="en-GB" sz="1000" dirty="0">
                  <a:latin typeface="Times New Roman" panose="02020603050405020304" pitchFamily="18" charset="0"/>
                  <a:cs typeface="Times New Roman" panose="02020603050405020304" pitchFamily="18" charset="0"/>
                </a:rPr>
                <a:t>, </a:t>
              </a:r>
              <a:r>
                <a:rPr lang="en-GB" sz="1000" dirty="0">
                  <a:latin typeface="Times New Roman" panose="02020603050405020304" pitchFamily="18" charset="0"/>
                  <a:cs typeface="Times New Roman" panose="02020603050405020304" pitchFamily="18" charset="0"/>
                  <a:hlinkClick r:id="rId5"/>
                </a:rPr>
                <a:t>V. Rossi Albertini</a:t>
              </a:r>
              <a:r>
                <a:rPr lang="en-GB" sz="1000" dirty="0">
                  <a:latin typeface="Times New Roman" panose="02020603050405020304" pitchFamily="18" charset="0"/>
                  <a:cs typeface="Times New Roman" panose="02020603050405020304" pitchFamily="18" charset="0"/>
                </a:rPr>
                <a:t>, </a:t>
              </a:r>
              <a:r>
                <a:rPr lang="en-GB" sz="1000" dirty="0">
                  <a:latin typeface="Times New Roman" panose="02020603050405020304" pitchFamily="18" charset="0"/>
                  <a:cs typeface="Times New Roman" panose="02020603050405020304" pitchFamily="18" charset="0"/>
                  <a:hlinkClick r:id="rId6"/>
                </a:rPr>
                <a:t>C. </a:t>
              </a:r>
              <a:r>
                <a:rPr lang="en-GB" sz="1000" dirty="0" smtClean="0">
                  <a:latin typeface="Times New Roman" panose="02020603050405020304" pitchFamily="18" charset="0"/>
                  <a:cs typeface="Times New Roman" panose="02020603050405020304" pitchFamily="18" charset="0"/>
                  <a:hlinkClick r:id="rId6"/>
                </a:rPr>
                <a:t>Ferrero</a:t>
              </a:r>
              <a:r>
                <a:rPr lang="en-GB" sz="1000" dirty="0">
                  <a:latin typeface="Times New Roman" panose="02020603050405020304" pitchFamily="18" charset="0"/>
                  <a:cs typeface="Times New Roman" panose="02020603050405020304" pitchFamily="18" charset="0"/>
                </a:rPr>
                <a:t>, </a:t>
              </a:r>
              <a:r>
                <a:rPr lang="en-GB" sz="1000" dirty="0">
                  <a:latin typeface="Times New Roman" panose="02020603050405020304" pitchFamily="18" charset="0"/>
                  <a:cs typeface="Times New Roman" panose="02020603050405020304" pitchFamily="18" charset="0"/>
                  <a:hlinkClick r:id="rId7"/>
                </a:rPr>
                <a:t>G. Susanna</a:t>
              </a:r>
              <a:r>
                <a:rPr lang="en-GB" sz="1000" dirty="0">
                  <a:latin typeface="Times New Roman" panose="02020603050405020304" pitchFamily="18" charset="0"/>
                  <a:cs typeface="Times New Roman" panose="02020603050405020304" pitchFamily="18" charset="0"/>
                </a:rPr>
                <a:t>, </a:t>
              </a:r>
              <a:r>
                <a:rPr lang="en-GB" sz="1000" dirty="0">
                  <a:latin typeface="Times New Roman" panose="02020603050405020304" pitchFamily="18" charset="0"/>
                  <a:cs typeface="Times New Roman" panose="02020603050405020304" pitchFamily="18" charset="0"/>
                  <a:hlinkClick r:id="rId8"/>
                </a:rPr>
                <a:t>F. Brunetti</a:t>
              </a:r>
              <a:r>
                <a:rPr lang="en-GB" sz="1000" dirty="0">
                  <a:latin typeface="Times New Roman" panose="02020603050405020304" pitchFamily="18" charset="0"/>
                  <a:cs typeface="Times New Roman" panose="02020603050405020304" pitchFamily="18" charset="0"/>
                </a:rPr>
                <a:t>, </a:t>
              </a:r>
              <a:r>
                <a:rPr lang="en-GB" sz="1000" dirty="0">
                  <a:latin typeface="Times New Roman" panose="02020603050405020304" pitchFamily="18" charset="0"/>
                  <a:cs typeface="Times New Roman" panose="02020603050405020304" pitchFamily="18" charset="0"/>
                  <a:hlinkClick r:id="rId9"/>
                </a:rPr>
                <a:t>I. </a:t>
              </a:r>
              <a:r>
                <a:rPr lang="en-GB" sz="1000" dirty="0" err="1">
                  <a:latin typeface="Times New Roman" panose="02020603050405020304" pitchFamily="18" charset="0"/>
                  <a:cs typeface="Times New Roman" panose="02020603050405020304" pitchFamily="18" charset="0"/>
                  <a:hlinkClick r:id="rId9"/>
                </a:rPr>
                <a:t>Davoli</a:t>
              </a:r>
              <a:r>
                <a:rPr lang="en-GB" sz="1000" dirty="0">
                  <a:latin typeface="Times New Roman" panose="02020603050405020304" pitchFamily="18" charset="0"/>
                  <a:cs typeface="Times New Roman" panose="02020603050405020304" pitchFamily="18" charset="0"/>
                </a:rPr>
                <a:t> and </a:t>
              </a:r>
              <a:r>
                <a:rPr lang="en-GB" sz="1000" dirty="0">
                  <a:latin typeface="Times New Roman" panose="02020603050405020304" pitchFamily="18" charset="0"/>
                  <a:cs typeface="Times New Roman" panose="02020603050405020304" pitchFamily="18" charset="0"/>
                  <a:hlinkClick r:id="rId10"/>
                </a:rPr>
                <a:t>B. </a:t>
              </a:r>
              <a:r>
                <a:rPr lang="en-GB" sz="1000" dirty="0" err="1">
                  <a:latin typeface="Times New Roman" panose="02020603050405020304" pitchFamily="18" charset="0"/>
                  <a:cs typeface="Times New Roman" panose="02020603050405020304" pitchFamily="18" charset="0"/>
                  <a:hlinkClick r:id="rId10"/>
                </a:rPr>
                <a:t>Paci</a:t>
              </a:r>
              <a:r>
                <a:rPr lang="en-GB" sz="1000" dirty="0">
                  <a:latin typeface="Times New Roman" panose="02020603050405020304" pitchFamily="18" charset="0"/>
                  <a:cs typeface="Times New Roman" panose="02020603050405020304" pitchFamily="18" charset="0"/>
                </a:rPr>
                <a:t>, “In situ space-resolved X-ray diffraction and time-resolved EDXD on efficient polymer-based photovoltaic devices: Microstructural properties and aging effects”, Journal of Materials Research, </a:t>
              </a:r>
              <a:r>
                <a:rPr lang="en-GB" sz="1000" dirty="0" smtClean="0">
                  <a:latin typeface="Times New Roman" panose="02020603050405020304" pitchFamily="18" charset="0"/>
                  <a:cs typeface="Times New Roman" panose="02020603050405020304" pitchFamily="18" charset="0"/>
                </a:rPr>
                <a:t>DOI: </a:t>
              </a:r>
              <a:r>
                <a:rPr lang="en-GB" sz="1000" dirty="0" smtClean="0">
                  <a:latin typeface="Times New Roman" panose="02020603050405020304" pitchFamily="18" charset="0"/>
                  <a:cs typeface="Times New Roman" panose="02020603050405020304" pitchFamily="18" charset="0"/>
                  <a:hlinkClick r:id="rId11"/>
                </a:rPr>
                <a:t>https</a:t>
              </a:r>
              <a:r>
                <a:rPr lang="en-GB" sz="1000" dirty="0">
                  <a:latin typeface="Times New Roman" panose="02020603050405020304" pitchFamily="18" charset="0"/>
                  <a:cs typeface="Times New Roman" panose="02020603050405020304" pitchFamily="18" charset="0"/>
                  <a:hlinkClick r:id="rId11"/>
                </a:rPr>
                <a:t>://doi.org/10.1557/jmr.2016.500</a:t>
              </a:r>
              <a:r>
                <a:rPr lang="en-GB" sz="1000" dirty="0">
                  <a:latin typeface="Times New Roman" panose="02020603050405020304" pitchFamily="18" charset="0"/>
                  <a:cs typeface="Times New Roman" panose="02020603050405020304" pitchFamily="18" charset="0"/>
                </a:rPr>
                <a:t>, 24 January </a:t>
              </a:r>
              <a:r>
                <a:rPr lang="en-GB" sz="1000" dirty="0" smtClean="0">
                  <a:latin typeface="Times New Roman" panose="02020603050405020304" pitchFamily="18" charset="0"/>
                  <a:cs typeface="Times New Roman" panose="02020603050405020304" pitchFamily="18" charset="0"/>
                </a:rPr>
                <a:t>2017</a:t>
              </a:r>
              <a:endParaRPr kumimoji="0" lang="en-GB" alt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Rectangle 4"/>
            <p:cNvSpPr>
              <a:spLocks noChangeArrowheads="1"/>
            </p:cNvSpPr>
            <p:nvPr/>
          </p:nvSpPr>
          <p:spPr bwMode="auto">
            <a:xfrm>
              <a:off x="0" y="1268518"/>
              <a:ext cx="8765309" cy="353943"/>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kumimoji="0" lang="en-GB" altLang="en-US" sz="1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Paci</a:t>
              </a:r>
              <a:r>
                <a:rPr kumimoji="0" lang="en-GB" altLang="en-US" sz="1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kumimoji="0" lang="en-GB" altLang="en-US" sz="1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Generosi</a:t>
              </a:r>
              <a:r>
                <a:rPr kumimoji="0" lang="en-GB" altLang="en-US" sz="1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J. Wright, C. Ferrero, A. Di Carlo, F. Brunetti, "Planar Perovskite Solar cells: Local Structure and Stability Issues", Solar RRL 2017, 1, 1700066</a:t>
              </a:r>
              <a:r>
                <a:rPr kumimoji="0" lang="en-GB" altLang="en-US" sz="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endParaRPr kumimoji="0" lang="en-GB" alt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0" y="3379934"/>
              <a:ext cx="8555417" cy="553998"/>
            </a:xfrm>
            <a:prstGeom prst="rect">
              <a:avLst/>
            </a:prstGeom>
            <a:grpFill/>
          </p:spPr>
          <p:txBody>
            <a:bodyPr wrap="square">
              <a:spAutoFit/>
            </a:bodyPr>
            <a:lstStyle/>
            <a:p>
              <a:pPr algn="just">
                <a:spcBef>
                  <a:spcPts val="720"/>
                </a:spcBef>
                <a:spcAft>
                  <a:spcPts val="720"/>
                </a:spcAft>
              </a:pPr>
              <a:r>
                <a:rPr lang="en-GB"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GB" sz="1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Paci</a:t>
              </a:r>
              <a:r>
                <a:rPr lang="en-GB"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 </a:t>
              </a:r>
              <a:r>
                <a:rPr lang="en-GB" sz="1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Kakavelakis</a:t>
              </a:r>
              <a:r>
                <a:rPr lang="en-GB"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 </a:t>
              </a:r>
              <a:r>
                <a:rPr lang="en-GB" sz="1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Generosi</a:t>
              </a:r>
              <a:r>
                <a:rPr lang="en-GB"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 Rossi Albertini, J.P. Wright, C. Ferrero, D. </a:t>
              </a:r>
              <a:r>
                <a:rPr lang="en-GB" sz="1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Konios</a:t>
              </a:r>
              <a:r>
                <a:rPr lang="en-GB"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E. </a:t>
              </a:r>
              <a:r>
                <a:rPr lang="en-GB" sz="1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Stratakis</a:t>
              </a:r>
              <a:r>
                <a:rPr lang="en-GB"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E. </a:t>
              </a:r>
              <a:r>
                <a:rPr lang="en-GB" sz="1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Kymakis</a:t>
              </a:r>
              <a:r>
                <a:rPr lang="en-GB"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“Stability enhancement of organic photovoltaic devices utilizing partially reduced graphene oxide as the hole transport layer: nanoscale insight into structural/interfacial properties and aging effects”,</a:t>
              </a:r>
              <a:r>
                <a:rPr lang="en-GB" sz="7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RSC Adv., 2015, 5, 106930-106940 </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p:cNvSpPr/>
            <p:nvPr/>
          </p:nvSpPr>
          <p:spPr>
            <a:xfrm>
              <a:off x="0" y="2513864"/>
              <a:ext cx="8848436" cy="400110"/>
            </a:xfrm>
            <a:prstGeom prst="rect">
              <a:avLst/>
            </a:prstGeom>
            <a:grpFill/>
          </p:spPr>
          <p:txBody>
            <a:bodyPr wrap="square">
              <a:spAutoFit/>
            </a:bodyPr>
            <a:lstStyle/>
            <a:p>
              <a:pPr algn="just">
                <a:spcBef>
                  <a:spcPts val="720"/>
                </a:spcBef>
                <a:spcAft>
                  <a:spcPts val="720"/>
                </a:spcAft>
              </a:pPr>
              <a:r>
                <a:rPr lang="en-GB"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GB" sz="1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Paci</a:t>
              </a:r>
              <a:r>
                <a:rPr lang="en-GB"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 </a:t>
              </a:r>
              <a:r>
                <a:rPr lang="en-GB" sz="1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Kakavelakis</a:t>
              </a:r>
              <a:r>
                <a:rPr lang="en-GB"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 </a:t>
              </a:r>
              <a:r>
                <a:rPr lang="en-GB" sz="1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Generosi</a:t>
              </a:r>
              <a:r>
                <a:rPr lang="en-GB"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J. Wright, C. Ferrero, E. </a:t>
              </a:r>
              <a:r>
                <a:rPr lang="en-GB" sz="1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Stratakis</a:t>
              </a:r>
              <a:r>
                <a:rPr lang="en-GB"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E. </a:t>
              </a:r>
              <a:r>
                <a:rPr lang="en-GB" sz="1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Kymakis</a:t>
              </a:r>
              <a:r>
                <a:rPr lang="en-GB"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“Improving stability of organic devices: a time/space resolved structural monitoring approach applied to </a:t>
              </a:r>
              <a:r>
                <a:rPr lang="en-GB" sz="1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plasmonic</a:t>
              </a:r>
              <a:r>
                <a:rPr lang="en-GB"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photovoltaics”, Solar Energy Materials &amp; Solar Cells 159(2017)617–624</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1" y="4399892"/>
              <a:ext cx="8913091" cy="553998"/>
            </a:xfrm>
            <a:prstGeom prst="rect">
              <a:avLst/>
            </a:prstGeom>
            <a:grpFill/>
          </p:spPr>
          <p:txBody>
            <a:bodyPr wrap="square">
              <a:spAutoFit/>
            </a:bodyPr>
            <a:lstStyle/>
            <a:p>
              <a:pPr algn="just">
                <a:spcAft>
                  <a:spcPts val="0"/>
                </a:spcAft>
              </a:pPr>
              <a:r>
                <a:rPr lang="en-GB"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GB" sz="1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Paci</a:t>
              </a:r>
              <a:r>
                <a:rPr lang="en-GB"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  </a:t>
              </a:r>
              <a:r>
                <a:rPr lang="en-GB" sz="1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Bailo</a:t>
              </a:r>
              <a:r>
                <a:rPr lang="en-GB"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  Rossi Albertini, J.  Wright, C.  Ferrero,   G. D.  </a:t>
              </a:r>
              <a:r>
                <a:rPr lang="en-GB" sz="1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Spyropoulos</a:t>
              </a:r>
              <a:r>
                <a:rPr lang="en-GB"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E.  </a:t>
              </a:r>
              <a:r>
                <a:rPr lang="en-GB" sz="1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Stratakis</a:t>
              </a:r>
              <a:r>
                <a:rPr lang="en-GB"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and E.  </a:t>
              </a:r>
              <a:r>
                <a:rPr lang="en-GB" sz="1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Kymakis</a:t>
              </a:r>
              <a:r>
                <a:rPr lang="en-GB"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“Spatially-Resolved In-Situ Structural Study of Organic Electronic Devices with Nanoscale Resolution: The </a:t>
              </a:r>
              <a:r>
                <a:rPr lang="en-GB" sz="1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Plasmonic</a:t>
              </a:r>
              <a:r>
                <a:rPr lang="en-GB"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Photovoltaic Case Study”, Adv. Mater. 2013, </a:t>
              </a:r>
              <a:endParaRPr lang="en-GB" sz="1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GB"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DOI: 10.1002/adma.201301682</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32807178"/>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721685449"/>
              </p:ext>
            </p:extLst>
          </p:nvPr>
        </p:nvGraphicFramePr>
        <p:xfrm>
          <a:off x="1117599" y="1265382"/>
          <a:ext cx="6733309" cy="40178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9109467"/>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94"/>
          <p:cNvSpPr txBox="1">
            <a:spLocks noGrp="1"/>
          </p:cNvSpPr>
          <p:nvPr>
            <p:ph type="title"/>
          </p:nvPr>
        </p:nvSpPr>
        <p:spPr>
          <a:xfrm>
            <a:off x="628650" y="365126"/>
            <a:ext cx="7886700" cy="715529"/>
          </a:xfrm>
          <a:prstGeom prst="rect">
            <a:avLst/>
          </a:prstGeom>
          <a:solidFill>
            <a:srgbClr val="132577"/>
          </a:solid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lt1"/>
              </a:buClr>
              <a:buFont typeface="Arial"/>
              <a:buNone/>
              <a:defRPr sz="1600" b="1"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fr-FR" sz="1600" b="1" i="0" u="none" strike="noStrike" kern="0" cap="none" spc="0" normalizeH="0" baseline="0" noProof="0" dirty="0" smtClean="0">
                <a:ln>
                  <a:noFill/>
                </a:ln>
                <a:solidFill>
                  <a:srgbClr val="FFFFFF"/>
                </a:solidFill>
                <a:effectLst/>
                <a:uLnTx/>
                <a:uFillTx/>
                <a:latin typeface="Arial"/>
                <a:cs typeface="Arial"/>
                <a:sym typeface="Arial"/>
              </a:rPr>
              <a:t>ID11 </a:t>
            </a:r>
            <a:r>
              <a:rPr kumimoji="0" lang="fr-FR" sz="1600" b="1" i="0" u="none" strike="noStrike" kern="0" cap="none" spc="0" normalizeH="0" baseline="0" noProof="0" dirty="0" err="1" smtClean="0">
                <a:ln>
                  <a:noFill/>
                </a:ln>
                <a:solidFill>
                  <a:srgbClr val="FFFFFF"/>
                </a:solidFill>
                <a:effectLst/>
                <a:uLnTx/>
                <a:uFillTx/>
                <a:latin typeface="Arial"/>
                <a:cs typeface="Arial"/>
                <a:sym typeface="Arial"/>
              </a:rPr>
              <a:t>Materials</a:t>
            </a:r>
            <a:r>
              <a:rPr kumimoji="0" lang="fr-FR" sz="1600" b="1" i="0" u="none" strike="noStrike" kern="0" cap="none" spc="0" normalizeH="0" baseline="0" noProof="0" dirty="0" smtClean="0">
                <a:ln>
                  <a:noFill/>
                </a:ln>
                <a:solidFill>
                  <a:srgbClr val="FFFFFF"/>
                </a:solidFill>
                <a:effectLst/>
                <a:uLnTx/>
                <a:uFillTx/>
                <a:latin typeface="Arial"/>
                <a:cs typeface="Arial"/>
                <a:sym typeface="Arial"/>
              </a:rPr>
              <a:t> Science </a:t>
            </a:r>
            <a:r>
              <a:rPr kumimoji="0" lang="fr-FR" sz="1600" b="1" i="0" u="none" strike="noStrike" kern="0" cap="none" spc="0" normalizeH="0" baseline="0" noProof="0" dirty="0" err="1" smtClean="0">
                <a:ln>
                  <a:noFill/>
                </a:ln>
                <a:solidFill>
                  <a:srgbClr val="FFFFFF"/>
                </a:solidFill>
                <a:effectLst/>
                <a:uLnTx/>
                <a:uFillTx/>
                <a:latin typeface="Arial"/>
                <a:cs typeface="Arial"/>
                <a:sym typeface="Arial"/>
              </a:rPr>
              <a:t>beamline</a:t>
            </a:r>
            <a:endParaRPr kumimoji="0" lang="fr-FR" sz="1600" b="1" i="0" u="none" strike="noStrike" kern="0" cap="none" spc="0" normalizeH="0" baseline="0" noProof="0" dirty="0">
              <a:ln>
                <a:noFill/>
              </a:ln>
              <a:solidFill>
                <a:srgbClr val="FFFFFF"/>
              </a:solidFill>
              <a:effectLst/>
              <a:uLnTx/>
              <a:uFillTx/>
              <a:latin typeface="Arial"/>
              <a:cs typeface="Arial"/>
              <a:sym typeface="Arial"/>
            </a:endParaRPr>
          </a:p>
        </p:txBody>
      </p:sp>
      <p:sp>
        <p:nvSpPr>
          <p:cNvPr id="3" name="Content Placeholder 2"/>
          <p:cNvSpPr>
            <a:spLocks noGrp="1"/>
          </p:cNvSpPr>
          <p:nvPr>
            <p:ph idx="1"/>
          </p:nvPr>
        </p:nvSpPr>
        <p:spPr>
          <a:xfrm>
            <a:off x="628650" y="1382280"/>
            <a:ext cx="7886700" cy="5166302"/>
          </a:xfrm>
        </p:spPr>
        <p:txBody>
          <a:bodyPr>
            <a:normAutofit/>
          </a:bodyPr>
          <a:lstStyle/>
          <a:p>
            <a:pPr algn="just"/>
            <a:r>
              <a:rPr lang="en-GB" dirty="0" smtClean="0"/>
              <a:t>ID11 is a </a:t>
            </a:r>
            <a:r>
              <a:rPr lang="en-GB" dirty="0" smtClean="0"/>
              <a:t>multidisciplinary </a:t>
            </a:r>
            <a:r>
              <a:rPr lang="en-GB" dirty="0" smtClean="0"/>
              <a:t>beamline, offering a range of diffraction techniques (from high speed 1D point scans to 3D crystallographic reconstructions) whilst working with a wide variety of materials (from </a:t>
            </a:r>
            <a:r>
              <a:rPr lang="en-GB" dirty="0" err="1" smtClean="0"/>
              <a:t>nano</a:t>
            </a:r>
            <a:r>
              <a:rPr lang="en-GB" dirty="0" smtClean="0"/>
              <a:t>-crystalline glasses to metal samples). </a:t>
            </a:r>
          </a:p>
          <a:p>
            <a:endParaRPr lang="en-GB" dirty="0" smtClean="0"/>
          </a:p>
          <a:p>
            <a:pPr algn="just"/>
            <a:r>
              <a:rPr lang="en-GB" dirty="0" smtClean="0"/>
              <a:t>ID11 is principally a diffraction </a:t>
            </a:r>
            <a:r>
              <a:rPr lang="en-GB" dirty="0" err="1" smtClean="0"/>
              <a:t>beamline</a:t>
            </a:r>
            <a:r>
              <a:rPr lang="en-GB" dirty="0" smtClean="0"/>
              <a:t> </a:t>
            </a:r>
            <a:r>
              <a:rPr lang="en-GB" dirty="0" smtClean="0"/>
              <a:t>but it </a:t>
            </a:r>
            <a:r>
              <a:rPr lang="en-GB" dirty="0" smtClean="0"/>
              <a:t>offers a number of techniques under this heading. Samples analysed here range from the </a:t>
            </a:r>
            <a:r>
              <a:rPr lang="en-GB" dirty="0" smtClean="0">
                <a:solidFill>
                  <a:srgbClr val="FF0000"/>
                </a:solidFill>
              </a:rPr>
              <a:t>amorphous </a:t>
            </a:r>
            <a:r>
              <a:rPr lang="en-GB" dirty="0" smtClean="0"/>
              <a:t>(use e.g. the PDF technique), to </a:t>
            </a:r>
            <a:r>
              <a:rPr lang="en-GB" dirty="0" smtClean="0">
                <a:solidFill>
                  <a:srgbClr val="FF0000"/>
                </a:solidFill>
              </a:rPr>
              <a:t>powder</a:t>
            </a:r>
            <a:r>
              <a:rPr lang="en-GB" dirty="0" smtClean="0"/>
              <a:t> (powder XRD), </a:t>
            </a:r>
            <a:r>
              <a:rPr lang="en-GB" dirty="0" smtClean="0">
                <a:solidFill>
                  <a:srgbClr val="FF0000"/>
                </a:solidFill>
              </a:rPr>
              <a:t>poly-crystals </a:t>
            </a:r>
            <a:r>
              <a:rPr lang="en-GB" dirty="0" smtClean="0"/>
              <a:t>(3D-XRD and DCT techniques) and </a:t>
            </a:r>
            <a:r>
              <a:rPr lang="en-GB" dirty="0" smtClean="0">
                <a:solidFill>
                  <a:srgbClr val="FF0000"/>
                </a:solidFill>
              </a:rPr>
              <a:t>single crystals</a:t>
            </a:r>
            <a:r>
              <a:rPr lang="en-GB" dirty="0" smtClean="0"/>
              <a:t>.</a:t>
            </a:r>
          </a:p>
          <a:p>
            <a:pPr algn="just"/>
            <a:endParaRPr lang="en-GB" dirty="0"/>
          </a:p>
          <a:p>
            <a:pPr algn="just"/>
            <a:r>
              <a:rPr lang="en-GB" dirty="0" smtClean="0"/>
              <a:t> Sample size can vary from </a:t>
            </a:r>
            <a:r>
              <a:rPr lang="en-GB" dirty="0" err="1" smtClean="0"/>
              <a:t>nano</a:t>
            </a:r>
            <a:r>
              <a:rPr lang="en-GB" dirty="0" smtClean="0"/>
              <a:t>, micro, to large scale samples and take the form of individual crystallites, films or bulk materials. Tomography detectors are also available at the beamline so X-ray contrast tomography techniques are also available, though these are usually only offered in conjunction with other diffraction techniques.</a:t>
            </a:r>
          </a:p>
          <a:p>
            <a:pPr marL="0" indent="0">
              <a:buNone/>
            </a:pPr>
            <a:endParaRPr lang="en-GB" dirty="0"/>
          </a:p>
        </p:txBody>
      </p:sp>
    </p:spTree>
    <p:extLst>
      <p:ext uri="{BB962C8B-B14F-4D97-AF65-F5344CB8AC3E}">
        <p14:creationId xmlns:p14="http://schemas.microsoft.com/office/powerpoint/2010/main" val="37035329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634313" y="945840"/>
          <a:ext cx="3591698" cy="4493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p:cNvGraphicFramePr/>
          <p:nvPr/>
        </p:nvGraphicFramePr>
        <p:xfrm>
          <a:off x="4845600" y="904777"/>
          <a:ext cx="3999471" cy="381642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Rectangle 5"/>
          <p:cNvSpPr/>
          <p:nvPr/>
        </p:nvSpPr>
        <p:spPr>
          <a:xfrm>
            <a:off x="4996247" y="4721206"/>
            <a:ext cx="3941805" cy="769441"/>
          </a:xfrm>
          <a:prstGeom prst="rect">
            <a:avLst/>
          </a:prstGeom>
        </p:spPr>
        <p:txBody>
          <a:bodyPr wrap="square">
            <a:spAutoFit/>
          </a:bodyPr>
          <a:lstStyle/>
          <a:p>
            <a:r>
              <a:rPr lang="en-GB" sz="2200" b="1" dirty="0" smtClean="0"/>
              <a:t>Energy range</a:t>
            </a:r>
          </a:p>
          <a:p>
            <a:pPr>
              <a:buFont typeface="Arial" panose="020B0604020202020204" pitchFamily="34" charset="0"/>
              <a:buChar char="•"/>
            </a:pPr>
            <a:r>
              <a:rPr lang="en-GB" sz="2200" dirty="0" smtClean="0"/>
              <a:t>18.0 - 140.0  </a:t>
            </a:r>
            <a:r>
              <a:rPr lang="en-GB" sz="2200" dirty="0" err="1" smtClean="0"/>
              <a:t>keV</a:t>
            </a:r>
            <a:r>
              <a:rPr lang="en-GB" sz="2200" dirty="0" smtClean="0"/>
              <a:t> </a:t>
            </a:r>
            <a:endParaRPr lang="en-GB" sz="2200" dirty="0"/>
          </a:p>
        </p:txBody>
      </p:sp>
      <p:sp>
        <p:nvSpPr>
          <p:cNvPr id="7" name="Rectangle 6"/>
          <p:cNvSpPr/>
          <p:nvPr/>
        </p:nvSpPr>
        <p:spPr>
          <a:xfrm>
            <a:off x="2323071" y="5727010"/>
            <a:ext cx="4188941" cy="923330"/>
          </a:xfrm>
          <a:prstGeom prst="rect">
            <a:avLst/>
          </a:prstGeom>
        </p:spPr>
        <p:txBody>
          <a:bodyPr wrap="square">
            <a:spAutoFit/>
          </a:bodyPr>
          <a:lstStyle/>
          <a:p>
            <a:r>
              <a:rPr lang="pt-BR" b="1" dirty="0" smtClean="0"/>
              <a:t>Beam size</a:t>
            </a:r>
          </a:p>
          <a:p>
            <a:pPr>
              <a:buFont typeface="Arial" panose="020B0604020202020204" pitchFamily="34" charset="0"/>
              <a:buChar char="•"/>
            </a:pPr>
            <a:r>
              <a:rPr lang="pt-BR" dirty="0" smtClean="0"/>
              <a:t>Minimum (H x V) : 0.2 x 0.07  µm² </a:t>
            </a:r>
          </a:p>
          <a:p>
            <a:pPr>
              <a:buFont typeface="Arial" panose="020B0604020202020204" pitchFamily="34" charset="0"/>
              <a:buChar char="•"/>
            </a:pPr>
            <a:r>
              <a:rPr lang="pt-BR" dirty="0" smtClean="0"/>
              <a:t>Maximum (H x V) : 1200.0 x 1000.0  µm² </a:t>
            </a:r>
            <a:endParaRPr lang="pt-BR" dirty="0"/>
          </a:p>
        </p:txBody>
      </p:sp>
      <p:sp>
        <p:nvSpPr>
          <p:cNvPr id="8" name="Shape 194"/>
          <p:cNvSpPr txBox="1">
            <a:spLocks/>
          </p:cNvSpPr>
          <p:nvPr/>
        </p:nvSpPr>
        <p:spPr>
          <a:xfrm>
            <a:off x="727200" y="126000"/>
            <a:ext cx="8236800" cy="496800"/>
          </a:xfrm>
          <a:prstGeom prst="rect">
            <a:avLst/>
          </a:prstGeom>
          <a:solidFill>
            <a:srgbClr val="132577"/>
          </a:solid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lt1"/>
              </a:buClr>
              <a:buFont typeface="Arial"/>
              <a:buNone/>
              <a:defRPr sz="1600" b="1"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fr-FR" sz="1600" b="1" i="0" u="none" strike="noStrike" kern="0" cap="none" spc="0" normalizeH="0" baseline="0" noProof="0" dirty="0" smtClean="0">
                <a:ln>
                  <a:noFill/>
                </a:ln>
                <a:solidFill>
                  <a:srgbClr val="FFFFFF"/>
                </a:solidFill>
                <a:effectLst/>
                <a:uLnTx/>
                <a:uFillTx/>
                <a:latin typeface="Arial"/>
                <a:cs typeface="Arial"/>
                <a:sym typeface="Arial"/>
              </a:rPr>
              <a:t>ID11 </a:t>
            </a:r>
            <a:r>
              <a:rPr kumimoji="0" lang="fr-FR" sz="1600" b="1" i="0" u="none" strike="noStrike" kern="0" cap="none" spc="0" normalizeH="0" baseline="0" noProof="0" dirty="0" err="1" smtClean="0">
                <a:ln>
                  <a:noFill/>
                </a:ln>
                <a:solidFill>
                  <a:srgbClr val="FFFFFF"/>
                </a:solidFill>
                <a:effectLst/>
                <a:uLnTx/>
                <a:uFillTx/>
                <a:latin typeface="Arial"/>
                <a:cs typeface="Arial"/>
                <a:sym typeface="Arial"/>
              </a:rPr>
              <a:t>Materials</a:t>
            </a:r>
            <a:r>
              <a:rPr kumimoji="0" lang="fr-FR" sz="1600" b="1" i="0" u="none" strike="noStrike" kern="0" cap="none" spc="0" normalizeH="0" baseline="0" noProof="0" dirty="0" smtClean="0">
                <a:ln>
                  <a:noFill/>
                </a:ln>
                <a:solidFill>
                  <a:srgbClr val="FFFFFF"/>
                </a:solidFill>
                <a:effectLst/>
                <a:uLnTx/>
                <a:uFillTx/>
                <a:latin typeface="Arial"/>
                <a:cs typeface="Arial"/>
                <a:sym typeface="Arial"/>
              </a:rPr>
              <a:t> Science </a:t>
            </a:r>
            <a:r>
              <a:rPr kumimoji="0" lang="fr-FR" sz="1600" b="1" i="0" u="none" strike="noStrike" kern="0" cap="none" spc="0" normalizeH="0" baseline="0" noProof="0" dirty="0" err="1" smtClean="0">
                <a:ln>
                  <a:noFill/>
                </a:ln>
                <a:solidFill>
                  <a:srgbClr val="FFFFFF"/>
                </a:solidFill>
                <a:effectLst/>
                <a:uLnTx/>
                <a:uFillTx/>
                <a:latin typeface="Arial"/>
                <a:cs typeface="Arial"/>
                <a:sym typeface="Arial"/>
              </a:rPr>
              <a:t>beamline</a:t>
            </a:r>
            <a:endParaRPr kumimoji="0" lang="fr-FR" sz="16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94790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5482" y="1144710"/>
            <a:ext cx="3472248" cy="369331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GB" b="1" dirty="0" smtClean="0">
                <a:effectLst>
                  <a:outerShdw blurRad="38100" dist="38100" dir="2700000" algn="tl">
                    <a:srgbClr val="000000">
                      <a:alpha val="43137"/>
                    </a:srgbClr>
                  </a:outerShdw>
                </a:effectLst>
              </a:rPr>
              <a:t>Sample environments</a:t>
            </a:r>
          </a:p>
          <a:p>
            <a:endParaRPr lang="en-GB" b="1" dirty="0" smtClean="0">
              <a:effectLst>
                <a:outerShdw blurRad="38100" dist="38100" dir="2700000" algn="tl">
                  <a:srgbClr val="000000">
                    <a:alpha val="43137"/>
                  </a:srgbClr>
                </a:outerShdw>
              </a:effectLst>
            </a:endParaRPr>
          </a:p>
          <a:p>
            <a:pPr>
              <a:buFont typeface="Arial" panose="020B0604020202020204" pitchFamily="34" charset="0"/>
              <a:buChar char="•"/>
            </a:pPr>
            <a:r>
              <a:rPr lang="en-GB" dirty="0" smtClean="0">
                <a:effectLst>
                  <a:outerShdw blurRad="38100" dist="38100" dir="2700000" algn="tl">
                    <a:srgbClr val="000000">
                      <a:alpha val="43137"/>
                    </a:srgbClr>
                  </a:outerShdw>
                </a:effectLst>
              </a:rPr>
              <a:t>Nanometre precision translations </a:t>
            </a:r>
          </a:p>
          <a:p>
            <a:pPr>
              <a:buFont typeface="Arial" panose="020B0604020202020204" pitchFamily="34" charset="0"/>
              <a:buChar char="•"/>
            </a:pPr>
            <a:endParaRPr lang="en-GB" dirty="0" smtClean="0">
              <a:effectLst>
                <a:outerShdw blurRad="38100" dist="38100" dir="2700000" algn="tl">
                  <a:srgbClr val="000000">
                    <a:alpha val="43137"/>
                  </a:srgbClr>
                </a:outerShdw>
              </a:effectLst>
            </a:endParaRPr>
          </a:p>
          <a:p>
            <a:pPr>
              <a:buFont typeface="Arial" panose="020B0604020202020204" pitchFamily="34" charset="0"/>
              <a:buChar char="•"/>
            </a:pPr>
            <a:r>
              <a:rPr lang="en-GB" dirty="0" smtClean="0">
                <a:effectLst>
                  <a:outerShdw blurRad="38100" dist="38100" dir="2700000" algn="tl">
                    <a:srgbClr val="000000">
                      <a:alpha val="43137"/>
                    </a:srgbClr>
                  </a:outerShdw>
                </a:effectLst>
              </a:rPr>
              <a:t>Nitrogen cooling airgun </a:t>
            </a:r>
          </a:p>
          <a:p>
            <a:pPr>
              <a:buFont typeface="Arial" panose="020B0604020202020204" pitchFamily="34" charset="0"/>
              <a:buChar char="•"/>
            </a:pPr>
            <a:endParaRPr lang="en-GB" dirty="0" smtClean="0">
              <a:effectLst>
                <a:outerShdw blurRad="38100" dist="38100" dir="2700000" algn="tl">
                  <a:srgbClr val="000000">
                    <a:alpha val="43137"/>
                  </a:srgbClr>
                </a:outerShdw>
              </a:effectLst>
            </a:endParaRPr>
          </a:p>
          <a:p>
            <a:pPr>
              <a:buFont typeface="Arial" panose="020B0604020202020204" pitchFamily="34" charset="0"/>
              <a:buChar char="•"/>
            </a:pPr>
            <a:r>
              <a:rPr lang="en-GB" dirty="0" smtClean="0">
                <a:effectLst>
                  <a:outerShdw blurRad="38100" dist="38100" dir="2700000" algn="tl">
                    <a:srgbClr val="000000">
                      <a:alpha val="43137"/>
                    </a:srgbClr>
                  </a:outerShdw>
                </a:effectLst>
              </a:rPr>
              <a:t>Helium cooling airgun </a:t>
            </a:r>
          </a:p>
          <a:p>
            <a:pPr>
              <a:buFont typeface="Arial" panose="020B0604020202020204" pitchFamily="34" charset="0"/>
              <a:buChar char="•"/>
            </a:pPr>
            <a:endParaRPr lang="en-GB" dirty="0" smtClean="0">
              <a:effectLst>
                <a:outerShdw blurRad="38100" dist="38100" dir="2700000" algn="tl">
                  <a:srgbClr val="000000">
                    <a:alpha val="43137"/>
                  </a:srgbClr>
                </a:outerShdw>
              </a:effectLst>
            </a:endParaRPr>
          </a:p>
          <a:p>
            <a:pPr>
              <a:buFont typeface="Arial" panose="020B0604020202020204" pitchFamily="34" charset="0"/>
              <a:buChar char="•"/>
            </a:pPr>
            <a:r>
              <a:rPr lang="en-GB" dirty="0" smtClean="0">
                <a:effectLst>
                  <a:outerShdw blurRad="38100" dist="38100" dir="2700000" algn="tl">
                    <a:srgbClr val="000000">
                      <a:alpha val="43137"/>
                    </a:srgbClr>
                  </a:outerShdw>
                </a:effectLst>
              </a:rPr>
              <a:t>Moderate temperature oven</a:t>
            </a:r>
          </a:p>
          <a:p>
            <a:r>
              <a:rPr lang="en-GB" dirty="0" smtClean="0">
                <a:effectLst>
                  <a:outerShdw blurRad="38100" dist="38100" dir="2700000" algn="tl">
                    <a:srgbClr val="000000">
                      <a:alpha val="43137"/>
                    </a:srgbClr>
                  </a:outerShdw>
                </a:effectLst>
              </a:rPr>
              <a:t> </a:t>
            </a:r>
          </a:p>
          <a:p>
            <a:pPr>
              <a:buFont typeface="Arial" panose="020B0604020202020204" pitchFamily="34" charset="0"/>
              <a:buChar char="•"/>
            </a:pPr>
            <a:r>
              <a:rPr lang="en-GB" dirty="0" smtClean="0">
                <a:effectLst>
                  <a:outerShdw blurRad="38100" dist="38100" dir="2700000" algn="tl">
                    <a:srgbClr val="000000">
                      <a:alpha val="43137"/>
                    </a:srgbClr>
                  </a:outerShdw>
                </a:effectLst>
              </a:rPr>
              <a:t>High temperature oven </a:t>
            </a:r>
          </a:p>
          <a:p>
            <a:pPr>
              <a:buFont typeface="Arial" panose="020B0604020202020204" pitchFamily="34" charset="0"/>
              <a:buChar char="•"/>
            </a:pPr>
            <a:endParaRPr lang="en-GB" dirty="0" smtClean="0">
              <a:effectLst>
                <a:outerShdw blurRad="38100" dist="38100" dir="2700000" algn="tl">
                  <a:srgbClr val="000000">
                    <a:alpha val="43137"/>
                  </a:srgbClr>
                </a:outerShdw>
              </a:effectLst>
            </a:endParaRPr>
          </a:p>
          <a:p>
            <a:pPr>
              <a:buFont typeface="Arial" panose="020B0604020202020204" pitchFamily="34" charset="0"/>
              <a:buChar char="•"/>
            </a:pPr>
            <a:r>
              <a:rPr lang="en-GB" dirty="0" smtClean="0">
                <a:effectLst>
                  <a:outerShdw blurRad="38100" dist="38100" dir="2700000" algn="tl">
                    <a:srgbClr val="000000">
                      <a:alpha val="43137"/>
                    </a:srgbClr>
                  </a:outerShdw>
                </a:effectLst>
              </a:rPr>
              <a:t>Stress rig</a:t>
            </a:r>
            <a:endParaRPr lang="en-GB" dirty="0">
              <a:effectLst>
                <a:outerShdw blurRad="38100" dist="38100" dir="2700000" algn="tl">
                  <a:srgbClr val="000000">
                    <a:alpha val="43137"/>
                  </a:srgbClr>
                </a:outerShdw>
              </a:effectLst>
            </a:endParaRPr>
          </a:p>
        </p:txBody>
      </p:sp>
      <p:sp>
        <p:nvSpPr>
          <p:cNvPr id="5" name="Rectangle 4"/>
          <p:cNvSpPr/>
          <p:nvPr/>
        </p:nvSpPr>
        <p:spPr>
          <a:xfrm>
            <a:off x="523103" y="5107111"/>
            <a:ext cx="8489093" cy="1477328"/>
          </a:xfrm>
          <a:prstGeom prst="rect">
            <a:avLst/>
          </a:prstGeom>
        </p:spPr>
        <p:txBody>
          <a:bodyPr wrap="square">
            <a:spAutoFit/>
          </a:bodyPr>
          <a:lstStyle/>
          <a:p>
            <a:r>
              <a:rPr lang="en-GB" b="1" dirty="0" smtClean="0"/>
              <a:t>Technical details</a:t>
            </a:r>
          </a:p>
          <a:p>
            <a:r>
              <a:rPr lang="en-GB" dirty="0" smtClean="0"/>
              <a:t>Following the </a:t>
            </a:r>
            <a:r>
              <a:rPr lang="en-GB" dirty="0" smtClean="0"/>
              <a:t>upgrade </a:t>
            </a:r>
            <a:r>
              <a:rPr lang="en-GB" dirty="0" smtClean="0"/>
              <a:t>of the </a:t>
            </a:r>
            <a:r>
              <a:rPr lang="en-GB" dirty="0" err="1" smtClean="0"/>
              <a:t>beamline</a:t>
            </a:r>
            <a:r>
              <a:rPr lang="en-GB" dirty="0" smtClean="0"/>
              <a:t> to add a </a:t>
            </a:r>
            <a:r>
              <a:rPr lang="en-GB" dirty="0" err="1" smtClean="0"/>
              <a:t>nano</a:t>
            </a:r>
            <a:r>
              <a:rPr lang="en-GB" dirty="0" smtClean="0"/>
              <a:t>-resolution station at 100m, it is now possible to carry out very high spatial resolution simultaneous diffraction and imaging studies, allowing the mapping of materials with better than 100 nm resolution. Time resolution to </a:t>
            </a:r>
            <a:r>
              <a:rPr lang="en-GB" dirty="0" smtClean="0"/>
              <a:t>1 </a:t>
            </a:r>
            <a:r>
              <a:rPr lang="en-GB" dirty="0" err="1" smtClean="0"/>
              <a:t>ms</a:t>
            </a:r>
            <a:r>
              <a:rPr lang="en-GB" dirty="0" smtClean="0"/>
              <a:t> </a:t>
            </a:r>
            <a:r>
              <a:rPr lang="en-GB" dirty="0" smtClean="0"/>
              <a:t>is available. </a:t>
            </a:r>
            <a:endParaRPr lang="en-GB" dirty="0"/>
          </a:p>
        </p:txBody>
      </p:sp>
      <p:sp>
        <p:nvSpPr>
          <p:cNvPr id="6" name="Rectangle 5"/>
          <p:cNvSpPr/>
          <p:nvPr/>
        </p:nvSpPr>
        <p:spPr>
          <a:xfrm>
            <a:off x="4489621" y="1078807"/>
            <a:ext cx="4341341" cy="369331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GB" b="1" dirty="0" smtClean="0">
                <a:effectLst>
                  <a:outerShdw blurRad="38100" dist="38100" dir="2700000" algn="tl">
                    <a:srgbClr val="000000">
                      <a:alpha val="43137"/>
                    </a:srgbClr>
                  </a:outerShdw>
                </a:effectLst>
              </a:rPr>
              <a:t>Detectors</a:t>
            </a:r>
          </a:p>
          <a:p>
            <a:endParaRPr lang="en-GB" b="1" dirty="0" smtClean="0">
              <a:effectLst>
                <a:outerShdw blurRad="38100" dist="38100" dir="2700000" algn="tl">
                  <a:srgbClr val="000000">
                    <a:alpha val="43137"/>
                  </a:srgbClr>
                </a:outerShdw>
              </a:effectLst>
            </a:endParaRPr>
          </a:p>
          <a:p>
            <a:pPr>
              <a:buFont typeface="Arial" panose="020B0604020202020204" pitchFamily="34" charset="0"/>
              <a:buChar char="•"/>
            </a:pPr>
            <a:r>
              <a:rPr lang="en-GB" dirty="0" smtClean="0">
                <a:effectLst>
                  <a:outerShdw blurRad="38100" dist="38100" dir="2700000" algn="tl">
                    <a:srgbClr val="000000">
                      <a:alpha val="43137"/>
                    </a:srgbClr>
                  </a:outerShdw>
                </a:effectLst>
              </a:rPr>
              <a:t>FReLoN2k with fibre-optic coupling </a:t>
            </a:r>
          </a:p>
          <a:p>
            <a:pPr>
              <a:buFont typeface="Arial" panose="020B0604020202020204" pitchFamily="34" charset="0"/>
              <a:buChar char="•"/>
            </a:pPr>
            <a:endParaRPr lang="en-GB" dirty="0" smtClean="0">
              <a:effectLst>
                <a:outerShdw blurRad="38100" dist="38100" dir="2700000" algn="tl">
                  <a:srgbClr val="000000">
                    <a:alpha val="43137"/>
                  </a:srgbClr>
                </a:outerShdw>
              </a:effectLst>
            </a:endParaRPr>
          </a:p>
          <a:p>
            <a:pPr>
              <a:buFont typeface="Arial" panose="020B0604020202020204" pitchFamily="34" charset="0"/>
              <a:buChar char="•"/>
            </a:pPr>
            <a:r>
              <a:rPr lang="en-GB" dirty="0" smtClean="0">
                <a:effectLst>
                  <a:outerShdw blurRad="38100" dist="38100" dir="2700000" algn="tl">
                    <a:srgbClr val="000000">
                      <a:alpha val="43137"/>
                    </a:srgbClr>
                  </a:outerShdw>
                </a:effectLst>
              </a:rPr>
              <a:t>FReLoN4m with fibre-optic coupling </a:t>
            </a:r>
          </a:p>
          <a:p>
            <a:pPr>
              <a:buFont typeface="Arial" panose="020B0604020202020204" pitchFamily="34" charset="0"/>
              <a:buChar char="•"/>
            </a:pPr>
            <a:endParaRPr lang="en-GB" dirty="0" smtClean="0">
              <a:effectLst>
                <a:outerShdw blurRad="38100" dist="38100" dir="2700000" algn="tl">
                  <a:srgbClr val="000000">
                    <a:alpha val="43137"/>
                  </a:srgbClr>
                </a:outerShdw>
              </a:effectLst>
            </a:endParaRPr>
          </a:p>
          <a:p>
            <a:pPr>
              <a:buFont typeface="Arial" panose="020B0604020202020204" pitchFamily="34" charset="0"/>
              <a:buChar char="•"/>
            </a:pPr>
            <a:r>
              <a:rPr lang="en-GB" dirty="0" smtClean="0">
                <a:effectLst>
                  <a:outerShdw blurRad="38100" dist="38100" dir="2700000" algn="tl">
                    <a:srgbClr val="000000">
                      <a:alpha val="43137"/>
                    </a:srgbClr>
                  </a:outerShdw>
                </a:effectLst>
              </a:rPr>
              <a:t>FReLoN4m with high resolution microscope </a:t>
            </a:r>
          </a:p>
          <a:p>
            <a:pPr>
              <a:buFont typeface="Arial" panose="020B0604020202020204" pitchFamily="34" charset="0"/>
              <a:buChar char="•"/>
            </a:pPr>
            <a:endParaRPr lang="en-GB" dirty="0" smtClean="0">
              <a:effectLst>
                <a:outerShdw blurRad="38100" dist="38100" dir="2700000" algn="tl">
                  <a:srgbClr val="000000">
                    <a:alpha val="43137"/>
                  </a:srgbClr>
                </a:outerShdw>
              </a:effectLst>
            </a:endParaRPr>
          </a:p>
          <a:p>
            <a:pPr>
              <a:buFont typeface="Arial" panose="020B0604020202020204" pitchFamily="34" charset="0"/>
              <a:buChar char="•"/>
            </a:pPr>
            <a:r>
              <a:rPr lang="en-GB" dirty="0" err="1" smtClean="0">
                <a:effectLst>
                  <a:outerShdw blurRad="38100" dist="38100" dir="2700000" algn="tl">
                    <a:srgbClr val="000000">
                      <a:alpha val="43137"/>
                    </a:srgbClr>
                  </a:outerShdw>
                </a:effectLst>
              </a:rPr>
              <a:t>Quantix</a:t>
            </a:r>
            <a:r>
              <a:rPr lang="en-GB" dirty="0" smtClean="0">
                <a:effectLst>
                  <a:outerShdw blurRad="38100" dist="38100" dir="2700000" algn="tl">
                    <a:srgbClr val="000000">
                      <a:alpha val="43137"/>
                    </a:srgbClr>
                  </a:outerShdw>
                </a:effectLst>
              </a:rPr>
              <a:t> imaging detector </a:t>
            </a:r>
          </a:p>
          <a:p>
            <a:pPr>
              <a:buFont typeface="Arial" panose="020B0604020202020204" pitchFamily="34" charset="0"/>
              <a:buChar char="•"/>
            </a:pPr>
            <a:endParaRPr lang="en-GB" dirty="0" smtClean="0">
              <a:effectLst>
                <a:outerShdw blurRad="38100" dist="38100" dir="2700000" algn="tl">
                  <a:srgbClr val="000000">
                    <a:alpha val="43137"/>
                  </a:srgbClr>
                </a:outerShdw>
              </a:effectLst>
            </a:endParaRPr>
          </a:p>
          <a:p>
            <a:pPr>
              <a:buFont typeface="Arial" panose="020B0604020202020204" pitchFamily="34" charset="0"/>
              <a:buChar char="•"/>
            </a:pPr>
            <a:r>
              <a:rPr lang="en-GB" dirty="0" err="1" smtClean="0">
                <a:effectLst>
                  <a:outerShdw blurRad="38100" dist="38100" dir="2700000" algn="tl">
                    <a:srgbClr val="000000">
                      <a:alpha val="43137"/>
                    </a:srgbClr>
                  </a:outerShdw>
                </a:effectLst>
              </a:rPr>
              <a:t>Sensicam</a:t>
            </a:r>
            <a:r>
              <a:rPr lang="en-GB" dirty="0" smtClean="0">
                <a:effectLst>
                  <a:outerShdw blurRad="38100" dist="38100" dir="2700000" algn="tl">
                    <a:srgbClr val="000000">
                      <a:alpha val="43137"/>
                    </a:srgbClr>
                  </a:outerShdw>
                </a:effectLst>
              </a:rPr>
              <a:t> imaging detector </a:t>
            </a:r>
          </a:p>
          <a:p>
            <a:endParaRPr lang="en-GB" dirty="0" smtClean="0">
              <a:effectLst>
                <a:outerShdw blurRad="38100" dist="38100" dir="2700000" algn="tl">
                  <a:srgbClr val="000000">
                    <a:alpha val="43137"/>
                  </a:srgbClr>
                </a:outerShdw>
              </a:effectLst>
            </a:endParaRPr>
          </a:p>
          <a:p>
            <a:pPr>
              <a:buFont typeface="Arial" panose="020B0604020202020204" pitchFamily="34" charset="0"/>
              <a:buChar char="•"/>
            </a:pPr>
            <a:r>
              <a:rPr lang="en-GB" dirty="0" smtClean="0">
                <a:effectLst>
                  <a:outerShdw blurRad="38100" dist="38100" dir="2700000" algn="tl">
                    <a:srgbClr val="000000">
                      <a:alpha val="43137"/>
                    </a:srgbClr>
                  </a:outerShdw>
                </a:effectLst>
              </a:rPr>
              <a:t>3D detector system</a:t>
            </a:r>
            <a:endParaRPr lang="en-GB" dirty="0">
              <a:effectLst>
                <a:outerShdw blurRad="38100" dist="38100" dir="2700000" algn="tl">
                  <a:srgbClr val="000000">
                    <a:alpha val="43137"/>
                  </a:srgbClr>
                </a:outerShdw>
              </a:effectLst>
            </a:endParaRPr>
          </a:p>
        </p:txBody>
      </p:sp>
      <p:sp>
        <p:nvSpPr>
          <p:cNvPr id="7" name="Shape 194"/>
          <p:cNvSpPr txBox="1">
            <a:spLocks/>
          </p:cNvSpPr>
          <p:nvPr/>
        </p:nvSpPr>
        <p:spPr>
          <a:xfrm>
            <a:off x="552972" y="312925"/>
            <a:ext cx="8236800" cy="496800"/>
          </a:xfrm>
          <a:prstGeom prst="rect">
            <a:avLst/>
          </a:prstGeom>
          <a:solidFill>
            <a:srgbClr val="132577"/>
          </a:solid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lt1"/>
              </a:buClr>
              <a:buFont typeface="Arial"/>
              <a:buNone/>
              <a:defRPr sz="1600" b="1"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fr-FR" sz="1600" b="1" i="0" u="none" strike="noStrike" kern="0" cap="none" spc="0" normalizeH="0" baseline="0" noProof="0" dirty="0" smtClean="0">
                <a:ln>
                  <a:noFill/>
                </a:ln>
                <a:solidFill>
                  <a:srgbClr val="FFFFFF"/>
                </a:solidFill>
                <a:effectLst/>
                <a:uLnTx/>
                <a:uFillTx/>
                <a:latin typeface="Arial"/>
                <a:cs typeface="Arial"/>
                <a:sym typeface="Arial"/>
              </a:rPr>
              <a:t>ID11 </a:t>
            </a:r>
            <a:r>
              <a:rPr kumimoji="0" lang="fr-FR" sz="1600" b="1" i="0" u="none" strike="noStrike" kern="0" cap="none" spc="0" normalizeH="0" baseline="0" noProof="0" dirty="0" err="1" smtClean="0">
                <a:ln>
                  <a:noFill/>
                </a:ln>
                <a:solidFill>
                  <a:srgbClr val="FFFFFF"/>
                </a:solidFill>
                <a:effectLst/>
                <a:uLnTx/>
                <a:uFillTx/>
                <a:latin typeface="Arial"/>
                <a:cs typeface="Arial"/>
                <a:sym typeface="Arial"/>
              </a:rPr>
              <a:t>Materials</a:t>
            </a:r>
            <a:r>
              <a:rPr kumimoji="0" lang="fr-FR" sz="1600" b="1" i="0" u="none" strike="noStrike" kern="0" cap="none" spc="0" normalizeH="0" baseline="0" noProof="0" dirty="0" smtClean="0">
                <a:ln>
                  <a:noFill/>
                </a:ln>
                <a:solidFill>
                  <a:srgbClr val="FFFFFF"/>
                </a:solidFill>
                <a:effectLst/>
                <a:uLnTx/>
                <a:uFillTx/>
                <a:latin typeface="Arial"/>
                <a:cs typeface="Arial"/>
                <a:sym typeface="Arial"/>
              </a:rPr>
              <a:t> Science </a:t>
            </a:r>
            <a:r>
              <a:rPr kumimoji="0" lang="fr-FR" sz="1600" b="1" i="0" u="none" strike="noStrike" kern="0" cap="none" spc="0" normalizeH="0" baseline="0" noProof="0" dirty="0" err="1" smtClean="0">
                <a:ln>
                  <a:noFill/>
                </a:ln>
                <a:solidFill>
                  <a:srgbClr val="FFFFFF"/>
                </a:solidFill>
                <a:effectLst/>
                <a:uLnTx/>
                <a:uFillTx/>
                <a:latin typeface="Arial"/>
                <a:cs typeface="Arial"/>
                <a:sym typeface="Arial"/>
              </a:rPr>
              <a:t>beamline</a:t>
            </a:r>
            <a:endParaRPr kumimoji="0" lang="fr-FR" sz="16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290670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3779785961"/>
              </p:ext>
            </p:extLst>
          </p:nvPr>
        </p:nvGraphicFramePr>
        <p:xfrm>
          <a:off x="2523549" y="353352"/>
          <a:ext cx="3875228" cy="369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466292" y="757532"/>
            <a:ext cx="7989741" cy="1754326"/>
          </a:xfrm>
          <a:prstGeom prst="rect">
            <a:avLst/>
          </a:prstGeom>
          <a:noFill/>
        </p:spPr>
        <p:txBody>
          <a:bodyPr wrap="square" rtlCol="0">
            <a:spAutoFit/>
          </a:bodyPr>
          <a:lstStyle/>
          <a:p>
            <a:pPr algn="just"/>
            <a:r>
              <a:rPr lang="en-GB" dirty="0" smtClean="0"/>
              <a:t>DCT is a near-field diffraction-based imaging technique that provides high-resolution grain maps of polycrystalline materials. For each individual grain, the technique can provide orientation and average elastic strain tensor components with an accuracy of a few times 10</a:t>
            </a:r>
            <a:r>
              <a:rPr lang="en-GB" baseline="30000" dirty="0" smtClean="0"/>
              <a:t>-4</a:t>
            </a:r>
            <a:r>
              <a:rPr lang="en-GB" dirty="0" smtClean="0"/>
              <a:t>. The technique combines the concepts of image reconstruction from projections (tomography) and X-ray diffraction imaging (topography). </a:t>
            </a:r>
            <a:endParaRPr lang="en-GB"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3549" y="2511858"/>
            <a:ext cx="3971925" cy="2924175"/>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369455" y="5436033"/>
                <a:ext cx="8608290" cy="1216680"/>
              </a:xfrm>
              <a:prstGeom prst="rect">
                <a:avLst/>
              </a:prstGeom>
            </p:spPr>
            <p:txBody>
              <a:bodyPr wrap="square">
                <a:spAutoFit/>
              </a:bodyPr>
              <a:lstStyle/>
              <a:p>
                <a:r>
                  <a:rPr lang="en-GB" sz="1200" i="1" dirty="0" smtClean="0"/>
                  <a:t>The sample is aligned with its axis of rotation perpendicular to the beam. The beam illuminates the whole width of the sample, so that a transmission projection is recorded at the centre of the detector, whilst the rest of the detector area is left for detecting diffraction spots. The sample is then rotated (around the z-axis) and when a grain ‘comes into diffraction’ i.e. its alignment  to the beam results in Bragg diffraction from one of its crystallographic planes, an extinction spot will appear in the transmitted projection, matched by a complimentary diffraction spot outside of the projection. Upon 180</a:t>
                </a:r>
                <a:r>
                  <a:rPr lang="en-GB" sz="1200" i="1" baseline="30000" dirty="0" smtClean="0"/>
                  <a:t>o</a:t>
                </a:r>
                <a:r>
                  <a:rPr lang="en-GB" sz="1200" i="1" dirty="0" smtClean="0"/>
                  <a:t> rotation, the same plane should again come into diffraction, making a </a:t>
                </a:r>
                <a:r>
                  <a:rPr lang="en-GB" sz="1200" i="1" dirty="0" err="1" smtClean="0"/>
                  <a:t>Friedel</a:t>
                </a:r>
                <a:r>
                  <a:rPr lang="en-GB" sz="1200" i="1" dirty="0" smtClean="0"/>
                  <a:t> pair of spots (</a:t>
                </a:r>
                <a:r>
                  <a:rPr lang="en-GB" sz="1200" i="1" dirty="0" err="1" smtClean="0"/>
                  <a:t>hkl</a:t>
                </a:r>
                <a:r>
                  <a:rPr lang="en-GB" sz="1200" i="1" dirty="0" smtClean="0"/>
                  <a:t> &amp; </a:t>
                </a:r>
                <a14:m>
                  <m:oMath xmlns:m="http://schemas.openxmlformats.org/officeDocument/2006/math">
                    <m:acc>
                      <m:accPr>
                        <m:chr m:val="̅"/>
                        <m:ctrlPr>
                          <a:rPr lang="en-GB" sz="1200" i="1" smtClean="0">
                            <a:latin typeface="Cambria Math" panose="02040503050406030204" pitchFamily="18" charset="0"/>
                          </a:rPr>
                        </m:ctrlPr>
                      </m:accPr>
                      <m:e>
                        <m:r>
                          <a:rPr lang="en-US" sz="1200" b="0" i="1" smtClean="0">
                            <a:latin typeface="Cambria Math" panose="02040503050406030204" pitchFamily="18" charset="0"/>
                          </a:rPr>
                          <m:t>h</m:t>
                        </m:r>
                      </m:e>
                    </m:acc>
                    <m:acc>
                      <m:accPr>
                        <m:chr m:val="̅"/>
                        <m:ctrlPr>
                          <a:rPr lang="en-GB" sz="1200" i="1" smtClean="0">
                            <a:latin typeface="Cambria Math" panose="02040503050406030204" pitchFamily="18" charset="0"/>
                          </a:rPr>
                        </m:ctrlPr>
                      </m:accPr>
                      <m:e>
                        <m:r>
                          <a:rPr lang="en-US" sz="1200" b="0" i="1" smtClean="0">
                            <a:latin typeface="Cambria Math" panose="02040503050406030204" pitchFamily="18" charset="0"/>
                          </a:rPr>
                          <m:t>𝑘</m:t>
                        </m:r>
                      </m:e>
                    </m:acc>
                    <m:acc>
                      <m:accPr>
                        <m:chr m:val="̅"/>
                        <m:ctrlPr>
                          <a:rPr lang="en-GB" sz="1200" i="1" smtClean="0">
                            <a:latin typeface="Cambria Math" panose="02040503050406030204" pitchFamily="18" charset="0"/>
                          </a:rPr>
                        </m:ctrlPr>
                      </m:accPr>
                      <m:e>
                        <m:r>
                          <a:rPr lang="en-US" sz="1200" b="0" i="1" smtClean="0">
                            <a:latin typeface="Cambria Math" panose="02040503050406030204" pitchFamily="18" charset="0"/>
                          </a:rPr>
                          <m:t>𝑙</m:t>
                        </m:r>
                      </m:e>
                    </m:acc>
                  </m:oMath>
                </a14:m>
                <a:r>
                  <a:rPr lang="en-GB" sz="1200" i="1" dirty="0" smtClean="0"/>
                  <a:t>), which when combined can provide high accuracy orientation data.</a:t>
                </a:r>
                <a:endParaRPr lang="en-GB" sz="1200" dirty="0"/>
              </a:p>
            </p:txBody>
          </p:sp>
        </mc:Choice>
        <mc:Fallback xmlns="">
          <p:sp>
            <p:nvSpPr>
              <p:cNvPr id="7" name="Rectangle 6"/>
              <p:cNvSpPr>
                <a:spLocks noRot="1" noChangeAspect="1" noMove="1" noResize="1" noEditPoints="1" noAdjustHandles="1" noChangeArrowheads="1" noChangeShapeType="1" noTextEdit="1"/>
              </p:cNvSpPr>
              <p:nvPr/>
            </p:nvSpPr>
            <p:spPr>
              <a:xfrm>
                <a:off x="369455" y="5436033"/>
                <a:ext cx="8608290" cy="1216680"/>
              </a:xfrm>
              <a:prstGeom prst="rect">
                <a:avLst/>
              </a:prstGeom>
              <a:blipFill rotWithShape="0">
                <a:blip r:embed="rId8"/>
                <a:stretch>
                  <a:fillRect l="-71" t="-503" b="-2513"/>
                </a:stretch>
              </a:blipFill>
            </p:spPr>
            <p:txBody>
              <a:bodyPr/>
              <a:lstStyle/>
              <a:p>
                <a:r>
                  <a:rPr lang="en-GB">
                    <a:noFill/>
                  </a:rPr>
                  <a:t> </a:t>
                </a:r>
              </a:p>
            </p:txBody>
          </p:sp>
        </mc:Fallback>
      </mc:AlternateContent>
    </p:spTree>
    <p:extLst>
      <p:ext uri="{BB962C8B-B14F-4D97-AF65-F5344CB8AC3E}">
        <p14:creationId xmlns:p14="http://schemas.microsoft.com/office/powerpoint/2010/main" val="18841376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586189181"/>
              </p:ext>
            </p:extLst>
          </p:nvPr>
        </p:nvGraphicFramePr>
        <p:xfrm>
          <a:off x="2523549" y="353352"/>
          <a:ext cx="3875228" cy="369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748145" y="1071419"/>
            <a:ext cx="8164946" cy="923330"/>
          </a:xfrm>
          <a:prstGeom prst="rect">
            <a:avLst/>
          </a:prstGeom>
        </p:spPr>
        <p:txBody>
          <a:bodyPr wrap="square">
            <a:spAutoFit/>
          </a:bodyPr>
          <a:lstStyle/>
          <a:p>
            <a:r>
              <a:rPr lang="en-GB" dirty="0" smtClean="0"/>
              <a:t>The DCT "grain tracking" is a complete package, capable of generating DCT maps from raw diffraction data. The complexity of the data reduction (and therefore of the degree of user 'involvement')  is very much dependant of the condition of the sample</a:t>
            </a:r>
            <a:endParaRPr lang="en-GB" dirty="0"/>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6707" y="2211964"/>
            <a:ext cx="4714875" cy="3819525"/>
          </a:xfrm>
          <a:prstGeom prst="rect">
            <a:avLst/>
          </a:prstGeom>
        </p:spPr>
      </p:pic>
    </p:spTree>
    <p:extLst>
      <p:ext uri="{BB962C8B-B14F-4D97-AF65-F5344CB8AC3E}">
        <p14:creationId xmlns:p14="http://schemas.microsoft.com/office/powerpoint/2010/main" val="30055560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631" y="929697"/>
            <a:ext cx="8182841" cy="5738957"/>
          </a:xfrm>
        </p:spPr>
        <p:txBody>
          <a:bodyPr/>
          <a:lstStyle/>
          <a:p>
            <a:pPr algn="just"/>
            <a:r>
              <a:rPr lang="en-GB" sz="1800" dirty="0" smtClean="0"/>
              <a:t>DCT is a near-field diffraction-based imaging technique that provides high-resolution grain maps of polycrystalline materials.  For each individual grain, the technique can provide orientation and average elastic strain tensor components with an accuracy of a few times 10</a:t>
            </a:r>
            <a:r>
              <a:rPr lang="en-GB" sz="1800" baseline="30000" dirty="0" smtClean="0"/>
              <a:t>-4</a:t>
            </a:r>
            <a:r>
              <a:rPr lang="en-GB" sz="1800" dirty="0" smtClean="0"/>
              <a:t>. The technique combines the concepts of image reconstruction from projections (tomography) and X-ray diffraction imaging (topography).</a:t>
            </a:r>
          </a:p>
          <a:p>
            <a:endParaRPr lang="en-GB" dirty="0"/>
          </a:p>
        </p:txBody>
      </p:sp>
      <p:sp>
        <p:nvSpPr>
          <p:cNvPr id="4" name="Shape 194"/>
          <p:cNvSpPr txBox="1">
            <a:spLocks/>
          </p:cNvSpPr>
          <p:nvPr/>
        </p:nvSpPr>
        <p:spPr>
          <a:xfrm>
            <a:off x="552972" y="312925"/>
            <a:ext cx="8236800" cy="496800"/>
          </a:xfrm>
          <a:prstGeom prst="rect">
            <a:avLst/>
          </a:prstGeom>
          <a:solidFill>
            <a:srgbClr val="132577"/>
          </a:solid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lt1"/>
              </a:buClr>
              <a:buFont typeface="Arial"/>
              <a:buNone/>
              <a:defRPr sz="1600" b="1"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lvl="0">
              <a:buClr>
                <a:srgbClr val="FFFFFF"/>
              </a:buClr>
            </a:pPr>
            <a:r>
              <a:rPr lang="fr-FR" dirty="0" smtClean="0"/>
              <a:t>Diffraction </a:t>
            </a:r>
            <a:r>
              <a:rPr lang="fr-FR" dirty="0" err="1" smtClean="0"/>
              <a:t>Contrast</a:t>
            </a:r>
            <a:r>
              <a:rPr lang="fr-FR" dirty="0" smtClean="0"/>
              <a:t> </a:t>
            </a:r>
            <a:r>
              <a:rPr lang="fr-FR" dirty="0" err="1" smtClean="0"/>
              <a:t>Tomography</a:t>
            </a:r>
            <a:r>
              <a:rPr lang="fr-FR" dirty="0" smtClean="0"/>
              <a:t> - </a:t>
            </a:r>
            <a:r>
              <a:rPr lang="fr-FR" dirty="0" err="1" smtClean="0"/>
              <a:t>Synthetic</a:t>
            </a:r>
            <a:r>
              <a:rPr lang="fr-FR" dirty="0" smtClean="0"/>
              <a:t> </a:t>
            </a:r>
            <a:r>
              <a:rPr lang="fr-FR" dirty="0"/>
              <a:t>quartz </a:t>
            </a:r>
            <a:r>
              <a:rPr lang="fr-FR" dirty="0" err="1"/>
              <a:t>spheres</a:t>
            </a:r>
            <a:endParaRPr kumimoji="0" lang="fr-FR" sz="1600" b="1" i="0" u="none" strike="noStrike" kern="0" cap="none" spc="0" normalizeH="0" baseline="0" noProof="0" dirty="0">
              <a:ln>
                <a:noFill/>
              </a:ln>
              <a:solidFill>
                <a:srgbClr val="FFFFFF"/>
              </a:solidFill>
              <a:effectLst/>
              <a:uLnTx/>
              <a:uFillTx/>
              <a:latin typeface="Arial"/>
              <a:cs typeface="Arial"/>
              <a:sym typeface="Arial"/>
            </a:endParaRPr>
          </a:p>
        </p:txBody>
      </p:sp>
      <p:pic>
        <p:nvPicPr>
          <p:cNvPr id="5" name="Shape 446" descr="C:\Users\wright\Documents\id11_admin\BLrespJob\3D-grain-strains_montage.png"/>
          <p:cNvPicPr preferRelativeResize="0"/>
          <p:nvPr/>
        </p:nvPicPr>
        <p:blipFill rotWithShape="1">
          <a:blip r:embed="rId2">
            <a:alphaModFix/>
          </a:blip>
          <a:srcRect/>
          <a:stretch/>
        </p:blipFill>
        <p:spPr>
          <a:xfrm>
            <a:off x="2586180" y="2401454"/>
            <a:ext cx="5715803" cy="3523995"/>
          </a:xfrm>
          <a:prstGeom prst="rect">
            <a:avLst/>
          </a:prstGeom>
          <a:noFill/>
          <a:ln>
            <a:noFill/>
          </a:ln>
        </p:spPr>
      </p:pic>
      <p:sp>
        <p:nvSpPr>
          <p:cNvPr id="6" name="Rectangle 5"/>
          <p:cNvSpPr/>
          <p:nvPr/>
        </p:nvSpPr>
        <p:spPr>
          <a:xfrm>
            <a:off x="860767" y="5925449"/>
            <a:ext cx="7621210" cy="738664"/>
          </a:xfrm>
          <a:prstGeom prst="rect">
            <a:avLst/>
          </a:prstGeom>
        </p:spPr>
        <p:txBody>
          <a:bodyPr wrap="square">
            <a:spAutoFit/>
          </a:bodyPr>
          <a:lstStyle/>
          <a:p>
            <a:pPr lvl="0" algn="just">
              <a:buSzPct val="25000"/>
            </a:pPr>
            <a:r>
              <a:rPr lang="en-GB" sz="1400" dirty="0" smtClean="0">
                <a:solidFill>
                  <a:schemeClr val="dk1"/>
                </a:solidFill>
                <a:latin typeface="Arial"/>
                <a:ea typeface="Arial"/>
                <a:cs typeface="Arial"/>
                <a:sym typeface="Arial"/>
              </a:rPr>
              <a:t>By polishing synthetic quartz spheres the internal structures could be removed to give clean data. Images show the surfaces of the spheres found from tomography coloured according to their strain tensors.  Force chains are clearly evident.</a:t>
            </a:r>
            <a:endParaRPr lang="en-GB" sz="14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131912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1183</TotalTime>
  <Words>3012</Words>
  <Application>Microsoft Office PowerPoint</Application>
  <PresentationFormat>On-screen Show (4:3)</PresentationFormat>
  <Paragraphs>272</Paragraphs>
  <Slides>37</Slides>
  <Notes>12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6" baseType="lpstr">
      <vt:lpstr>Arial</vt:lpstr>
      <vt:lpstr>Calibri</vt:lpstr>
      <vt:lpstr>Calibri Light</vt:lpstr>
      <vt:lpstr>Cambria Math</vt:lpstr>
      <vt:lpstr>Comic Sans MS</vt:lpstr>
      <vt:lpstr>Courier New ;mso-fareast-font-family: Times New Roman ;mso-ansi-language: EN-GB</vt:lpstr>
      <vt:lpstr>Times New Roman</vt:lpstr>
      <vt:lpstr>Office Theme</vt:lpstr>
      <vt:lpstr>Graph</vt:lpstr>
      <vt:lpstr>   In situ space-resolved XRD/XRF investigations on polymer-based photovoltaic devices: Nano- and Microstructural properties with a special regard to ageing effects  </vt:lpstr>
      <vt:lpstr>PowerPoint Presentation</vt:lpstr>
      <vt:lpstr>PowerPoint Presentation</vt:lpstr>
      <vt:lpstr>ID11 Materials Science beamline</vt:lpstr>
      <vt:lpstr>PowerPoint Presentation</vt:lpstr>
      <vt:lpstr>PowerPoint Presentation</vt:lpstr>
      <vt:lpstr>PowerPoint Presentation</vt:lpstr>
      <vt:lpstr>PowerPoint Presentation</vt:lpstr>
      <vt:lpstr>PowerPoint Presentation</vt:lpstr>
      <vt:lpstr>Grain mapping : data processing</vt:lpstr>
      <vt:lpstr>Majkut et al. J Am Ceram Soc 2016; 100: 393–402</vt:lpstr>
      <vt:lpstr>PowerPoint Presentation</vt:lpstr>
      <vt:lpstr>Larger system – Collaboration with Steve Hall, Ryan Hurley, Jose Andrade</vt:lpstr>
      <vt:lpstr>    Workflow</vt:lpstr>
      <vt:lpstr>Nanofocus endstation</vt:lpstr>
      <vt:lpstr>Higher real space resolution, smaller beams</vt:lpstr>
      <vt:lpstr>PowerPoint Presentation</vt:lpstr>
      <vt:lpstr>Index individual spots and reconstruct grain shapes</vt:lpstr>
      <vt:lpstr>Trace impurity phase mapped out</vt:lpstr>
      <vt:lpstr>ESRF Upgrade Phase II : new machine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ESRF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situ space-resolved XRD/XRF investigations on efficient polymer-based photovoltaic devices: Nano- and Microstructural properties with a special regard to ageing effects</dc:title>
  <dc:creator>FERRERO Claudio</dc:creator>
  <cp:lastModifiedBy>FERRERO Claudio</cp:lastModifiedBy>
  <cp:revision>70</cp:revision>
  <dcterms:created xsi:type="dcterms:W3CDTF">2017-11-30T10:59:40Z</dcterms:created>
  <dcterms:modified xsi:type="dcterms:W3CDTF">2017-12-04T22:49:04Z</dcterms:modified>
</cp:coreProperties>
</file>