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1" r:id="rId2"/>
    <p:sldId id="323" r:id="rId3"/>
    <p:sldId id="324" r:id="rId4"/>
    <p:sldId id="325" r:id="rId5"/>
    <p:sldId id="288" r:id="rId6"/>
    <p:sldId id="287" r:id="rId7"/>
    <p:sldId id="327" r:id="rId8"/>
    <p:sldId id="326" r:id="rId9"/>
    <p:sldId id="330" r:id="rId10"/>
    <p:sldId id="328" r:id="rId11"/>
    <p:sldId id="329" r:id="rId12"/>
    <p:sldId id="316" r:id="rId13"/>
    <p:sldId id="333" r:id="rId14"/>
    <p:sldId id="334" r:id="rId15"/>
    <p:sldId id="277" r:id="rId16"/>
    <p:sldId id="335" r:id="rId17"/>
    <p:sldId id="279" r:id="rId18"/>
    <p:sldId id="295" r:id="rId19"/>
    <p:sldId id="336" r:id="rId20"/>
    <p:sldId id="280" r:id="rId21"/>
    <p:sldId id="294" r:id="rId22"/>
    <p:sldId id="322" r:id="rId23"/>
    <p:sldId id="337" r:id="rId24"/>
    <p:sldId id="284" r:id="rId25"/>
    <p:sldId id="272" r:id="rId26"/>
    <p:sldId id="320" r:id="rId27"/>
    <p:sldId id="298" r:id="rId28"/>
    <p:sldId id="317" r:id="rId29"/>
    <p:sldId id="285" r:id="rId30"/>
    <p:sldId id="340" r:id="rId31"/>
    <p:sldId id="319" r:id="rId32"/>
    <p:sldId id="273" r:id="rId33"/>
    <p:sldId id="281" r:id="rId34"/>
    <p:sldId id="310" r:id="rId35"/>
    <p:sldId id="339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4C8"/>
    <a:srgbClr val="666666"/>
    <a:srgbClr val="008000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41" autoAdjust="0"/>
  </p:normalViewPr>
  <p:slideViewPr>
    <p:cSldViewPr>
      <p:cViewPr>
        <p:scale>
          <a:sx n="60" d="100"/>
          <a:sy n="60" d="100"/>
        </p:scale>
        <p:origin x="-156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30443-6A42-4CF0-8BFE-FC352CFEB63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A6F6DDA-CDF8-4953-B1E1-457E52F916BC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BE878CBB-12CD-4BE7-9803-919ADB219493}" type="parTrans" cxnId="{1BE6CC51-AC1D-47BC-B5AF-12045812C519}">
      <dgm:prSet/>
      <dgm:spPr/>
      <dgm:t>
        <a:bodyPr/>
        <a:lstStyle/>
        <a:p>
          <a:endParaRPr lang="fr-FR"/>
        </a:p>
      </dgm:t>
    </dgm:pt>
    <dgm:pt modelId="{57F42097-16AE-4A40-B08C-4A739686FE98}" type="sibTrans" cxnId="{1BE6CC51-AC1D-47BC-B5AF-12045812C519}">
      <dgm:prSet/>
      <dgm:spPr/>
      <dgm:t>
        <a:bodyPr/>
        <a:lstStyle/>
        <a:p>
          <a:endParaRPr lang="fr-FR"/>
        </a:p>
      </dgm:t>
    </dgm:pt>
    <dgm:pt modelId="{05D8DF0D-E0B1-45AB-97E0-50D0AE40DF31}" type="pres">
      <dgm:prSet presAssocID="{59B30443-6A42-4CF0-8BFE-FC352CFEB63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8029954-4DB8-4C60-9C55-634C7CB1CF07}" type="pres">
      <dgm:prSet presAssocID="{BA6F6DDA-CDF8-4953-B1E1-457E52F916BC}" presName="Accent1" presStyleCnt="0"/>
      <dgm:spPr/>
    </dgm:pt>
    <dgm:pt modelId="{772D79ED-2290-4F69-85E4-80AEFE802F35}" type="pres">
      <dgm:prSet presAssocID="{BA6F6DDA-CDF8-4953-B1E1-457E52F916BC}" presName="Accent" presStyleLbl="node1" presStyleIdx="0" presStyleCnt="1" custLinFactNeighborX="4727" custLinFactNeighborY="11532"/>
      <dgm:spPr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90520CF-BD08-4DB3-B731-E1EFDD451337}" type="pres">
      <dgm:prSet presAssocID="{BA6F6DDA-CDF8-4953-B1E1-457E52F916BC}" presName="Parent1" presStyleLbl="revTx" presStyleIdx="0" presStyleCnt="1" custLinFactNeighborX="3653" custLinFactNeighborY="411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5795A55-D3BE-4B2D-B763-348CB73EEFB4}" type="presOf" srcId="{BA6F6DDA-CDF8-4953-B1E1-457E52F916BC}" destId="{590520CF-BD08-4DB3-B731-E1EFDD451337}" srcOrd="0" destOrd="0" presId="urn:microsoft.com/office/officeart/2009/layout/CircleArrowProcess"/>
    <dgm:cxn modelId="{3B227CB1-029C-4178-95BA-4293D7489443}" type="presOf" srcId="{59B30443-6A42-4CF0-8BFE-FC352CFEB63C}" destId="{05D8DF0D-E0B1-45AB-97E0-50D0AE40DF31}" srcOrd="0" destOrd="0" presId="urn:microsoft.com/office/officeart/2009/layout/CircleArrowProcess"/>
    <dgm:cxn modelId="{1BE6CC51-AC1D-47BC-B5AF-12045812C519}" srcId="{59B30443-6A42-4CF0-8BFE-FC352CFEB63C}" destId="{BA6F6DDA-CDF8-4953-B1E1-457E52F916BC}" srcOrd="0" destOrd="0" parTransId="{BE878CBB-12CD-4BE7-9803-919ADB219493}" sibTransId="{57F42097-16AE-4A40-B08C-4A739686FE98}"/>
    <dgm:cxn modelId="{5BF586EE-EE3D-4FCC-9D33-8FA8735F5DE2}" type="presParOf" srcId="{05D8DF0D-E0B1-45AB-97E0-50D0AE40DF31}" destId="{38029954-4DB8-4C60-9C55-634C7CB1CF07}" srcOrd="0" destOrd="0" presId="urn:microsoft.com/office/officeart/2009/layout/CircleArrowProcess"/>
    <dgm:cxn modelId="{AF6E2014-48EF-4610-A8FD-E5769DBEB02E}" type="presParOf" srcId="{38029954-4DB8-4C60-9C55-634C7CB1CF07}" destId="{772D79ED-2290-4F69-85E4-80AEFE802F35}" srcOrd="0" destOrd="0" presId="urn:microsoft.com/office/officeart/2009/layout/CircleArrowProcess"/>
    <dgm:cxn modelId="{61107625-36F6-493D-AEC9-6DC76E3D59D6}" type="presParOf" srcId="{05D8DF0D-E0B1-45AB-97E0-50D0AE40DF31}" destId="{590520CF-BD08-4DB3-B731-E1EFDD451337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B30443-6A42-4CF0-8BFE-FC352CFEB63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1539F1-3EAA-4E84-B0BA-70A42414EEED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8C5FFCA3-F773-4CC0-A4D3-3DD4A2DAE934}" type="sibTrans" cxnId="{585ED250-1B98-4729-AACA-975B909B8F3D}">
      <dgm:prSet/>
      <dgm:spPr/>
      <dgm:t>
        <a:bodyPr/>
        <a:lstStyle/>
        <a:p>
          <a:endParaRPr lang="fr-FR"/>
        </a:p>
      </dgm:t>
    </dgm:pt>
    <dgm:pt modelId="{0C277BC8-CE72-4328-9EA4-D8D29B1842BC}" type="parTrans" cxnId="{585ED250-1B98-4729-AACA-975B909B8F3D}">
      <dgm:prSet/>
      <dgm:spPr/>
      <dgm:t>
        <a:bodyPr/>
        <a:lstStyle/>
        <a:p>
          <a:endParaRPr lang="fr-FR"/>
        </a:p>
      </dgm:t>
    </dgm:pt>
    <dgm:pt modelId="{05D8DF0D-E0B1-45AB-97E0-50D0AE40DF31}" type="pres">
      <dgm:prSet presAssocID="{59B30443-6A42-4CF0-8BFE-FC352CFEB63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D3A6867B-098D-4A79-8FF2-31D38AFC21F1}" type="pres">
      <dgm:prSet presAssocID="{7D1539F1-3EAA-4E84-B0BA-70A42414EEED}" presName="Accent1" presStyleCnt="0"/>
      <dgm:spPr/>
    </dgm:pt>
    <dgm:pt modelId="{156D606E-DF19-4F7C-A171-603B81C89F59}" type="pres">
      <dgm:prSet presAssocID="{7D1539F1-3EAA-4E84-B0BA-70A42414EEED}" presName="Accent" presStyleLbl="node1" presStyleIdx="0" presStyleCn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7B87005-E32E-4C25-8438-1AD87DCBF656}" type="pres">
      <dgm:prSet presAssocID="{7D1539F1-3EAA-4E84-B0BA-70A42414EEED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F0A729-0251-4546-BE33-C09046837B0A}" type="presOf" srcId="{59B30443-6A42-4CF0-8BFE-FC352CFEB63C}" destId="{05D8DF0D-E0B1-45AB-97E0-50D0AE40DF31}" srcOrd="0" destOrd="0" presId="urn:microsoft.com/office/officeart/2009/layout/CircleArrowProcess"/>
    <dgm:cxn modelId="{E422E313-C9BC-453E-B0EB-12A52C82749F}" type="presOf" srcId="{7D1539F1-3EAA-4E84-B0BA-70A42414EEED}" destId="{47B87005-E32E-4C25-8438-1AD87DCBF656}" srcOrd="0" destOrd="0" presId="urn:microsoft.com/office/officeart/2009/layout/CircleArrowProcess"/>
    <dgm:cxn modelId="{585ED250-1B98-4729-AACA-975B909B8F3D}" srcId="{59B30443-6A42-4CF0-8BFE-FC352CFEB63C}" destId="{7D1539F1-3EAA-4E84-B0BA-70A42414EEED}" srcOrd="0" destOrd="0" parTransId="{0C277BC8-CE72-4328-9EA4-D8D29B1842BC}" sibTransId="{8C5FFCA3-F773-4CC0-A4D3-3DD4A2DAE934}"/>
    <dgm:cxn modelId="{7FF4891D-8DE4-4880-B6F4-384C5D3AF8C4}" type="presParOf" srcId="{05D8DF0D-E0B1-45AB-97E0-50D0AE40DF31}" destId="{D3A6867B-098D-4A79-8FF2-31D38AFC21F1}" srcOrd="0" destOrd="0" presId="urn:microsoft.com/office/officeart/2009/layout/CircleArrowProcess"/>
    <dgm:cxn modelId="{CFA605B5-FCFE-4689-98DC-D1FFE5CE035A}" type="presParOf" srcId="{D3A6867B-098D-4A79-8FF2-31D38AFC21F1}" destId="{156D606E-DF19-4F7C-A171-603B81C89F59}" srcOrd="0" destOrd="0" presId="urn:microsoft.com/office/officeart/2009/layout/CircleArrowProcess"/>
    <dgm:cxn modelId="{80C432C0-6DAE-4E2A-80AE-FFBAFBE21569}" type="presParOf" srcId="{05D8DF0D-E0B1-45AB-97E0-50D0AE40DF31}" destId="{47B87005-E32E-4C25-8438-1AD87DCBF656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B30443-6A42-4CF0-8BFE-FC352CFEB63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1539F1-3EAA-4E84-B0BA-70A42414EEED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8C5FFCA3-F773-4CC0-A4D3-3DD4A2DAE934}" type="sibTrans" cxnId="{585ED250-1B98-4729-AACA-975B909B8F3D}">
      <dgm:prSet/>
      <dgm:spPr/>
      <dgm:t>
        <a:bodyPr/>
        <a:lstStyle/>
        <a:p>
          <a:endParaRPr lang="fr-FR"/>
        </a:p>
      </dgm:t>
    </dgm:pt>
    <dgm:pt modelId="{0C277BC8-CE72-4328-9EA4-D8D29B1842BC}" type="parTrans" cxnId="{585ED250-1B98-4729-AACA-975B909B8F3D}">
      <dgm:prSet/>
      <dgm:spPr/>
      <dgm:t>
        <a:bodyPr/>
        <a:lstStyle/>
        <a:p>
          <a:endParaRPr lang="fr-FR"/>
        </a:p>
      </dgm:t>
    </dgm:pt>
    <dgm:pt modelId="{05D8DF0D-E0B1-45AB-97E0-50D0AE40DF31}" type="pres">
      <dgm:prSet presAssocID="{59B30443-6A42-4CF0-8BFE-FC352CFEB63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D3A6867B-098D-4A79-8FF2-31D38AFC21F1}" type="pres">
      <dgm:prSet presAssocID="{7D1539F1-3EAA-4E84-B0BA-70A42414EEED}" presName="Accent1" presStyleCnt="0"/>
      <dgm:spPr/>
    </dgm:pt>
    <dgm:pt modelId="{156D606E-DF19-4F7C-A171-603B81C89F59}" type="pres">
      <dgm:prSet presAssocID="{7D1539F1-3EAA-4E84-B0BA-70A42414EEED}" presName="Accent" presStyleLbl="node1" presStyleIdx="0" presStyleCn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7B87005-E32E-4C25-8438-1AD87DCBF656}" type="pres">
      <dgm:prSet presAssocID="{7D1539F1-3EAA-4E84-B0BA-70A42414EEED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DBCA644-1860-4B2E-84CA-AB45D182BF34}" type="presOf" srcId="{7D1539F1-3EAA-4E84-B0BA-70A42414EEED}" destId="{47B87005-E32E-4C25-8438-1AD87DCBF656}" srcOrd="0" destOrd="0" presId="urn:microsoft.com/office/officeart/2009/layout/CircleArrowProcess"/>
    <dgm:cxn modelId="{6C863327-9D32-4D3F-B4F3-58B8CE89AEAB}" type="presOf" srcId="{59B30443-6A42-4CF0-8BFE-FC352CFEB63C}" destId="{05D8DF0D-E0B1-45AB-97E0-50D0AE40DF31}" srcOrd="0" destOrd="0" presId="urn:microsoft.com/office/officeart/2009/layout/CircleArrowProcess"/>
    <dgm:cxn modelId="{585ED250-1B98-4729-AACA-975B909B8F3D}" srcId="{59B30443-6A42-4CF0-8BFE-FC352CFEB63C}" destId="{7D1539F1-3EAA-4E84-B0BA-70A42414EEED}" srcOrd="0" destOrd="0" parTransId="{0C277BC8-CE72-4328-9EA4-D8D29B1842BC}" sibTransId="{8C5FFCA3-F773-4CC0-A4D3-3DD4A2DAE934}"/>
    <dgm:cxn modelId="{2EEA60A5-7324-45E1-9CB6-F6EDA91B2305}" type="presParOf" srcId="{05D8DF0D-E0B1-45AB-97E0-50D0AE40DF31}" destId="{D3A6867B-098D-4A79-8FF2-31D38AFC21F1}" srcOrd="0" destOrd="0" presId="urn:microsoft.com/office/officeart/2009/layout/CircleArrowProcess"/>
    <dgm:cxn modelId="{F1791B86-1CBB-4141-80AA-8036F43975CB}" type="presParOf" srcId="{D3A6867B-098D-4A79-8FF2-31D38AFC21F1}" destId="{156D606E-DF19-4F7C-A171-603B81C89F59}" srcOrd="0" destOrd="0" presId="urn:microsoft.com/office/officeart/2009/layout/CircleArrowProcess"/>
    <dgm:cxn modelId="{4113C674-B0CC-4F9C-96FC-684DABA6CDD7}" type="presParOf" srcId="{05D8DF0D-E0B1-45AB-97E0-50D0AE40DF31}" destId="{47B87005-E32E-4C25-8438-1AD87DCBF656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B30443-6A42-4CF0-8BFE-FC352CFEB63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A6F6DDA-CDF8-4953-B1E1-457E52F916BC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BE878CBB-12CD-4BE7-9803-919ADB219493}" type="parTrans" cxnId="{1BE6CC51-AC1D-47BC-B5AF-12045812C519}">
      <dgm:prSet/>
      <dgm:spPr/>
      <dgm:t>
        <a:bodyPr/>
        <a:lstStyle/>
        <a:p>
          <a:endParaRPr lang="fr-FR"/>
        </a:p>
      </dgm:t>
    </dgm:pt>
    <dgm:pt modelId="{57F42097-16AE-4A40-B08C-4A739686FE98}" type="sibTrans" cxnId="{1BE6CC51-AC1D-47BC-B5AF-12045812C519}">
      <dgm:prSet/>
      <dgm:spPr/>
      <dgm:t>
        <a:bodyPr/>
        <a:lstStyle/>
        <a:p>
          <a:endParaRPr lang="fr-FR"/>
        </a:p>
      </dgm:t>
    </dgm:pt>
    <dgm:pt modelId="{05D8DF0D-E0B1-45AB-97E0-50D0AE40DF31}" type="pres">
      <dgm:prSet presAssocID="{59B30443-6A42-4CF0-8BFE-FC352CFEB63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8029954-4DB8-4C60-9C55-634C7CB1CF07}" type="pres">
      <dgm:prSet presAssocID="{BA6F6DDA-CDF8-4953-B1E1-457E52F916BC}" presName="Accent1" presStyleCnt="0"/>
      <dgm:spPr/>
    </dgm:pt>
    <dgm:pt modelId="{772D79ED-2290-4F69-85E4-80AEFE802F35}" type="pres">
      <dgm:prSet presAssocID="{BA6F6DDA-CDF8-4953-B1E1-457E52F916BC}" presName="Accent" presStyleLbl="node1" presStyleIdx="0" presStyleCnt="1" custLinFactNeighborX="4727" custLinFactNeighborY="11532"/>
      <dgm:spPr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90520CF-BD08-4DB3-B731-E1EFDD451337}" type="pres">
      <dgm:prSet presAssocID="{BA6F6DDA-CDF8-4953-B1E1-457E52F916BC}" presName="Parent1" presStyleLbl="revTx" presStyleIdx="0" presStyleCnt="1" custLinFactNeighborX="3653" custLinFactNeighborY="411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A44CE2-2773-46E3-8DD9-D5EAF6B967F0}" type="presOf" srcId="{BA6F6DDA-CDF8-4953-B1E1-457E52F916BC}" destId="{590520CF-BD08-4DB3-B731-E1EFDD451337}" srcOrd="0" destOrd="0" presId="urn:microsoft.com/office/officeart/2009/layout/CircleArrowProcess"/>
    <dgm:cxn modelId="{1BE6CC51-AC1D-47BC-B5AF-12045812C519}" srcId="{59B30443-6A42-4CF0-8BFE-FC352CFEB63C}" destId="{BA6F6DDA-CDF8-4953-B1E1-457E52F916BC}" srcOrd="0" destOrd="0" parTransId="{BE878CBB-12CD-4BE7-9803-919ADB219493}" sibTransId="{57F42097-16AE-4A40-B08C-4A739686FE98}"/>
    <dgm:cxn modelId="{5661568A-F3B4-4407-BBD2-507C43182922}" type="presOf" srcId="{59B30443-6A42-4CF0-8BFE-FC352CFEB63C}" destId="{05D8DF0D-E0B1-45AB-97E0-50D0AE40DF31}" srcOrd="0" destOrd="0" presId="urn:microsoft.com/office/officeart/2009/layout/CircleArrowProcess"/>
    <dgm:cxn modelId="{09380784-3B06-44E0-A743-A60D39700632}" type="presParOf" srcId="{05D8DF0D-E0B1-45AB-97E0-50D0AE40DF31}" destId="{38029954-4DB8-4C60-9C55-634C7CB1CF07}" srcOrd="0" destOrd="0" presId="urn:microsoft.com/office/officeart/2009/layout/CircleArrowProcess"/>
    <dgm:cxn modelId="{653F788E-843B-4BD1-82DC-AFDA74A9DEFD}" type="presParOf" srcId="{38029954-4DB8-4C60-9C55-634C7CB1CF07}" destId="{772D79ED-2290-4F69-85E4-80AEFE802F35}" srcOrd="0" destOrd="0" presId="urn:microsoft.com/office/officeart/2009/layout/CircleArrowProcess"/>
    <dgm:cxn modelId="{146AC4D2-44A5-43AE-B5B7-C83079D9E358}" type="presParOf" srcId="{05D8DF0D-E0B1-45AB-97E0-50D0AE40DF31}" destId="{590520CF-BD08-4DB3-B731-E1EFDD451337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B30443-6A42-4CF0-8BFE-FC352CFEB63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336C867-94B4-4A4E-A389-7DA508964CE0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D33E326D-D9D5-4EF7-89B6-8D34047504D7}" type="parTrans" cxnId="{52EDD9FF-7032-44A0-B4DC-5546A88E5399}">
      <dgm:prSet/>
      <dgm:spPr/>
      <dgm:t>
        <a:bodyPr/>
        <a:lstStyle/>
        <a:p>
          <a:endParaRPr lang="fr-FR"/>
        </a:p>
      </dgm:t>
    </dgm:pt>
    <dgm:pt modelId="{488FB264-DE97-451D-B825-995791895A7B}" type="sibTrans" cxnId="{52EDD9FF-7032-44A0-B4DC-5546A88E5399}">
      <dgm:prSet/>
      <dgm:spPr/>
      <dgm:t>
        <a:bodyPr/>
        <a:lstStyle/>
        <a:p>
          <a:endParaRPr lang="fr-FR"/>
        </a:p>
      </dgm:t>
    </dgm:pt>
    <dgm:pt modelId="{05D8DF0D-E0B1-45AB-97E0-50D0AE40DF31}" type="pres">
      <dgm:prSet presAssocID="{59B30443-6A42-4CF0-8BFE-FC352CFEB63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F3CD9B2-6595-4425-ACE8-39501DC82D8E}" type="pres">
      <dgm:prSet presAssocID="{1336C867-94B4-4A4E-A389-7DA508964CE0}" presName="Accent1" presStyleCnt="0"/>
      <dgm:spPr/>
    </dgm:pt>
    <dgm:pt modelId="{4825826A-E458-4BDE-9AA3-E1CD05F2CD11}" type="pres">
      <dgm:prSet presAssocID="{1336C867-94B4-4A4E-A389-7DA508964CE0}" presName="Accent" presStyleLbl="node1" presStyleIdx="0" presStyleCnt="1"/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8EE504A-B62C-4CA6-B29E-26EDE60A33DC}" type="pres">
      <dgm:prSet presAssocID="{1336C867-94B4-4A4E-A389-7DA508964CE0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D0702E7-C8CC-4E4D-B1EC-618C83179785}" type="presOf" srcId="{59B30443-6A42-4CF0-8BFE-FC352CFEB63C}" destId="{05D8DF0D-E0B1-45AB-97E0-50D0AE40DF31}" srcOrd="0" destOrd="0" presId="urn:microsoft.com/office/officeart/2009/layout/CircleArrowProcess"/>
    <dgm:cxn modelId="{CE7E8348-AB87-4AEE-B714-38569B9F4043}" type="presOf" srcId="{1336C867-94B4-4A4E-A389-7DA508964CE0}" destId="{48EE504A-B62C-4CA6-B29E-26EDE60A33DC}" srcOrd="0" destOrd="0" presId="urn:microsoft.com/office/officeart/2009/layout/CircleArrowProcess"/>
    <dgm:cxn modelId="{52EDD9FF-7032-44A0-B4DC-5546A88E5399}" srcId="{59B30443-6A42-4CF0-8BFE-FC352CFEB63C}" destId="{1336C867-94B4-4A4E-A389-7DA508964CE0}" srcOrd="0" destOrd="0" parTransId="{D33E326D-D9D5-4EF7-89B6-8D34047504D7}" sibTransId="{488FB264-DE97-451D-B825-995791895A7B}"/>
    <dgm:cxn modelId="{BA27904E-B32D-48C2-BBB4-71847FEA409B}" type="presParOf" srcId="{05D8DF0D-E0B1-45AB-97E0-50D0AE40DF31}" destId="{9F3CD9B2-6595-4425-ACE8-39501DC82D8E}" srcOrd="0" destOrd="0" presId="urn:microsoft.com/office/officeart/2009/layout/CircleArrowProcess"/>
    <dgm:cxn modelId="{2F886014-C204-4B18-B0B0-6839C2A2F022}" type="presParOf" srcId="{9F3CD9B2-6595-4425-ACE8-39501DC82D8E}" destId="{4825826A-E458-4BDE-9AA3-E1CD05F2CD11}" srcOrd="0" destOrd="0" presId="urn:microsoft.com/office/officeart/2009/layout/CircleArrowProcess"/>
    <dgm:cxn modelId="{53B0140B-C324-49C2-AF2E-C4D081E42E60}" type="presParOf" srcId="{05D8DF0D-E0B1-45AB-97E0-50D0AE40DF31}" destId="{48EE504A-B62C-4CA6-B29E-26EDE60A33DC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D79ED-2290-4F69-85E4-80AEFE802F35}">
      <dsp:nvSpPr>
        <dsp:cNvPr id="0" name=""/>
        <dsp:cNvSpPr/>
      </dsp:nvSpPr>
      <dsp:spPr>
        <a:xfrm>
          <a:off x="673932" y="445151"/>
          <a:ext cx="1939943" cy="1940375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520CF-BD08-4DB3-B731-E1EFDD451337}">
      <dsp:nvSpPr>
        <dsp:cNvPr id="0" name=""/>
        <dsp:cNvSpPr/>
      </dsp:nvSpPr>
      <dsp:spPr>
        <a:xfrm>
          <a:off x="1050183" y="1146387"/>
          <a:ext cx="1082506" cy="5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smtClean="0"/>
            <a:t>2</a:t>
          </a:r>
          <a:endParaRPr lang="fr-FR" sz="3700" kern="1200" dirty="0"/>
        </a:p>
      </dsp:txBody>
      <dsp:txXfrm>
        <a:off x="1050183" y="1146387"/>
        <a:ext cx="1082506" cy="541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D606E-DF19-4F7C-A171-603B81C89F59}">
      <dsp:nvSpPr>
        <dsp:cNvPr id="0" name=""/>
        <dsp:cNvSpPr/>
      </dsp:nvSpPr>
      <dsp:spPr>
        <a:xfrm>
          <a:off x="582231" y="221387"/>
          <a:ext cx="1939943" cy="1940375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87005-E32E-4C25-8438-1AD87DCBF656}">
      <dsp:nvSpPr>
        <dsp:cNvPr id="0" name=""/>
        <dsp:cNvSpPr/>
      </dsp:nvSpPr>
      <dsp:spPr>
        <a:xfrm>
          <a:off x="1010639" y="923803"/>
          <a:ext cx="1082506" cy="5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smtClean="0"/>
            <a:t>1</a:t>
          </a:r>
          <a:endParaRPr lang="fr-FR" sz="3700" kern="1200" dirty="0"/>
        </a:p>
      </dsp:txBody>
      <dsp:txXfrm>
        <a:off x="1010639" y="923803"/>
        <a:ext cx="1082506" cy="541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D606E-DF19-4F7C-A171-603B81C89F59}">
      <dsp:nvSpPr>
        <dsp:cNvPr id="0" name=""/>
        <dsp:cNvSpPr/>
      </dsp:nvSpPr>
      <dsp:spPr>
        <a:xfrm>
          <a:off x="582231" y="221387"/>
          <a:ext cx="1939943" cy="1940375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87005-E32E-4C25-8438-1AD87DCBF656}">
      <dsp:nvSpPr>
        <dsp:cNvPr id="0" name=""/>
        <dsp:cNvSpPr/>
      </dsp:nvSpPr>
      <dsp:spPr>
        <a:xfrm>
          <a:off x="1010639" y="923803"/>
          <a:ext cx="1082506" cy="5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smtClean="0"/>
            <a:t>1</a:t>
          </a:r>
          <a:endParaRPr lang="fr-FR" sz="3700" kern="1200" dirty="0"/>
        </a:p>
      </dsp:txBody>
      <dsp:txXfrm>
        <a:off x="1010639" y="923803"/>
        <a:ext cx="1082506" cy="541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D79ED-2290-4F69-85E4-80AEFE802F35}">
      <dsp:nvSpPr>
        <dsp:cNvPr id="0" name=""/>
        <dsp:cNvSpPr/>
      </dsp:nvSpPr>
      <dsp:spPr>
        <a:xfrm>
          <a:off x="673932" y="445151"/>
          <a:ext cx="1939943" cy="1940375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520CF-BD08-4DB3-B731-E1EFDD451337}">
      <dsp:nvSpPr>
        <dsp:cNvPr id="0" name=""/>
        <dsp:cNvSpPr/>
      </dsp:nvSpPr>
      <dsp:spPr>
        <a:xfrm>
          <a:off x="1050183" y="1146387"/>
          <a:ext cx="1082506" cy="5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smtClean="0"/>
            <a:t>2</a:t>
          </a:r>
          <a:endParaRPr lang="fr-FR" sz="3700" kern="1200" dirty="0"/>
        </a:p>
      </dsp:txBody>
      <dsp:txXfrm>
        <a:off x="1050183" y="1146387"/>
        <a:ext cx="1082506" cy="541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5826A-E458-4BDE-9AA3-E1CD05F2CD11}">
      <dsp:nvSpPr>
        <dsp:cNvPr id="0" name=""/>
        <dsp:cNvSpPr/>
      </dsp:nvSpPr>
      <dsp:spPr>
        <a:xfrm>
          <a:off x="582231" y="221387"/>
          <a:ext cx="1939943" cy="1940375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bg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E504A-B62C-4CA6-B29E-26EDE60A33DC}">
      <dsp:nvSpPr>
        <dsp:cNvPr id="0" name=""/>
        <dsp:cNvSpPr/>
      </dsp:nvSpPr>
      <dsp:spPr>
        <a:xfrm>
          <a:off x="1010639" y="923803"/>
          <a:ext cx="1082506" cy="5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smtClean="0"/>
            <a:t>3</a:t>
          </a:r>
          <a:endParaRPr lang="fr-FR" sz="3700" kern="1200" dirty="0"/>
        </a:p>
      </dsp:txBody>
      <dsp:txXfrm>
        <a:off x="1010639" y="923803"/>
        <a:ext cx="1082506" cy="54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7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97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50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27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 err="1" smtClean="0">
                <a:solidFill>
                  <a:srgbClr val="666666"/>
                </a:solidFill>
              </a:rPr>
              <a:t>Özlem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Usluer</a:t>
            </a:r>
            <a:r>
              <a:rPr lang="fr-FR" sz="1200" i="1" dirty="0" smtClean="0">
                <a:solidFill>
                  <a:srgbClr val="666666"/>
                </a:solidFill>
              </a:rPr>
              <a:t>, J. Mater. </a:t>
            </a:r>
            <a:r>
              <a:rPr lang="fr-FR" sz="1200" i="1" dirty="0" err="1" smtClean="0">
                <a:solidFill>
                  <a:srgbClr val="666666"/>
                </a:solidFill>
              </a:rPr>
              <a:t>Chem</a:t>
            </a:r>
            <a:r>
              <a:rPr lang="fr-FR" sz="1200" i="1" dirty="0" smtClean="0">
                <a:solidFill>
                  <a:srgbClr val="666666"/>
                </a:solidFill>
              </a:rPr>
              <a:t>. C, </a:t>
            </a:r>
            <a:r>
              <a:rPr lang="fr-FR" sz="1200" b="1" i="1" dirty="0" smtClean="0">
                <a:solidFill>
                  <a:srgbClr val="666666"/>
                </a:solidFill>
              </a:rPr>
              <a:t>2014</a:t>
            </a:r>
            <a:r>
              <a:rPr lang="fr-FR" sz="1200" i="1" dirty="0" smtClean="0">
                <a:solidFill>
                  <a:srgbClr val="666666"/>
                </a:solidFill>
              </a:rPr>
              <a:t>, 2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23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 bwMode="gray"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 bwMode="gray"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A0701655-DB86-4BDD-ACDB-98A835538BBF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 bwMode="gray"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8.png"/><Relationship Id="rId18" Type="http://schemas.microsoft.com/office/2007/relationships/diagramDrawing" Target="../diagrams/drawing4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37.png"/><Relationship Id="rId1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6.png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image" Target="../media/image35.png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3.xml"/><Relationship Id="rId9" Type="http://schemas.openxmlformats.org/officeDocument/2006/relationships/image" Target="../media/image34.png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4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wmf"/><Relationship Id="rId11" Type="http://schemas.openxmlformats.org/officeDocument/2006/relationships/image" Target="../media/image60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9.png"/><Relationship Id="rId4" Type="http://schemas.openxmlformats.org/officeDocument/2006/relationships/image" Target="../media/image54.wmf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png"/><Relationship Id="rId5" Type="http://schemas.openxmlformats.org/officeDocument/2006/relationships/image" Target="../media/image560.png"/><Relationship Id="rId4" Type="http://schemas.openxmlformats.org/officeDocument/2006/relationships/image" Target="../media/image6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62.emf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87.jpeg"/><Relationship Id="rId5" Type="http://schemas.openxmlformats.org/officeDocument/2006/relationships/image" Target="../media/image84.jpeg"/><Relationship Id="rId10" Type="http://schemas.openxmlformats.org/officeDocument/2006/relationships/image" Target="../media/image86.gif"/><Relationship Id="rId4" Type="http://schemas.openxmlformats.org/officeDocument/2006/relationships/image" Target="../media/image36.png"/><Relationship Id="rId9" Type="http://schemas.openxmlformats.org/officeDocument/2006/relationships/image" Target="../media/image8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0.png"/><Relationship Id="rId5" Type="http://schemas.openxmlformats.org/officeDocument/2006/relationships/image" Target="../media/image89.png"/><Relationship Id="rId4" Type="http://schemas.openxmlformats.org/officeDocument/2006/relationships/image" Target="../media/image8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jpeg"/><Relationship Id="rId5" Type="http://schemas.openxmlformats.org/officeDocument/2006/relationships/image" Target="../media/image93.gif"/><Relationship Id="rId10" Type="http://schemas.openxmlformats.org/officeDocument/2006/relationships/image" Target="../media/image3.png"/><Relationship Id="rId4" Type="http://schemas.openxmlformats.org/officeDocument/2006/relationships/image" Target="../media/image92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99.png"/><Relationship Id="rId4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5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43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0.png"/><Relationship Id="rId7" Type="http://schemas.openxmlformats.org/officeDocument/2006/relationships/image" Target="../media/image2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0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563888" y="2348880"/>
            <a:ext cx="5472608" cy="18002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Structure and dopant engineering in PEDOT </a:t>
            </a:r>
            <a:r>
              <a:rPr lang="fr-FR" dirty="0" err="1" smtClean="0">
                <a:solidFill>
                  <a:srgbClr val="FF0000"/>
                </a:solidFill>
              </a:rPr>
              <a:t>thin</a:t>
            </a:r>
            <a:r>
              <a:rPr lang="fr-FR" dirty="0" smtClean="0">
                <a:solidFill>
                  <a:srgbClr val="FF0000"/>
                </a:solidFill>
              </a:rPr>
              <a:t> films for </a:t>
            </a:r>
            <a:r>
              <a:rPr lang="fr-FR" dirty="0" err="1" smtClean="0">
                <a:solidFill>
                  <a:srgbClr val="FF0000"/>
                </a:solidFill>
              </a:rPr>
              <a:t>thermoelectric</a:t>
            </a:r>
            <a:r>
              <a:rPr lang="fr-FR" dirty="0" smtClean="0">
                <a:solidFill>
                  <a:srgbClr val="FF0000"/>
                </a:solidFill>
              </a:rPr>
              <a:t> applications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347864" y="4221088"/>
            <a:ext cx="5796136" cy="1800200"/>
          </a:xfrm>
        </p:spPr>
        <p:txBody>
          <a:bodyPr/>
          <a:lstStyle/>
          <a:p>
            <a:r>
              <a:rPr lang="fr-FR" sz="1600" cap="none" dirty="0" smtClean="0"/>
              <a:t>Magatte Niang GUEYE</a:t>
            </a:r>
          </a:p>
          <a:p>
            <a:r>
              <a:rPr lang="fr-FR" sz="1600" cap="none" dirty="0" smtClean="0"/>
              <a:t>PhD </a:t>
            </a:r>
            <a:r>
              <a:rPr lang="fr-FR" sz="1600" cap="none" dirty="0" err="1" smtClean="0"/>
              <a:t>student</a:t>
            </a:r>
            <a:endParaRPr lang="fr-FR" sz="1600" cap="none" dirty="0" smtClean="0"/>
          </a:p>
          <a:p>
            <a:r>
              <a:rPr lang="fr-FR" sz="1600" cap="none" dirty="0"/>
              <a:t>m</a:t>
            </a:r>
            <a:r>
              <a:rPr lang="fr-FR" sz="1600" cap="none" dirty="0" smtClean="0"/>
              <a:t>agatte.gueye@cea.fr</a:t>
            </a:r>
          </a:p>
          <a:p>
            <a:endParaRPr lang="fr-FR" sz="1600" cap="none" dirty="0"/>
          </a:p>
          <a:p>
            <a:r>
              <a:rPr lang="fr-FR" sz="1600" cap="none" dirty="0" err="1" smtClean="0"/>
              <a:t>December</a:t>
            </a:r>
            <a:r>
              <a:rPr lang="fr-FR" sz="1600" cap="none" dirty="0" smtClean="0"/>
              <a:t> 4., 2017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" name="AutoShape 4" descr="Image result for Li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6" descr="Image result for Lit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2" descr="Résultat de recherche d'images pour &quot;Liten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801"/>
            <a:ext cx="1944216" cy="50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74" y="774091"/>
            <a:ext cx="1904227" cy="117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Résultat de recherche d'images pour &quot;lanef grenoble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116"/>
            <a:ext cx="1962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logo-uga-trans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20" y="-93712"/>
            <a:ext cx="2932788" cy="153238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9066" y="2557703"/>
            <a:ext cx="36306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Liten</a:t>
            </a:r>
            <a:r>
              <a:rPr lang="fr-FR" sz="1600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Dr. Alexandre CARELLA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Dr. Etienne </a:t>
            </a:r>
            <a:r>
              <a:rPr lang="fr-FR" sz="1600" dirty="0" smtClean="0">
                <a:solidFill>
                  <a:schemeClr val="bg1"/>
                </a:solidFill>
              </a:rPr>
              <a:t>YVENOU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Amélie </a:t>
            </a:r>
            <a:r>
              <a:rPr lang="fr-FR" sz="1600" dirty="0" err="1" smtClean="0">
                <a:solidFill>
                  <a:schemeClr val="bg1"/>
                </a:solidFill>
              </a:rPr>
              <a:t>Schultheiss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Dr. Nicolas MASSONNET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Sophie BRENET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Dr. Anass BENAYAD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Dr. Jean-Pierre SIMONATO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INAC: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Dr. Jérôme FAURE-VINCENT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Dr. Stéphanie POUGET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Dr. François RIEUTORD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Dr. Hanako OKUNO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Dr. </a:t>
            </a:r>
            <a:r>
              <a:rPr lang="fr-FR" sz="1600" dirty="0">
                <a:solidFill>
                  <a:schemeClr val="bg1"/>
                </a:solidFill>
              </a:rPr>
              <a:t>Renaud DEMADRILLE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: PEDOT:PSS as TE </a:t>
            </a:r>
            <a:r>
              <a:rPr lang="fr-FR" dirty="0" err="1" smtClean="0"/>
              <a:t>material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99992" y="2060848"/>
            <a:ext cx="432035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600" dirty="0">
                <a:solidFill>
                  <a:srgbClr val="1B04C8"/>
                </a:solidFill>
              </a:rPr>
              <a:t>Poly(3,4-ethylenedioxythiophene)</a:t>
            </a:r>
          </a:p>
          <a:p>
            <a:pPr algn="ctr">
              <a:buClr>
                <a:schemeClr val="tx1"/>
              </a:buClr>
            </a:pPr>
            <a:r>
              <a:rPr lang="en-US" sz="1600" dirty="0">
                <a:solidFill>
                  <a:srgbClr val="666666"/>
                </a:solidFill>
              </a:rPr>
              <a:t>+ </a:t>
            </a:r>
          </a:p>
          <a:p>
            <a:pPr algn="ctr">
              <a:buClr>
                <a:schemeClr val="tx1"/>
              </a:buClr>
            </a:pPr>
            <a:r>
              <a:rPr lang="en-US" sz="1600" dirty="0">
                <a:solidFill>
                  <a:srgbClr val="00B050"/>
                </a:solidFill>
              </a:rPr>
              <a:t>poly(styrene </a:t>
            </a:r>
            <a:r>
              <a:rPr lang="en-US" sz="1600" dirty="0" err="1">
                <a:solidFill>
                  <a:srgbClr val="00B050"/>
                </a:solidFill>
              </a:rPr>
              <a:t>sulfonate</a:t>
            </a:r>
            <a:r>
              <a:rPr lang="en-US" sz="1600" dirty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>
              <a:solidFill>
                <a:srgbClr val="666666"/>
              </a:solidFill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Dispersion in water (hydrophilic PSS)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>
              <a:solidFill>
                <a:srgbClr val="666666"/>
              </a:solidFill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Primary doping </a:t>
            </a:r>
            <a:r>
              <a:rPr lang="en-US" sz="1600" dirty="0">
                <a:solidFill>
                  <a:srgbClr val="666666"/>
                </a:solidFill>
              </a:rPr>
              <a:t>induced by PSS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>
              <a:solidFill>
                <a:srgbClr val="666666"/>
              </a:solidFill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Secondary doping </a:t>
            </a:r>
            <a:r>
              <a:rPr lang="en-US" sz="1600" dirty="0">
                <a:solidFill>
                  <a:srgbClr val="666666"/>
                </a:solidFill>
              </a:rPr>
              <a:t>by dipping in ethylene glycol (EG) and annealing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>
              <a:solidFill>
                <a:srgbClr val="666666"/>
              </a:solidFill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666666"/>
                </a:solidFill>
              </a:rPr>
              <a:t>σ</a:t>
            </a:r>
            <a:r>
              <a:rPr lang="en-US" sz="1600" dirty="0" smtClean="0">
                <a:solidFill>
                  <a:srgbClr val="666666"/>
                </a:solidFill>
              </a:rPr>
              <a:t> </a:t>
            </a:r>
            <a:r>
              <a:rPr lang="en-US" sz="1600" dirty="0">
                <a:solidFill>
                  <a:srgbClr val="666666"/>
                </a:solidFill>
              </a:rPr>
              <a:t>= 1000 S/cm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err="1">
                <a:solidFill>
                  <a:srgbClr val="666666"/>
                </a:solidFill>
              </a:rPr>
              <a:t>Seebeck</a:t>
            </a:r>
            <a:r>
              <a:rPr lang="en-US" sz="1600" dirty="0">
                <a:solidFill>
                  <a:srgbClr val="666666"/>
                </a:solidFill>
              </a:rPr>
              <a:t> coefficient :  18  </a:t>
            </a:r>
            <a:r>
              <a:rPr lang="en-US" sz="1600" dirty="0" smtClean="0">
                <a:solidFill>
                  <a:srgbClr val="666666"/>
                </a:solidFill>
              </a:rPr>
              <a:t>µV K</a:t>
            </a:r>
            <a:r>
              <a:rPr lang="en-US" sz="1600" baseline="30000" dirty="0" smtClean="0">
                <a:solidFill>
                  <a:srgbClr val="666666"/>
                </a:solidFill>
              </a:rPr>
              <a:t>-1</a:t>
            </a:r>
            <a:endParaRPr lang="en-US" sz="1600" baseline="30000" dirty="0">
              <a:solidFill>
                <a:srgbClr val="666666"/>
              </a:solidFill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3480" y="2079510"/>
            <a:ext cx="4216512" cy="289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81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contenu 11"/>
          <p:cNvSpPr txBox="1">
            <a:spLocks/>
          </p:cNvSpPr>
          <p:nvPr/>
        </p:nvSpPr>
        <p:spPr bwMode="gray">
          <a:xfrm>
            <a:off x="4395520" y="1078195"/>
            <a:ext cx="3038717" cy="1093862"/>
          </a:xfrm>
          <a:prstGeom prst="rect">
            <a:avLst/>
          </a:prstGeom>
          <a:ln>
            <a:solidFill>
              <a:schemeClr val="bg2"/>
            </a:solidFill>
            <a:prstDash val="dash"/>
          </a:ln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 err="1" smtClean="0"/>
              <a:t>PEDOT:OTf</a:t>
            </a:r>
            <a:r>
              <a:rPr lang="en-US" sz="1200" dirty="0" smtClean="0"/>
              <a:t> </a:t>
            </a:r>
          </a:p>
          <a:p>
            <a:pPr lvl="3"/>
            <a:r>
              <a:rPr lang="el-GR" sz="1200" dirty="0" smtClean="0"/>
              <a:t>σ</a:t>
            </a:r>
            <a:r>
              <a:rPr lang="fr-FR" sz="1200" dirty="0" smtClean="0"/>
              <a:t> =</a:t>
            </a:r>
            <a:r>
              <a:rPr lang="en-US" sz="1200" dirty="0"/>
              <a:t> 1218 S.cm</a:t>
            </a:r>
            <a:r>
              <a:rPr lang="en-US" sz="1200" baseline="30000" dirty="0"/>
              <a:t>-1</a:t>
            </a:r>
          </a:p>
          <a:p>
            <a:pPr marL="0" lvl="1" indent="0">
              <a:buNone/>
            </a:pPr>
            <a:r>
              <a:rPr lang="en-US" sz="1200" i="1" dirty="0" smtClean="0"/>
              <a:t>	</a:t>
            </a:r>
            <a:r>
              <a:rPr lang="en-US" sz="1050" i="1" dirty="0" smtClean="0"/>
              <a:t>N. Massonnet, A. </a:t>
            </a:r>
            <a:r>
              <a:rPr lang="en-US" sz="1050" i="1" dirty="0" err="1" smtClean="0"/>
              <a:t>Carella</a:t>
            </a:r>
            <a:r>
              <a:rPr lang="en-US" sz="1050" i="1" dirty="0" smtClean="0"/>
              <a:t> </a:t>
            </a:r>
            <a:r>
              <a:rPr lang="en-US" sz="1050" i="1" dirty="0"/>
              <a:t>et al., </a:t>
            </a:r>
            <a:r>
              <a:rPr lang="de-DE" sz="1050" i="1" dirty="0" smtClean="0"/>
              <a:t>Chemical Science, </a:t>
            </a:r>
            <a:r>
              <a:rPr lang="de-DE" sz="1050" b="1" i="1" dirty="0"/>
              <a:t>2015</a:t>
            </a:r>
            <a:r>
              <a:rPr lang="de-DE" sz="1050" i="1" dirty="0"/>
              <a:t>, </a:t>
            </a:r>
            <a:r>
              <a:rPr lang="de-DE" sz="1050" i="1" dirty="0" smtClean="0"/>
              <a:t>6, 412</a:t>
            </a:r>
            <a:endParaRPr lang="en-US" sz="12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Improving</a:t>
            </a:r>
            <a:r>
              <a:rPr lang="fr-FR" dirty="0" smtClean="0"/>
              <a:t> the </a:t>
            </a:r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280350721"/>
              </p:ext>
            </p:extLst>
          </p:nvPr>
        </p:nvGraphicFramePr>
        <p:xfrm>
          <a:off x="6421182" y="885138"/>
          <a:ext cx="3104407" cy="238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661583" y="2203362"/>
            <a:ext cx="228780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counter</a:t>
            </a:r>
            <a:r>
              <a:rPr lang="fr-FR" dirty="0" smtClean="0"/>
              <a:t> ions</a:t>
            </a:r>
            <a:endParaRPr lang="fr-FR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9"/>
          <a:stretch>
            <a:fillRect/>
          </a:stretch>
        </p:blipFill>
        <p:spPr bwMode="auto">
          <a:xfrm>
            <a:off x="300236" y="1225674"/>
            <a:ext cx="3695700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9"/>
          <a:stretch>
            <a:fillRect/>
          </a:stretch>
        </p:blipFill>
        <p:spPr bwMode="auto">
          <a:xfrm>
            <a:off x="300236" y="1225674"/>
            <a:ext cx="3695700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6" y="2379787"/>
            <a:ext cx="369570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676907" y="1441698"/>
            <a:ext cx="814189" cy="958106"/>
            <a:chOff x="3707904" y="4980141"/>
            <a:chExt cx="814189" cy="958106"/>
          </a:xfrm>
        </p:grpSpPr>
        <p:cxnSp>
          <p:nvCxnSpPr>
            <p:cNvPr id="13" name="Connecteur droit 12"/>
            <p:cNvCxnSpPr>
              <a:endCxn id="19" idx="0"/>
            </p:cNvCxnSpPr>
            <p:nvPr/>
          </p:nvCxnSpPr>
          <p:spPr>
            <a:xfrm>
              <a:off x="4139952" y="5229200"/>
              <a:ext cx="4856" cy="43204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3911538" y="5314419"/>
              <a:ext cx="228414" cy="13080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endCxn id="16" idx="1"/>
            </p:cNvCxnSpPr>
            <p:nvPr/>
          </p:nvCxnSpPr>
          <p:spPr>
            <a:xfrm flipV="1">
              <a:off x="4139952" y="5299278"/>
              <a:ext cx="238125" cy="14595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4378077" y="5168473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707904" y="5183614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025745" y="4980141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911538" y="5661248"/>
              <a:ext cx="466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SO</a:t>
              </a:r>
              <a:r>
                <a:rPr lang="fr-FR" sz="700" b="1" dirty="0"/>
                <a:t>3</a:t>
              </a:r>
              <a:endParaRPr lang="fr-FR" sz="1200" b="1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877914" y="1462286"/>
            <a:ext cx="814189" cy="958106"/>
            <a:chOff x="3707904" y="4980141"/>
            <a:chExt cx="814189" cy="958106"/>
          </a:xfrm>
        </p:grpSpPr>
        <p:cxnSp>
          <p:nvCxnSpPr>
            <p:cNvPr id="21" name="Connecteur droit 20"/>
            <p:cNvCxnSpPr>
              <a:endCxn id="27" idx="0"/>
            </p:cNvCxnSpPr>
            <p:nvPr/>
          </p:nvCxnSpPr>
          <p:spPr>
            <a:xfrm>
              <a:off x="4139952" y="5229200"/>
              <a:ext cx="4856" cy="43204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3911538" y="5314419"/>
              <a:ext cx="228414" cy="13080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endCxn id="24" idx="1"/>
            </p:cNvCxnSpPr>
            <p:nvPr/>
          </p:nvCxnSpPr>
          <p:spPr>
            <a:xfrm flipV="1">
              <a:off x="4139952" y="5299278"/>
              <a:ext cx="238125" cy="14595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4378077" y="5168473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707904" y="5183614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025745" y="4980141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911538" y="5661248"/>
              <a:ext cx="466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SO</a:t>
              </a:r>
              <a:r>
                <a:rPr lang="fr-FR" sz="700" b="1" dirty="0" smtClean="0"/>
                <a:t>3</a:t>
              </a:r>
              <a:endParaRPr lang="fr-FR" sz="1200" b="1" dirty="0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53" y="2043767"/>
            <a:ext cx="247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38" y="2052995"/>
            <a:ext cx="247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4956536" y="3718028"/>
            <a:ext cx="199285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fr-FR" dirty="0" err="1" smtClean="0"/>
              <a:t>Solvent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277136" y="5394154"/>
            <a:ext cx="1672253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fr-FR" dirty="0" smtClean="0"/>
              <a:t>Acid </a:t>
            </a:r>
            <a:r>
              <a:rPr lang="fr-FR" dirty="0" err="1" smtClean="0"/>
              <a:t>treatment</a:t>
            </a:r>
            <a:endParaRPr lang="fr-FR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97" r="1503" b="1079"/>
          <a:stretch/>
        </p:blipFill>
        <p:spPr bwMode="auto">
          <a:xfrm>
            <a:off x="363334" y="4002068"/>
            <a:ext cx="3456384" cy="261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Diagramme 36"/>
          <p:cNvGraphicFramePr/>
          <p:nvPr>
            <p:extLst>
              <p:ext uri="{D42A27DB-BD31-4B8C-83A1-F6EECF244321}">
                <p14:modId xmlns:p14="http://schemas.microsoft.com/office/powerpoint/2010/main" val="2764787978"/>
              </p:ext>
            </p:extLst>
          </p:nvPr>
        </p:nvGraphicFramePr>
        <p:xfrm>
          <a:off x="6395918" y="2399804"/>
          <a:ext cx="3104407" cy="238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8" name="Diagramme 37"/>
          <p:cNvGraphicFramePr/>
          <p:nvPr>
            <p:extLst>
              <p:ext uri="{D42A27DB-BD31-4B8C-83A1-F6EECF244321}">
                <p14:modId xmlns:p14="http://schemas.microsoft.com/office/powerpoint/2010/main" val="57902046"/>
              </p:ext>
            </p:extLst>
          </p:nvPr>
        </p:nvGraphicFramePr>
        <p:xfrm>
          <a:off x="6515967" y="4351701"/>
          <a:ext cx="3104407" cy="238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20651" y="6608385"/>
            <a:ext cx="414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>
                <a:solidFill>
                  <a:srgbClr val="666666"/>
                </a:solidFill>
              </a:rPr>
              <a:t>Jingkun</a:t>
            </a:r>
            <a:r>
              <a:rPr lang="fr-FR" sz="1200" i="1" dirty="0" smtClean="0">
                <a:solidFill>
                  <a:srgbClr val="666666"/>
                </a:solidFill>
              </a:rPr>
              <a:t> Xu et </a:t>
            </a:r>
            <a:r>
              <a:rPr lang="fr-FR" sz="1200" i="1" dirty="0">
                <a:solidFill>
                  <a:srgbClr val="666666"/>
                </a:solidFill>
              </a:rPr>
              <a:t>al., </a:t>
            </a:r>
            <a:r>
              <a:rPr lang="fr-FR" sz="1200" i="1" dirty="0" smtClean="0">
                <a:solidFill>
                  <a:srgbClr val="666666"/>
                </a:solidFill>
              </a:rPr>
              <a:t>Adv. Electron. Mater., </a:t>
            </a:r>
            <a:r>
              <a:rPr lang="fr-FR" sz="1200" b="1" i="1" dirty="0" smtClean="0">
                <a:solidFill>
                  <a:srgbClr val="666666"/>
                </a:solidFill>
              </a:rPr>
              <a:t>2015</a:t>
            </a:r>
            <a:r>
              <a:rPr lang="fr-FR" sz="1200" i="1" dirty="0" smtClean="0">
                <a:solidFill>
                  <a:srgbClr val="666666"/>
                </a:solidFill>
              </a:rPr>
              <a:t>, 1, 1500017 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1754 -0.0472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Graphic spid="7" grpId="0">
        <p:bldAsOne/>
      </p:bldGraphic>
      <p:bldP spid="8" grpId="0" animBg="1"/>
      <p:bldP spid="30" grpId="0" animBg="1"/>
      <p:bldP spid="31" grpId="0" animBg="1"/>
      <p:bldGraphic spid="37" grpId="0">
        <p:bldAsOne/>
      </p:bldGraphic>
      <p:bldGraphic spid="38" grpId="0">
        <p:bldAsOne/>
      </p:bldGraphic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Experiments</a:t>
            </a:r>
            <a:r>
              <a:rPr lang="fr-FR" dirty="0" smtClean="0"/>
              <a:t> &amp; </a:t>
            </a:r>
            <a:r>
              <a:rPr lang="fr-FR" dirty="0" err="1" smtClean="0"/>
              <a:t>characterizatio</a:t>
            </a:r>
            <a:r>
              <a:rPr lang="fr-FR" dirty="0" err="1"/>
              <a:t>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grpSp>
        <p:nvGrpSpPr>
          <p:cNvPr id="69" name="Groupe 68"/>
          <p:cNvGrpSpPr/>
          <p:nvPr/>
        </p:nvGrpSpPr>
        <p:grpSpPr>
          <a:xfrm>
            <a:off x="-20275" y="3836824"/>
            <a:ext cx="4232235" cy="2184464"/>
            <a:chOff x="-20275" y="3068960"/>
            <a:chExt cx="4232235" cy="2184464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0" y="3253626"/>
              <a:ext cx="4102468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-20275" y="3068960"/>
              <a:ext cx="2664296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err="1" smtClean="0"/>
                <a:t>Cosolvent</a:t>
              </a:r>
              <a:r>
                <a:rPr lang="fr-FR" dirty="0" smtClean="0"/>
                <a:t> addition</a:t>
              </a:r>
              <a:endParaRPr lang="fr-FR" dirty="0"/>
            </a:p>
          </p:txBody>
        </p:sp>
        <p:grpSp>
          <p:nvGrpSpPr>
            <p:cNvPr id="52" name="Groupe 51"/>
            <p:cNvGrpSpPr/>
            <p:nvPr/>
          </p:nvGrpSpPr>
          <p:grpSpPr>
            <a:xfrm>
              <a:off x="142898" y="3420914"/>
              <a:ext cx="4069062" cy="1832510"/>
              <a:chOff x="142898" y="3420914"/>
              <a:chExt cx="4069062" cy="1832510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142898" y="3420914"/>
                <a:ext cx="4069062" cy="1832510"/>
                <a:chOff x="2966518" y="3971616"/>
                <a:chExt cx="4069062" cy="1832510"/>
              </a:xfrm>
            </p:grpSpPr>
            <p:grpSp>
              <p:nvGrpSpPr>
                <p:cNvPr id="41" name="Groupe 40"/>
                <p:cNvGrpSpPr/>
                <p:nvPr/>
              </p:nvGrpSpPr>
              <p:grpSpPr>
                <a:xfrm>
                  <a:off x="3912914" y="3971616"/>
                  <a:ext cx="1095217" cy="1247735"/>
                  <a:chOff x="4500140" y="3743449"/>
                  <a:chExt cx="1095217" cy="1247735"/>
                </a:xfrm>
              </p:grpSpPr>
              <p:pic>
                <p:nvPicPr>
                  <p:cNvPr id="47" name="Picture 2" descr="http://www.whitemagic.com.au/images/products/bottlejars/clearglass-vial-blacklid-1dram.gi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00140" y="3743449"/>
                    <a:ext cx="1095217" cy="124773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8" name="Rectangle 47"/>
                  <p:cNvSpPr/>
                  <p:nvPr/>
                </p:nvSpPr>
                <p:spPr>
                  <a:xfrm>
                    <a:off x="4838992" y="4432805"/>
                    <a:ext cx="354453" cy="37645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Oval 32"/>
                  <p:cNvSpPr/>
                  <p:nvPr/>
                </p:nvSpPr>
                <p:spPr>
                  <a:xfrm>
                    <a:off x="4838990" y="4753540"/>
                    <a:ext cx="354455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Oval 33"/>
                  <p:cNvSpPr/>
                  <p:nvPr/>
                </p:nvSpPr>
                <p:spPr>
                  <a:xfrm>
                    <a:off x="4838992" y="4366710"/>
                    <a:ext cx="354454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2" name="ZoneTexte 41"/>
                <p:cNvSpPr txBox="1"/>
                <p:nvPr/>
              </p:nvSpPr>
              <p:spPr>
                <a:xfrm>
                  <a:off x="3869803" y="5219351"/>
                  <a:ext cx="110332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Oxidative</a:t>
                  </a:r>
                  <a:r>
                    <a:rPr lang="fr-F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solution</a:t>
                  </a:r>
                  <a:endPara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5712874" y="4434677"/>
                  <a:ext cx="13227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err="1" smtClean="0">
                      <a:solidFill>
                        <a:srgbClr val="FF0000"/>
                      </a:solidFill>
                    </a:rPr>
                    <a:t>PEDOT:OTf-NMP</a:t>
                  </a:r>
                  <a:r>
                    <a:rPr lang="fr-FR" sz="16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4" name="Flèche droite 43"/>
                <p:cNvSpPr/>
                <p:nvPr/>
              </p:nvSpPr>
              <p:spPr>
                <a:xfrm>
                  <a:off x="4682391" y="4556194"/>
                  <a:ext cx="1057045" cy="227888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  <a:prstDash val="dashDot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2966518" y="4153664"/>
                  <a:ext cx="110332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NMP addition</a:t>
                  </a:r>
                  <a:endPara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51" name="Flèche courbée vers le haut 50"/>
              <p:cNvSpPr/>
              <p:nvPr/>
            </p:nvSpPr>
            <p:spPr>
              <a:xfrm>
                <a:off x="551600" y="4563193"/>
                <a:ext cx="963872" cy="292387"/>
              </a:xfrm>
              <a:prstGeom prst="curvedUpArrow">
                <a:avLst/>
              </a:prstGeom>
              <a:solidFill>
                <a:schemeClr val="bg2"/>
              </a:solidFill>
              <a:ln>
                <a:solidFill>
                  <a:srgbClr val="92D05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2" name="Groupe 71"/>
          <p:cNvGrpSpPr/>
          <p:nvPr/>
        </p:nvGrpSpPr>
        <p:grpSpPr>
          <a:xfrm>
            <a:off x="4102468" y="3836824"/>
            <a:ext cx="5006036" cy="2140170"/>
            <a:chOff x="4102468" y="3068960"/>
            <a:chExt cx="5006036" cy="2140170"/>
          </a:xfrm>
        </p:grpSpPr>
        <p:sp>
          <p:nvSpPr>
            <p:cNvPr id="64" name="Rectangle à coins arrondis 63"/>
            <p:cNvSpPr/>
            <p:nvPr/>
          </p:nvSpPr>
          <p:spPr>
            <a:xfrm>
              <a:off x="4211960" y="3253626"/>
              <a:ext cx="4896544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4102468" y="3068960"/>
              <a:ext cx="5006036" cy="2140170"/>
              <a:chOff x="4102468" y="3068960"/>
              <a:chExt cx="5006036" cy="2140170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4102468" y="3068960"/>
                <a:ext cx="2664296" cy="3693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Acid </a:t>
                </a:r>
                <a:r>
                  <a:rPr lang="fr-FR" dirty="0" err="1" smtClean="0"/>
                  <a:t>treatment</a:t>
                </a:r>
                <a:endParaRPr lang="fr-FR" dirty="0"/>
              </a:p>
            </p:txBody>
          </p:sp>
          <p:grpSp>
            <p:nvGrpSpPr>
              <p:cNvPr id="61" name="Groupe 60"/>
              <p:cNvGrpSpPr/>
              <p:nvPr/>
            </p:nvGrpSpPr>
            <p:grpSpPr>
              <a:xfrm>
                <a:off x="4211960" y="3438292"/>
                <a:ext cx="4896544" cy="1770838"/>
                <a:chOff x="3957336" y="3844145"/>
                <a:chExt cx="4896544" cy="1770838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4342553" y="4310454"/>
                  <a:ext cx="1080120" cy="924570"/>
                </a:xfrm>
                <a:prstGeom prst="rect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>
                <a:xfrm>
                  <a:off x="4083232" y="5270859"/>
                  <a:ext cx="17463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Substrate</a:t>
                  </a:r>
                  <a:r>
                    <a:rPr lang="fr-F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(glass)</a:t>
                  </a:r>
                  <a:endPara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5" name="ZoneTexte 54"/>
                <p:cNvSpPr txBox="1"/>
                <p:nvPr/>
              </p:nvSpPr>
              <p:spPr>
                <a:xfrm>
                  <a:off x="3957336" y="3858166"/>
                  <a:ext cx="1880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PEDOT:OTf-NMP</a:t>
                  </a:r>
                  <a:r>
                    <a:rPr lang="fr-F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film</a:t>
                  </a:r>
                  <a:endPara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6" name="Flèche droite 55"/>
                <p:cNvSpPr/>
                <p:nvPr/>
              </p:nvSpPr>
              <p:spPr>
                <a:xfrm>
                  <a:off x="5692535" y="4721111"/>
                  <a:ext cx="1224136" cy="195338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ZoneTexte 56"/>
                    <p:cNvSpPr txBox="1"/>
                    <p:nvPr/>
                  </p:nvSpPr>
                  <p:spPr>
                    <a:xfrm>
                      <a:off x="5548519" y="4356473"/>
                      <a:ext cx="151216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6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6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𝑆𝑂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ZoneTexte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8519" y="4356473"/>
                      <a:ext cx="1512168" cy="338554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8" name="Rectangle 57"/>
                <p:cNvSpPr/>
                <p:nvPr/>
              </p:nvSpPr>
              <p:spPr>
                <a:xfrm>
                  <a:off x="7189747" y="4316024"/>
                  <a:ext cx="1080120" cy="924570"/>
                </a:xfrm>
                <a:prstGeom prst="rect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" name="ZoneTexte 58"/>
                <p:cNvSpPr txBox="1"/>
                <p:nvPr/>
              </p:nvSpPr>
              <p:spPr>
                <a:xfrm>
                  <a:off x="6930426" y="5276429"/>
                  <a:ext cx="17794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Substrate</a:t>
                  </a:r>
                  <a:r>
                    <a:rPr lang="fr-F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(glass)</a:t>
                  </a:r>
                  <a:endPara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0" name="ZoneTexte 59"/>
                <p:cNvSpPr txBox="1"/>
                <p:nvPr/>
              </p:nvSpPr>
              <p:spPr>
                <a:xfrm>
                  <a:off x="6827111" y="3844145"/>
                  <a:ext cx="202676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err="1" smtClean="0">
                      <a:solidFill>
                        <a:srgbClr val="FF0000"/>
                      </a:solidFill>
                    </a:rPr>
                    <a:t>PEDOT:Sulf-NMP</a:t>
                  </a:r>
                  <a:r>
                    <a:rPr lang="fr-FR" sz="16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6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3" name="Groupe 2"/>
          <p:cNvGrpSpPr/>
          <p:nvPr/>
        </p:nvGrpSpPr>
        <p:grpSpPr>
          <a:xfrm>
            <a:off x="-63386" y="1253916"/>
            <a:ext cx="9315905" cy="2175084"/>
            <a:chOff x="-63386" y="801442"/>
            <a:chExt cx="9315905" cy="2175084"/>
          </a:xfrm>
        </p:grpSpPr>
        <p:pic>
          <p:nvPicPr>
            <p:cNvPr id="23554" name="Picture 2" descr="See original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89" y="2430971"/>
              <a:ext cx="1031315" cy="51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-63386" y="801442"/>
              <a:ext cx="9315905" cy="2175084"/>
              <a:chOff x="-63386" y="801442"/>
              <a:chExt cx="9315905" cy="2175084"/>
            </a:xfrm>
          </p:grpSpPr>
          <p:grpSp>
            <p:nvGrpSpPr>
              <p:cNvPr id="68" name="Groupe 67"/>
              <p:cNvGrpSpPr/>
              <p:nvPr/>
            </p:nvGrpSpPr>
            <p:grpSpPr>
              <a:xfrm>
                <a:off x="-63386" y="801442"/>
                <a:ext cx="9315905" cy="2175084"/>
                <a:chOff x="-63386" y="801442"/>
                <a:chExt cx="9315905" cy="2175084"/>
              </a:xfrm>
            </p:grpSpPr>
            <p:sp>
              <p:nvSpPr>
                <p:cNvPr id="62" name="Rectangle à coins arrondis 61"/>
                <p:cNvSpPr/>
                <p:nvPr/>
              </p:nvSpPr>
              <p:spPr>
                <a:xfrm>
                  <a:off x="0" y="908720"/>
                  <a:ext cx="9143999" cy="2067806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" name="ZoneTexte 6"/>
                <p:cNvSpPr txBox="1"/>
                <p:nvPr/>
              </p:nvSpPr>
              <p:spPr>
                <a:xfrm>
                  <a:off x="0" y="801442"/>
                  <a:ext cx="2664296" cy="36933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Film </a:t>
                  </a:r>
                  <a:r>
                    <a:rPr lang="fr-FR" dirty="0" err="1" smtClean="0"/>
                    <a:t>deposition</a:t>
                  </a:r>
                  <a:endParaRPr lang="fr-FR" dirty="0"/>
                </a:p>
              </p:txBody>
            </p:sp>
            <p:grpSp>
              <p:nvGrpSpPr>
                <p:cNvPr id="15" name="Groupe 14"/>
                <p:cNvGrpSpPr/>
                <p:nvPr/>
              </p:nvGrpSpPr>
              <p:grpSpPr>
                <a:xfrm>
                  <a:off x="-63386" y="908720"/>
                  <a:ext cx="9315905" cy="2067806"/>
                  <a:chOff x="-109642" y="1296227"/>
                  <a:chExt cx="9315905" cy="2067806"/>
                </a:xfrm>
              </p:grpSpPr>
              <p:grpSp>
                <p:nvGrpSpPr>
                  <p:cNvPr id="16" name="Groupe 15"/>
                  <p:cNvGrpSpPr/>
                  <p:nvPr/>
                </p:nvGrpSpPr>
                <p:grpSpPr>
                  <a:xfrm>
                    <a:off x="-66531" y="1531523"/>
                    <a:ext cx="1095217" cy="1247735"/>
                    <a:chOff x="566951" y="1718036"/>
                    <a:chExt cx="1095217" cy="1247735"/>
                  </a:xfrm>
                </p:grpSpPr>
                <p:pic>
                  <p:nvPicPr>
                    <p:cNvPr id="36" name="Picture 2" descr="http://www.whitemagic.com.au/images/products/bottlejars/clearglass-vial-blacklid-1dram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66951" y="1718036"/>
                      <a:ext cx="1095217" cy="124773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905803" y="2407392"/>
                      <a:ext cx="354453" cy="376458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" name="Oval 32"/>
                    <p:cNvSpPr/>
                    <p:nvPr/>
                  </p:nvSpPr>
                  <p:spPr>
                    <a:xfrm>
                      <a:off x="905801" y="2728127"/>
                      <a:ext cx="354455" cy="132188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" name="Oval 33"/>
                    <p:cNvSpPr/>
                    <p:nvPr/>
                  </p:nvSpPr>
                  <p:spPr>
                    <a:xfrm>
                      <a:off x="905803" y="2341297"/>
                      <a:ext cx="354454" cy="132188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" name="Groupe 16"/>
                  <p:cNvGrpSpPr/>
                  <p:nvPr/>
                </p:nvGrpSpPr>
                <p:grpSpPr>
                  <a:xfrm>
                    <a:off x="2153518" y="1657196"/>
                    <a:ext cx="979282" cy="1061114"/>
                    <a:chOff x="3419872" y="1785978"/>
                    <a:chExt cx="979282" cy="1061114"/>
                  </a:xfrm>
                </p:grpSpPr>
                <p:pic>
                  <p:nvPicPr>
                    <p:cNvPr id="32" name="Picture 20" descr="http://taitec.net/images/products/NR1-2-3_P56_ZU1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0689" r="53660"/>
                    <a:stretch/>
                  </p:blipFill>
                  <p:spPr bwMode="auto">
                    <a:xfrm>
                      <a:off x="3419872" y="1785978"/>
                      <a:ext cx="979282" cy="105145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3" name="Rectangle 32"/>
                    <p:cNvSpPr/>
                    <p:nvPr/>
                  </p:nvSpPr>
                  <p:spPr>
                    <a:xfrm rot="2265947">
                      <a:off x="3580667" y="2194162"/>
                      <a:ext cx="290186" cy="581490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Freeform 23"/>
                    <p:cNvSpPr/>
                    <p:nvPr/>
                  </p:nvSpPr>
                  <p:spPr>
                    <a:xfrm>
                      <a:off x="3419872" y="2632025"/>
                      <a:ext cx="294469" cy="215067"/>
                    </a:xfrm>
                    <a:custGeom>
                      <a:avLst/>
                      <a:gdLst>
                        <a:gd name="connsiteX0" fmla="*/ 25698 w 424325"/>
                        <a:gd name="connsiteY0" fmla="*/ 152 h 374080"/>
                        <a:gd name="connsiteX1" fmla="*/ 35426 w 424325"/>
                        <a:gd name="connsiteY1" fmla="*/ 253071 h 374080"/>
                        <a:gd name="connsiteX2" fmla="*/ 45154 w 424325"/>
                        <a:gd name="connsiteY2" fmla="*/ 340620 h 374080"/>
                        <a:gd name="connsiteX3" fmla="*/ 84064 w 424325"/>
                        <a:gd name="connsiteY3" fmla="*/ 369803 h 374080"/>
                        <a:gd name="connsiteX4" fmla="*/ 142430 w 424325"/>
                        <a:gd name="connsiteY4" fmla="*/ 369803 h 374080"/>
                        <a:gd name="connsiteX5" fmla="*/ 288345 w 424325"/>
                        <a:gd name="connsiteY5" fmla="*/ 330893 h 374080"/>
                        <a:gd name="connsiteX6" fmla="*/ 366166 w 424325"/>
                        <a:gd name="connsiteY6" fmla="*/ 291982 h 374080"/>
                        <a:gd name="connsiteX7" fmla="*/ 405077 w 424325"/>
                        <a:gd name="connsiteY7" fmla="*/ 291982 h 374080"/>
                        <a:gd name="connsiteX8" fmla="*/ 25698 w 424325"/>
                        <a:gd name="connsiteY8" fmla="*/ 152 h 374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4325" h="374080">
                          <a:moveTo>
                            <a:pt x="25698" y="152"/>
                          </a:moveTo>
                          <a:cubicBezTo>
                            <a:pt x="-35910" y="-6333"/>
                            <a:pt x="32183" y="196326"/>
                            <a:pt x="35426" y="253071"/>
                          </a:cubicBezTo>
                          <a:cubicBezTo>
                            <a:pt x="38669" y="309816"/>
                            <a:pt x="37048" y="321165"/>
                            <a:pt x="45154" y="340620"/>
                          </a:cubicBezTo>
                          <a:cubicBezTo>
                            <a:pt x="53260" y="360075"/>
                            <a:pt x="67851" y="364939"/>
                            <a:pt x="84064" y="369803"/>
                          </a:cubicBezTo>
                          <a:cubicBezTo>
                            <a:pt x="100277" y="374667"/>
                            <a:pt x="108383" y="376288"/>
                            <a:pt x="142430" y="369803"/>
                          </a:cubicBezTo>
                          <a:cubicBezTo>
                            <a:pt x="176477" y="363318"/>
                            <a:pt x="251056" y="343863"/>
                            <a:pt x="288345" y="330893"/>
                          </a:cubicBezTo>
                          <a:cubicBezTo>
                            <a:pt x="325634" y="317923"/>
                            <a:pt x="346711" y="298467"/>
                            <a:pt x="366166" y="291982"/>
                          </a:cubicBezTo>
                          <a:cubicBezTo>
                            <a:pt x="385621" y="285497"/>
                            <a:pt x="458579" y="337378"/>
                            <a:pt x="405077" y="291982"/>
                          </a:cubicBezTo>
                          <a:cubicBezTo>
                            <a:pt x="351575" y="246586"/>
                            <a:pt x="87306" y="6637"/>
                            <a:pt x="25698" y="152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Oval 24"/>
                    <p:cNvSpPr/>
                    <p:nvPr/>
                  </p:nvSpPr>
                  <p:spPr>
                    <a:xfrm>
                      <a:off x="3635575" y="2278147"/>
                      <a:ext cx="382948" cy="139333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-109642" y="2779258"/>
                    <a:ext cx="110332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Oxidative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solution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9" name="ZoneTexte 18"/>
                  <p:cNvSpPr txBox="1"/>
                  <p:nvPr/>
                </p:nvSpPr>
                <p:spPr>
                  <a:xfrm>
                    <a:off x="880542" y="1547843"/>
                    <a:ext cx="122413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Addition of EDOT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0" name="Flèche droite 19"/>
                  <p:cNvSpPr/>
                  <p:nvPr/>
                </p:nvSpPr>
                <p:spPr>
                  <a:xfrm>
                    <a:off x="3135851" y="2116155"/>
                    <a:ext cx="1224136" cy="195338"/>
                  </a:xfrm>
                  <a:prstGeom prst="rightArrow">
                    <a:avLst/>
                  </a:prstGeom>
                  <a:solidFill>
                    <a:schemeClr val="bg2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" name="ZoneTexte 20"/>
                  <p:cNvSpPr txBox="1"/>
                  <p:nvPr/>
                </p:nvSpPr>
                <p:spPr>
                  <a:xfrm>
                    <a:off x="2901661" y="1670953"/>
                    <a:ext cx="17281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Spin </a:t>
                    </a:r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coating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4848300" y="1751539"/>
                    <a:ext cx="1080120" cy="924570"/>
                  </a:xfrm>
                  <a:prstGeom prst="rect">
                    <a:avLst/>
                  </a:prstGeom>
                  <a:ln w="34925">
                    <a:solidFill>
                      <a:srgbClr val="FFFFFF"/>
                    </a:solidFill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4596271" y="2708920"/>
                    <a:ext cx="191669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Substrate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(glass)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4" name="Flèche droite 23"/>
                  <p:cNvSpPr/>
                  <p:nvPr/>
                </p:nvSpPr>
                <p:spPr>
                  <a:xfrm>
                    <a:off x="885700" y="2118955"/>
                    <a:ext cx="1224136" cy="195338"/>
                  </a:xfrm>
                  <a:prstGeom prst="rightArrow">
                    <a:avLst/>
                  </a:prstGeom>
                  <a:solidFill>
                    <a:schemeClr val="bg2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4414267" y="1296227"/>
                    <a:ext cx="183718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Non </a:t>
                    </a:r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fully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oxidized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deposited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film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7753114" y="1748515"/>
                    <a:ext cx="1080120" cy="924570"/>
                  </a:xfrm>
                  <a:prstGeom prst="rect">
                    <a:avLst/>
                  </a:prstGeom>
                  <a:ln w="34925">
                    <a:solidFill>
                      <a:srgbClr val="FFFFFF"/>
                    </a:solidFill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7398114" y="2708920"/>
                    <a:ext cx="180814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Substrate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(glass)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ZoneTexte 27"/>
                  <p:cNvSpPr txBox="1"/>
                  <p:nvPr/>
                </p:nvSpPr>
                <p:spPr>
                  <a:xfrm>
                    <a:off x="7573094" y="1296227"/>
                    <a:ext cx="151216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err="1" smtClean="0">
                        <a:solidFill>
                          <a:srgbClr val="FF0000"/>
                        </a:solidFill>
                      </a:rPr>
                      <a:t>PEDOT:OTf</a:t>
                    </a:r>
                    <a:r>
                      <a:rPr lang="fr-FR" sz="1600" dirty="0" smtClean="0">
                        <a:solidFill>
                          <a:srgbClr val="FF0000"/>
                        </a:solidFill>
                      </a:rPr>
                      <a:t> film</a:t>
                    </a:r>
                    <a:endParaRPr lang="fr-FR" sz="16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1835696" y="2779258"/>
                    <a:ext cx="122458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EDOT formulation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0" name="Flèche droite 29"/>
                  <p:cNvSpPr/>
                  <p:nvPr/>
                </p:nvSpPr>
                <p:spPr>
                  <a:xfrm>
                    <a:off x="6228184" y="2170886"/>
                    <a:ext cx="1224136" cy="195338"/>
                  </a:xfrm>
                  <a:prstGeom prst="rightArrow">
                    <a:avLst/>
                  </a:prstGeom>
                  <a:solidFill>
                    <a:schemeClr val="bg2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5943167" y="1698870"/>
                    <a:ext cx="17281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Heating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@ 70°C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11" name="Forme libre 10"/>
              <p:cNvSpPr/>
              <p:nvPr/>
            </p:nvSpPr>
            <p:spPr>
              <a:xfrm>
                <a:off x="2457450" y="1647825"/>
                <a:ext cx="266700" cy="133350"/>
              </a:xfrm>
              <a:custGeom>
                <a:avLst/>
                <a:gdLst>
                  <a:gd name="connsiteX0" fmla="*/ 0 w 266700"/>
                  <a:gd name="connsiteY0" fmla="*/ 133350 h 133350"/>
                  <a:gd name="connsiteX1" fmla="*/ 114300 w 266700"/>
                  <a:gd name="connsiteY1" fmla="*/ 0 h 133350"/>
                  <a:gd name="connsiteX2" fmla="*/ 266700 w 266700"/>
                  <a:gd name="connsiteY2" fmla="*/ 114300 h 133350"/>
                  <a:gd name="connsiteX3" fmla="*/ 152400 w 266700"/>
                  <a:gd name="connsiteY3" fmla="*/ 104775 h 133350"/>
                  <a:gd name="connsiteX4" fmla="*/ 0 w 266700"/>
                  <a:gd name="connsiteY4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133350">
                    <a:moveTo>
                      <a:pt x="0" y="133350"/>
                    </a:moveTo>
                    <a:lnTo>
                      <a:pt x="114300" y="0"/>
                    </a:lnTo>
                    <a:lnTo>
                      <a:pt x="266700" y="114300"/>
                    </a:lnTo>
                    <a:lnTo>
                      <a:pt x="152400" y="104775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2530" name="Picture 2" descr="See original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613" y="2122940"/>
              <a:ext cx="380700" cy="54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532" name="Picture 4" descr="See original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7" y="4138155"/>
            <a:ext cx="610405" cy="6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co-solvent</a:t>
            </a:r>
            <a:r>
              <a:rPr lang="fr-FR" dirty="0" smtClean="0"/>
              <a:t> addition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7020272" y="159091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C00000"/>
                </a:solidFill>
              </a:rPr>
              <a:t>Optimum </a:t>
            </a:r>
            <a:r>
              <a:rPr lang="fr-FR" sz="2000" dirty="0" err="1" smtClean="0">
                <a:solidFill>
                  <a:srgbClr val="C00000"/>
                </a:solidFill>
              </a:rPr>
              <a:t>co-solvent</a:t>
            </a:r>
            <a:r>
              <a:rPr lang="fr-FR" sz="2000" dirty="0" smtClean="0">
                <a:solidFill>
                  <a:srgbClr val="C00000"/>
                </a:solidFill>
              </a:rPr>
              <a:t> concentration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179512" y="869299"/>
          <a:ext cx="3528393" cy="245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Graph" r:id="rId3" imgW="4131720" imgH="2879640" progId="Origin50.Graph">
                  <p:embed/>
                </p:oleObj>
              </mc:Choice>
              <mc:Fallback>
                <p:oleObj name="Graph" r:id="rId3" imgW="4131720" imgH="28796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69299"/>
                        <a:ext cx="3528393" cy="2458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/>
          </p:nvPr>
        </p:nvGraphicFramePr>
        <p:xfrm>
          <a:off x="3635896" y="764704"/>
          <a:ext cx="3528392" cy="245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" name="Graph" r:id="rId5" imgW="4131720" imgH="2879640" progId="Origin50.Graph">
                  <p:embed/>
                </p:oleObj>
              </mc:Choice>
              <mc:Fallback>
                <p:oleObj name="Graph" r:id="rId5" imgW="4131720" imgH="28796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764704"/>
                        <a:ext cx="3528392" cy="2458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lipse 10"/>
          <p:cNvSpPr/>
          <p:nvPr/>
        </p:nvSpPr>
        <p:spPr>
          <a:xfrm>
            <a:off x="2080846" y="1027564"/>
            <a:ext cx="936103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48128" y="3738741"/>
            <a:ext cx="6495027" cy="3011933"/>
            <a:chOff x="101002" y="2715843"/>
            <a:chExt cx="6438770" cy="2913987"/>
          </a:xfrm>
        </p:grpSpPr>
        <p:sp>
          <p:nvSpPr>
            <p:cNvPr id="13" name="Rectangle 12"/>
            <p:cNvSpPr/>
            <p:nvPr/>
          </p:nvSpPr>
          <p:spPr>
            <a:xfrm>
              <a:off x="101002" y="2747237"/>
              <a:ext cx="6438770" cy="27901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2771" y="2715843"/>
              <a:ext cx="4735230" cy="2913987"/>
            </a:xfrm>
            <a:prstGeom prst="rect">
              <a:avLst/>
            </a:prstGeom>
          </p:spPr>
        </p:pic>
      </p:grpSp>
      <p:sp>
        <p:nvSpPr>
          <p:cNvPr id="29" name="ZoneTexte 28"/>
          <p:cNvSpPr txBox="1"/>
          <p:nvPr/>
        </p:nvSpPr>
        <p:spPr>
          <a:xfrm>
            <a:off x="683568" y="3550604"/>
            <a:ext cx="2493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666666"/>
                </a:solidFill>
              </a:rPr>
              <a:t>UV-Vis-NIR </a:t>
            </a:r>
            <a:r>
              <a:rPr lang="fr-FR" sz="1600" dirty="0" err="1" smtClean="0">
                <a:solidFill>
                  <a:srgbClr val="666666"/>
                </a:solidFill>
              </a:rPr>
              <a:t>spectroscopy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8128" y="3861048"/>
            <a:ext cx="5792024" cy="29224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112884"/>
              </p:ext>
            </p:extLst>
          </p:nvPr>
        </p:nvGraphicFramePr>
        <p:xfrm>
          <a:off x="-456624" y="4221088"/>
          <a:ext cx="41322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Graph" r:id="rId8" imgW="4131720" imgH="2879640" progId="Origin50.Graph">
                  <p:embed/>
                </p:oleObj>
              </mc:Choice>
              <mc:Fallback>
                <p:oleObj name="Graph" r:id="rId8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456624" y="4221088"/>
                        <a:ext cx="4132263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43512"/>
              </p:ext>
            </p:extLst>
          </p:nvPr>
        </p:nvGraphicFramePr>
        <p:xfrm>
          <a:off x="3043961" y="4221683"/>
          <a:ext cx="41322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" name="Graph" r:id="rId10" imgW="4131720" imgH="2879640" progId="Origin50.Graph">
                  <p:embed/>
                </p:oleObj>
              </mc:Choice>
              <mc:Fallback>
                <p:oleObj name="Graph" r:id="rId10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3961" y="4221683"/>
                        <a:ext cx="4132263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862072" y="4090985"/>
            <a:ext cx="141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666666"/>
                </a:solidFill>
              </a:rPr>
              <a:t>Without</a:t>
            </a:r>
            <a:r>
              <a:rPr lang="fr-FR" sz="1600" dirty="0">
                <a:solidFill>
                  <a:srgbClr val="666666"/>
                </a:solidFill>
              </a:rPr>
              <a:t> NMP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318456" y="4090985"/>
            <a:ext cx="141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666666"/>
                </a:solidFill>
              </a:rPr>
              <a:t>With</a:t>
            </a:r>
            <a:r>
              <a:rPr lang="fr-FR" sz="1600" dirty="0">
                <a:solidFill>
                  <a:srgbClr val="666666"/>
                </a:solidFill>
              </a:rPr>
              <a:t> NMP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0" y="3501008"/>
            <a:ext cx="6439767" cy="3377959"/>
            <a:chOff x="-73319" y="3332925"/>
            <a:chExt cx="6439767" cy="3377959"/>
          </a:xfrm>
        </p:grpSpPr>
        <p:grpSp>
          <p:nvGrpSpPr>
            <p:cNvPr id="36" name="Groupe 35"/>
            <p:cNvGrpSpPr/>
            <p:nvPr/>
          </p:nvGrpSpPr>
          <p:grpSpPr>
            <a:xfrm>
              <a:off x="-73319" y="3332925"/>
              <a:ext cx="6439767" cy="3377959"/>
              <a:chOff x="-73319" y="3332925"/>
              <a:chExt cx="6439767" cy="337795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-73319" y="3332925"/>
                <a:ext cx="6439767" cy="3377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aphicFrame>
            <p:nvGraphicFramePr>
              <p:cNvPr id="39" name="Objet 3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191378" y="3713933"/>
              <a:ext cx="4132263" cy="2879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52" name="Graph" r:id="rId12" imgW="4131720" imgH="2879640" progId="Origin50.Graph">
                      <p:embed/>
                    </p:oleObj>
                  </mc:Choice>
                  <mc:Fallback>
                    <p:oleObj name="Graph" r:id="rId12" imgW="4131720" imgH="2879640" progId="Origin50.Graph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191378" y="3713933"/>
                            <a:ext cx="4132263" cy="2879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" name="ZoneTexte 36"/>
            <p:cNvSpPr txBox="1"/>
            <p:nvPr/>
          </p:nvSpPr>
          <p:spPr>
            <a:xfrm>
              <a:off x="609981" y="3403489"/>
              <a:ext cx="5126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666666"/>
                  </a:solidFill>
                </a:rPr>
                <a:t>UV-Vis-NIR of </a:t>
              </a:r>
              <a:r>
                <a:rPr lang="fr-FR" sz="1600" dirty="0" err="1">
                  <a:solidFill>
                    <a:srgbClr val="666666"/>
                  </a:solidFill>
                </a:rPr>
                <a:t>oxidative</a:t>
              </a:r>
              <a:r>
                <a:rPr lang="fr-FR" sz="1600" dirty="0">
                  <a:solidFill>
                    <a:srgbClr val="666666"/>
                  </a:solidFill>
                </a:rPr>
                <a:t> solution </a:t>
              </a:r>
              <a:r>
                <a:rPr lang="fr-FR" sz="1600" dirty="0" err="1">
                  <a:solidFill>
                    <a:srgbClr val="1B04C8"/>
                  </a:solidFill>
                </a:rPr>
                <a:t>with</a:t>
              </a:r>
              <a:r>
                <a:rPr lang="fr-FR" sz="1600" dirty="0">
                  <a:solidFill>
                    <a:srgbClr val="1B04C8"/>
                  </a:solidFill>
                </a:rPr>
                <a:t> </a:t>
              </a:r>
              <a:r>
                <a:rPr lang="fr-FR" sz="1600" dirty="0">
                  <a:solidFill>
                    <a:srgbClr val="666666"/>
                  </a:solidFill>
                </a:rPr>
                <a:t>and </a:t>
              </a:r>
              <a:r>
                <a:rPr lang="fr-FR" sz="1600" dirty="0" err="1">
                  <a:solidFill>
                    <a:srgbClr val="FFC000"/>
                  </a:solidFill>
                </a:rPr>
                <a:t>without</a:t>
              </a:r>
              <a:r>
                <a:rPr lang="fr-FR" sz="1600" dirty="0">
                  <a:solidFill>
                    <a:srgbClr val="FFC000"/>
                  </a:solidFill>
                </a:rPr>
                <a:t> </a:t>
              </a:r>
              <a:r>
                <a:rPr lang="fr-FR" sz="1600" dirty="0">
                  <a:solidFill>
                    <a:srgbClr val="666666"/>
                  </a:solidFill>
                </a:rPr>
                <a:t>NMP</a:t>
              </a: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5940152" y="4745309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olidFill>
                  <a:srgbClr val="C00000"/>
                </a:solidFill>
              </a:rPr>
              <a:t>Polymerization</a:t>
            </a:r>
            <a:r>
              <a:rPr lang="fr-FR" sz="2000" dirty="0" smtClean="0">
                <a:solidFill>
                  <a:srgbClr val="C00000"/>
                </a:solidFill>
              </a:rPr>
              <a:t> rate </a:t>
            </a:r>
            <a:r>
              <a:rPr lang="fr-FR" sz="2000" dirty="0" err="1" smtClean="0">
                <a:solidFill>
                  <a:srgbClr val="C00000"/>
                </a:solidFill>
              </a:rPr>
              <a:t>slowed</a:t>
            </a:r>
            <a:r>
              <a:rPr lang="fr-FR" sz="2000" dirty="0" smtClean="0">
                <a:solidFill>
                  <a:srgbClr val="C00000"/>
                </a:solidFill>
              </a:rPr>
              <a:t> down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03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" grpId="0" animBg="1"/>
      <p:bldP spid="29" grpId="0"/>
      <p:bldP spid="8" grpId="0" animBg="1"/>
      <p:bldP spid="33" grpId="0"/>
      <p:bldP spid="34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Origin</a:t>
            </a:r>
            <a:r>
              <a:rPr lang="fr-FR" dirty="0" smtClean="0"/>
              <a:t> of the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el-GR" cap="none" dirty="0" smtClean="0"/>
              <a:t>σ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770406" y="979282"/>
            <a:ext cx="3097380" cy="1784573"/>
            <a:chOff x="-20275" y="3068960"/>
            <a:chExt cx="4232235" cy="215794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0" y="3253626"/>
              <a:ext cx="4102468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-20275" y="3068960"/>
              <a:ext cx="2664296" cy="3077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Cosolvent</a:t>
              </a:r>
              <a:r>
                <a:rPr lang="fr-FR" sz="1400" dirty="0" smtClean="0"/>
                <a:t> addition</a:t>
              </a:r>
              <a:endParaRPr lang="fr-FR" sz="1400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42898" y="3420914"/>
              <a:ext cx="4069062" cy="1805990"/>
              <a:chOff x="142898" y="3420914"/>
              <a:chExt cx="4069062" cy="1805990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142898" y="3420914"/>
                <a:ext cx="4069062" cy="1805990"/>
                <a:chOff x="2966518" y="3971616"/>
                <a:chExt cx="4069062" cy="1805990"/>
              </a:xfrm>
            </p:grpSpPr>
            <p:grpSp>
              <p:nvGrpSpPr>
                <p:cNvPr id="13" name="Groupe 12"/>
                <p:cNvGrpSpPr/>
                <p:nvPr/>
              </p:nvGrpSpPr>
              <p:grpSpPr>
                <a:xfrm>
                  <a:off x="3912914" y="3971616"/>
                  <a:ext cx="1095217" cy="1247735"/>
                  <a:chOff x="4500140" y="3743449"/>
                  <a:chExt cx="1095217" cy="1247735"/>
                </a:xfrm>
              </p:grpSpPr>
              <p:pic>
                <p:nvPicPr>
                  <p:cNvPr id="18" name="Picture 2" descr="http://www.whitemagic.com.au/images/products/bottlejars/clearglass-vial-blacklid-1dram.gi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00140" y="3743449"/>
                    <a:ext cx="1095217" cy="124773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" name="Rectangle 18"/>
                  <p:cNvSpPr/>
                  <p:nvPr/>
                </p:nvSpPr>
                <p:spPr>
                  <a:xfrm>
                    <a:off x="4838992" y="4432805"/>
                    <a:ext cx="354453" cy="37645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Oval 32"/>
                  <p:cNvSpPr/>
                  <p:nvPr/>
                </p:nvSpPr>
                <p:spPr>
                  <a:xfrm>
                    <a:off x="4838990" y="4753540"/>
                    <a:ext cx="354455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Oval 33"/>
                  <p:cNvSpPr/>
                  <p:nvPr/>
                </p:nvSpPr>
                <p:spPr>
                  <a:xfrm>
                    <a:off x="4838992" y="4366710"/>
                    <a:ext cx="354454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ZoneTexte 13"/>
                <p:cNvSpPr txBox="1"/>
                <p:nvPr/>
              </p:nvSpPr>
              <p:spPr>
                <a:xfrm>
                  <a:off x="3869801" y="5219351"/>
                  <a:ext cx="1597838" cy="558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Oxidative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solution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5467640" y="4434678"/>
                  <a:ext cx="1567940" cy="558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err="1" smtClean="0">
                      <a:solidFill>
                        <a:srgbClr val="FF0000"/>
                      </a:solidFill>
                    </a:rPr>
                    <a:t>PEDOT:OTf-NMP</a:t>
                  </a:r>
                  <a:r>
                    <a:rPr lang="fr-FR" sz="12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Flèche droite 15"/>
                <p:cNvSpPr/>
                <p:nvPr/>
              </p:nvSpPr>
              <p:spPr>
                <a:xfrm>
                  <a:off x="4682392" y="4594876"/>
                  <a:ext cx="785249" cy="189204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  <a:prstDash val="dashDot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2966518" y="4153664"/>
                  <a:ext cx="11033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NMP addition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12" name="Flèche courbée vers le haut 11"/>
              <p:cNvSpPr/>
              <p:nvPr/>
            </p:nvSpPr>
            <p:spPr>
              <a:xfrm>
                <a:off x="428956" y="4522455"/>
                <a:ext cx="963872" cy="292387"/>
              </a:xfrm>
              <a:prstGeom prst="curvedUpArrow">
                <a:avLst/>
              </a:prstGeom>
              <a:solidFill>
                <a:schemeClr val="bg2"/>
              </a:solidFill>
              <a:ln>
                <a:solidFill>
                  <a:srgbClr val="92D05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Flèche droite 35"/>
          <p:cNvSpPr/>
          <p:nvPr/>
        </p:nvSpPr>
        <p:spPr>
          <a:xfrm rot="5400000">
            <a:off x="2000953" y="3028811"/>
            <a:ext cx="574688" cy="156468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92053" y="3430790"/>
            <a:ext cx="4392488" cy="5902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Polymerization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rate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slowed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921775" y="2315310"/>
            <a:ext cx="382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C00000"/>
                </a:solidFill>
              </a:rPr>
              <a:t>What</a:t>
            </a:r>
            <a:r>
              <a:rPr lang="fr-FR" sz="2000" dirty="0">
                <a:solidFill>
                  <a:srgbClr val="C00000"/>
                </a:solidFill>
              </a:rPr>
              <a:t> about the </a:t>
            </a:r>
            <a:r>
              <a:rPr lang="fr-FR" sz="2000" dirty="0" err="1">
                <a:solidFill>
                  <a:srgbClr val="C00000"/>
                </a:solidFill>
              </a:rPr>
              <a:t>acid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dirty="0" err="1">
                <a:solidFill>
                  <a:srgbClr val="C00000"/>
                </a:solidFill>
              </a:rPr>
              <a:t>treatment</a:t>
            </a:r>
            <a:r>
              <a:rPr lang="fr-FR" sz="2000" dirty="0">
                <a:solidFill>
                  <a:srgbClr val="C00000"/>
                </a:solidFill>
              </a:rPr>
              <a:t> ?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0" y="6530223"/>
            <a:ext cx="470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M. Gueye,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</a:t>
            </a:r>
            <a:r>
              <a:rPr lang="fr-FR" sz="1200" i="1" dirty="0" err="1">
                <a:solidFill>
                  <a:srgbClr val="666666"/>
                </a:solidFill>
              </a:rPr>
              <a:t>Chemistry</a:t>
            </a:r>
            <a:r>
              <a:rPr lang="fr-FR" sz="1200" i="1" dirty="0">
                <a:solidFill>
                  <a:srgbClr val="666666"/>
                </a:solidFill>
              </a:rPr>
              <a:t> of </a:t>
            </a:r>
            <a:r>
              <a:rPr lang="fr-FR" sz="1200" i="1" dirty="0" err="1">
                <a:solidFill>
                  <a:srgbClr val="666666"/>
                </a:solidFill>
              </a:rPr>
              <a:t>Materials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28, 3462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468029"/>
              </p:ext>
            </p:extLst>
          </p:nvPr>
        </p:nvGraphicFramePr>
        <p:xfrm>
          <a:off x="854836" y="3717032"/>
          <a:ext cx="4725276" cy="246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" name="Graph" r:id="rId4" imgW="4131720" imgH="2879640" progId="Origin50.Graph">
                  <p:embed/>
                </p:oleObj>
              </mc:Choice>
              <mc:Fallback>
                <p:oleObj name="Graph" r:id="rId4" imgW="4131720" imgH="28796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836" y="3717032"/>
                        <a:ext cx="4725276" cy="246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acid</a:t>
            </a:r>
            <a:r>
              <a:rPr lang="fr-FR" dirty="0"/>
              <a:t> </a:t>
            </a:r>
            <a:r>
              <a:rPr lang="fr-FR" dirty="0" err="1" smtClean="0"/>
              <a:t>treatment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93820"/>
              </p:ext>
            </p:extLst>
          </p:nvPr>
        </p:nvGraphicFramePr>
        <p:xfrm>
          <a:off x="0" y="5707709"/>
          <a:ext cx="4473143" cy="1105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135"/>
                <a:gridCol w="1468072"/>
                <a:gridCol w="1572936"/>
              </a:tblGrid>
              <a:tr h="360513"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endParaRPr lang="en-US" sz="1200" kern="1200" dirty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6" marR="9140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err="1" smtClean="0">
                          <a:solidFill>
                            <a:srgbClr val="1B04C8"/>
                          </a:solidFill>
                          <a:latin typeface="+mn-lt"/>
                          <a:ea typeface="+mn-ea"/>
                          <a:cs typeface="+mn-cs"/>
                        </a:rPr>
                        <a:t>PEDOT:OTf-NMP</a:t>
                      </a:r>
                      <a:endParaRPr lang="en-US" sz="1200" kern="1200" dirty="0">
                        <a:solidFill>
                          <a:srgbClr val="1B04C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6" marR="9140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PEDOT:Sulf-NMP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6" marR="91406" marT="45681" marB="45681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 err="1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Sulf</a:t>
                      </a:r>
                      <a:r>
                        <a:rPr lang="fr-FR" sz="1200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200" kern="1200" dirty="0" err="1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Thiophene</a:t>
                      </a:r>
                      <a:r>
                        <a:rPr lang="fr-FR" sz="1200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 ratio</a:t>
                      </a:r>
                      <a:endParaRPr lang="en-US" sz="1200" kern="1200" dirty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6" marR="9140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rgbClr val="1B04C8"/>
                          </a:solidFill>
                          <a:latin typeface="+mn-lt"/>
                          <a:ea typeface="+mn-ea"/>
                          <a:cs typeface="+mn-cs"/>
                        </a:rPr>
                        <a:t>39 %</a:t>
                      </a:r>
                      <a:endParaRPr lang="en-US" sz="1200" kern="1200" dirty="0">
                        <a:solidFill>
                          <a:srgbClr val="1B04C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6" marR="9140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64 %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6" marR="91406" marT="45681" marB="45681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Conductivity</a:t>
                      </a:r>
                      <a:endParaRPr lang="en-US" sz="1200" kern="1200" dirty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6" marR="9140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rgbClr val="1B04C8"/>
                          </a:solidFill>
                          <a:latin typeface="+mn-lt"/>
                          <a:ea typeface="+mn-ea"/>
                          <a:cs typeface="+mn-cs"/>
                        </a:rPr>
                        <a:t>3630 S.cm</a:t>
                      </a:r>
                      <a:r>
                        <a:rPr lang="fr-FR" altLang="fr-FR" sz="1200" baseline="30000" dirty="0" smtClean="0">
                          <a:solidFill>
                            <a:srgbClr val="1B04C8"/>
                          </a:solidFill>
                        </a:rPr>
                        <a:t>-1</a:t>
                      </a:r>
                      <a:endParaRPr lang="en-US" sz="1200" kern="1200" dirty="0">
                        <a:solidFill>
                          <a:srgbClr val="1B04C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6" marR="91406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5462 S.cm</a:t>
                      </a:r>
                      <a:r>
                        <a:rPr lang="fr-FR" altLang="fr-FR" sz="12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6" marR="91406" marT="45681" marB="45681"/>
                </a:tc>
              </a:tr>
            </a:tbl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4016"/>
              </p:ext>
            </p:extLst>
          </p:nvPr>
        </p:nvGraphicFramePr>
        <p:xfrm>
          <a:off x="417636" y="988831"/>
          <a:ext cx="41322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" name="Graph" r:id="rId6" imgW="4131720" imgH="2879640" progId="Origin50.Graph">
                  <p:embed/>
                </p:oleObj>
              </mc:Choice>
              <mc:Fallback>
                <p:oleObj name="Graph" r:id="rId6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636" y="988831"/>
                        <a:ext cx="4132263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35896" y="4054551"/>
            <a:ext cx="288032" cy="1044116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079682" y="4425653"/>
            <a:ext cx="144016" cy="792088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2079682" y="946846"/>
            <a:ext cx="7362132" cy="5424206"/>
            <a:chOff x="2079682" y="946846"/>
            <a:chExt cx="7362132" cy="5424206"/>
          </a:xfrm>
        </p:grpSpPr>
        <p:grpSp>
          <p:nvGrpSpPr>
            <p:cNvPr id="28" name="Groupe 27"/>
            <p:cNvGrpSpPr/>
            <p:nvPr/>
          </p:nvGrpSpPr>
          <p:grpSpPr>
            <a:xfrm>
              <a:off x="2212725" y="3634766"/>
              <a:ext cx="6962510" cy="2678519"/>
              <a:chOff x="2151690" y="3657245"/>
              <a:chExt cx="6962510" cy="267851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572255" y="3657245"/>
                <a:ext cx="3541945" cy="267851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1" name="Connecteur droit 20"/>
              <p:cNvCxnSpPr>
                <a:stCxn id="10" idx="2"/>
              </p:cNvCxnSpPr>
              <p:nvPr/>
            </p:nvCxnSpPr>
            <p:spPr>
              <a:xfrm>
                <a:off x="2151690" y="5217741"/>
                <a:ext cx="4060255" cy="1112869"/>
              </a:xfrm>
              <a:prstGeom prst="line">
                <a:avLst/>
              </a:prstGeom>
              <a:noFill/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5623352" y="946846"/>
              <a:ext cx="3541946" cy="2645935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2079682" y="961472"/>
              <a:ext cx="3543670" cy="3437658"/>
            </a:xfrm>
            <a:prstGeom prst="lin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aphicFrame>
          <p:nvGraphicFramePr>
            <p:cNvPr id="19" name="Obje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6167684"/>
                </p:ext>
              </p:extLst>
            </p:nvPr>
          </p:nvGraphicFramePr>
          <p:xfrm>
            <a:off x="5644263" y="988831"/>
            <a:ext cx="3797551" cy="2647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2" name="Graph" r:id="rId8" imgW="4131720" imgH="2879640" progId="Origin50.Graph">
                    <p:embed/>
                  </p:oleObj>
                </mc:Choice>
                <mc:Fallback>
                  <p:oleObj name="Graph" r:id="rId8" imgW="4131720" imgH="28796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4263" y="988831"/>
                          <a:ext cx="3797551" cy="2647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7937934"/>
                </p:ext>
              </p:extLst>
            </p:nvPr>
          </p:nvGraphicFramePr>
          <p:xfrm>
            <a:off x="5517874" y="3667379"/>
            <a:ext cx="3878662" cy="2703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3" name="Graph" r:id="rId10" imgW="4131720" imgH="2879640" progId="Origin50.Graph">
                    <p:embed/>
                  </p:oleObj>
                </mc:Choice>
                <mc:Fallback>
                  <p:oleObj name="Graph" r:id="rId10" imgW="4131720" imgH="28796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7874" y="3667379"/>
                          <a:ext cx="3878662" cy="27036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ZoneTexte 2"/>
          <p:cNvSpPr txBox="1"/>
          <p:nvPr/>
        </p:nvSpPr>
        <p:spPr>
          <a:xfrm>
            <a:off x="-73945" y="4165696"/>
            <a:ext cx="1392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PEDOT:OTf-NMP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-73945" y="4442695"/>
            <a:ext cx="139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chemeClr val="tx2"/>
                </a:solidFill>
              </a:rPr>
              <a:t>PEDOT:Sulf-NMP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707904" y="1080476"/>
            <a:ext cx="50405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7149" y="3815454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XPS on</a:t>
            </a:r>
          </a:p>
        </p:txBody>
      </p:sp>
    </p:spTree>
    <p:extLst>
      <p:ext uri="{BB962C8B-B14F-4D97-AF65-F5344CB8AC3E}">
        <p14:creationId xmlns:p14="http://schemas.microsoft.com/office/powerpoint/2010/main" val="15448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24" grpId="0"/>
      <p:bldP spid="2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Origin</a:t>
            </a:r>
            <a:r>
              <a:rPr lang="fr-FR" dirty="0" smtClean="0"/>
              <a:t> of the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el-GR" cap="none" dirty="0" smtClean="0"/>
              <a:t>σ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770406" y="979282"/>
            <a:ext cx="3097380" cy="1784573"/>
            <a:chOff x="-20275" y="3068960"/>
            <a:chExt cx="4232235" cy="215794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0" y="3253626"/>
              <a:ext cx="4102468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-20275" y="3068960"/>
              <a:ext cx="2664296" cy="3077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Cosolvent</a:t>
              </a:r>
              <a:r>
                <a:rPr lang="fr-FR" sz="1400" dirty="0" smtClean="0"/>
                <a:t> addition</a:t>
              </a:r>
              <a:endParaRPr lang="fr-FR" sz="1400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42898" y="3420914"/>
              <a:ext cx="4069062" cy="1805990"/>
              <a:chOff x="142898" y="3420914"/>
              <a:chExt cx="4069062" cy="1805990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142898" y="3420914"/>
                <a:ext cx="4069062" cy="1805990"/>
                <a:chOff x="2966518" y="3971616"/>
                <a:chExt cx="4069062" cy="1805990"/>
              </a:xfrm>
            </p:grpSpPr>
            <p:grpSp>
              <p:nvGrpSpPr>
                <p:cNvPr id="13" name="Groupe 12"/>
                <p:cNvGrpSpPr/>
                <p:nvPr/>
              </p:nvGrpSpPr>
              <p:grpSpPr>
                <a:xfrm>
                  <a:off x="3912914" y="3971616"/>
                  <a:ext cx="1095217" cy="1247735"/>
                  <a:chOff x="4500140" y="3743449"/>
                  <a:chExt cx="1095217" cy="1247735"/>
                </a:xfrm>
              </p:grpSpPr>
              <p:pic>
                <p:nvPicPr>
                  <p:cNvPr id="18" name="Picture 2" descr="http://www.whitemagic.com.au/images/products/bottlejars/clearglass-vial-blacklid-1dram.gi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00140" y="3743449"/>
                    <a:ext cx="1095217" cy="124773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" name="Rectangle 18"/>
                  <p:cNvSpPr/>
                  <p:nvPr/>
                </p:nvSpPr>
                <p:spPr>
                  <a:xfrm>
                    <a:off x="4838992" y="4432805"/>
                    <a:ext cx="354453" cy="37645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Oval 32"/>
                  <p:cNvSpPr/>
                  <p:nvPr/>
                </p:nvSpPr>
                <p:spPr>
                  <a:xfrm>
                    <a:off x="4838990" y="4753540"/>
                    <a:ext cx="354455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Oval 33"/>
                  <p:cNvSpPr/>
                  <p:nvPr/>
                </p:nvSpPr>
                <p:spPr>
                  <a:xfrm>
                    <a:off x="4838992" y="4366710"/>
                    <a:ext cx="354454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ZoneTexte 13"/>
                <p:cNvSpPr txBox="1"/>
                <p:nvPr/>
              </p:nvSpPr>
              <p:spPr>
                <a:xfrm>
                  <a:off x="3869801" y="5219351"/>
                  <a:ext cx="1597838" cy="558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Oxidative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solution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5467640" y="4434678"/>
                  <a:ext cx="1567940" cy="558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err="1" smtClean="0">
                      <a:solidFill>
                        <a:srgbClr val="FF0000"/>
                      </a:solidFill>
                    </a:rPr>
                    <a:t>PEDOT:OTf-NMP</a:t>
                  </a:r>
                  <a:r>
                    <a:rPr lang="fr-FR" sz="12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Flèche droite 15"/>
                <p:cNvSpPr/>
                <p:nvPr/>
              </p:nvSpPr>
              <p:spPr>
                <a:xfrm>
                  <a:off x="4682392" y="4594876"/>
                  <a:ext cx="785249" cy="189204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  <a:prstDash val="dashDot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2966518" y="4153664"/>
                  <a:ext cx="11033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NMP addition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12" name="Flèche courbée vers le haut 11"/>
              <p:cNvSpPr/>
              <p:nvPr/>
            </p:nvSpPr>
            <p:spPr>
              <a:xfrm>
                <a:off x="428956" y="4522455"/>
                <a:ext cx="963872" cy="292387"/>
              </a:xfrm>
              <a:prstGeom prst="curvedUpArrow">
                <a:avLst/>
              </a:prstGeom>
              <a:solidFill>
                <a:schemeClr val="bg2"/>
              </a:solidFill>
              <a:ln>
                <a:solidFill>
                  <a:srgbClr val="92D05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4920413" y="976757"/>
            <a:ext cx="3839678" cy="1785069"/>
            <a:chOff x="4102468" y="3068960"/>
            <a:chExt cx="5234050" cy="2135195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4211960" y="3253626"/>
              <a:ext cx="4896544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4102468" y="3068960"/>
              <a:ext cx="5234050" cy="2135195"/>
              <a:chOff x="4102468" y="3068960"/>
              <a:chExt cx="5234050" cy="2135195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4102468" y="3068960"/>
                <a:ext cx="2664296" cy="30777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Acid </a:t>
                </a:r>
                <a:r>
                  <a:rPr lang="fr-FR" sz="1400" dirty="0" err="1" smtClean="0"/>
                  <a:t>treatment</a:t>
                </a:r>
                <a:endParaRPr lang="fr-FR" sz="1400" dirty="0"/>
              </a:p>
            </p:txBody>
          </p:sp>
          <p:grpSp>
            <p:nvGrpSpPr>
              <p:cNvPr id="26" name="Groupe 25"/>
              <p:cNvGrpSpPr/>
              <p:nvPr/>
            </p:nvGrpSpPr>
            <p:grpSpPr>
              <a:xfrm>
                <a:off x="4211960" y="3438292"/>
                <a:ext cx="5124558" cy="1765863"/>
                <a:chOff x="3957336" y="3844145"/>
                <a:chExt cx="5124558" cy="176586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342553" y="4310454"/>
                  <a:ext cx="1080120" cy="924570"/>
                </a:xfrm>
                <a:prstGeom prst="rect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4083232" y="5276429"/>
                  <a:ext cx="2428908" cy="331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Substrate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(glass)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3957336" y="3858166"/>
                  <a:ext cx="18805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PEDOT:OTf-NMP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film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0" name="Flèche droite 29"/>
                <p:cNvSpPr/>
                <p:nvPr/>
              </p:nvSpPr>
              <p:spPr>
                <a:xfrm>
                  <a:off x="5807891" y="4709049"/>
                  <a:ext cx="1019219" cy="207400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ZoneTexte 30"/>
                    <p:cNvSpPr txBox="1"/>
                    <p:nvPr/>
                  </p:nvSpPr>
                  <p:spPr>
                    <a:xfrm>
                      <a:off x="5548519" y="4356473"/>
                      <a:ext cx="15121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2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2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𝑆𝑂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ZoneTexte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8519" y="4356473"/>
                      <a:ext cx="1512168" cy="276999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b="-131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" name="Rectangle 31"/>
                <p:cNvSpPr/>
                <p:nvPr/>
              </p:nvSpPr>
              <p:spPr>
                <a:xfrm>
                  <a:off x="7189747" y="4316024"/>
                  <a:ext cx="1080120" cy="924570"/>
                </a:xfrm>
                <a:prstGeom prst="rect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6930426" y="5278678"/>
                  <a:ext cx="2151468" cy="331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Substrate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(glass)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6827111" y="3844145"/>
                  <a:ext cx="202676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err="1" smtClean="0">
                      <a:solidFill>
                        <a:srgbClr val="FF0000"/>
                      </a:solidFill>
                    </a:rPr>
                    <a:t>PEDOT:Sulf-NMP</a:t>
                  </a:r>
                  <a:r>
                    <a:rPr lang="fr-FR" sz="12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36" name="Flèche droite 35"/>
          <p:cNvSpPr/>
          <p:nvPr/>
        </p:nvSpPr>
        <p:spPr>
          <a:xfrm rot="5400000">
            <a:off x="2000953" y="3028811"/>
            <a:ext cx="574688" cy="156468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92053" y="3430790"/>
            <a:ext cx="4392488" cy="5902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Polymerization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rate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slowed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4644008" y="3423874"/>
            <a:ext cx="4392488" cy="5902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Replacement of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triflate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ions by sulfate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ones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Redox state ↑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5400000">
            <a:off x="6552908" y="3018277"/>
            <a:ext cx="574688" cy="156468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2271876" y="5078848"/>
            <a:ext cx="4849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C00000"/>
                </a:solidFill>
              </a:rPr>
              <a:t>What</a:t>
            </a:r>
            <a:r>
              <a:rPr lang="fr-FR" sz="2000" dirty="0">
                <a:solidFill>
                  <a:srgbClr val="C00000"/>
                </a:solidFill>
              </a:rPr>
              <a:t> impact on the structure of the film ?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0" y="6530223"/>
            <a:ext cx="470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M. Gueye,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</a:t>
            </a:r>
            <a:r>
              <a:rPr lang="fr-FR" sz="1200" i="1" dirty="0" err="1">
                <a:solidFill>
                  <a:srgbClr val="666666"/>
                </a:solidFill>
              </a:rPr>
              <a:t>Chemistry</a:t>
            </a:r>
            <a:r>
              <a:rPr lang="fr-FR" sz="1200" i="1" dirty="0">
                <a:solidFill>
                  <a:srgbClr val="666666"/>
                </a:solidFill>
              </a:rPr>
              <a:t> of </a:t>
            </a:r>
            <a:r>
              <a:rPr lang="fr-FR" sz="1200" i="1" dirty="0" err="1">
                <a:solidFill>
                  <a:srgbClr val="666666"/>
                </a:solidFill>
              </a:rPr>
              <a:t>Materials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28, 3462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44883"/>
              </p:ext>
            </p:extLst>
          </p:nvPr>
        </p:nvGraphicFramePr>
        <p:xfrm>
          <a:off x="-468560" y="-197826"/>
          <a:ext cx="5504701" cy="384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" name="Graph" r:id="rId3" imgW="4131720" imgH="2879640" progId="Origin50.Graph">
                  <p:embed/>
                </p:oleObj>
              </mc:Choice>
              <mc:Fallback>
                <p:oleObj name="Graph" r:id="rId3" imgW="4131720" imgH="2879640" progId="Origin50.Graph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560" y="-197826"/>
                        <a:ext cx="5504701" cy="3842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– X rays (ESRF BM 32 – </a:t>
            </a:r>
            <a:r>
              <a:rPr lang="fr-FR" dirty="0" err="1" smtClean="0"/>
              <a:t>Rigaku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0641" y="6035047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35495" y="4296999"/>
            <a:ext cx="1987582" cy="304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rgbClr val="666666"/>
                </a:solidFill>
              </a:rPr>
              <a:t>Lamellar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err="1">
                <a:solidFill>
                  <a:srgbClr val="666666"/>
                </a:solidFill>
              </a:rPr>
              <a:t>stacking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495" y="3910480"/>
            <a:ext cx="1987582" cy="30418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666666"/>
                </a:solidFill>
              </a:rPr>
              <a:t>(</a:t>
            </a:r>
            <a:r>
              <a:rPr lang="el-GR" sz="1600" dirty="0">
                <a:solidFill>
                  <a:srgbClr val="666666"/>
                </a:solidFill>
              </a:rPr>
              <a:t>π</a:t>
            </a:r>
            <a:r>
              <a:rPr lang="fr-FR" sz="1600" dirty="0">
                <a:solidFill>
                  <a:srgbClr val="666666"/>
                </a:solidFill>
              </a:rPr>
              <a:t>) </a:t>
            </a:r>
            <a:r>
              <a:rPr lang="fr-FR" sz="1600" dirty="0" err="1">
                <a:solidFill>
                  <a:srgbClr val="666666"/>
                </a:solidFill>
              </a:rPr>
              <a:t>stacking</a:t>
            </a:r>
            <a:endParaRPr lang="fr-FR" sz="1600" dirty="0">
              <a:solidFill>
                <a:srgbClr val="666666"/>
              </a:solidFill>
            </a:endParaRPr>
          </a:p>
        </p:txBody>
      </p:sp>
      <p:grpSp>
        <p:nvGrpSpPr>
          <p:cNvPr id="68" name="Groupe 67"/>
          <p:cNvGrpSpPr/>
          <p:nvPr/>
        </p:nvGrpSpPr>
        <p:grpSpPr>
          <a:xfrm>
            <a:off x="4986045" y="980728"/>
            <a:ext cx="954107" cy="3095850"/>
            <a:chOff x="4779859" y="980728"/>
            <a:chExt cx="954107" cy="3095850"/>
          </a:xfrm>
        </p:grpSpPr>
        <p:cxnSp>
          <p:nvCxnSpPr>
            <p:cNvPr id="47" name="Connecteur droit avec flèche 46"/>
            <p:cNvCxnSpPr/>
            <p:nvPr/>
          </p:nvCxnSpPr>
          <p:spPr>
            <a:xfrm>
              <a:off x="5275890" y="980728"/>
              <a:ext cx="0" cy="2474535"/>
            </a:xfrm>
            <a:prstGeom prst="straightConnector1">
              <a:avLst/>
            </a:prstGeom>
            <a:noFill/>
            <a:ln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9" name="Groupe 58"/>
            <p:cNvGrpSpPr/>
            <p:nvPr/>
          </p:nvGrpSpPr>
          <p:grpSpPr>
            <a:xfrm>
              <a:off x="4779859" y="3456237"/>
              <a:ext cx="954107" cy="620341"/>
              <a:chOff x="4779859" y="3810041"/>
              <a:chExt cx="954107" cy="62034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838474" y="3810041"/>
                <a:ext cx="874832" cy="6203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4779859" y="3821059"/>
                <a:ext cx="954107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>
                    <a:solidFill>
                      <a:srgbClr val="666666"/>
                    </a:solidFill>
                  </a:rPr>
                  <a:t>(100)</a:t>
                </a:r>
              </a:p>
              <a:p>
                <a:pPr algn="ctr"/>
                <a:r>
                  <a:rPr lang="fr-FR" sz="1100" dirty="0">
                    <a:solidFill>
                      <a:srgbClr val="666666"/>
                    </a:solidFill>
                  </a:rPr>
                  <a:t>q = </a:t>
                </a:r>
                <a:r>
                  <a:rPr lang="fr-FR" sz="1100" dirty="0" smtClean="0">
                    <a:solidFill>
                      <a:srgbClr val="666666"/>
                    </a:solidFill>
                  </a:rPr>
                  <a:t>0,46 </a:t>
                </a:r>
                <a:r>
                  <a:rPr lang="en-US" sz="1100" dirty="0">
                    <a:solidFill>
                      <a:srgbClr val="666666"/>
                    </a:solidFill>
                  </a:rPr>
                  <a:t>Å-1</a:t>
                </a:r>
              </a:p>
              <a:p>
                <a:pPr algn="ctr"/>
                <a:r>
                  <a:rPr lang="en-US" sz="1100" dirty="0">
                    <a:solidFill>
                      <a:srgbClr val="666666"/>
                    </a:solidFill>
                  </a:rPr>
                  <a:t>d = </a:t>
                </a:r>
                <a:r>
                  <a:rPr lang="en-US" sz="1100" dirty="0" smtClean="0">
                    <a:solidFill>
                      <a:srgbClr val="666666"/>
                    </a:solidFill>
                  </a:rPr>
                  <a:t>13,5 </a:t>
                </a:r>
                <a:r>
                  <a:rPr lang="en-US" sz="1100" dirty="0">
                    <a:solidFill>
                      <a:srgbClr val="666666"/>
                    </a:solidFill>
                  </a:rPr>
                  <a:t>Å</a:t>
                </a:r>
              </a:p>
            </p:txBody>
          </p:sp>
        </p:grpSp>
      </p:grpSp>
      <p:grpSp>
        <p:nvGrpSpPr>
          <p:cNvPr id="67" name="Groupe 66"/>
          <p:cNvGrpSpPr/>
          <p:nvPr/>
        </p:nvGrpSpPr>
        <p:grpSpPr>
          <a:xfrm>
            <a:off x="2384985" y="1097153"/>
            <a:ext cx="993791" cy="2979337"/>
            <a:chOff x="2384985" y="1097153"/>
            <a:chExt cx="993791" cy="2979337"/>
          </a:xfrm>
        </p:grpSpPr>
        <p:cxnSp>
          <p:nvCxnSpPr>
            <p:cNvPr id="44" name="Connecteur droit avec flèche 43"/>
            <p:cNvCxnSpPr>
              <a:endCxn id="53" idx="0"/>
            </p:cNvCxnSpPr>
            <p:nvPr/>
          </p:nvCxnSpPr>
          <p:spPr>
            <a:xfrm>
              <a:off x="2742179" y="1097153"/>
              <a:ext cx="130445" cy="2358110"/>
            </a:xfrm>
            <a:prstGeom prst="straightConnector1">
              <a:avLst/>
            </a:prstGeom>
            <a:noFill/>
            <a:ln>
              <a:solidFill>
                <a:srgbClr val="00800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8" name="Groupe 57"/>
            <p:cNvGrpSpPr/>
            <p:nvPr/>
          </p:nvGrpSpPr>
          <p:grpSpPr>
            <a:xfrm>
              <a:off x="2384985" y="3455263"/>
              <a:ext cx="993791" cy="621227"/>
              <a:chOff x="2468647" y="3810041"/>
              <a:chExt cx="993791" cy="62122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468647" y="3811015"/>
                <a:ext cx="993791" cy="620253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2479232" y="3810041"/>
                <a:ext cx="954107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 smtClean="0">
                    <a:solidFill>
                      <a:srgbClr val="666666"/>
                    </a:solidFill>
                  </a:rPr>
                  <a:t>(020)</a:t>
                </a:r>
                <a:endParaRPr lang="fr-FR" sz="1100" dirty="0">
                  <a:solidFill>
                    <a:srgbClr val="666666"/>
                  </a:solidFill>
                </a:endParaRPr>
              </a:p>
              <a:p>
                <a:pPr algn="ctr"/>
                <a:r>
                  <a:rPr lang="fr-FR" sz="1100" dirty="0">
                    <a:solidFill>
                      <a:srgbClr val="666666"/>
                    </a:solidFill>
                  </a:rPr>
                  <a:t>q = </a:t>
                </a:r>
                <a:r>
                  <a:rPr lang="fr-FR" sz="1100" dirty="0" smtClean="0">
                    <a:solidFill>
                      <a:srgbClr val="666666"/>
                    </a:solidFill>
                  </a:rPr>
                  <a:t>1,85 </a:t>
                </a:r>
                <a:r>
                  <a:rPr lang="en-US" sz="1100" dirty="0">
                    <a:solidFill>
                      <a:srgbClr val="666666"/>
                    </a:solidFill>
                  </a:rPr>
                  <a:t>Å-1</a:t>
                </a:r>
              </a:p>
              <a:p>
                <a:pPr algn="ctr"/>
                <a:r>
                  <a:rPr lang="en-US" sz="1100" dirty="0">
                    <a:solidFill>
                      <a:srgbClr val="666666"/>
                    </a:solidFill>
                  </a:rPr>
                  <a:t>d = </a:t>
                </a:r>
                <a:r>
                  <a:rPr lang="en-US" sz="1100" dirty="0" smtClean="0">
                    <a:solidFill>
                      <a:srgbClr val="666666"/>
                    </a:solidFill>
                  </a:rPr>
                  <a:t>3,4 </a:t>
                </a:r>
                <a:r>
                  <a:rPr lang="en-US" sz="1100" dirty="0">
                    <a:solidFill>
                      <a:srgbClr val="666666"/>
                    </a:solidFill>
                  </a:rPr>
                  <a:t>Å</a:t>
                </a:r>
              </a:p>
            </p:txBody>
          </p:sp>
        </p:grpSp>
      </p:grp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292462"/>
              </p:ext>
            </p:extLst>
          </p:nvPr>
        </p:nvGraphicFramePr>
        <p:xfrm>
          <a:off x="4178024" y="-243408"/>
          <a:ext cx="5578552" cy="388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" name="Graph" r:id="rId5" imgW="4131720" imgH="2879640" progId="Origin50.Graph">
                  <p:embed/>
                </p:oleObj>
              </mc:Choice>
              <mc:Fallback>
                <p:oleObj name="Graph" r:id="rId5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78024" y="-243408"/>
                        <a:ext cx="5578552" cy="3887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ZoneTexte 72"/>
          <p:cNvSpPr txBox="1"/>
          <p:nvPr/>
        </p:nvSpPr>
        <p:spPr>
          <a:xfrm>
            <a:off x="4617005" y="4061110"/>
            <a:ext cx="139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C00000"/>
                </a:solidFill>
              </a:rPr>
              <a:t>Edge</a:t>
            </a:r>
            <a:r>
              <a:rPr lang="fr-FR" sz="2000" dirty="0">
                <a:solidFill>
                  <a:srgbClr val="C00000"/>
                </a:solidFill>
              </a:rPr>
              <a:t>-on</a:t>
            </a:r>
          </a:p>
        </p:txBody>
      </p:sp>
      <p:sp>
        <p:nvSpPr>
          <p:cNvPr id="74" name="Flèche droite 73"/>
          <p:cNvSpPr/>
          <p:nvPr/>
        </p:nvSpPr>
        <p:spPr>
          <a:xfrm>
            <a:off x="2195735" y="4137436"/>
            <a:ext cx="2421270" cy="23083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246959" y="318255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PEDOT:OTf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PEDOT:OTf-NMP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err="1">
                <a:solidFill>
                  <a:srgbClr val="1B04C8"/>
                </a:solidFill>
              </a:rPr>
              <a:t>PEDOT:Sulf-NMP</a:t>
            </a:r>
            <a:endParaRPr lang="fr-FR" dirty="0">
              <a:solidFill>
                <a:srgbClr val="1B04C8"/>
              </a:solidFill>
            </a:endParaRPr>
          </a:p>
        </p:txBody>
      </p:sp>
      <p:pic>
        <p:nvPicPr>
          <p:cNvPr id="2525" name="Picture 477" descr="ESRF_I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111" y="467148"/>
            <a:ext cx="1117353" cy="7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-92384" y="4718250"/>
            <a:ext cx="5799570" cy="2139750"/>
            <a:chOff x="735618" y="4707080"/>
            <a:chExt cx="5799570" cy="2139750"/>
          </a:xfrm>
        </p:grpSpPr>
        <p:pic>
          <p:nvPicPr>
            <p:cNvPr id="2531" name="Picture 483" descr="See original im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07080"/>
              <a:ext cx="5690192" cy="213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735618" y="4968044"/>
              <a:ext cx="18201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1B04C8"/>
                  </a:solidFill>
                </a:rPr>
                <a:t>Our </a:t>
              </a:r>
              <a:r>
                <a:rPr lang="fr-FR" sz="1100" dirty="0" err="1">
                  <a:solidFill>
                    <a:srgbClr val="1B04C8"/>
                  </a:solidFill>
                </a:rPr>
                <a:t>lab</a:t>
              </a:r>
              <a:r>
                <a:rPr lang="fr-FR" sz="1100" dirty="0">
                  <a:solidFill>
                    <a:srgbClr val="1B04C8"/>
                  </a:solidFill>
                </a:rPr>
                <a:t>, </a:t>
              </a:r>
              <a:r>
                <a:rPr lang="fr-FR" sz="1100" dirty="0" err="1">
                  <a:solidFill>
                    <a:srgbClr val="1B04C8"/>
                  </a:solidFill>
                </a:rPr>
                <a:t>somewhere</a:t>
              </a:r>
              <a:r>
                <a:rPr lang="fr-FR" sz="1100" dirty="0">
                  <a:solidFill>
                    <a:srgbClr val="1B04C8"/>
                  </a:solidFill>
                </a:rPr>
                <a:t> </a:t>
              </a:r>
              <a:r>
                <a:rPr lang="fr-FR" sz="1100" dirty="0" err="1">
                  <a:solidFill>
                    <a:srgbClr val="1B04C8"/>
                  </a:solidFill>
                </a:rPr>
                <a:t>here</a:t>
              </a:r>
              <a:endParaRPr lang="fr-FR" sz="1100" dirty="0">
                <a:solidFill>
                  <a:srgbClr val="1B04C8"/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2395570" y="5226335"/>
              <a:ext cx="954107" cy="845938"/>
            </a:xfrm>
            <a:prstGeom prst="straightConnector1">
              <a:avLst/>
            </a:prstGeom>
            <a:ln w="28575">
              <a:solidFill>
                <a:srgbClr val="1B04C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29" name="Picture 481" descr="See original imag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491" y="4740277"/>
              <a:ext cx="615697" cy="783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0" name="Connecteur droit avec flèche 59"/>
            <p:cNvCxnSpPr/>
            <p:nvPr/>
          </p:nvCxnSpPr>
          <p:spPr>
            <a:xfrm flipH="1">
              <a:off x="5044660" y="5298815"/>
              <a:ext cx="857419" cy="867350"/>
            </a:xfrm>
            <a:prstGeom prst="straightConnector1">
              <a:avLst/>
            </a:prstGeom>
            <a:ln w="28575">
              <a:solidFill>
                <a:srgbClr val="1B04C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2903480" y="5129475"/>
              <a:ext cx="30294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 smtClean="0">
                  <a:solidFill>
                    <a:srgbClr val="1B04C8"/>
                  </a:solidFill>
                </a:rPr>
                <a:t>Beautiful</a:t>
              </a:r>
              <a:r>
                <a:rPr lang="fr-FR" sz="1100" dirty="0" smtClean="0">
                  <a:solidFill>
                    <a:srgbClr val="1B04C8"/>
                  </a:solidFill>
                </a:rPr>
                <a:t> </a:t>
              </a:r>
              <a:r>
                <a:rPr lang="fr-FR" sz="1100" dirty="0" err="1" smtClean="0">
                  <a:solidFill>
                    <a:srgbClr val="1B04C8"/>
                  </a:solidFill>
                </a:rPr>
                <a:t>mountains</a:t>
              </a:r>
              <a:r>
                <a:rPr lang="fr-FR" sz="1100" dirty="0" smtClean="0">
                  <a:solidFill>
                    <a:srgbClr val="1B04C8"/>
                  </a:solidFill>
                </a:rPr>
                <a:t> all </a:t>
              </a:r>
              <a:r>
                <a:rPr lang="fr-FR" sz="1100" dirty="0" err="1" smtClean="0">
                  <a:solidFill>
                    <a:srgbClr val="1B04C8"/>
                  </a:solidFill>
                </a:rPr>
                <a:t>around</a:t>
              </a:r>
              <a:endParaRPr lang="fr-FR" sz="1100" dirty="0">
                <a:solidFill>
                  <a:srgbClr val="1B04C8"/>
                </a:solidFill>
              </a:endParaRPr>
            </a:p>
          </p:txBody>
        </p:sp>
      </p:grpSp>
      <p:pic>
        <p:nvPicPr>
          <p:cNvPr id="71" name="Picture 2" descr="D:\Manuscrit\version envoyée aux rapporteurs\Partie3\images\CristalloPEDOTOTF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58" y="4031549"/>
            <a:ext cx="2724466" cy="241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424579" y="4089126"/>
            <a:ext cx="2655914" cy="2295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7" name="Picture 4" descr="D:\Manuscrit\version envoyée aux rapporteurs\Partie3\images\CristalloPEDOTSulf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031549"/>
            <a:ext cx="2737882" cy="2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7792038" y="5217660"/>
            <a:ext cx="199506" cy="1845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8511286" y="6229818"/>
            <a:ext cx="135001" cy="14755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400160" y="6229817"/>
            <a:ext cx="262468" cy="1544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18250"/>
            <a:ext cx="5707186" cy="21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 smtClean="0">
                <a:solidFill>
                  <a:srgbClr val="C00000"/>
                </a:solidFill>
              </a:rPr>
              <a:t>Bigger</a:t>
            </a:r>
            <a:r>
              <a:rPr lang="fr-FR" dirty="0" smtClean="0">
                <a:solidFill>
                  <a:srgbClr val="C00000"/>
                </a:solidFill>
              </a:rPr>
              <a:t> cristallites are </a:t>
            </a:r>
            <a:r>
              <a:rPr lang="fr-FR" dirty="0" err="1" smtClean="0">
                <a:solidFill>
                  <a:srgbClr val="C00000"/>
                </a:solidFill>
              </a:rPr>
              <a:t>grown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>(longer </a:t>
            </a:r>
            <a:r>
              <a:rPr lang="fr-FR" dirty="0" err="1" smtClean="0">
                <a:solidFill>
                  <a:srgbClr val="C00000"/>
                </a:solidFill>
              </a:rPr>
              <a:t>chains</a:t>
            </a:r>
            <a:r>
              <a:rPr lang="fr-FR" dirty="0" smtClean="0">
                <a:solidFill>
                  <a:srgbClr val="C00000"/>
                </a:solidFill>
              </a:rPr>
              <a:t> ?)</a:t>
            </a:r>
          </a:p>
          <a:p>
            <a:endParaRPr lang="fr-FR" dirty="0">
              <a:solidFill>
                <a:srgbClr val="C00000"/>
              </a:solidFill>
            </a:endParaRPr>
          </a:p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The structure </a:t>
            </a:r>
            <a:r>
              <a:rPr lang="fr-FR" dirty="0" err="1" smtClean="0">
                <a:solidFill>
                  <a:srgbClr val="C00000"/>
                </a:solidFill>
              </a:rPr>
              <a:t>is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tighter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packed</a:t>
            </a:r>
            <a:endParaRPr lang="fr-FR" dirty="0" smtClean="0">
              <a:solidFill>
                <a:srgbClr val="C0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0" y="6530223"/>
            <a:ext cx="470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M. Gueye,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</a:t>
            </a:r>
            <a:r>
              <a:rPr lang="fr-FR" sz="1200" i="1" dirty="0" err="1">
                <a:solidFill>
                  <a:srgbClr val="666666"/>
                </a:solidFill>
              </a:rPr>
              <a:t>Chemistry</a:t>
            </a:r>
            <a:r>
              <a:rPr lang="fr-FR" sz="1200" i="1" dirty="0">
                <a:solidFill>
                  <a:srgbClr val="666666"/>
                </a:solidFill>
              </a:rPr>
              <a:t> of </a:t>
            </a:r>
            <a:r>
              <a:rPr lang="fr-FR" sz="1200" i="1" dirty="0" err="1">
                <a:solidFill>
                  <a:srgbClr val="666666"/>
                </a:solidFill>
              </a:rPr>
              <a:t>Materials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28, 3462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1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73" grpId="0"/>
      <p:bldP spid="74" grpId="0" animBg="1"/>
      <p:bldP spid="19" grpId="0" animBg="1"/>
      <p:bldP spid="72" grpId="0" animBg="1"/>
      <p:bldP spid="75" grpId="0" animBg="1"/>
      <p:bldP spid="7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- HRTEM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pic>
        <p:nvPicPr>
          <p:cNvPr id="11266" name="Picture 2" descr="Image Of 22-x380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1" y="3608260"/>
            <a:ext cx="3250810" cy="32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54330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6516216" y="2564904"/>
            <a:ext cx="288032" cy="6480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631682" y="2506784"/>
            <a:ext cx="288032" cy="6480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6444208" y="2830820"/>
            <a:ext cx="187474" cy="5812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771342" y="2676212"/>
            <a:ext cx="144016" cy="1546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08104" y="4935856"/>
            <a:ext cx="288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666666"/>
                </a:solidFill>
              </a:rPr>
              <a:t>π</a:t>
            </a:r>
            <a:r>
              <a:rPr lang="fr-FR" sz="1600" dirty="0">
                <a:solidFill>
                  <a:srgbClr val="666666"/>
                </a:solidFill>
              </a:rPr>
              <a:t>-</a:t>
            </a:r>
            <a:r>
              <a:rPr lang="fr-FR" sz="1600" dirty="0" err="1">
                <a:solidFill>
                  <a:srgbClr val="666666"/>
                </a:solidFill>
              </a:rPr>
              <a:t>stacking</a:t>
            </a:r>
            <a:r>
              <a:rPr lang="fr-FR" sz="1600" dirty="0">
                <a:solidFill>
                  <a:srgbClr val="666666"/>
                </a:solidFill>
              </a:rPr>
              <a:t> : </a:t>
            </a:r>
            <a:r>
              <a:rPr lang="fr-FR" sz="1600" dirty="0" smtClean="0">
                <a:solidFill>
                  <a:srgbClr val="666666"/>
                </a:solidFill>
              </a:rPr>
              <a:t>3,6 </a:t>
            </a:r>
            <a:r>
              <a:rPr lang="fr-FR" sz="1600" dirty="0">
                <a:solidFill>
                  <a:srgbClr val="666666"/>
                </a:solidFill>
              </a:rPr>
              <a:t>Å </a:t>
            </a:r>
            <a:endParaRPr lang="fr-FR" sz="1600" dirty="0" smtClean="0">
              <a:solidFill>
                <a:srgbClr val="666666"/>
              </a:solidFill>
            </a:endParaRP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666666"/>
                </a:solidFill>
              </a:rPr>
              <a:t>Chain </a:t>
            </a:r>
            <a:r>
              <a:rPr lang="fr-FR" sz="1600" dirty="0" err="1" smtClean="0">
                <a:solidFill>
                  <a:srgbClr val="666666"/>
                </a:solidFill>
              </a:rPr>
              <a:t>length</a:t>
            </a:r>
            <a:r>
              <a:rPr lang="fr-FR" sz="1600" dirty="0" smtClean="0">
                <a:solidFill>
                  <a:srgbClr val="666666"/>
                </a:solidFill>
              </a:rPr>
              <a:t> information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666666"/>
                </a:solidFill>
              </a:rPr>
              <a:t>X-rays values </a:t>
            </a:r>
            <a:r>
              <a:rPr lang="fr-FR" sz="1600" dirty="0" err="1" smtClean="0">
                <a:solidFill>
                  <a:srgbClr val="666666"/>
                </a:solidFill>
              </a:rPr>
              <a:t>verified</a:t>
            </a:r>
            <a:endParaRPr lang="fr-FR" sz="1600" dirty="0">
              <a:solidFill>
                <a:srgbClr val="666666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64658" y="847850"/>
            <a:ext cx="3224212" cy="2854325"/>
            <a:chOff x="3332877" y="2033382"/>
            <a:chExt cx="3224212" cy="2854325"/>
          </a:xfrm>
        </p:grpSpPr>
        <p:pic>
          <p:nvPicPr>
            <p:cNvPr id="17" name="Picture 2" descr="D:\Manuscrit\version envoyée aux rapporteurs\Partie3\images\CristalloPEDOTOTF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877" y="2033382"/>
              <a:ext cx="3224212" cy="285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664" y="3462132"/>
              <a:ext cx="207963" cy="1349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99852" y="4646407"/>
              <a:ext cx="169862" cy="17462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dirty="0">
                <a:solidFill>
                  <a:schemeClr val="tx1"/>
                </a:solidFill>
                <a:latin typeface="Times" pitchFamily="18" charset="0"/>
                <a:cs typeface="Times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93339" y="4646407"/>
              <a:ext cx="160338" cy="17462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dirty="0">
                <a:solidFill>
                  <a:schemeClr val="tx1"/>
                </a:solidFill>
                <a:latin typeface="Times" pitchFamily="18" charset="0"/>
                <a:cs typeface="Times" pitchFamily="18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4557144" y="5785674"/>
            <a:ext cx="470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M. Gueye,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</a:t>
            </a:r>
            <a:r>
              <a:rPr lang="fr-FR" sz="1200" i="1" dirty="0" err="1">
                <a:solidFill>
                  <a:srgbClr val="666666"/>
                </a:solidFill>
              </a:rPr>
              <a:t>Chemistry</a:t>
            </a:r>
            <a:r>
              <a:rPr lang="fr-FR" sz="1200" i="1" dirty="0">
                <a:solidFill>
                  <a:srgbClr val="666666"/>
                </a:solidFill>
              </a:rPr>
              <a:t> of </a:t>
            </a:r>
            <a:r>
              <a:rPr lang="fr-FR" sz="1200" i="1" dirty="0" err="1">
                <a:solidFill>
                  <a:srgbClr val="666666"/>
                </a:solidFill>
              </a:rPr>
              <a:t>Materials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28, 3462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Origin</a:t>
            </a:r>
            <a:r>
              <a:rPr lang="fr-FR" dirty="0" smtClean="0"/>
              <a:t> of the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el-GR" cap="none" dirty="0" smtClean="0"/>
              <a:t>σ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770406" y="979282"/>
            <a:ext cx="3097380" cy="1784573"/>
            <a:chOff x="-20275" y="3068960"/>
            <a:chExt cx="4232235" cy="215794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0" y="3253626"/>
              <a:ext cx="4102468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-20275" y="3068960"/>
              <a:ext cx="2664296" cy="3077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Cosolvent</a:t>
              </a:r>
              <a:r>
                <a:rPr lang="fr-FR" sz="1400" dirty="0" smtClean="0"/>
                <a:t> addition</a:t>
              </a:r>
              <a:endParaRPr lang="fr-FR" sz="1400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42898" y="3420914"/>
              <a:ext cx="4069062" cy="1805990"/>
              <a:chOff x="142898" y="3420914"/>
              <a:chExt cx="4069062" cy="1805990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142898" y="3420914"/>
                <a:ext cx="4069062" cy="1805990"/>
                <a:chOff x="2966518" y="3971616"/>
                <a:chExt cx="4069062" cy="1805990"/>
              </a:xfrm>
            </p:grpSpPr>
            <p:grpSp>
              <p:nvGrpSpPr>
                <p:cNvPr id="13" name="Groupe 12"/>
                <p:cNvGrpSpPr/>
                <p:nvPr/>
              </p:nvGrpSpPr>
              <p:grpSpPr>
                <a:xfrm>
                  <a:off x="3912914" y="3971616"/>
                  <a:ext cx="1095217" cy="1247735"/>
                  <a:chOff x="4500140" y="3743449"/>
                  <a:chExt cx="1095217" cy="1247735"/>
                </a:xfrm>
              </p:grpSpPr>
              <p:pic>
                <p:nvPicPr>
                  <p:cNvPr id="18" name="Picture 2" descr="http://www.whitemagic.com.au/images/products/bottlejars/clearglass-vial-blacklid-1dram.gi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00140" y="3743449"/>
                    <a:ext cx="1095217" cy="124773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" name="Rectangle 18"/>
                  <p:cNvSpPr/>
                  <p:nvPr/>
                </p:nvSpPr>
                <p:spPr>
                  <a:xfrm>
                    <a:off x="4838992" y="4432805"/>
                    <a:ext cx="354453" cy="37645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Oval 32"/>
                  <p:cNvSpPr/>
                  <p:nvPr/>
                </p:nvSpPr>
                <p:spPr>
                  <a:xfrm>
                    <a:off x="4838990" y="4753540"/>
                    <a:ext cx="354455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Oval 33"/>
                  <p:cNvSpPr/>
                  <p:nvPr/>
                </p:nvSpPr>
                <p:spPr>
                  <a:xfrm>
                    <a:off x="4838992" y="4366710"/>
                    <a:ext cx="354454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ZoneTexte 13"/>
                <p:cNvSpPr txBox="1"/>
                <p:nvPr/>
              </p:nvSpPr>
              <p:spPr>
                <a:xfrm>
                  <a:off x="3869801" y="5219351"/>
                  <a:ext cx="1597838" cy="558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Oxidative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solution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5467640" y="4434678"/>
                  <a:ext cx="1567940" cy="558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err="1" smtClean="0">
                      <a:solidFill>
                        <a:srgbClr val="FF0000"/>
                      </a:solidFill>
                    </a:rPr>
                    <a:t>PEDOT:OTf-NMP</a:t>
                  </a:r>
                  <a:r>
                    <a:rPr lang="fr-FR" sz="12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Flèche droite 15"/>
                <p:cNvSpPr/>
                <p:nvPr/>
              </p:nvSpPr>
              <p:spPr>
                <a:xfrm>
                  <a:off x="4682392" y="4594876"/>
                  <a:ext cx="785249" cy="189204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  <a:prstDash val="dashDot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2966518" y="4153664"/>
                  <a:ext cx="11033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NMP addition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12" name="Flèche courbée vers le haut 11"/>
              <p:cNvSpPr/>
              <p:nvPr/>
            </p:nvSpPr>
            <p:spPr>
              <a:xfrm>
                <a:off x="428956" y="4522455"/>
                <a:ext cx="963872" cy="292387"/>
              </a:xfrm>
              <a:prstGeom prst="curvedUpArrow">
                <a:avLst/>
              </a:prstGeom>
              <a:solidFill>
                <a:schemeClr val="bg2"/>
              </a:solidFill>
              <a:ln>
                <a:solidFill>
                  <a:srgbClr val="92D05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4920413" y="976757"/>
            <a:ext cx="3839678" cy="1785069"/>
            <a:chOff x="4102468" y="3068960"/>
            <a:chExt cx="5234050" cy="2135195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4211960" y="3253626"/>
              <a:ext cx="4896544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4102468" y="3068960"/>
              <a:ext cx="5234050" cy="2135195"/>
              <a:chOff x="4102468" y="3068960"/>
              <a:chExt cx="5234050" cy="2135195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4102468" y="3068960"/>
                <a:ext cx="2664296" cy="30777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Acid </a:t>
                </a:r>
                <a:r>
                  <a:rPr lang="fr-FR" sz="1400" dirty="0" err="1" smtClean="0"/>
                  <a:t>treatment</a:t>
                </a:r>
                <a:endParaRPr lang="fr-FR" sz="1400" dirty="0"/>
              </a:p>
            </p:txBody>
          </p:sp>
          <p:grpSp>
            <p:nvGrpSpPr>
              <p:cNvPr id="26" name="Groupe 25"/>
              <p:cNvGrpSpPr/>
              <p:nvPr/>
            </p:nvGrpSpPr>
            <p:grpSpPr>
              <a:xfrm>
                <a:off x="4211960" y="3438292"/>
                <a:ext cx="5124558" cy="1765863"/>
                <a:chOff x="3957336" y="3844145"/>
                <a:chExt cx="5124558" cy="176586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342553" y="4310454"/>
                  <a:ext cx="1080120" cy="924570"/>
                </a:xfrm>
                <a:prstGeom prst="rect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4083232" y="5276429"/>
                  <a:ext cx="2428908" cy="331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Substrate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(glass)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3957336" y="3858166"/>
                  <a:ext cx="18805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PEDOT:OTf-NMP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film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0" name="Flèche droite 29"/>
                <p:cNvSpPr/>
                <p:nvPr/>
              </p:nvSpPr>
              <p:spPr>
                <a:xfrm>
                  <a:off x="5807891" y="4709049"/>
                  <a:ext cx="1019219" cy="207400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ZoneTexte 30"/>
                    <p:cNvSpPr txBox="1"/>
                    <p:nvPr/>
                  </p:nvSpPr>
                  <p:spPr>
                    <a:xfrm>
                      <a:off x="5548519" y="4356473"/>
                      <a:ext cx="15121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2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2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𝑆𝑂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ZoneTexte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8519" y="4356473"/>
                      <a:ext cx="1512168" cy="276999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b="-131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" name="Rectangle 31"/>
                <p:cNvSpPr/>
                <p:nvPr/>
              </p:nvSpPr>
              <p:spPr>
                <a:xfrm>
                  <a:off x="7189747" y="4316024"/>
                  <a:ext cx="1080120" cy="924570"/>
                </a:xfrm>
                <a:prstGeom prst="rect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6930426" y="5278678"/>
                  <a:ext cx="2151468" cy="331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Substrate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(glass)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6827111" y="3844145"/>
                  <a:ext cx="202676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err="1" smtClean="0">
                      <a:solidFill>
                        <a:srgbClr val="FF0000"/>
                      </a:solidFill>
                    </a:rPr>
                    <a:t>PEDOT:Sulf-NMP</a:t>
                  </a:r>
                  <a:r>
                    <a:rPr lang="fr-FR" sz="12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36" name="Flèche droite 35"/>
          <p:cNvSpPr/>
          <p:nvPr/>
        </p:nvSpPr>
        <p:spPr>
          <a:xfrm rot="5400000">
            <a:off x="2000953" y="3028811"/>
            <a:ext cx="574688" cy="156468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92053" y="3430790"/>
            <a:ext cx="4392488" cy="5902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Polymerization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rate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slowed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4644008" y="3423874"/>
            <a:ext cx="4392488" cy="5902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Replacement of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triflate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ions by sulfate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ones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Redox state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5400000">
            <a:off x="6552908" y="3018277"/>
            <a:ext cx="574688" cy="156468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92053" y="4691612"/>
            <a:ext cx="4392488" cy="8256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Bigger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crystallites</a:t>
            </a:r>
          </a:p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Longer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polymer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chains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stacking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 rot="5400000">
            <a:off x="2000953" y="4266527"/>
            <a:ext cx="574688" cy="156468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droite 41"/>
          <p:cNvSpPr/>
          <p:nvPr/>
        </p:nvSpPr>
        <p:spPr>
          <a:xfrm rot="5400000">
            <a:off x="6552908" y="4263229"/>
            <a:ext cx="574688" cy="156468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4644008" y="4748044"/>
            <a:ext cx="4392488" cy="5308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stacking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568619" y="5667325"/>
            <a:ext cx="546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</a:rPr>
              <a:t>How do the </a:t>
            </a:r>
            <a:r>
              <a:rPr lang="fr-FR" sz="2000" dirty="0" err="1" smtClean="0">
                <a:solidFill>
                  <a:srgbClr val="C00000"/>
                </a:solidFill>
              </a:rPr>
              <a:t>chains</a:t>
            </a:r>
            <a:r>
              <a:rPr lang="fr-FR" sz="2000" dirty="0" smtClean="0">
                <a:solidFill>
                  <a:srgbClr val="C00000"/>
                </a:solidFill>
              </a:rPr>
              <a:t>’ </a:t>
            </a:r>
            <a:r>
              <a:rPr lang="fr-FR" sz="2000" dirty="0" err="1" smtClean="0">
                <a:solidFill>
                  <a:srgbClr val="C00000"/>
                </a:solidFill>
              </a:rPr>
              <a:t>organization</a:t>
            </a:r>
            <a:r>
              <a:rPr lang="fr-FR" sz="2000" dirty="0" smtClean="0">
                <a:solidFill>
                  <a:srgbClr val="C00000"/>
                </a:solidFill>
              </a:rPr>
              <a:t> and the dopant influence the transport </a:t>
            </a:r>
            <a:r>
              <a:rPr lang="fr-FR" sz="2000" dirty="0" err="1" smtClean="0">
                <a:solidFill>
                  <a:srgbClr val="C00000"/>
                </a:solidFill>
              </a:rPr>
              <a:t>mechanisms</a:t>
            </a:r>
            <a:r>
              <a:rPr lang="fr-FR" sz="2000" dirty="0" smtClean="0">
                <a:solidFill>
                  <a:srgbClr val="C00000"/>
                </a:solidFill>
              </a:rPr>
              <a:t> ?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0" y="6530223"/>
            <a:ext cx="470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M. Gueye,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</a:t>
            </a:r>
            <a:r>
              <a:rPr lang="fr-FR" sz="1200" i="1" dirty="0" err="1">
                <a:solidFill>
                  <a:srgbClr val="666666"/>
                </a:solidFill>
              </a:rPr>
              <a:t>Chemistry</a:t>
            </a:r>
            <a:r>
              <a:rPr lang="fr-FR" sz="1200" i="1" dirty="0">
                <a:solidFill>
                  <a:srgbClr val="666666"/>
                </a:solidFill>
              </a:rPr>
              <a:t> of </a:t>
            </a:r>
            <a:r>
              <a:rPr lang="fr-FR" sz="1200" i="1" dirty="0" err="1">
                <a:solidFill>
                  <a:srgbClr val="666666"/>
                </a:solidFill>
              </a:rPr>
              <a:t>Materials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28, 3462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2" grpId="0" animBg="1"/>
      <p:bldP spid="43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Plenty</a:t>
            </a:r>
            <a:r>
              <a:rPr lang="fr-FR" dirty="0" smtClean="0"/>
              <a:t> of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wasted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10" y="1196752"/>
            <a:ext cx="6605261" cy="40947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75402" y="5949682"/>
            <a:ext cx="728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tx2"/>
                </a:solidFill>
              </a:rPr>
              <a:t>Around</a:t>
            </a:r>
            <a:r>
              <a:rPr lang="fr-FR" b="1" dirty="0" smtClean="0">
                <a:solidFill>
                  <a:schemeClr val="tx2"/>
                </a:solidFill>
              </a:rPr>
              <a:t> 90% of </a:t>
            </a:r>
            <a:r>
              <a:rPr lang="fr-FR" b="1" dirty="0" err="1" smtClean="0">
                <a:solidFill>
                  <a:schemeClr val="tx2"/>
                </a:solidFill>
              </a:rPr>
              <a:t>primary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energy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is</a:t>
            </a:r>
            <a:r>
              <a:rPr lang="fr-FR" b="1" dirty="0" smtClean="0">
                <a:solidFill>
                  <a:schemeClr val="tx2"/>
                </a:solidFill>
              </a:rPr>
              <a:t> first </a:t>
            </a:r>
            <a:r>
              <a:rPr lang="fr-FR" b="1" dirty="0" err="1" smtClean="0">
                <a:solidFill>
                  <a:schemeClr val="tx2"/>
                </a:solidFill>
              </a:rPr>
              <a:t>converted</a:t>
            </a:r>
            <a:r>
              <a:rPr lang="fr-FR" b="1" dirty="0" smtClean="0">
                <a:solidFill>
                  <a:schemeClr val="tx2"/>
                </a:solidFill>
              </a:rPr>
              <a:t> to </a:t>
            </a:r>
            <a:r>
              <a:rPr lang="fr-FR" b="1" dirty="0" err="1" smtClean="0">
                <a:solidFill>
                  <a:schemeClr val="tx2"/>
                </a:solidFill>
              </a:rPr>
              <a:t>heat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15616" y="4446516"/>
            <a:ext cx="1368152" cy="108022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962113" y="954003"/>
            <a:ext cx="1077556" cy="86082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49887" y="4487685"/>
            <a:ext cx="1175417" cy="97862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59632" y="5555456"/>
            <a:ext cx="4884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rgbClr val="666666"/>
                </a:solidFill>
              </a:rPr>
              <a:t>J Cullen et al., </a:t>
            </a:r>
            <a:r>
              <a:rPr lang="fr-FR" sz="1200" i="1" dirty="0" err="1" smtClean="0">
                <a:solidFill>
                  <a:srgbClr val="666666"/>
                </a:solidFill>
              </a:rPr>
              <a:t>Energy</a:t>
            </a:r>
            <a:r>
              <a:rPr lang="fr-FR" sz="1200" i="1" dirty="0" smtClean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2010</a:t>
            </a:r>
            <a:r>
              <a:rPr lang="fr-FR" sz="1200" i="1" dirty="0" smtClean="0">
                <a:solidFill>
                  <a:srgbClr val="666666"/>
                </a:solidFill>
              </a:rPr>
              <a:t>, 35, 2059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6530223"/>
            <a:ext cx="5132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M. Gueye,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</a:t>
            </a:r>
            <a:r>
              <a:rPr lang="fr-FR" sz="1200" i="1" dirty="0" err="1">
                <a:solidFill>
                  <a:srgbClr val="666666"/>
                </a:solidFill>
              </a:rPr>
              <a:t>Chemistry</a:t>
            </a:r>
            <a:r>
              <a:rPr lang="fr-FR" sz="1200" i="1" dirty="0">
                <a:solidFill>
                  <a:srgbClr val="666666"/>
                </a:solidFill>
              </a:rPr>
              <a:t> of </a:t>
            </a:r>
            <a:r>
              <a:rPr lang="fr-FR" sz="1200" i="1" dirty="0" err="1">
                <a:solidFill>
                  <a:srgbClr val="666666"/>
                </a:solidFill>
              </a:rPr>
              <a:t>Materials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28, 3462, 3462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1680" y="6486160"/>
            <a:ext cx="4248472" cy="37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7" t="5900" r="4866" b="14477"/>
          <a:stretch/>
        </p:blipFill>
        <p:spPr>
          <a:xfrm>
            <a:off x="6960965" y="970972"/>
            <a:ext cx="2147539" cy="35381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Transport </a:t>
            </a:r>
            <a:r>
              <a:rPr lang="fr-FR" dirty="0" err="1" smtClean="0"/>
              <a:t>properties</a:t>
            </a:r>
            <a:r>
              <a:rPr lang="fr-FR" dirty="0" smtClean="0"/>
              <a:t> – </a:t>
            </a:r>
            <a:r>
              <a:rPr lang="el-GR" cap="none" dirty="0" smtClean="0"/>
              <a:t>σ</a:t>
            </a:r>
            <a:r>
              <a:rPr lang="fr-FR" dirty="0" smtClean="0"/>
              <a:t> = f(t)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051720" y="6309320"/>
            <a:ext cx="5939824" cy="365125"/>
          </a:xfrm>
        </p:spPr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499992" y="90872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PEDOT:OTf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 err="1">
                <a:solidFill>
                  <a:srgbClr val="FF0000"/>
                </a:solidFill>
              </a:rPr>
              <a:t>PEDOT:Sulf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PEDOT:OTf-NMP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dirty="0" err="1">
                <a:solidFill>
                  <a:srgbClr val="1B04C8"/>
                </a:solidFill>
              </a:rPr>
              <a:t>PEDOT:Sulf-NMP</a:t>
            </a:r>
            <a:endParaRPr lang="fr-FR" sz="1600" dirty="0">
              <a:solidFill>
                <a:srgbClr val="1B04C8"/>
              </a:solidFill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45238"/>
              </p:ext>
            </p:extLst>
          </p:nvPr>
        </p:nvGraphicFramePr>
        <p:xfrm>
          <a:off x="-23811" y="1133358"/>
          <a:ext cx="4410049" cy="307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" name="Graph" r:id="rId4" imgW="4131720" imgH="2879640" progId="Origin50.Graph">
                  <p:embed/>
                </p:oleObj>
              </mc:Choice>
              <mc:Fallback>
                <p:oleObj name="Graph" r:id="rId4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811" y="1133358"/>
                        <a:ext cx="4410049" cy="307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5496" y="4221088"/>
            <a:ext cx="6984776" cy="200054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 +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Metallic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behavior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@ 0 K and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RT + charge carrier nature </a:t>
            </a:r>
            <a:r>
              <a:rPr lang="fr-FR" sz="2000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600" strike="sngStrike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common</a:t>
            </a:r>
            <a:r>
              <a:rPr lang="fr-FR" sz="1600" strike="sngStrike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VRH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Metallic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conduction</a:t>
            </a:r>
          </a:p>
          <a:p>
            <a:pPr>
              <a:buClr>
                <a:schemeClr val="bg2"/>
              </a:buClr>
            </a:pPr>
            <a:endParaRPr lang="fr-FR" sz="1600" strike="sngStrike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Structure +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metallic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conduction +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Disordered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region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disordered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metallic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conduction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Structure + W  0  </a:t>
            </a:r>
            <a:r>
              <a:rPr lang="fr-FR" sz="20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Sheng’s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conduction model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3023828" y="6201308"/>
            <a:ext cx="1008112" cy="324036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47664" y="648616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C00000"/>
                </a:solidFill>
              </a:rPr>
              <a:t>Heterogeneous</a:t>
            </a:r>
            <a:r>
              <a:rPr lang="fr-FR" sz="2000" dirty="0">
                <a:solidFill>
                  <a:srgbClr val="C00000"/>
                </a:solidFill>
              </a:rPr>
              <a:t> conduction model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55085"/>
              </p:ext>
            </p:extLst>
          </p:nvPr>
        </p:nvGraphicFramePr>
        <p:xfrm>
          <a:off x="3702022" y="1700808"/>
          <a:ext cx="3714154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" name="Graph" r:id="rId6" imgW="4131720" imgH="2879640" progId="Origin50.Graph">
                  <p:embed/>
                </p:oleObj>
              </mc:Choice>
              <mc:Fallback>
                <p:oleObj name="Graph" r:id="rId6" imgW="4131720" imgH="2879640" progId="Origin50.Graph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22" y="1700808"/>
                        <a:ext cx="3714154" cy="2592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451203" y="2776450"/>
                <a:ext cx="833882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𝑑𝑙𝑛</m:t>
                          </m:r>
                          <m:r>
                            <a:rPr lang="fr-FR" sz="16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16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fr-FR" sz="16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16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𝑑𝑙𝑛</m:t>
                          </m:r>
                          <m:r>
                            <a:rPr lang="fr-FR" sz="16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6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03" y="2776450"/>
                <a:ext cx="833882" cy="6050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Transport </a:t>
            </a:r>
            <a:r>
              <a:rPr lang="fr-FR" dirty="0" err="1"/>
              <a:t>properties</a:t>
            </a:r>
            <a:r>
              <a:rPr lang="fr-FR" dirty="0"/>
              <a:t> – </a:t>
            </a:r>
            <a:r>
              <a:rPr lang="el-GR" cap="none" dirty="0"/>
              <a:t>σ</a:t>
            </a:r>
            <a:r>
              <a:rPr lang="fr-FR" dirty="0"/>
              <a:t> = f(t)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804456"/>
              </p:ext>
            </p:extLst>
          </p:nvPr>
        </p:nvGraphicFramePr>
        <p:xfrm>
          <a:off x="2778087" y="3582153"/>
          <a:ext cx="4923748" cy="3430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Graph" r:id="rId3" imgW="4131720" imgH="2879640" progId="Origin50.Graph">
                  <p:embed/>
                </p:oleObj>
              </mc:Choice>
              <mc:Fallback>
                <p:oleObj name="Graph" r:id="rId3" imgW="4131720" imgH="2879640" progId="Origin50.Graph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087" y="3582153"/>
                        <a:ext cx="4923748" cy="3430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98122" y="2508326"/>
                <a:ext cx="4874411" cy="500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𝝈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𝝆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sSub>
                        <m:sSubPr>
                          <m:ctrlPr>
                            <a:rPr lang="fr-FR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𝒅𝒎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𝒅𝒎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22" y="2508326"/>
                <a:ext cx="4874411" cy="500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0" name="Groupe 219"/>
          <p:cNvGrpSpPr/>
          <p:nvPr/>
        </p:nvGrpSpPr>
        <p:grpSpPr>
          <a:xfrm>
            <a:off x="-108520" y="746949"/>
            <a:ext cx="4209016" cy="2149741"/>
            <a:chOff x="71046" y="981598"/>
            <a:chExt cx="4209016" cy="2149741"/>
          </a:xfrm>
        </p:grpSpPr>
        <p:sp>
          <p:nvSpPr>
            <p:cNvPr id="219" name="Ellipse 218"/>
            <p:cNvSpPr/>
            <p:nvPr/>
          </p:nvSpPr>
          <p:spPr>
            <a:xfrm>
              <a:off x="930480" y="1297932"/>
              <a:ext cx="2403097" cy="144504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Ellipse 217"/>
            <p:cNvSpPr/>
            <p:nvPr/>
          </p:nvSpPr>
          <p:spPr>
            <a:xfrm>
              <a:off x="1325177" y="1841917"/>
              <a:ext cx="1790386" cy="2218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6" name="Ellipse 215"/>
            <p:cNvSpPr/>
            <p:nvPr/>
          </p:nvSpPr>
          <p:spPr>
            <a:xfrm>
              <a:off x="2603218" y="1452661"/>
              <a:ext cx="1676844" cy="133511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7" name="Ellipse 216"/>
            <p:cNvSpPr/>
            <p:nvPr/>
          </p:nvSpPr>
          <p:spPr>
            <a:xfrm>
              <a:off x="71046" y="1373402"/>
              <a:ext cx="1676844" cy="133511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8" name="Groupe 197"/>
            <p:cNvGrpSpPr/>
            <p:nvPr/>
          </p:nvGrpSpPr>
          <p:grpSpPr>
            <a:xfrm rot="19835202">
              <a:off x="577755" y="981598"/>
              <a:ext cx="3295987" cy="2149741"/>
              <a:chOff x="-424995" y="887374"/>
              <a:chExt cx="9134248" cy="5616411"/>
            </a:xfrm>
          </p:grpSpPr>
          <p:grpSp>
            <p:nvGrpSpPr>
              <p:cNvPr id="57" name="Groupe 56"/>
              <p:cNvGrpSpPr/>
              <p:nvPr/>
            </p:nvGrpSpPr>
            <p:grpSpPr>
              <a:xfrm rot="18795896">
                <a:off x="127355" y="335024"/>
                <a:ext cx="2279675" cy="3384376"/>
                <a:chOff x="267099" y="1124744"/>
                <a:chExt cx="2279675" cy="3384376"/>
              </a:xfrm>
            </p:grpSpPr>
            <p:sp>
              <p:nvSpPr>
                <p:cNvPr id="9" name="Forme libre 8"/>
                <p:cNvSpPr/>
                <p:nvPr/>
              </p:nvSpPr>
              <p:spPr>
                <a:xfrm>
                  <a:off x="270998" y="1566496"/>
                  <a:ext cx="2275776" cy="2160377"/>
                </a:xfrm>
                <a:custGeom>
                  <a:avLst/>
                  <a:gdLst>
                    <a:gd name="connsiteX0" fmla="*/ 1106540 w 2275776"/>
                    <a:gd name="connsiteY0" fmla="*/ 262304 h 2020263"/>
                    <a:gd name="connsiteX1" fmla="*/ 572150 w 2275776"/>
                    <a:gd name="connsiteY1" fmla="*/ 1047 h 2020263"/>
                    <a:gd name="connsiteX2" fmla="*/ 25885 w 2275776"/>
                    <a:gd name="connsiteY2" fmla="*/ 381057 h 2020263"/>
                    <a:gd name="connsiteX3" fmla="*/ 132763 w 2275776"/>
                    <a:gd name="connsiteY3" fmla="*/ 1390460 h 2020263"/>
                    <a:gd name="connsiteX4" fmla="*/ 524649 w 2275776"/>
                    <a:gd name="connsiteY4" fmla="*/ 2007977 h 2020263"/>
                    <a:gd name="connsiteX5" fmla="*/ 1640929 w 2275776"/>
                    <a:gd name="connsiteY5" fmla="*/ 1722969 h 2020263"/>
                    <a:gd name="connsiteX6" fmla="*/ 2270321 w 2275776"/>
                    <a:gd name="connsiteY6" fmla="*/ 796694 h 2020263"/>
                    <a:gd name="connsiteX7" fmla="*/ 1925937 w 2275776"/>
                    <a:gd name="connsiteY7" fmla="*/ 392933 h 2020263"/>
                    <a:gd name="connsiteX8" fmla="*/ 1569677 w 2275776"/>
                    <a:gd name="connsiteY8" fmla="*/ 84174 h 2020263"/>
                    <a:gd name="connsiteX9" fmla="*/ 1106540 w 2275776"/>
                    <a:gd name="connsiteY9" fmla="*/ 262304 h 2020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75776" h="2020263">
                      <a:moveTo>
                        <a:pt x="1106540" y="262304"/>
                      </a:moveTo>
                      <a:cubicBezTo>
                        <a:pt x="940286" y="248450"/>
                        <a:pt x="752259" y="-18745"/>
                        <a:pt x="572150" y="1047"/>
                      </a:cubicBezTo>
                      <a:cubicBezTo>
                        <a:pt x="392041" y="20839"/>
                        <a:pt x="99116" y="149488"/>
                        <a:pt x="25885" y="381057"/>
                      </a:cubicBezTo>
                      <a:cubicBezTo>
                        <a:pt x="-47346" y="612626"/>
                        <a:pt x="49636" y="1119307"/>
                        <a:pt x="132763" y="1390460"/>
                      </a:cubicBezTo>
                      <a:cubicBezTo>
                        <a:pt x="215890" y="1661613"/>
                        <a:pt x="273288" y="1952559"/>
                        <a:pt x="524649" y="2007977"/>
                      </a:cubicBezTo>
                      <a:cubicBezTo>
                        <a:pt x="776010" y="2063395"/>
                        <a:pt x="1349984" y="1924849"/>
                        <a:pt x="1640929" y="1722969"/>
                      </a:cubicBezTo>
                      <a:cubicBezTo>
                        <a:pt x="1931874" y="1521089"/>
                        <a:pt x="2222820" y="1018367"/>
                        <a:pt x="2270321" y="796694"/>
                      </a:cubicBezTo>
                      <a:cubicBezTo>
                        <a:pt x="2317822" y="575021"/>
                        <a:pt x="2042711" y="511686"/>
                        <a:pt x="1925937" y="392933"/>
                      </a:cubicBezTo>
                      <a:cubicBezTo>
                        <a:pt x="1809163" y="274180"/>
                        <a:pt x="1704264" y="103966"/>
                        <a:pt x="1569677" y="84174"/>
                      </a:cubicBezTo>
                      <a:cubicBezTo>
                        <a:pt x="1435090" y="64382"/>
                        <a:pt x="1272794" y="276158"/>
                        <a:pt x="1106540" y="262304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" name="Connecteur droit 11"/>
                <p:cNvCxnSpPr/>
                <p:nvPr/>
              </p:nvCxnSpPr>
              <p:spPr>
                <a:xfrm>
                  <a:off x="331807" y="1973981"/>
                  <a:ext cx="549886" cy="17528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378651" y="1776479"/>
                  <a:ext cx="761336" cy="24446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414979" y="1538708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/>
                <p:cNvCxnSpPr/>
                <p:nvPr/>
              </p:nvCxnSpPr>
              <p:spPr>
                <a:xfrm>
                  <a:off x="567379" y="1691108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/>
                <p:cNvCxnSpPr/>
                <p:nvPr/>
              </p:nvCxnSpPr>
              <p:spPr>
                <a:xfrm>
                  <a:off x="633252" y="1566496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/>
                <p:cNvCxnSpPr/>
                <p:nvPr/>
              </p:nvCxnSpPr>
              <p:spPr>
                <a:xfrm>
                  <a:off x="734948" y="1566496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/>
                <p:cNvCxnSpPr/>
                <p:nvPr/>
              </p:nvCxnSpPr>
              <p:spPr>
                <a:xfrm>
                  <a:off x="825673" y="1573890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>
                  <a:off x="919035" y="1556792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>
                  <a:off x="1049262" y="1628801"/>
                  <a:ext cx="930450" cy="288031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>
                  <a:off x="1190771" y="1666914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>
                  <a:off x="1343171" y="1819314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1444902" y="1815539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>
                  <a:off x="1547664" y="1776479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>
                  <a:off x="1454302" y="1124744"/>
                  <a:ext cx="885450" cy="28803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1679991" y="1530607"/>
                  <a:ext cx="517026" cy="17216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1832391" y="1683007"/>
                  <a:ext cx="364626" cy="11674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/>
                <p:cNvCxnSpPr/>
                <p:nvPr/>
              </p:nvCxnSpPr>
              <p:spPr>
                <a:xfrm>
                  <a:off x="1938504" y="1693162"/>
                  <a:ext cx="364626" cy="11674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/>
                <p:cNvCxnSpPr/>
                <p:nvPr/>
              </p:nvCxnSpPr>
              <p:spPr>
                <a:xfrm>
                  <a:off x="2090904" y="1845562"/>
                  <a:ext cx="248848" cy="8634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>
                  <a:off x="2368490" y="1566496"/>
                  <a:ext cx="161046" cy="1294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/>
                <p:cNvCxnSpPr/>
                <p:nvPr/>
              </p:nvCxnSpPr>
              <p:spPr>
                <a:xfrm>
                  <a:off x="2252028" y="1966176"/>
                  <a:ext cx="232923" cy="8842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>
                  <a:off x="267099" y="2122337"/>
                  <a:ext cx="549886" cy="17528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e 57"/>
              <p:cNvGrpSpPr/>
              <p:nvPr/>
            </p:nvGrpSpPr>
            <p:grpSpPr>
              <a:xfrm rot="18850583">
                <a:off x="5877227" y="3671760"/>
                <a:ext cx="2279675" cy="3384376"/>
                <a:chOff x="267099" y="1124744"/>
                <a:chExt cx="2279675" cy="3384376"/>
              </a:xfrm>
            </p:grpSpPr>
            <p:sp>
              <p:nvSpPr>
                <p:cNvPr id="59" name="Forme libre 58"/>
                <p:cNvSpPr/>
                <p:nvPr/>
              </p:nvSpPr>
              <p:spPr>
                <a:xfrm>
                  <a:off x="270998" y="1566496"/>
                  <a:ext cx="2275776" cy="2160377"/>
                </a:xfrm>
                <a:custGeom>
                  <a:avLst/>
                  <a:gdLst>
                    <a:gd name="connsiteX0" fmla="*/ 1106540 w 2275776"/>
                    <a:gd name="connsiteY0" fmla="*/ 262304 h 2020263"/>
                    <a:gd name="connsiteX1" fmla="*/ 572150 w 2275776"/>
                    <a:gd name="connsiteY1" fmla="*/ 1047 h 2020263"/>
                    <a:gd name="connsiteX2" fmla="*/ 25885 w 2275776"/>
                    <a:gd name="connsiteY2" fmla="*/ 381057 h 2020263"/>
                    <a:gd name="connsiteX3" fmla="*/ 132763 w 2275776"/>
                    <a:gd name="connsiteY3" fmla="*/ 1390460 h 2020263"/>
                    <a:gd name="connsiteX4" fmla="*/ 524649 w 2275776"/>
                    <a:gd name="connsiteY4" fmla="*/ 2007977 h 2020263"/>
                    <a:gd name="connsiteX5" fmla="*/ 1640929 w 2275776"/>
                    <a:gd name="connsiteY5" fmla="*/ 1722969 h 2020263"/>
                    <a:gd name="connsiteX6" fmla="*/ 2270321 w 2275776"/>
                    <a:gd name="connsiteY6" fmla="*/ 796694 h 2020263"/>
                    <a:gd name="connsiteX7" fmla="*/ 1925937 w 2275776"/>
                    <a:gd name="connsiteY7" fmla="*/ 392933 h 2020263"/>
                    <a:gd name="connsiteX8" fmla="*/ 1569677 w 2275776"/>
                    <a:gd name="connsiteY8" fmla="*/ 84174 h 2020263"/>
                    <a:gd name="connsiteX9" fmla="*/ 1106540 w 2275776"/>
                    <a:gd name="connsiteY9" fmla="*/ 262304 h 2020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75776" h="2020263">
                      <a:moveTo>
                        <a:pt x="1106540" y="262304"/>
                      </a:moveTo>
                      <a:cubicBezTo>
                        <a:pt x="940286" y="248450"/>
                        <a:pt x="752259" y="-18745"/>
                        <a:pt x="572150" y="1047"/>
                      </a:cubicBezTo>
                      <a:cubicBezTo>
                        <a:pt x="392041" y="20839"/>
                        <a:pt x="99116" y="149488"/>
                        <a:pt x="25885" y="381057"/>
                      </a:cubicBezTo>
                      <a:cubicBezTo>
                        <a:pt x="-47346" y="612626"/>
                        <a:pt x="49636" y="1119307"/>
                        <a:pt x="132763" y="1390460"/>
                      </a:cubicBezTo>
                      <a:cubicBezTo>
                        <a:pt x="215890" y="1661613"/>
                        <a:pt x="273288" y="1952559"/>
                        <a:pt x="524649" y="2007977"/>
                      </a:cubicBezTo>
                      <a:cubicBezTo>
                        <a:pt x="776010" y="2063395"/>
                        <a:pt x="1349984" y="1924849"/>
                        <a:pt x="1640929" y="1722969"/>
                      </a:cubicBezTo>
                      <a:cubicBezTo>
                        <a:pt x="1931874" y="1521089"/>
                        <a:pt x="2222820" y="1018367"/>
                        <a:pt x="2270321" y="796694"/>
                      </a:cubicBezTo>
                      <a:cubicBezTo>
                        <a:pt x="2317822" y="575021"/>
                        <a:pt x="2042711" y="511686"/>
                        <a:pt x="1925937" y="392933"/>
                      </a:cubicBezTo>
                      <a:cubicBezTo>
                        <a:pt x="1809163" y="274180"/>
                        <a:pt x="1704264" y="103966"/>
                        <a:pt x="1569677" y="84174"/>
                      </a:cubicBezTo>
                      <a:cubicBezTo>
                        <a:pt x="1435090" y="64382"/>
                        <a:pt x="1272794" y="276158"/>
                        <a:pt x="1106540" y="262304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0" name="Connecteur droit 59"/>
                <p:cNvCxnSpPr/>
                <p:nvPr/>
              </p:nvCxnSpPr>
              <p:spPr>
                <a:xfrm>
                  <a:off x="331807" y="1973981"/>
                  <a:ext cx="549886" cy="17528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60"/>
                <p:cNvCxnSpPr/>
                <p:nvPr/>
              </p:nvCxnSpPr>
              <p:spPr>
                <a:xfrm>
                  <a:off x="378651" y="1776479"/>
                  <a:ext cx="761336" cy="24446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/>
                <p:cNvCxnSpPr/>
                <p:nvPr/>
              </p:nvCxnSpPr>
              <p:spPr>
                <a:xfrm>
                  <a:off x="414979" y="1538708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/>
                <p:cNvCxnSpPr/>
                <p:nvPr/>
              </p:nvCxnSpPr>
              <p:spPr>
                <a:xfrm>
                  <a:off x="567379" y="1691108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>
                  <a:off x="633252" y="1566496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64"/>
                <p:cNvCxnSpPr/>
                <p:nvPr/>
              </p:nvCxnSpPr>
              <p:spPr>
                <a:xfrm>
                  <a:off x="734948" y="1566496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>
                  <a:off x="825673" y="1573890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>
                  <a:off x="919035" y="1556792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>
                  <a:off x="1049262" y="1628801"/>
                  <a:ext cx="930450" cy="28803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1190771" y="1666914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>
                  <a:off x="1343171" y="1819314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eur droit 70"/>
                <p:cNvCxnSpPr/>
                <p:nvPr/>
              </p:nvCxnSpPr>
              <p:spPr>
                <a:xfrm>
                  <a:off x="1444902" y="1815539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/>
                <p:cNvCxnSpPr/>
                <p:nvPr/>
              </p:nvCxnSpPr>
              <p:spPr>
                <a:xfrm>
                  <a:off x="1547664" y="1776479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72"/>
                <p:cNvCxnSpPr/>
                <p:nvPr/>
              </p:nvCxnSpPr>
              <p:spPr>
                <a:xfrm>
                  <a:off x="1454302" y="1124744"/>
                  <a:ext cx="885450" cy="288032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73"/>
                <p:cNvCxnSpPr/>
                <p:nvPr/>
              </p:nvCxnSpPr>
              <p:spPr>
                <a:xfrm>
                  <a:off x="1679991" y="1530607"/>
                  <a:ext cx="517026" cy="17216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/>
                <p:cNvCxnSpPr/>
                <p:nvPr/>
              </p:nvCxnSpPr>
              <p:spPr>
                <a:xfrm>
                  <a:off x="1832391" y="1683007"/>
                  <a:ext cx="364626" cy="11674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/>
                <p:cNvCxnSpPr/>
                <p:nvPr/>
              </p:nvCxnSpPr>
              <p:spPr>
                <a:xfrm>
                  <a:off x="1938504" y="1693162"/>
                  <a:ext cx="364626" cy="11674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76"/>
                <p:cNvCxnSpPr/>
                <p:nvPr/>
              </p:nvCxnSpPr>
              <p:spPr>
                <a:xfrm>
                  <a:off x="2090904" y="1845562"/>
                  <a:ext cx="248848" cy="8634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/>
                <p:cNvCxnSpPr/>
                <p:nvPr/>
              </p:nvCxnSpPr>
              <p:spPr>
                <a:xfrm>
                  <a:off x="2368490" y="1566496"/>
                  <a:ext cx="161046" cy="1294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78"/>
                <p:cNvCxnSpPr/>
                <p:nvPr/>
              </p:nvCxnSpPr>
              <p:spPr>
                <a:xfrm>
                  <a:off x="2252028" y="1966176"/>
                  <a:ext cx="232923" cy="8842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79"/>
                <p:cNvCxnSpPr/>
                <p:nvPr/>
              </p:nvCxnSpPr>
              <p:spPr>
                <a:xfrm>
                  <a:off x="267099" y="2122337"/>
                  <a:ext cx="549886" cy="17528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Connecteur droit 81"/>
              <p:cNvCxnSpPr/>
              <p:nvPr/>
            </p:nvCxnSpPr>
            <p:spPr>
              <a:xfrm>
                <a:off x="2961333" y="2767792"/>
                <a:ext cx="1319901" cy="71481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4345878" y="3494170"/>
                <a:ext cx="1454532" cy="69805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3143108" y="3142046"/>
                <a:ext cx="2172914" cy="9355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 flipV="1">
                <a:off x="2106729" y="1137227"/>
                <a:ext cx="1376798" cy="1169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>
                <a:off x="1940663" y="1398306"/>
                <a:ext cx="1376798" cy="3337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>
                <a:off x="2125685" y="1743453"/>
                <a:ext cx="1376798" cy="3337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>
                <a:off x="2156206" y="3195821"/>
                <a:ext cx="1047642" cy="107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2106729" y="1666786"/>
                <a:ext cx="2072756" cy="2611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2195889" y="1343780"/>
                <a:ext cx="1417094" cy="9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4163265" y="2761535"/>
                <a:ext cx="1417094" cy="9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5610269" y="2869648"/>
                <a:ext cx="1112081" cy="8687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1648818" y="3231024"/>
                <a:ext cx="1047642" cy="107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flipH="1">
                <a:off x="1613838" y="4349872"/>
                <a:ext cx="1066189" cy="6726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flipH="1">
                <a:off x="2904437" y="3527980"/>
                <a:ext cx="771787" cy="3729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H="1">
                <a:off x="2772292" y="3433219"/>
                <a:ext cx="545170" cy="1692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>
              <a:xfrm flipH="1">
                <a:off x="2770972" y="3284846"/>
                <a:ext cx="372135" cy="2431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flipH="1">
                <a:off x="2629063" y="3190258"/>
                <a:ext cx="388036" cy="337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>
              <a:xfrm flipH="1">
                <a:off x="2556756" y="3071484"/>
                <a:ext cx="257327" cy="4564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2401089" y="3013711"/>
                <a:ext cx="38420" cy="4428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 flipH="1">
                <a:off x="3278996" y="4125180"/>
                <a:ext cx="1941076" cy="1686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 flipH="1">
                <a:off x="3056836" y="3586162"/>
                <a:ext cx="994182" cy="3519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3056836" y="3731269"/>
                <a:ext cx="1307786" cy="2867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/>
              <p:nvPr/>
            </p:nvCxnSpPr>
            <p:spPr>
              <a:xfrm flipH="1">
                <a:off x="3143108" y="3938078"/>
                <a:ext cx="1728704" cy="1871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 flipH="1" flipV="1">
                <a:off x="5316022" y="4209527"/>
                <a:ext cx="968776" cy="314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 flipH="1" flipV="1">
                <a:off x="5220072" y="4297328"/>
                <a:ext cx="695614" cy="388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/>
              <p:cNvCxnSpPr>
                <a:stCxn id="59" idx="1"/>
              </p:cNvCxnSpPr>
              <p:nvPr/>
            </p:nvCxnSpPr>
            <p:spPr>
              <a:xfrm flipH="1" flipV="1">
                <a:off x="4999908" y="4269310"/>
                <a:ext cx="728263" cy="628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/>
              <p:cNvCxnSpPr/>
              <p:nvPr/>
            </p:nvCxnSpPr>
            <p:spPr>
              <a:xfrm flipH="1" flipV="1">
                <a:off x="4871812" y="4293875"/>
                <a:ext cx="644628" cy="701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flipH="1" flipV="1">
                <a:off x="4572000" y="4301920"/>
                <a:ext cx="792039" cy="796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flipH="1" flipV="1">
                <a:off x="4163265" y="4301920"/>
                <a:ext cx="1246192" cy="9865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/>
              <p:cNvCxnSpPr/>
              <p:nvPr/>
            </p:nvCxnSpPr>
            <p:spPr>
              <a:xfrm flipH="1" flipV="1">
                <a:off x="4117847" y="4446013"/>
                <a:ext cx="1246192" cy="9865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 flipH="1" flipV="1">
                <a:off x="4106577" y="4610306"/>
                <a:ext cx="1246192" cy="9865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 flipH="1" flipV="1">
                <a:off x="2106729" y="3527980"/>
                <a:ext cx="665562" cy="4100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 flipH="1" flipV="1">
                <a:off x="2886085" y="4266718"/>
                <a:ext cx="667842" cy="7557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cteur droit 163"/>
              <p:cNvCxnSpPr/>
              <p:nvPr/>
            </p:nvCxnSpPr>
            <p:spPr>
              <a:xfrm flipH="1" flipV="1">
                <a:off x="3203848" y="4383321"/>
                <a:ext cx="1085775" cy="6298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/>
              <p:cNvCxnSpPr/>
              <p:nvPr/>
            </p:nvCxnSpPr>
            <p:spPr>
              <a:xfrm flipH="1" flipV="1">
                <a:off x="3540773" y="4780426"/>
                <a:ext cx="1200170" cy="5391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necteur droit 168"/>
              <p:cNvCxnSpPr/>
              <p:nvPr/>
            </p:nvCxnSpPr>
            <p:spPr>
              <a:xfrm flipH="1" flipV="1">
                <a:off x="3676224" y="5201475"/>
                <a:ext cx="1934045" cy="5845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171"/>
              <p:cNvCxnSpPr/>
              <p:nvPr/>
            </p:nvCxnSpPr>
            <p:spPr>
              <a:xfrm flipH="1" flipV="1">
                <a:off x="5051249" y="3527980"/>
                <a:ext cx="1934045" cy="5845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cteur droit 172"/>
              <p:cNvCxnSpPr/>
              <p:nvPr/>
            </p:nvCxnSpPr>
            <p:spPr>
              <a:xfrm flipH="1" flipV="1">
                <a:off x="5409060" y="3190257"/>
                <a:ext cx="1313290" cy="7485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/>
              <p:cNvCxnSpPr/>
              <p:nvPr/>
            </p:nvCxnSpPr>
            <p:spPr>
              <a:xfrm flipH="1" flipV="1">
                <a:off x="3654729" y="2767793"/>
                <a:ext cx="1313290" cy="7485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 flipH="1" flipV="1">
                <a:off x="4163265" y="2816003"/>
                <a:ext cx="1189504" cy="4150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178"/>
              <p:cNvCxnSpPr/>
              <p:nvPr/>
            </p:nvCxnSpPr>
            <p:spPr>
              <a:xfrm flipH="1" flipV="1">
                <a:off x="2309684" y="2366637"/>
                <a:ext cx="1303299" cy="3799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cteur droit 180"/>
              <p:cNvCxnSpPr/>
              <p:nvPr/>
            </p:nvCxnSpPr>
            <p:spPr>
              <a:xfrm flipH="1" flipV="1">
                <a:off x="2814084" y="2202336"/>
                <a:ext cx="1193376" cy="5591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183"/>
              <p:cNvCxnSpPr/>
              <p:nvPr/>
            </p:nvCxnSpPr>
            <p:spPr>
              <a:xfrm flipH="1">
                <a:off x="1015656" y="3231236"/>
                <a:ext cx="452064" cy="19219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cteur droit 186"/>
              <p:cNvCxnSpPr/>
              <p:nvPr/>
            </p:nvCxnSpPr>
            <p:spPr>
              <a:xfrm flipH="1">
                <a:off x="1524430" y="3383636"/>
                <a:ext cx="95690" cy="1396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cteur droit 188"/>
              <p:cNvCxnSpPr/>
              <p:nvPr/>
            </p:nvCxnSpPr>
            <p:spPr>
              <a:xfrm flipH="1" flipV="1">
                <a:off x="4968019" y="5961182"/>
                <a:ext cx="1198290" cy="1967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cteur droit 191"/>
              <p:cNvCxnSpPr/>
              <p:nvPr/>
            </p:nvCxnSpPr>
            <p:spPr>
              <a:xfrm flipH="1" flipV="1">
                <a:off x="3443441" y="1732858"/>
                <a:ext cx="1286232" cy="330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cteur droit 193"/>
              <p:cNvCxnSpPr/>
              <p:nvPr/>
            </p:nvCxnSpPr>
            <p:spPr>
              <a:xfrm>
                <a:off x="6875595" y="2917892"/>
                <a:ext cx="503241" cy="1196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cteur droit 195"/>
              <p:cNvCxnSpPr/>
              <p:nvPr/>
            </p:nvCxnSpPr>
            <p:spPr>
              <a:xfrm>
                <a:off x="6696183" y="2834809"/>
                <a:ext cx="503241" cy="1196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cteur droit 196"/>
              <p:cNvCxnSpPr/>
              <p:nvPr/>
            </p:nvCxnSpPr>
            <p:spPr>
              <a:xfrm>
                <a:off x="6417930" y="2545726"/>
                <a:ext cx="503241" cy="1196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Rectangle 220"/>
              <p:cNvSpPr/>
              <p:nvPr/>
            </p:nvSpPr>
            <p:spPr>
              <a:xfrm>
                <a:off x="1370752" y="2964083"/>
                <a:ext cx="7452319" cy="886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𝝈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𝝆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sSub>
                        <m:sSubPr>
                          <m:ctrlPr>
                            <a:rPr lang="fr-FR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en-US" b="1" i="1">
                          <a:solidFill>
                            <a:schemeClr val="bg2"/>
                          </a:solidFill>
                          <a:latin typeface="Cambria Math"/>
                        </a:rPr>
                        <m:t>𝐞𝐱𝐩</m:t>
                      </m:r>
                      <m:d>
                        <m:dPr>
                          <m:ctrlPr>
                            <a:rPr lang="fr-FR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b="1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  <m:t>𝝆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𝐞𝐱𝐩</m:t>
                                      </m:r>
                                      <m:d>
                                        <m:dPr>
                                          <m:ctrlPr>
                                            <a:rPr lang="fr-FR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fr-FR" b="1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fr-FR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𝟏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b="1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  <m:t>𝑻</m:t>
                                              </m:r>
                                              <m:r>
                                                <a:rPr lang="en-US" b="1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FR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𝟎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b="1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𝒅𝒎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𝝆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𝒅𝒎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21" name="Rectangle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52" y="2964083"/>
                <a:ext cx="7452319" cy="8867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0" name="Groupe 229"/>
          <p:cNvGrpSpPr/>
          <p:nvPr/>
        </p:nvGrpSpPr>
        <p:grpSpPr>
          <a:xfrm>
            <a:off x="5041006" y="1266227"/>
            <a:ext cx="4211514" cy="1152054"/>
            <a:chOff x="2509967" y="2470160"/>
            <a:chExt cx="4211514" cy="1152054"/>
          </a:xfrm>
        </p:grpSpPr>
        <p:sp>
          <p:nvSpPr>
            <p:cNvPr id="229" name="Ellipse 228"/>
            <p:cNvSpPr/>
            <p:nvPr/>
          </p:nvSpPr>
          <p:spPr>
            <a:xfrm>
              <a:off x="3846838" y="2915815"/>
              <a:ext cx="1550685" cy="70639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" name="Ellipse 227"/>
            <p:cNvSpPr/>
            <p:nvPr/>
          </p:nvSpPr>
          <p:spPr>
            <a:xfrm>
              <a:off x="3849553" y="2470160"/>
              <a:ext cx="1550685" cy="70639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" name="Ellipse 226"/>
            <p:cNvSpPr/>
            <p:nvPr/>
          </p:nvSpPr>
          <p:spPr>
            <a:xfrm>
              <a:off x="5170796" y="2770632"/>
              <a:ext cx="1550685" cy="706399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" name="Ellipse 225"/>
            <p:cNvSpPr/>
            <p:nvPr/>
          </p:nvSpPr>
          <p:spPr>
            <a:xfrm>
              <a:off x="2509967" y="2770633"/>
              <a:ext cx="1550685" cy="706399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2" name="ZoneTexte 221"/>
            <p:cNvSpPr txBox="1"/>
            <p:nvPr/>
          </p:nvSpPr>
          <p:spPr>
            <a:xfrm>
              <a:off x="2756111" y="2884294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Metallic</a:t>
              </a:r>
              <a:endPara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3" name="ZoneTexte 222"/>
            <p:cNvSpPr txBox="1"/>
            <p:nvPr/>
          </p:nvSpPr>
          <p:spPr>
            <a:xfrm>
              <a:off x="4133132" y="2625660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Sheng</a:t>
              </a:r>
            </a:p>
          </p:txBody>
        </p:sp>
        <p:sp>
          <p:nvSpPr>
            <p:cNvPr id="224" name="ZoneTexte 223"/>
            <p:cNvSpPr txBox="1"/>
            <p:nvPr/>
          </p:nvSpPr>
          <p:spPr>
            <a:xfrm>
              <a:off x="3913169" y="3068960"/>
              <a:ext cx="14398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Disordered</a:t>
              </a:r>
              <a:endPara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5" name="ZoneTexte 224"/>
            <p:cNvSpPr txBox="1"/>
            <p:nvPr/>
          </p:nvSpPr>
          <p:spPr>
            <a:xfrm>
              <a:off x="5408287" y="2884294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Metallic</a:t>
              </a:r>
              <a:endPara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1" name="Double flèche horizontale 230"/>
          <p:cNvSpPr/>
          <p:nvPr/>
        </p:nvSpPr>
        <p:spPr>
          <a:xfrm>
            <a:off x="4228456" y="1733397"/>
            <a:ext cx="775592" cy="331685"/>
          </a:xfrm>
          <a:prstGeom prst="left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ZoneTexte 121"/>
          <p:cNvSpPr txBox="1"/>
          <p:nvPr/>
        </p:nvSpPr>
        <p:spPr>
          <a:xfrm>
            <a:off x="7221938" y="3836809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PEDOT:OTf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 err="1">
                <a:solidFill>
                  <a:srgbClr val="FF0000"/>
                </a:solidFill>
              </a:rPr>
              <a:t>PEDOT:Sulf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PEDOT:OTf-NMP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dirty="0" err="1">
                <a:solidFill>
                  <a:srgbClr val="1B04C8"/>
                </a:solidFill>
              </a:rPr>
              <a:t>PEDOT:Sulf-NMP</a:t>
            </a:r>
            <a:endParaRPr lang="fr-FR" sz="1600" dirty="0">
              <a:solidFill>
                <a:srgbClr val="1B04C8"/>
              </a:solidFill>
            </a:endParaRPr>
          </a:p>
        </p:txBody>
      </p:sp>
      <p:pic>
        <p:nvPicPr>
          <p:cNvPr id="126" name="Picture 5" descr="D:\Hanako\Projet\Gladiator\PEDOT_Alex\TEM_oct_2015\Image Of 18-x295k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49522"/>
            <a:ext cx="2703814" cy="2703814"/>
          </a:xfrm>
          <a:prstGeom prst="rect">
            <a:avLst/>
          </a:prstGeom>
          <a:solidFill>
            <a:schemeClr val="bg2">
              <a:lumMod val="60000"/>
              <a:lumOff val="40000"/>
              <a:alpha val="4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35497" y="3717032"/>
            <a:ext cx="2778512" cy="2749471"/>
            <a:chOff x="-52752" y="3807623"/>
            <a:chExt cx="3055087" cy="3041828"/>
          </a:xfrm>
        </p:grpSpPr>
        <p:sp>
          <p:nvSpPr>
            <p:cNvPr id="3" name="Forme libre 2"/>
            <p:cNvSpPr/>
            <p:nvPr/>
          </p:nvSpPr>
          <p:spPr>
            <a:xfrm>
              <a:off x="415901" y="4135029"/>
              <a:ext cx="1689981" cy="1762175"/>
            </a:xfrm>
            <a:custGeom>
              <a:avLst/>
              <a:gdLst>
                <a:gd name="connsiteX0" fmla="*/ 876186 w 1689981"/>
                <a:gd name="connsiteY0" fmla="*/ 1460701 h 1762175"/>
                <a:gd name="connsiteX1" fmla="*/ 826490 w 1689981"/>
                <a:gd name="connsiteY1" fmla="*/ 1748936 h 1762175"/>
                <a:gd name="connsiteX2" fmla="*/ 597890 w 1689981"/>
                <a:gd name="connsiteY2" fmla="*/ 1699241 h 1762175"/>
                <a:gd name="connsiteX3" fmla="*/ 428925 w 1689981"/>
                <a:gd name="connsiteY3" fmla="*/ 1570032 h 1762175"/>
                <a:gd name="connsiteX4" fmla="*/ 269899 w 1689981"/>
                <a:gd name="connsiteY4" fmla="*/ 1430884 h 1762175"/>
                <a:gd name="connsiteX5" fmla="*/ 120812 w 1689981"/>
                <a:gd name="connsiteY5" fmla="*/ 1212223 h 1762175"/>
                <a:gd name="connsiteX6" fmla="*/ 11482 w 1689981"/>
                <a:gd name="connsiteY6" fmla="*/ 1122771 h 1762175"/>
                <a:gd name="connsiteX7" fmla="*/ 31360 w 1689981"/>
                <a:gd name="connsiteY7" fmla="*/ 1033319 h 1762175"/>
                <a:gd name="connsiteX8" fmla="*/ 259960 w 1689981"/>
                <a:gd name="connsiteY8" fmla="*/ 1122771 h 1762175"/>
                <a:gd name="connsiteX9" fmla="*/ 399108 w 1689981"/>
                <a:gd name="connsiteY9" fmla="*/ 973684 h 1762175"/>
                <a:gd name="connsiteX10" fmla="*/ 339473 w 1689981"/>
                <a:gd name="connsiteY10" fmla="*/ 814658 h 1762175"/>
                <a:gd name="connsiteX11" fmla="*/ 448803 w 1689981"/>
                <a:gd name="connsiteY11" fmla="*/ 645693 h 1762175"/>
                <a:gd name="connsiteX12" fmla="*/ 448803 w 1689981"/>
                <a:gd name="connsiteY12" fmla="*/ 287884 h 1762175"/>
                <a:gd name="connsiteX13" fmla="*/ 647586 w 1689981"/>
                <a:gd name="connsiteY13" fmla="*/ 19528 h 1762175"/>
                <a:gd name="connsiteX14" fmla="*/ 836429 w 1689981"/>
                <a:gd name="connsiteY14" fmla="*/ 49345 h 1762175"/>
                <a:gd name="connsiteX15" fmla="*/ 945760 w 1689981"/>
                <a:gd name="connsiteY15" fmla="*/ 277945 h 1762175"/>
                <a:gd name="connsiteX16" fmla="*/ 1025273 w 1689981"/>
                <a:gd name="connsiteY16" fmla="*/ 168614 h 1762175"/>
                <a:gd name="connsiteX17" fmla="*/ 1671316 w 1689981"/>
                <a:gd name="connsiteY17" fmla="*/ 615875 h 1762175"/>
                <a:gd name="connsiteX18" fmla="*/ 1472534 w 1689981"/>
                <a:gd name="connsiteY18" fmla="*/ 1162528 h 1762175"/>
                <a:gd name="connsiteX19" fmla="*/ 1025273 w 1689981"/>
                <a:gd name="connsiteY19" fmla="*/ 1401067 h 1762175"/>
                <a:gd name="connsiteX20" fmla="*/ 985516 w 1689981"/>
                <a:gd name="connsiteY20" fmla="*/ 1401067 h 1762175"/>
                <a:gd name="connsiteX21" fmla="*/ 876186 w 1689981"/>
                <a:gd name="connsiteY21" fmla="*/ 1460701 h 17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89981" h="1762175">
                  <a:moveTo>
                    <a:pt x="876186" y="1460701"/>
                  </a:moveTo>
                  <a:cubicBezTo>
                    <a:pt x="849682" y="1518679"/>
                    <a:pt x="872873" y="1709179"/>
                    <a:pt x="826490" y="1748936"/>
                  </a:cubicBezTo>
                  <a:cubicBezTo>
                    <a:pt x="780107" y="1788693"/>
                    <a:pt x="664151" y="1729058"/>
                    <a:pt x="597890" y="1699241"/>
                  </a:cubicBezTo>
                  <a:cubicBezTo>
                    <a:pt x="531629" y="1669424"/>
                    <a:pt x="483590" y="1614758"/>
                    <a:pt x="428925" y="1570032"/>
                  </a:cubicBezTo>
                  <a:cubicBezTo>
                    <a:pt x="374260" y="1525306"/>
                    <a:pt x="321251" y="1490519"/>
                    <a:pt x="269899" y="1430884"/>
                  </a:cubicBezTo>
                  <a:cubicBezTo>
                    <a:pt x="218547" y="1371249"/>
                    <a:pt x="163881" y="1263575"/>
                    <a:pt x="120812" y="1212223"/>
                  </a:cubicBezTo>
                  <a:cubicBezTo>
                    <a:pt x="77743" y="1160871"/>
                    <a:pt x="26391" y="1152588"/>
                    <a:pt x="11482" y="1122771"/>
                  </a:cubicBezTo>
                  <a:cubicBezTo>
                    <a:pt x="-3427" y="1092954"/>
                    <a:pt x="-10053" y="1033319"/>
                    <a:pt x="31360" y="1033319"/>
                  </a:cubicBezTo>
                  <a:cubicBezTo>
                    <a:pt x="72773" y="1033319"/>
                    <a:pt x="198669" y="1132710"/>
                    <a:pt x="259960" y="1122771"/>
                  </a:cubicBezTo>
                  <a:cubicBezTo>
                    <a:pt x="321251" y="1112832"/>
                    <a:pt x="385856" y="1025036"/>
                    <a:pt x="399108" y="973684"/>
                  </a:cubicBezTo>
                  <a:cubicBezTo>
                    <a:pt x="412360" y="922332"/>
                    <a:pt x="331190" y="869323"/>
                    <a:pt x="339473" y="814658"/>
                  </a:cubicBezTo>
                  <a:cubicBezTo>
                    <a:pt x="347755" y="759993"/>
                    <a:pt x="430581" y="733489"/>
                    <a:pt x="448803" y="645693"/>
                  </a:cubicBezTo>
                  <a:cubicBezTo>
                    <a:pt x="467025" y="557897"/>
                    <a:pt x="415673" y="392245"/>
                    <a:pt x="448803" y="287884"/>
                  </a:cubicBezTo>
                  <a:cubicBezTo>
                    <a:pt x="481933" y="183523"/>
                    <a:pt x="582982" y="59284"/>
                    <a:pt x="647586" y="19528"/>
                  </a:cubicBezTo>
                  <a:cubicBezTo>
                    <a:pt x="712190" y="-20228"/>
                    <a:pt x="786733" y="6276"/>
                    <a:pt x="836429" y="49345"/>
                  </a:cubicBezTo>
                  <a:cubicBezTo>
                    <a:pt x="886125" y="92414"/>
                    <a:pt x="914286" y="258067"/>
                    <a:pt x="945760" y="277945"/>
                  </a:cubicBezTo>
                  <a:cubicBezTo>
                    <a:pt x="977234" y="297823"/>
                    <a:pt x="904347" y="112292"/>
                    <a:pt x="1025273" y="168614"/>
                  </a:cubicBezTo>
                  <a:cubicBezTo>
                    <a:pt x="1146199" y="224936"/>
                    <a:pt x="1596773" y="450223"/>
                    <a:pt x="1671316" y="615875"/>
                  </a:cubicBezTo>
                  <a:cubicBezTo>
                    <a:pt x="1745859" y="781527"/>
                    <a:pt x="1580208" y="1031663"/>
                    <a:pt x="1472534" y="1162528"/>
                  </a:cubicBezTo>
                  <a:cubicBezTo>
                    <a:pt x="1364860" y="1293393"/>
                    <a:pt x="1106443" y="1361310"/>
                    <a:pt x="1025273" y="1401067"/>
                  </a:cubicBezTo>
                  <a:cubicBezTo>
                    <a:pt x="944103" y="1440823"/>
                    <a:pt x="1010364" y="1396098"/>
                    <a:pt x="985516" y="1401067"/>
                  </a:cubicBezTo>
                  <a:cubicBezTo>
                    <a:pt x="960668" y="1406036"/>
                    <a:pt x="902690" y="1402723"/>
                    <a:pt x="876186" y="1460701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935928" y="5377852"/>
              <a:ext cx="891501" cy="1201313"/>
            </a:xfrm>
            <a:custGeom>
              <a:avLst/>
              <a:gdLst>
                <a:gd name="connsiteX0" fmla="*/ 386167 w 891501"/>
                <a:gd name="connsiteY0" fmla="*/ 264 h 1201313"/>
                <a:gd name="connsiteX1" fmla="*/ 133504 w 891501"/>
                <a:gd name="connsiteY1" fmla="*/ 120580 h 1201313"/>
                <a:gd name="connsiteX2" fmla="*/ 121472 w 891501"/>
                <a:gd name="connsiteY2" fmla="*/ 457464 h 1201313"/>
                <a:gd name="connsiteX3" fmla="*/ 1156 w 891501"/>
                <a:gd name="connsiteY3" fmla="*/ 493559 h 1201313"/>
                <a:gd name="connsiteX4" fmla="*/ 61314 w 891501"/>
                <a:gd name="connsiteY4" fmla="*/ 842474 h 1201313"/>
                <a:gd name="connsiteX5" fmla="*/ 73346 w 891501"/>
                <a:gd name="connsiteY5" fmla="*/ 1047011 h 1201313"/>
                <a:gd name="connsiteX6" fmla="*/ 398198 w 891501"/>
                <a:gd name="connsiteY6" fmla="*/ 1131232 h 1201313"/>
                <a:gd name="connsiteX7" fmla="*/ 482419 w 891501"/>
                <a:gd name="connsiteY7" fmla="*/ 1191390 h 1201313"/>
                <a:gd name="connsiteX8" fmla="*/ 831335 w 891501"/>
                <a:gd name="connsiteY8" fmla="*/ 914664 h 1201313"/>
                <a:gd name="connsiteX9" fmla="*/ 879461 w 891501"/>
                <a:gd name="connsiteY9" fmla="*/ 674032 h 1201313"/>
                <a:gd name="connsiteX10" fmla="*/ 698988 w 891501"/>
                <a:gd name="connsiteY10" fmla="*/ 373243 h 1201313"/>
                <a:gd name="connsiteX11" fmla="*/ 554609 w 891501"/>
                <a:gd name="connsiteY11" fmla="*/ 96516 h 1201313"/>
                <a:gd name="connsiteX12" fmla="*/ 386167 w 891501"/>
                <a:gd name="connsiteY12" fmla="*/ 264 h 120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501" h="1201313">
                  <a:moveTo>
                    <a:pt x="386167" y="264"/>
                  </a:moveTo>
                  <a:cubicBezTo>
                    <a:pt x="315983" y="4275"/>
                    <a:pt x="177620" y="44380"/>
                    <a:pt x="133504" y="120580"/>
                  </a:cubicBezTo>
                  <a:cubicBezTo>
                    <a:pt x="89388" y="196780"/>
                    <a:pt x="143530" y="395301"/>
                    <a:pt x="121472" y="457464"/>
                  </a:cubicBezTo>
                  <a:cubicBezTo>
                    <a:pt x="99414" y="519627"/>
                    <a:pt x="11182" y="429391"/>
                    <a:pt x="1156" y="493559"/>
                  </a:cubicBezTo>
                  <a:cubicBezTo>
                    <a:pt x="-8870" y="557727"/>
                    <a:pt x="49282" y="750232"/>
                    <a:pt x="61314" y="842474"/>
                  </a:cubicBezTo>
                  <a:cubicBezTo>
                    <a:pt x="73346" y="934716"/>
                    <a:pt x="17199" y="998885"/>
                    <a:pt x="73346" y="1047011"/>
                  </a:cubicBezTo>
                  <a:cubicBezTo>
                    <a:pt x="129493" y="1095137"/>
                    <a:pt x="330019" y="1107169"/>
                    <a:pt x="398198" y="1131232"/>
                  </a:cubicBezTo>
                  <a:cubicBezTo>
                    <a:pt x="466377" y="1155295"/>
                    <a:pt x="410230" y="1227485"/>
                    <a:pt x="482419" y="1191390"/>
                  </a:cubicBezTo>
                  <a:cubicBezTo>
                    <a:pt x="554609" y="1155295"/>
                    <a:pt x="765161" y="1000890"/>
                    <a:pt x="831335" y="914664"/>
                  </a:cubicBezTo>
                  <a:cubicBezTo>
                    <a:pt x="897509" y="828438"/>
                    <a:pt x="901519" y="764269"/>
                    <a:pt x="879461" y="674032"/>
                  </a:cubicBezTo>
                  <a:cubicBezTo>
                    <a:pt x="857403" y="583795"/>
                    <a:pt x="753130" y="469496"/>
                    <a:pt x="698988" y="373243"/>
                  </a:cubicBezTo>
                  <a:cubicBezTo>
                    <a:pt x="644846" y="276990"/>
                    <a:pt x="610756" y="154669"/>
                    <a:pt x="554609" y="96516"/>
                  </a:cubicBezTo>
                  <a:cubicBezTo>
                    <a:pt x="498462" y="38363"/>
                    <a:pt x="456351" y="-3747"/>
                    <a:pt x="386167" y="26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-52752" y="4472292"/>
              <a:ext cx="438839" cy="524864"/>
            </a:xfrm>
            <a:custGeom>
              <a:avLst/>
              <a:gdLst>
                <a:gd name="connsiteX0" fmla="*/ 16657 w 438839"/>
                <a:gd name="connsiteY0" fmla="*/ 99708 h 524864"/>
                <a:gd name="connsiteX1" fmla="*/ 281352 w 438839"/>
                <a:gd name="connsiteY1" fmla="*/ 3455 h 524864"/>
                <a:gd name="connsiteX2" fmla="*/ 437763 w 438839"/>
                <a:gd name="connsiteY2" fmla="*/ 183929 h 524864"/>
                <a:gd name="connsiteX3" fmla="*/ 341510 w 438839"/>
                <a:gd name="connsiteY3" fmla="*/ 340340 h 524864"/>
                <a:gd name="connsiteX4" fmla="*/ 173068 w 438839"/>
                <a:gd name="connsiteY4" fmla="*/ 472687 h 524864"/>
                <a:gd name="connsiteX5" fmla="*/ 40720 w 438839"/>
                <a:gd name="connsiteY5" fmla="*/ 496750 h 524864"/>
                <a:gd name="connsiteX6" fmla="*/ 16657 w 438839"/>
                <a:gd name="connsiteY6" fmla="*/ 99708 h 52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839" h="524864">
                  <a:moveTo>
                    <a:pt x="16657" y="99708"/>
                  </a:moveTo>
                  <a:cubicBezTo>
                    <a:pt x="56762" y="17492"/>
                    <a:pt x="211168" y="-10582"/>
                    <a:pt x="281352" y="3455"/>
                  </a:cubicBezTo>
                  <a:cubicBezTo>
                    <a:pt x="351536" y="17492"/>
                    <a:pt x="427737" y="127782"/>
                    <a:pt x="437763" y="183929"/>
                  </a:cubicBezTo>
                  <a:cubicBezTo>
                    <a:pt x="447789" y="240076"/>
                    <a:pt x="385626" y="292214"/>
                    <a:pt x="341510" y="340340"/>
                  </a:cubicBezTo>
                  <a:cubicBezTo>
                    <a:pt x="297394" y="388466"/>
                    <a:pt x="223200" y="446619"/>
                    <a:pt x="173068" y="472687"/>
                  </a:cubicBezTo>
                  <a:cubicBezTo>
                    <a:pt x="122936" y="498755"/>
                    <a:pt x="62778" y="560918"/>
                    <a:pt x="40720" y="496750"/>
                  </a:cubicBezTo>
                  <a:cubicBezTo>
                    <a:pt x="18662" y="432582"/>
                    <a:pt x="-23448" y="181924"/>
                    <a:pt x="16657" y="9970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-14274" y="6316579"/>
              <a:ext cx="1059684" cy="373168"/>
            </a:xfrm>
            <a:custGeom>
              <a:avLst/>
              <a:gdLst>
                <a:gd name="connsiteX0" fmla="*/ 38337 w 1059684"/>
                <a:gd name="connsiteY0" fmla="*/ 24063 h 373168"/>
                <a:gd name="connsiteX1" fmla="*/ 567727 w 1059684"/>
                <a:gd name="connsiteY1" fmla="*/ 12032 h 373168"/>
                <a:gd name="connsiteX2" fmla="*/ 784295 w 1059684"/>
                <a:gd name="connsiteY2" fmla="*/ 96253 h 373168"/>
                <a:gd name="connsiteX3" fmla="*/ 856485 w 1059684"/>
                <a:gd name="connsiteY3" fmla="*/ 192505 h 373168"/>
                <a:gd name="connsiteX4" fmla="*/ 1024927 w 1059684"/>
                <a:gd name="connsiteY4" fmla="*/ 204537 h 373168"/>
                <a:gd name="connsiteX5" fmla="*/ 1048990 w 1059684"/>
                <a:gd name="connsiteY5" fmla="*/ 264695 h 373168"/>
                <a:gd name="connsiteX6" fmla="*/ 892579 w 1059684"/>
                <a:gd name="connsiteY6" fmla="*/ 324853 h 373168"/>
                <a:gd name="connsiteX7" fmla="*/ 603821 w 1059684"/>
                <a:gd name="connsiteY7" fmla="*/ 324853 h 373168"/>
                <a:gd name="connsiteX8" fmla="*/ 194748 w 1059684"/>
                <a:gd name="connsiteY8" fmla="*/ 372979 h 373168"/>
                <a:gd name="connsiteX9" fmla="*/ 14274 w 1059684"/>
                <a:gd name="connsiteY9" fmla="*/ 336884 h 373168"/>
                <a:gd name="connsiteX10" fmla="*/ 38337 w 1059684"/>
                <a:gd name="connsiteY10" fmla="*/ 228600 h 373168"/>
                <a:gd name="connsiteX11" fmla="*/ 38337 w 1059684"/>
                <a:gd name="connsiteY11" fmla="*/ 24063 h 37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9684" h="373168">
                  <a:moveTo>
                    <a:pt x="38337" y="24063"/>
                  </a:moveTo>
                  <a:cubicBezTo>
                    <a:pt x="126569" y="-12032"/>
                    <a:pt x="443401" y="0"/>
                    <a:pt x="567727" y="12032"/>
                  </a:cubicBezTo>
                  <a:cubicBezTo>
                    <a:pt x="692053" y="24064"/>
                    <a:pt x="736169" y="66174"/>
                    <a:pt x="784295" y="96253"/>
                  </a:cubicBezTo>
                  <a:cubicBezTo>
                    <a:pt x="832421" y="126332"/>
                    <a:pt x="816380" y="174458"/>
                    <a:pt x="856485" y="192505"/>
                  </a:cubicBezTo>
                  <a:cubicBezTo>
                    <a:pt x="896590" y="210552"/>
                    <a:pt x="992843" y="192505"/>
                    <a:pt x="1024927" y="204537"/>
                  </a:cubicBezTo>
                  <a:cubicBezTo>
                    <a:pt x="1057011" y="216569"/>
                    <a:pt x="1071048" y="244642"/>
                    <a:pt x="1048990" y="264695"/>
                  </a:cubicBezTo>
                  <a:cubicBezTo>
                    <a:pt x="1026932" y="284748"/>
                    <a:pt x="966774" y="314827"/>
                    <a:pt x="892579" y="324853"/>
                  </a:cubicBezTo>
                  <a:cubicBezTo>
                    <a:pt x="818384" y="334879"/>
                    <a:pt x="720126" y="316832"/>
                    <a:pt x="603821" y="324853"/>
                  </a:cubicBezTo>
                  <a:cubicBezTo>
                    <a:pt x="487516" y="332874"/>
                    <a:pt x="293006" y="370974"/>
                    <a:pt x="194748" y="372979"/>
                  </a:cubicBezTo>
                  <a:cubicBezTo>
                    <a:pt x="96490" y="374984"/>
                    <a:pt x="40342" y="360947"/>
                    <a:pt x="14274" y="336884"/>
                  </a:cubicBezTo>
                  <a:cubicBezTo>
                    <a:pt x="-11794" y="312821"/>
                    <a:pt x="34326" y="272716"/>
                    <a:pt x="38337" y="228600"/>
                  </a:cubicBezTo>
                  <a:cubicBezTo>
                    <a:pt x="42348" y="184484"/>
                    <a:pt x="-49895" y="60158"/>
                    <a:pt x="38337" y="24063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-29041" y="3807623"/>
              <a:ext cx="3031376" cy="3041828"/>
            </a:xfrm>
            <a:custGeom>
              <a:avLst/>
              <a:gdLst>
                <a:gd name="connsiteX0" fmla="*/ 53104 w 3031376"/>
                <a:gd name="connsiteY0" fmla="*/ 692188 h 3041828"/>
                <a:gd name="connsiteX1" fmla="*/ 53104 w 3031376"/>
                <a:gd name="connsiteY1" fmla="*/ 319209 h 3041828"/>
                <a:gd name="connsiteX2" fmla="*/ 53104 w 3031376"/>
                <a:gd name="connsiteY2" fmla="*/ 102640 h 3041828"/>
                <a:gd name="connsiteX3" fmla="*/ 53104 w 3031376"/>
                <a:gd name="connsiteY3" fmla="*/ 66545 h 3041828"/>
                <a:gd name="connsiteX4" fmla="*/ 269673 w 3031376"/>
                <a:gd name="connsiteY4" fmla="*/ 66545 h 3041828"/>
                <a:gd name="connsiteX5" fmla="*/ 630620 w 3031376"/>
                <a:gd name="connsiteY5" fmla="*/ 42482 h 3041828"/>
                <a:gd name="connsiteX6" fmla="*/ 1111883 w 3031376"/>
                <a:gd name="connsiteY6" fmla="*/ 42482 h 3041828"/>
                <a:gd name="connsiteX7" fmla="*/ 1725494 w 3031376"/>
                <a:gd name="connsiteY7" fmla="*/ 66545 h 3041828"/>
                <a:gd name="connsiteX8" fmla="*/ 2507546 w 3031376"/>
                <a:gd name="connsiteY8" fmla="*/ 42482 h 3041828"/>
                <a:gd name="connsiteX9" fmla="*/ 2928652 w 3031376"/>
                <a:gd name="connsiteY9" fmla="*/ 42482 h 3041828"/>
                <a:gd name="connsiteX10" fmla="*/ 3024904 w 3031376"/>
                <a:gd name="connsiteY10" fmla="*/ 54514 h 3041828"/>
                <a:gd name="connsiteX11" fmla="*/ 2976778 w 3031376"/>
                <a:gd name="connsiteY11" fmla="*/ 740314 h 3041828"/>
                <a:gd name="connsiteX12" fmla="*/ 3000841 w 3031376"/>
                <a:gd name="connsiteY12" fmla="*/ 1125324 h 3041828"/>
                <a:gd name="connsiteX13" fmla="*/ 2483483 w 3031376"/>
                <a:gd name="connsiteY13" fmla="*/ 1125324 h 3041828"/>
                <a:gd name="connsiteX14" fmla="*/ 2146599 w 3031376"/>
                <a:gd name="connsiteY14" fmla="*/ 1017040 h 3041828"/>
                <a:gd name="connsiteX15" fmla="*/ 1978157 w 3031376"/>
                <a:gd name="connsiteY15" fmla="*/ 692188 h 3041828"/>
                <a:gd name="connsiteX16" fmla="*/ 1496894 w 3031376"/>
                <a:gd name="connsiteY16" fmla="*/ 463588 h 3041828"/>
                <a:gd name="connsiteX17" fmla="*/ 1412673 w 3031376"/>
                <a:gd name="connsiteY17" fmla="*/ 367335 h 3041828"/>
                <a:gd name="connsiteX18" fmla="*/ 1087820 w 3031376"/>
                <a:gd name="connsiteY18" fmla="*/ 307177 h 3041828"/>
                <a:gd name="connsiteX19" fmla="*/ 931409 w 3031376"/>
                <a:gd name="connsiteY19" fmla="*/ 499682 h 3041828"/>
                <a:gd name="connsiteX20" fmla="*/ 823125 w 3031376"/>
                <a:gd name="connsiteY20" fmla="*/ 884693 h 3041828"/>
                <a:gd name="connsiteX21" fmla="*/ 823125 w 3031376"/>
                <a:gd name="connsiteY21" fmla="*/ 1041103 h 3041828"/>
                <a:gd name="connsiteX22" fmla="*/ 787030 w 3031376"/>
                <a:gd name="connsiteY22" fmla="*/ 1293766 h 3041828"/>
                <a:gd name="connsiteX23" fmla="*/ 678746 w 3031376"/>
                <a:gd name="connsiteY23" fmla="*/ 1414082 h 3041828"/>
                <a:gd name="connsiteX24" fmla="*/ 450146 w 3031376"/>
                <a:gd name="connsiteY24" fmla="*/ 1305798 h 3041828"/>
                <a:gd name="connsiteX25" fmla="*/ 426083 w 3031376"/>
                <a:gd name="connsiteY25" fmla="*/ 1522366 h 3041828"/>
                <a:gd name="connsiteX26" fmla="*/ 762967 w 3031376"/>
                <a:gd name="connsiteY26" fmla="*/ 1919409 h 3041828"/>
                <a:gd name="connsiteX27" fmla="*/ 738904 w 3031376"/>
                <a:gd name="connsiteY27" fmla="*/ 1823156 h 3041828"/>
                <a:gd name="connsiteX28" fmla="*/ 1123915 w 3031376"/>
                <a:gd name="connsiteY28" fmla="*/ 2123945 h 3041828"/>
                <a:gd name="connsiteX29" fmla="*/ 1340483 w 3031376"/>
                <a:gd name="connsiteY29" fmla="*/ 2148009 h 3041828"/>
                <a:gd name="connsiteX30" fmla="*/ 1316420 w 3031376"/>
                <a:gd name="connsiteY30" fmla="*/ 1967535 h 3041828"/>
                <a:gd name="connsiteX31" fmla="*/ 1364546 w 3031376"/>
                <a:gd name="connsiteY31" fmla="*/ 1859251 h 3041828"/>
                <a:gd name="connsiteX32" fmla="*/ 1641273 w 3031376"/>
                <a:gd name="connsiteY32" fmla="*/ 1714872 h 3041828"/>
                <a:gd name="connsiteX33" fmla="*/ 1966125 w 3031376"/>
                <a:gd name="connsiteY33" fmla="*/ 1438145 h 3041828"/>
                <a:gd name="connsiteX34" fmla="*/ 2098473 w 3031376"/>
                <a:gd name="connsiteY34" fmla="*/ 1233609 h 3041828"/>
                <a:gd name="connsiteX35" fmla="*/ 2134567 w 3031376"/>
                <a:gd name="connsiteY35" fmla="*/ 1089230 h 3041828"/>
                <a:gd name="connsiteX36" fmla="*/ 2411294 w 3031376"/>
                <a:gd name="connsiteY36" fmla="*/ 1053135 h 3041828"/>
                <a:gd name="connsiteX37" fmla="*/ 2832399 w 3031376"/>
                <a:gd name="connsiteY37" fmla="*/ 1161419 h 3041828"/>
                <a:gd name="connsiteX38" fmla="*/ 3012873 w 3031376"/>
                <a:gd name="connsiteY38" fmla="*/ 1185482 h 3041828"/>
                <a:gd name="connsiteX39" fmla="*/ 3000841 w 3031376"/>
                <a:gd name="connsiteY39" fmla="*/ 2111914 h 3041828"/>
                <a:gd name="connsiteX40" fmla="*/ 3000841 w 3031376"/>
                <a:gd name="connsiteY40" fmla="*/ 2990219 h 3041828"/>
                <a:gd name="connsiteX41" fmla="*/ 2832399 w 3031376"/>
                <a:gd name="connsiteY41" fmla="*/ 2641303 h 3041828"/>
                <a:gd name="connsiteX42" fmla="*/ 2820367 w 3031376"/>
                <a:gd name="connsiteY42" fmla="*/ 2460830 h 3041828"/>
                <a:gd name="connsiteX43" fmla="*/ 2880525 w 3031376"/>
                <a:gd name="connsiteY43" fmla="*/ 2268324 h 3041828"/>
                <a:gd name="connsiteX44" fmla="*/ 2760209 w 3031376"/>
                <a:gd name="connsiteY44" fmla="*/ 2039724 h 3041828"/>
                <a:gd name="connsiteX45" fmla="*/ 2519578 w 3031376"/>
                <a:gd name="connsiteY45" fmla="*/ 1690809 h 3041828"/>
                <a:gd name="connsiteX46" fmla="*/ 2399262 w 3031376"/>
                <a:gd name="connsiteY46" fmla="*/ 1498303 h 3041828"/>
                <a:gd name="connsiteX47" fmla="*/ 2122536 w 3031376"/>
                <a:gd name="connsiteY47" fmla="*/ 1678777 h 3041828"/>
                <a:gd name="connsiteX48" fmla="*/ 2038315 w 3031376"/>
                <a:gd name="connsiteY48" fmla="*/ 1967535 h 3041828"/>
                <a:gd name="connsiteX49" fmla="*/ 2014252 w 3031376"/>
                <a:gd name="connsiteY49" fmla="*/ 2027693 h 3041828"/>
                <a:gd name="connsiteX50" fmla="*/ 1942062 w 3031376"/>
                <a:gd name="connsiteY50" fmla="*/ 2135977 h 3041828"/>
                <a:gd name="connsiteX51" fmla="*/ 2014252 w 3031376"/>
                <a:gd name="connsiteY51" fmla="*/ 2340514 h 3041828"/>
                <a:gd name="connsiteX52" fmla="*/ 2002220 w 3031376"/>
                <a:gd name="connsiteY52" fmla="*/ 2617240 h 3041828"/>
                <a:gd name="connsiteX53" fmla="*/ 2170662 w 3031376"/>
                <a:gd name="connsiteY53" fmla="*/ 2701461 h 3041828"/>
                <a:gd name="connsiteX54" fmla="*/ 2327073 w 3031376"/>
                <a:gd name="connsiteY54" fmla="*/ 2761619 h 3041828"/>
                <a:gd name="connsiteX55" fmla="*/ 2507546 w 3031376"/>
                <a:gd name="connsiteY55" fmla="*/ 2845840 h 3041828"/>
                <a:gd name="connsiteX56" fmla="*/ 2736146 w 3031376"/>
                <a:gd name="connsiteY56" fmla="*/ 2605209 h 3041828"/>
                <a:gd name="connsiteX57" fmla="*/ 2844430 w 3031376"/>
                <a:gd name="connsiteY57" fmla="*/ 2484893 h 3041828"/>
                <a:gd name="connsiteX58" fmla="*/ 2964746 w 3031376"/>
                <a:gd name="connsiteY58" fmla="*/ 2954124 h 3041828"/>
                <a:gd name="connsiteX59" fmla="*/ 2736146 w 3031376"/>
                <a:gd name="connsiteY59" fmla="*/ 2978188 h 3041828"/>
                <a:gd name="connsiteX60" fmla="*/ 2158630 w 3031376"/>
                <a:gd name="connsiteY60" fmla="*/ 3014282 h 3041828"/>
                <a:gd name="connsiteX61" fmla="*/ 1448767 w 3031376"/>
                <a:gd name="connsiteY61" fmla="*/ 3002251 h 3041828"/>
                <a:gd name="connsiteX62" fmla="*/ 1087820 w 3031376"/>
                <a:gd name="connsiteY62" fmla="*/ 2990219 h 3041828"/>
                <a:gd name="connsiteX63" fmla="*/ 642652 w 3031376"/>
                <a:gd name="connsiteY63" fmla="*/ 3002251 h 3041828"/>
                <a:gd name="connsiteX64" fmla="*/ 29041 w 3031376"/>
                <a:gd name="connsiteY64" fmla="*/ 3038345 h 3041828"/>
                <a:gd name="connsiteX65" fmla="*/ 197483 w 3031376"/>
                <a:gd name="connsiteY65" fmla="*/ 2905998 h 3041828"/>
                <a:gd name="connsiteX66" fmla="*/ 1051725 w 3031376"/>
                <a:gd name="connsiteY66" fmla="*/ 2905998 h 3041828"/>
                <a:gd name="connsiteX67" fmla="*/ 1160009 w 3031376"/>
                <a:gd name="connsiteY67" fmla="*/ 2749588 h 3041828"/>
                <a:gd name="connsiteX68" fmla="*/ 919378 w 3031376"/>
                <a:gd name="connsiteY68" fmla="*/ 2605209 h 3041828"/>
                <a:gd name="connsiteX69" fmla="*/ 534367 w 3031376"/>
                <a:gd name="connsiteY69" fmla="*/ 2472861 h 3041828"/>
                <a:gd name="connsiteX70" fmla="*/ 197483 w 3031376"/>
                <a:gd name="connsiteY70" fmla="*/ 2448798 h 3041828"/>
                <a:gd name="connsiteX71" fmla="*/ 101230 w 3031376"/>
                <a:gd name="connsiteY71" fmla="*/ 2520988 h 3041828"/>
                <a:gd name="connsiteX72" fmla="*/ 53104 w 3031376"/>
                <a:gd name="connsiteY72" fmla="*/ 1979566 h 3041828"/>
                <a:gd name="connsiteX73" fmla="*/ 53104 w 3031376"/>
                <a:gd name="connsiteY73" fmla="*/ 1762998 h 3041828"/>
                <a:gd name="connsiteX74" fmla="*/ 77167 w 3031376"/>
                <a:gd name="connsiteY74" fmla="*/ 1438145 h 3041828"/>
                <a:gd name="connsiteX75" fmla="*/ 17009 w 3031376"/>
                <a:gd name="connsiteY75" fmla="*/ 1245640 h 3041828"/>
                <a:gd name="connsiteX76" fmla="*/ 377957 w 3031376"/>
                <a:gd name="connsiteY76" fmla="*/ 1029072 h 3041828"/>
                <a:gd name="connsiteX77" fmla="*/ 414052 w 3031376"/>
                <a:gd name="connsiteY77" fmla="*/ 848598 h 3041828"/>
                <a:gd name="connsiteX78" fmla="*/ 365925 w 3031376"/>
                <a:gd name="connsiteY78" fmla="*/ 680156 h 3041828"/>
                <a:gd name="connsiteX79" fmla="*/ 221546 w 3031376"/>
                <a:gd name="connsiteY79" fmla="*/ 632030 h 3041828"/>
                <a:gd name="connsiteX80" fmla="*/ 137325 w 3031376"/>
                <a:gd name="connsiteY80" fmla="*/ 668124 h 3041828"/>
                <a:gd name="connsiteX81" fmla="*/ 53104 w 3031376"/>
                <a:gd name="connsiteY81" fmla="*/ 692188 h 3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31376" h="3041828">
                  <a:moveTo>
                    <a:pt x="53104" y="692188"/>
                  </a:moveTo>
                  <a:lnTo>
                    <a:pt x="53104" y="319209"/>
                  </a:lnTo>
                  <a:lnTo>
                    <a:pt x="53104" y="102640"/>
                  </a:lnTo>
                  <a:cubicBezTo>
                    <a:pt x="53104" y="60529"/>
                    <a:pt x="17009" y="72561"/>
                    <a:pt x="53104" y="66545"/>
                  </a:cubicBezTo>
                  <a:cubicBezTo>
                    <a:pt x="89199" y="60529"/>
                    <a:pt x="173420" y="70555"/>
                    <a:pt x="269673" y="66545"/>
                  </a:cubicBezTo>
                  <a:cubicBezTo>
                    <a:pt x="365926" y="62535"/>
                    <a:pt x="490252" y="46492"/>
                    <a:pt x="630620" y="42482"/>
                  </a:cubicBezTo>
                  <a:cubicBezTo>
                    <a:pt x="770988" y="38471"/>
                    <a:pt x="929404" y="38471"/>
                    <a:pt x="1111883" y="42482"/>
                  </a:cubicBezTo>
                  <a:cubicBezTo>
                    <a:pt x="1294362" y="46493"/>
                    <a:pt x="1492884" y="66545"/>
                    <a:pt x="1725494" y="66545"/>
                  </a:cubicBezTo>
                  <a:cubicBezTo>
                    <a:pt x="1958104" y="66545"/>
                    <a:pt x="2307020" y="46492"/>
                    <a:pt x="2507546" y="42482"/>
                  </a:cubicBezTo>
                  <a:cubicBezTo>
                    <a:pt x="2708072" y="38471"/>
                    <a:pt x="2842426" y="40477"/>
                    <a:pt x="2928652" y="42482"/>
                  </a:cubicBezTo>
                  <a:cubicBezTo>
                    <a:pt x="3014878" y="44487"/>
                    <a:pt x="3016883" y="-61791"/>
                    <a:pt x="3024904" y="54514"/>
                  </a:cubicBezTo>
                  <a:cubicBezTo>
                    <a:pt x="3032925" y="170819"/>
                    <a:pt x="2980789" y="561846"/>
                    <a:pt x="2976778" y="740314"/>
                  </a:cubicBezTo>
                  <a:cubicBezTo>
                    <a:pt x="2972768" y="918782"/>
                    <a:pt x="3083057" y="1061156"/>
                    <a:pt x="3000841" y="1125324"/>
                  </a:cubicBezTo>
                  <a:cubicBezTo>
                    <a:pt x="2918625" y="1189492"/>
                    <a:pt x="2625857" y="1143371"/>
                    <a:pt x="2483483" y="1125324"/>
                  </a:cubicBezTo>
                  <a:cubicBezTo>
                    <a:pt x="2341109" y="1107277"/>
                    <a:pt x="2230820" y="1089229"/>
                    <a:pt x="2146599" y="1017040"/>
                  </a:cubicBezTo>
                  <a:cubicBezTo>
                    <a:pt x="2062378" y="944851"/>
                    <a:pt x="2086441" y="784430"/>
                    <a:pt x="1978157" y="692188"/>
                  </a:cubicBezTo>
                  <a:cubicBezTo>
                    <a:pt x="1869873" y="599946"/>
                    <a:pt x="1591141" y="517730"/>
                    <a:pt x="1496894" y="463588"/>
                  </a:cubicBezTo>
                  <a:cubicBezTo>
                    <a:pt x="1402647" y="409446"/>
                    <a:pt x="1480852" y="393403"/>
                    <a:pt x="1412673" y="367335"/>
                  </a:cubicBezTo>
                  <a:cubicBezTo>
                    <a:pt x="1344494" y="341267"/>
                    <a:pt x="1168031" y="285119"/>
                    <a:pt x="1087820" y="307177"/>
                  </a:cubicBezTo>
                  <a:cubicBezTo>
                    <a:pt x="1007609" y="329235"/>
                    <a:pt x="975525" y="403429"/>
                    <a:pt x="931409" y="499682"/>
                  </a:cubicBezTo>
                  <a:cubicBezTo>
                    <a:pt x="887293" y="595935"/>
                    <a:pt x="841172" y="794456"/>
                    <a:pt x="823125" y="884693"/>
                  </a:cubicBezTo>
                  <a:cubicBezTo>
                    <a:pt x="805078" y="974930"/>
                    <a:pt x="829141" y="972924"/>
                    <a:pt x="823125" y="1041103"/>
                  </a:cubicBezTo>
                  <a:cubicBezTo>
                    <a:pt x="817109" y="1109282"/>
                    <a:pt x="811093" y="1231603"/>
                    <a:pt x="787030" y="1293766"/>
                  </a:cubicBezTo>
                  <a:cubicBezTo>
                    <a:pt x="762967" y="1355929"/>
                    <a:pt x="734893" y="1412077"/>
                    <a:pt x="678746" y="1414082"/>
                  </a:cubicBezTo>
                  <a:cubicBezTo>
                    <a:pt x="622599" y="1416087"/>
                    <a:pt x="492256" y="1287751"/>
                    <a:pt x="450146" y="1305798"/>
                  </a:cubicBezTo>
                  <a:cubicBezTo>
                    <a:pt x="408036" y="1323845"/>
                    <a:pt x="373946" y="1420098"/>
                    <a:pt x="426083" y="1522366"/>
                  </a:cubicBezTo>
                  <a:cubicBezTo>
                    <a:pt x="478220" y="1624635"/>
                    <a:pt x="710830" y="1869277"/>
                    <a:pt x="762967" y="1919409"/>
                  </a:cubicBezTo>
                  <a:cubicBezTo>
                    <a:pt x="815104" y="1969541"/>
                    <a:pt x="678746" y="1789067"/>
                    <a:pt x="738904" y="1823156"/>
                  </a:cubicBezTo>
                  <a:cubicBezTo>
                    <a:pt x="799062" y="1857245"/>
                    <a:pt x="1023652" y="2069803"/>
                    <a:pt x="1123915" y="2123945"/>
                  </a:cubicBezTo>
                  <a:cubicBezTo>
                    <a:pt x="1224178" y="2178087"/>
                    <a:pt x="1308399" y="2174077"/>
                    <a:pt x="1340483" y="2148009"/>
                  </a:cubicBezTo>
                  <a:cubicBezTo>
                    <a:pt x="1372567" y="2121941"/>
                    <a:pt x="1312410" y="2015661"/>
                    <a:pt x="1316420" y="1967535"/>
                  </a:cubicBezTo>
                  <a:cubicBezTo>
                    <a:pt x="1320430" y="1919409"/>
                    <a:pt x="1310404" y="1901362"/>
                    <a:pt x="1364546" y="1859251"/>
                  </a:cubicBezTo>
                  <a:cubicBezTo>
                    <a:pt x="1418688" y="1817141"/>
                    <a:pt x="1541010" y="1785056"/>
                    <a:pt x="1641273" y="1714872"/>
                  </a:cubicBezTo>
                  <a:cubicBezTo>
                    <a:pt x="1741536" y="1644688"/>
                    <a:pt x="1889925" y="1518355"/>
                    <a:pt x="1966125" y="1438145"/>
                  </a:cubicBezTo>
                  <a:cubicBezTo>
                    <a:pt x="2042325" y="1357935"/>
                    <a:pt x="2070399" y="1291761"/>
                    <a:pt x="2098473" y="1233609"/>
                  </a:cubicBezTo>
                  <a:cubicBezTo>
                    <a:pt x="2126547" y="1175457"/>
                    <a:pt x="2082430" y="1119309"/>
                    <a:pt x="2134567" y="1089230"/>
                  </a:cubicBezTo>
                  <a:cubicBezTo>
                    <a:pt x="2186704" y="1059151"/>
                    <a:pt x="2294989" y="1041104"/>
                    <a:pt x="2411294" y="1053135"/>
                  </a:cubicBezTo>
                  <a:cubicBezTo>
                    <a:pt x="2527599" y="1065167"/>
                    <a:pt x="2732136" y="1139361"/>
                    <a:pt x="2832399" y="1161419"/>
                  </a:cubicBezTo>
                  <a:cubicBezTo>
                    <a:pt x="2932662" y="1183477"/>
                    <a:pt x="2984799" y="1027066"/>
                    <a:pt x="3012873" y="1185482"/>
                  </a:cubicBezTo>
                  <a:cubicBezTo>
                    <a:pt x="3040947" y="1343898"/>
                    <a:pt x="3002846" y="1811125"/>
                    <a:pt x="3000841" y="2111914"/>
                  </a:cubicBezTo>
                  <a:cubicBezTo>
                    <a:pt x="2998836" y="2412703"/>
                    <a:pt x="3028915" y="2901988"/>
                    <a:pt x="3000841" y="2990219"/>
                  </a:cubicBezTo>
                  <a:cubicBezTo>
                    <a:pt x="2972767" y="3078450"/>
                    <a:pt x="2862478" y="2729534"/>
                    <a:pt x="2832399" y="2641303"/>
                  </a:cubicBezTo>
                  <a:cubicBezTo>
                    <a:pt x="2802320" y="2553072"/>
                    <a:pt x="2812346" y="2522993"/>
                    <a:pt x="2820367" y="2460830"/>
                  </a:cubicBezTo>
                  <a:cubicBezTo>
                    <a:pt x="2828388" y="2398667"/>
                    <a:pt x="2890551" y="2338508"/>
                    <a:pt x="2880525" y="2268324"/>
                  </a:cubicBezTo>
                  <a:cubicBezTo>
                    <a:pt x="2870499" y="2198140"/>
                    <a:pt x="2820367" y="2135977"/>
                    <a:pt x="2760209" y="2039724"/>
                  </a:cubicBezTo>
                  <a:cubicBezTo>
                    <a:pt x="2700051" y="1943472"/>
                    <a:pt x="2579736" y="1781046"/>
                    <a:pt x="2519578" y="1690809"/>
                  </a:cubicBezTo>
                  <a:cubicBezTo>
                    <a:pt x="2459420" y="1600572"/>
                    <a:pt x="2465436" y="1500308"/>
                    <a:pt x="2399262" y="1498303"/>
                  </a:cubicBezTo>
                  <a:cubicBezTo>
                    <a:pt x="2333088" y="1496298"/>
                    <a:pt x="2182694" y="1600572"/>
                    <a:pt x="2122536" y="1678777"/>
                  </a:cubicBezTo>
                  <a:cubicBezTo>
                    <a:pt x="2062378" y="1756982"/>
                    <a:pt x="2056362" y="1909382"/>
                    <a:pt x="2038315" y="1967535"/>
                  </a:cubicBezTo>
                  <a:cubicBezTo>
                    <a:pt x="2020268" y="2025688"/>
                    <a:pt x="2030294" y="1999619"/>
                    <a:pt x="2014252" y="2027693"/>
                  </a:cubicBezTo>
                  <a:cubicBezTo>
                    <a:pt x="1998210" y="2055767"/>
                    <a:pt x="1942062" y="2083840"/>
                    <a:pt x="1942062" y="2135977"/>
                  </a:cubicBezTo>
                  <a:cubicBezTo>
                    <a:pt x="1942062" y="2188114"/>
                    <a:pt x="2004226" y="2260304"/>
                    <a:pt x="2014252" y="2340514"/>
                  </a:cubicBezTo>
                  <a:cubicBezTo>
                    <a:pt x="2024278" y="2420724"/>
                    <a:pt x="1976152" y="2557082"/>
                    <a:pt x="2002220" y="2617240"/>
                  </a:cubicBezTo>
                  <a:cubicBezTo>
                    <a:pt x="2028288" y="2677398"/>
                    <a:pt x="2116520" y="2677398"/>
                    <a:pt x="2170662" y="2701461"/>
                  </a:cubicBezTo>
                  <a:cubicBezTo>
                    <a:pt x="2224804" y="2725524"/>
                    <a:pt x="2270926" y="2737556"/>
                    <a:pt x="2327073" y="2761619"/>
                  </a:cubicBezTo>
                  <a:cubicBezTo>
                    <a:pt x="2383220" y="2785682"/>
                    <a:pt x="2439367" y="2871908"/>
                    <a:pt x="2507546" y="2845840"/>
                  </a:cubicBezTo>
                  <a:cubicBezTo>
                    <a:pt x="2575725" y="2819772"/>
                    <a:pt x="2679999" y="2665367"/>
                    <a:pt x="2736146" y="2605209"/>
                  </a:cubicBezTo>
                  <a:cubicBezTo>
                    <a:pt x="2792293" y="2545051"/>
                    <a:pt x="2806330" y="2426740"/>
                    <a:pt x="2844430" y="2484893"/>
                  </a:cubicBezTo>
                  <a:cubicBezTo>
                    <a:pt x="2882530" y="2543046"/>
                    <a:pt x="2982793" y="2871908"/>
                    <a:pt x="2964746" y="2954124"/>
                  </a:cubicBezTo>
                  <a:cubicBezTo>
                    <a:pt x="2946699" y="3036340"/>
                    <a:pt x="2870499" y="2968162"/>
                    <a:pt x="2736146" y="2978188"/>
                  </a:cubicBezTo>
                  <a:cubicBezTo>
                    <a:pt x="2601793" y="2988214"/>
                    <a:pt x="2158630" y="3014282"/>
                    <a:pt x="2158630" y="3014282"/>
                  </a:cubicBezTo>
                  <a:lnTo>
                    <a:pt x="1448767" y="3002251"/>
                  </a:lnTo>
                  <a:cubicBezTo>
                    <a:pt x="1270299" y="2998241"/>
                    <a:pt x="1222172" y="2990219"/>
                    <a:pt x="1087820" y="2990219"/>
                  </a:cubicBezTo>
                  <a:cubicBezTo>
                    <a:pt x="953468" y="2990219"/>
                    <a:pt x="819115" y="2994230"/>
                    <a:pt x="642652" y="3002251"/>
                  </a:cubicBezTo>
                  <a:cubicBezTo>
                    <a:pt x="466189" y="3010272"/>
                    <a:pt x="103236" y="3054387"/>
                    <a:pt x="29041" y="3038345"/>
                  </a:cubicBezTo>
                  <a:cubicBezTo>
                    <a:pt x="-45154" y="3022303"/>
                    <a:pt x="27036" y="2928056"/>
                    <a:pt x="197483" y="2905998"/>
                  </a:cubicBezTo>
                  <a:cubicBezTo>
                    <a:pt x="367930" y="2883940"/>
                    <a:pt x="891304" y="2932066"/>
                    <a:pt x="1051725" y="2905998"/>
                  </a:cubicBezTo>
                  <a:cubicBezTo>
                    <a:pt x="1212146" y="2879930"/>
                    <a:pt x="1182067" y="2799719"/>
                    <a:pt x="1160009" y="2749588"/>
                  </a:cubicBezTo>
                  <a:cubicBezTo>
                    <a:pt x="1137951" y="2699457"/>
                    <a:pt x="1023652" y="2651330"/>
                    <a:pt x="919378" y="2605209"/>
                  </a:cubicBezTo>
                  <a:cubicBezTo>
                    <a:pt x="815104" y="2559088"/>
                    <a:pt x="654683" y="2498930"/>
                    <a:pt x="534367" y="2472861"/>
                  </a:cubicBezTo>
                  <a:cubicBezTo>
                    <a:pt x="414051" y="2446793"/>
                    <a:pt x="269673" y="2440777"/>
                    <a:pt x="197483" y="2448798"/>
                  </a:cubicBezTo>
                  <a:cubicBezTo>
                    <a:pt x="125294" y="2456819"/>
                    <a:pt x="125293" y="2599193"/>
                    <a:pt x="101230" y="2520988"/>
                  </a:cubicBezTo>
                  <a:cubicBezTo>
                    <a:pt x="77167" y="2442783"/>
                    <a:pt x="61125" y="2105898"/>
                    <a:pt x="53104" y="1979566"/>
                  </a:cubicBezTo>
                  <a:cubicBezTo>
                    <a:pt x="45083" y="1853234"/>
                    <a:pt x="49093" y="1853235"/>
                    <a:pt x="53104" y="1762998"/>
                  </a:cubicBezTo>
                  <a:cubicBezTo>
                    <a:pt x="57115" y="1672761"/>
                    <a:pt x="83183" y="1524371"/>
                    <a:pt x="77167" y="1438145"/>
                  </a:cubicBezTo>
                  <a:cubicBezTo>
                    <a:pt x="71151" y="1351919"/>
                    <a:pt x="-33123" y="1313819"/>
                    <a:pt x="17009" y="1245640"/>
                  </a:cubicBezTo>
                  <a:cubicBezTo>
                    <a:pt x="67141" y="1177461"/>
                    <a:pt x="311783" y="1095246"/>
                    <a:pt x="377957" y="1029072"/>
                  </a:cubicBezTo>
                  <a:cubicBezTo>
                    <a:pt x="444131" y="962898"/>
                    <a:pt x="416057" y="906751"/>
                    <a:pt x="414052" y="848598"/>
                  </a:cubicBezTo>
                  <a:cubicBezTo>
                    <a:pt x="412047" y="790445"/>
                    <a:pt x="398009" y="716251"/>
                    <a:pt x="365925" y="680156"/>
                  </a:cubicBezTo>
                  <a:cubicBezTo>
                    <a:pt x="333841" y="644061"/>
                    <a:pt x="259646" y="634035"/>
                    <a:pt x="221546" y="632030"/>
                  </a:cubicBezTo>
                  <a:cubicBezTo>
                    <a:pt x="183446" y="630025"/>
                    <a:pt x="165399" y="654087"/>
                    <a:pt x="137325" y="668124"/>
                  </a:cubicBezTo>
                  <a:cubicBezTo>
                    <a:pt x="109251" y="682161"/>
                    <a:pt x="81177" y="699206"/>
                    <a:pt x="53104" y="69218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40143" y="4472292"/>
              <a:ext cx="582228" cy="3248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Ellipse 130"/>
            <p:cNvSpPr/>
            <p:nvPr/>
          </p:nvSpPr>
          <p:spPr>
            <a:xfrm rot="17671152">
              <a:off x="1659635" y="5139308"/>
              <a:ext cx="586703" cy="512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Ellipse 131"/>
            <p:cNvSpPr/>
            <p:nvPr/>
          </p:nvSpPr>
          <p:spPr>
            <a:xfrm rot="17671152">
              <a:off x="652679" y="5772860"/>
              <a:ext cx="664225" cy="78606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3" name="ZoneTexte 132"/>
          <p:cNvSpPr txBox="1"/>
          <p:nvPr/>
        </p:nvSpPr>
        <p:spPr>
          <a:xfrm>
            <a:off x="0" y="6530223"/>
            <a:ext cx="470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M. Gueye,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</a:t>
            </a:r>
            <a:r>
              <a:rPr lang="fr-FR" sz="1200" i="1" dirty="0" err="1">
                <a:solidFill>
                  <a:srgbClr val="666666"/>
                </a:solidFill>
              </a:rPr>
              <a:t>Chemistry</a:t>
            </a:r>
            <a:r>
              <a:rPr lang="fr-FR" sz="1200" i="1" dirty="0">
                <a:solidFill>
                  <a:srgbClr val="666666"/>
                </a:solidFill>
              </a:rPr>
              <a:t> of </a:t>
            </a:r>
            <a:r>
              <a:rPr lang="fr-FR" sz="1200" i="1" dirty="0" err="1">
                <a:solidFill>
                  <a:srgbClr val="666666"/>
                </a:solidFill>
              </a:rPr>
              <a:t>Materials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28, 3462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1" grpId="0"/>
      <p:bldP spid="231" grpId="0" animBg="1"/>
      <p:bldP spid="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Transport </a:t>
            </a:r>
            <a:r>
              <a:rPr lang="fr-FR" dirty="0" err="1"/>
              <a:t>properties</a:t>
            </a:r>
            <a:r>
              <a:rPr lang="fr-FR" dirty="0"/>
              <a:t> – </a:t>
            </a:r>
            <a:r>
              <a:rPr lang="el-GR" cap="none" dirty="0"/>
              <a:t>σ</a:t>
            </a:r>
            <a:r>
              <a:rPr lang="fr-FR" dirty="0"/>
              <a:t> = f(t)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17471"/>
              </p:ext>
            </p:extLst>
          </p:nvPr>
        </p:nvGraphicFramePr>
        <p:xfrm>
          <a:off x="3398904" y="799905"/>
          <a:ext cx="4391604" cy="305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Graph" r:id="rId3" imgW="4131720" imgH="2879640" progId="Origin50.Graph">
                  <p:embed/>
                </p:oleObj>
              </mc:Choice>
              <mc:Fallback>
                <p:oleObj name="Graph" r:id="rId3" imgW="4131720" imgH="28796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904" y="799905"/>
                        <a:ext cx="4391604" cy="305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0" name="Groupe 219"/>
          <p:cNvGrpSpPr/>
          <p:nvPr/>
        </p:nvGrpSpPr>
        <p:grpSpPr>
          <a:xfrm>
            <a:off x="-91608" y="989031"/>
            <a:ext cx="3416928" cy="1588670"/>
            <a:chOff x="71046" y="981598"/>
            <a:chExt cx="4209016" cy="2149741"/>
          </a:xfrm>
        </p:grpSpPr>
        <p:sp>
          <p:nvSpPr>
            <p:cNvPr id="219" name="Ellipse 218"/>
            <p:cNvSpPr/>
            <p:nvPr/>
          </p:nvSpPr>
          <p:spPr>
            <a:xfrm>
              <a:off x="930480" y="1297932"/>
              <a:ext cx="2403097" cy="144504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Ellipse 217"/>
            <p:cNvSpPr/>
            <p:nvPr/>
          </p:nvSpPr>
          <p:spPr>
            <a:xfrm>
              <a:off x="1325177" y="1841917"/>
              <a:ext cx="1790386" cy="2218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6" name="Ellipse 215"/>
            <p:cNvSpPr/>
            <p:nvPr/>
          </p:nvSpPr>
          <p:spPr>
            <a:xfrm>
              <a:off x="2603218" y="1452661"/>
              <a:ext cx="1676844" cy="133511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7" name="Ellipse 216"/>
            <p:cNvSpPr/>
            <p:nvPr/>
          </p:nvSpPr>
          <p:spPr>
            <a:xfrm>
              <a:off x="71046" y="1373402"/>
              <a:ext cx="1676844" cy="133511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8" name="Groupe 197"/>
            <p:cNvGrpSpPr/>
            <p:nvPr/>
          </p:nvGrpSpPr>
          <p:grpSpPr>
            <a:xfrm rot="19835202">
              <a:off x="577755" y="981598"/>
              <a:ext cx="3295987" cy="2149741"/>
              <a:chOff x="-424995" y="887374"/>
              <a:chExt cx="9134248" cy="5616411"/>
            </a:xfrm>
          </p:grpSpPr>
          <p:grpSp>
            <p:nvGrpSpPr>
              <p:cNvPr id="57" name="Groupe 56"/>
              <p:cNvGrpSpPr/>
              <p:nvPr/>
            </p:nvGrpSpPr>
            <p:grpSpPr>
              <a:xfrm rot="18795896">
                <a:off x="127355" y="335024"/>
                <a:ext cx="2279675" cy="3384376"/>
                <a:chOff x="267099" y="1124744"/>
                <a:chExt cx="2279675" cy="3384376"/>
              </a:xfrm>
            </p:grpSpPr>
            <p:sp>
              <p:nvSpPr>
                <p:cNvPr id="9" name="Forme libre 8"/>
                <p:cNvSpPr/>
                <p:nvPr/>
              </p:nvSpPr>
              <p:spPr>
                <a:xfrm>
                  <a:off x="270998" y="1566496"/>
                  <a:ext cx="2275776" cy="2160377"/>
                </a:xfrm>
                <a:custGeom>
                  <a:avLst/>
                  <a:gdLst>
                    <a:gd name="connsiteX0" fmla="*/ 1106540 w 2275776"/>
                    <a:gd name="connsiteY0" fmla="*/ 262304 h 2020263"/>
                    <a:gd name="connsiteX1" fmla="*/ 572150 w 2275776"/>
                    <a:gd name="connsiteY1" fmla="*/ 1047 h 2020263"/>
                    <a:gd name="connsiteX2" fmla="*/ 25885 w 2275776"/>
                    <a:gd name="connsiteY2" fmla="*/ 381057 h 2020263"/>
                    <a:gd name="connsiteX3" fmla="*/ 132763 w 2275776"/>
                    <a:gd name="connsiteY3" fmla="*/ 1390460 h 2020263"/>
                    <a:gd name="connsiteX4" fmla="*/ 524649 w 2275776"/>
                    <a:gd name="connsiteY4" fmla="*/ 2007977 h 2020263"/>
                    <a:gd name="connsiteX5" fmla="*/ 1640929 w 2275776"/>
                    <a:gd name="connsiteY5" fmla="*/ 1722969 h 2020263"/>
                    <a:gd name="connsiteX6" fmla="*/ 2270321 w 2275776"/>
                    <a:gd name="connsiteY6" fmla="*/ 796694 h 2020263"/>
                    <a:gd name="connsiteX7" fmla="*/ 1925937 w 2275776"/>
                    <a:gd name="connsiteY7" fmla="*/ 392933 h 2020263"/>
                    <a:gd name="connsiteX8" fmla="*/ 1569677 w 2275776"/>
                    <a:gd name="connsiteY8" fmla="*/ 84174 h 2020263"/>
                    <a:gd name="connsiteX9" fmla="*/ 1106540 w 2275776"/>
                    <a:gd name="connsiteY9" fmla="*/ 262304 h 2020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75776" h="2020263">
                      <a:moveTo>
                        <a:pt x="1106540" y="262304"/>
                      </a:moveTo>
                      <a:cubicBezTo>
                        <a:pt x="940286" y="248450"/>
                        <a:pt x="752259" y="-18745"/>
                        <a:pt x="572150" y="1047"/>
                      </a:cubicBezTo>
                      <a:cubicBezTo>
                        <a:pt x="392041" y="20839"/>
                        <a:pt x="99116" y="149488"/>
                        <a:pt x="25885" y="381057"/>
                      </a:cubicBezTo>
                      <a:cubicBezTo>
                        <a:pt x="-47346" y="612626"/>
                        <a:pt x="49636" y="1119307"/>
                        <a:pt x="132763" y="1390460"/>
                      </a:cubicBezTo>
                      <a:cubicBezTo>
                        <a:pt x="215890" y="1661613"/>
                        <a:pt x="273288" y="1952559"/>
                        <a:pt x="524649" y="2007977"/>
                      </a:cubicBezTo>
                      <a:cubicBezTo>
                        <a:pt x="776010" y="2063395"/>
                        <a:pt x="1349984" y="1924849"/>
                        <a:pt x="1640929" y="1722969"/>
                      </a:cubicBezTo>
                      <a:cubicBezTo>
                        <a:pt x="1931874" y="1521089"/>
                        <a:pt x="2222820" y="1018367"/>
                        <a:pt x="2270321" y="796694"/>
                      </a:cubicBezTo>
                      <a:cubicBezTo>
                        <a:pt x="2317822" y="575021"/>
                        <a:pt x="2042711" y="511686"/>
                        <a:pt x="1925937" y="392933"/>
                      </a:cubicBezTo>
                      <a:cubicBezTo>
                        <a:pt x="1809163" y="274180"/>
                        <a:pt x="1704264" y="103966"/>
                        <a:pt x="1569677" y="84174"/>
                      </a:cubicBezTo>
                      <a:cubicBezTo>
                        <a:pt x="1435090" y="64382"/>
                        <a:pt x="1272794" y="276158"/>
                        <a:pt x="1106540" y="262304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" name="Connecteur droit 11"/>
                <p:cNvCxnSpPr/>
                <p:nvPr/>
              </p:nvCxnSpPr>
              <p:spPr>
                <a:xfrm>
                  <a:off x="331807" y="1973981"/>
                  <a:ext cx="549886" cy="17528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378651" y="1776479"/>
                  <a:ext cx="761336" cy="24446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414979" y="1538708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/>
                <p:cNvCxnSpPr/>
                <p:nvPr/>
              </p:nvCxnSpPr>
              <p:spPr>
                <a:xfrm>
                  <a:off x="567379" y="1691108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/>
                <p:cNvCxnSpPr/>
                <p:nvPr/>
              </p:nvCxnSpPr>
              <p:spPr>
                <a:xfrm>
                  <a:off x="633252" y="1566496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/>
                <p:cNvCxnSpPr/>
                <p:nvPr/>
              </p:nvCxnSpPr>
              <p:spPr>
                <a:xfrm>
                  <a:off x="734948" y="1566496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/>
                <p:cNvCxnSpPr/>
                <p:nvPr/>
              </p:nvCxnSpPr>
              <p:spPr>
                <a:xfrm>
                  <a:off x="825673" y="1573890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>
                  <a:off x="919035" y="1556792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>
                  <a:off x="1049262" y="1628801"/>
                  <a:ext cx="930450" cy="288031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>
                  <a:off x="1190771" y="1666914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>
                  <a:off x="1343171" y="1819314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1444902" y="1815539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>
                  <a:off x="1547664" y="1776479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>
                  <a:off x="1454302" y="1124744"/>
                  <a:ext cx="885450" cy="28803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1679991" y="1530607"/>
                  <a:ext cx="517026" cy="17216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1832391" y="1683007"/>
                  <a:ext cx="364626" cy="11674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/>
                <p:cNvCxnSpPr/>
                <p:nvPr/>
              </p:nvCxnSpPr>
              <p:spPr>
                <a:xfrm>
                  <a:off x="1938504" y="1693162"/>
                  <a:ext cx="364626" cy="11674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/>
                <p:cNvCxnSpPr/>
                <p:nvPr/>
              </p:nvCxnSpPr>
              <p:spPr>
                <a:xfrm>
                  <a:off x="2090904" y="1845562"/>
                  <a:ext cx="248848" cy="8634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>
                  <a:off x="2368490" y="1566496"/>
                  <a:ext cx="161046" cy="1294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/>
                <p:cNvCxnSpPr/>
                <p:nvPr/>
              </p:nvCxnSpPr>
              <p:spPr>
                <a:xfrm>
                  <a:off x="2252028" y="1966176"/>
                  <a:ext cx="232923" cy="8842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>
                  <a:off x="267099" y="2122337"/>
                  <a:ext cx="549886" cy="17528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e 57"/>
              <p:cNvGrpSpPr/>
              <p:nvPr/>
            </p:nvGrpSpPr>
            <p:grpSpPr>
              <a:xfrm rot="18850583">
                <a:off x="5877227" y="3671760"/>
                <a:ext cx="2279675" cy="3384376"/>
                <a:chOff x="267099" y="1124744"/>
                <a:chExt cx="2279675" cy="3384376"/>
              </a:xfrm>
            </p:grpSpPr>
            <p:sp>
              <p:nvSpPr>
                <p:cNvPr id="59" name="Forme libre 58"/>
                <p:cNvSpPr/>
                <p:nvPr/>
              </p:nvSpPr>
              <p:spPr>
                <a:xfrm>
                  <a:off x="270998" y="1566496"/>
                  <a:ext cx="2275776" cy="2160377"/>
                </a:xfrm>
                <a:custGeom>
                  <a:avLst/>
                  <a:gdLst>
                    <a:gd name="connsiteX0" fmla="*/ 1106540 w 2275776"/>
                    <a:gd name="connsiteY0" fmla="*/ 262304 h 2020263"/>
                    <a:gd name="connsiteX1" fmla="*/ 572150 w 2275776"/>
                    <a:gd name="connsiteY1" fmla="*/ 1047 h 2020263"/>
                    <a:gd name="connsiteX2" fmla="*/ 25885 w 2275776"/>
                    <a:gd name="connsiteY2" fmla="*/ 381057 h 2020263"/>
                    <a:gd name="connsiteX3" fmla="*/ 132763 w 2275776"/>
                    <a:gd name="connsiteY3" fmla="*/ 1390460 h 2020263"/>
                    <a:gd name="connsiteX4" fmla="*/ 524649 w 2275776"/>
                    <a:gd name="connsiteY4" fmla="*/ 2007977 h 2020263"/>
                    <a:gd name="connsiteX5" fmla="*/ 1640929 w 2275776"/>
                    <a:gd name="connsiteY5" fmla="*/ 1722969 h 2020263"/>
                    <a:gd name="connsiteX6" fmla="*/ 2270321 w 2275776"/>
                    <a:gd name="connsiteY6" fmla="*/ 796694 h 2020263"/>
                    <a:gd name="connsiteX7" fmla="*/ 1925937 w 2275776"/>
                    <a:gd name="connsiteY7" fmla="*/ 392933 h 2020263"/>
                    <a:gd name="connsiteX8" fmla="*/ 1569677 w 2275776"/>
                    <a:gd name="connsiteY8" fmla="*/ 84174 h 2020263"/>
                    <a:gd name="connsiteX9" fmla="*/ 1106540 w 2275776"/>
                    <a:gd name="connsiteY9" fmla="*/ 262304 h 2020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75776" h="2020263">
                      <a:moveTo>
                        <a:pt x="1106540" y="262304"/>
                      </a:moveTo>
                      <a:cubicBezTo>
                        <a:pt x="940286" y="248450"/>
                        <a:pt x="752259" y="-18745"/>
                        <a:pt x="572150" y="1047"/>
                      </a:cubicBezTo>
                      <a:cubicBezTo>
                        <a:pt x="392041" y="20839"/>
                        <a:pt x="99116" y="149488"/>
                        <a:pt x="25885" y="381057"/>
                      </a:cubicBezTo>
                      <a:cubicBezTo>
                        <a:pt x="-47346" y="612626"/>
                        <a:pt x="49636" y="1119307"/>
                        <a:pt x="132763" y="1390460"/>
                      </a:cubicBezTo>
                      <a:cubicBezTo>
                        <a:pt x="215890" y="1661613"/>
                        <a:pt x="273288" y="1952559"/>
                        <a:pt x="524649" y="2007977"/>
                      </a:cubicBezTo>
                      <a:cubicBezTo>
                        <a:pt x="776010" y="2063395"/>
                        <a:pt x="1349984" y="1924849"/>
                        <a:pt x="1640929" y="1722969"/>
                      </a:cubicBezTo>
                      <a:cubicBezTo>
                        <a:pt x="1931874" y="1521089"/>
                        <a:pt x="2222820" y="1018367"/>
                        <a:pt x="2270321" y="796694"/>
                      </a:cubicBezTo>
                      <a:cubicBezTo>
                        <a:pt x="2317822" y="575021"/>
                        <a:pt x="2042711" y="511686"/>
                        <a:pt x="1925937" y="392933"/>
                      </a:cubicBezTo>
                      <a:cubicBezTo>
                        <a:pt x="1809163" y="274180"/>
                        <a:pt x="1704264" y="103966"/>
                        <a:pt x="1569677" y="84174"/>
                      </a:cubicBezTo>
                      <a:cubicBezTo>
                        <a:pt x="1435090" y="64382"/>
                        <a:pt x="1272794" y="276158"/>
                        <a:pt x="1106540" y="262304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0" name="Connecteur droit 59"/>
                <p:cNvCxnSpPr/>
                <p:nvPr/>
              </p:nvCxnSpPr>
              <p:spPr>
                <a:xfrm>
                  <a:off x="331807" y="1973981"/>
                  <a:ext cx="549886" cy="17528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60"/>
                <p:cNvCxnSpPr/>
                <p:nvPr/>
              </p:nvCxnSpPr>
              <p:spPr>
                <a:xfrm>
                  <a:off x="378651" y="1776479"/>
                  <a:ext cx="761336" cy="24446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/>
                <p:cNvCxnSpPr/>
                <p:nvPr/>
              </p:nvCxnSpPr>
              <p:spPr>
                <a:xfrm>
                  <a:off x="414979" y="1538708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/>
                <p:cNvCxnSpPr/>
                <p:nvPr/>
              </p:nvCxnSpPr>
              <p:spPr>
                <a:xfrm>
                  <a:off x="567379" y="1691108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>
                  <a:off x="633252" y="1566496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64"/>
                <p:cNvCxnSpPr/>
                <p:nvPr/>
              </p:nvCxnSpPr>
              <p:spPr>
                <a:xfrm>
                  <a:off x="734948" y="1566496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>
                  <a:off x="825673" y="1573890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>
                  <a:off x="919035" y="1556792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>
                  <a:off x="1049262" y="1628801"/>
                  <a:ext cx="930450" cy="28803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1190771" y="1666914"/>
                  <a:ext cx="628629" cy="2035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>
                  <a:off x="1343171" y="1819314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eur droit 70"/>
                <p:cNvCxnSpPr/>
                <p:nvPr/>
              </p:nvCxnSpPr>
              <p:spPr>
                <a:xfrm>
                  <a:off x="1444902" y="1815539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/>
                <p:cNvCxnSpPr/>
                <p:nvPr/>
              </p:nvCxnSpPr>
              <p:spPr>
                <a:xfrm>
                  <a:off x="1547664" y="1776479"/>
                  <a:ext cx="476229" cy="15376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72"/>
                <p:cNvCxnSpPr/>
                <p:nvPr/>
              </p:nvCxnSpPr>
              <p:spPr>
                <a:xfrm>
                  <a:off x="1454302" y="1124744"/>
                  <a:ext cx="885450" cy="288032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73"/>
                <p:cNvCxnSpPr/>
                <p:nvPr/>
              </p:nvCxnSpPr>
              <p:spPr>
                <a:xfrm>
                  <a:off x="1679991" y="1530607"/>
                  <a:ext cx="517026" cy="17216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/>
                <p:cNvCxnSpPr/>
                <p:nvPr/>
              </p:nvCxnSpPr>
              <p:spPr>
                <a:xfrm>
                  <a:off x="1832391" y="1683007"/>
                  <a:ext cx="364626" cy="11674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/>
                <p:cNvCxnSpPr/>
                <p:nvPr/>
              </p:nvCxnSpPr>
              <p:spPr>
                <a:xfrm>
                  <a:off x="1938504" y="1693162"/>
                  <a:ext cx="364626" cy="11674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76"/>
                <p:cNvCxnSpPr/>
                <p:nvPr/>
              </p:nvCxnSpPr>
              <p:spPr>
                <a:xfrm>
                  <a:off x="2090904" y="1845562"/>
                  <a:ext cx="248848" cy="8634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/>
                <p:cNvCxnSpPr/>
                <p:nvPr/>
              </p:nvCxnSpPr>
              <p:spPr>
                <a:xfrm>
                  <a:off x="2368490" y="1566496"/>
                  <a:ext cx="161046" cy="1294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78"/>
                <p:cNvCxnSpPr/>
                <p:nvPr/>
              </p:nvCxnSpPr>
              <p:spPr>
                <a:xfrm>
                  <a:off x="2252028" y="1966176"/>
                  <a:ext cx="232923" cy="8842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79"/>
                <p:cNvCxnSpPr/>
                <p:nvPr/>
              </p:nvCxnSpPr>
              <p:spPr>
                <a:xfrm>
                  <a:off x="267099" y="2122337"/>
                  <a:ext cx="549886" cy="17528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Connecteur droit 81"/>
              <p:cNvCxnSpPr/>
              <p:nvPr/>
            </p:nvCxnSpPr>
            <p:spPr>
              <a:xfrm>
                <a:off x="2961333" y="2767792"/>
                <a:ext cx="1319901" cy="71481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4345878" y="3494170"/>
                <a:ext cx="1454532" cy="69805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3143108" y="3142046"/>
                <a:ext cx="2172914" cy="9355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 flipV="1">
                <a:off x="2106729" y="1137227"/>
                <a:ext cx="1376798" cy="1169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>
                <a:off x="1940663" y="1398306"/>
                <a:ext cx="1376798" cy="3337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>
                <a:off x="2125685" y="1743453"/>
                <a:ext cx="1376798" cy="3337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>
                <a:off x="2156206" y="3195821"/>
                <a:ext cx="1047642" cy="107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2106729" y="1666786"/>
                <a:ext cx="2072756" cy="2611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2195889" y="1343780"/>
                <a:ext cx="1417094" cy="9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4163265" y="2761535"/>
                <a:ext cx="1417094" cy="9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5610269" y="2869648"/>
                <a:ext cx="1112081" cy="8687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1648818" y="3231024"/>
                <a:ext cx="1047642" cy="107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flipH="1">
                <a:off x="1613838" y="4349872"/>
                <a:ext cx="1066189" cy="6726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flipH="1">
                <a:off x="2904437" y="3527980"/>
                <a:ext cx="771787" cy="3729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H="1">
                <a:off x="2772292" y="3433219"/>
                <a:ext cx="545170" cy="1692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>
              <a:xfrm flipH="1">
                <a:off x="2770972" y="3284846"/>
                <a:ext cx="372135" cy="2431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flipH="1">
                <a:off x="2629063" y="3190258"/>
                <a:ext cx="388036" cy="337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>
              <a:xfrm flipH="1">
                <a:off x="2556756" y="3071484"/>
                <a:ext cx="257327" cy="4564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2401089" y="3013711"/>
                <a:ext cx="38420" cy="4428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 flipH="1">
                <a:off x="3278996" y="4125180"/>
                <a:ext cx="1941076" cy="1686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 flipH="1">
                <a:off x="3056836" y="3586162"/>
                <a:ext cx="994182" cy="3519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3056836" y="3731269"/>
                <a:ext cx="1307786" cy="2867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/>
              <p:nvPr/>
            </p:nvCxnSpPr>
            <p:spPr>
              <a:xfrm flipH="1">
                <a:off x="3143108" y="3938078"/>
                <a:ext cx="1728704" cy="1871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 flipH="1" flipV="1">
                <a:off x="5316022" y="4209527"/>
                <a:ext cx="968776" cy="314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 flipH="1" flipV="1">
                <a:off x="5220072" y="4297328"/>
                <a:ext cx="695614" cy="388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/>
              <p:cNvCxnSpPr>
                <a:stCxn id="59" idx="1"/>
              </p:cNvCxnSpPr>
              <p:nvPr/>
            </p:nvCxnSpPr>
            <p:spPr>
              <a:xfrm flipH="1" flipV="1">
                <a:off x="4999908" y="4269310"/>
                <a:ext cx="728263" cy="628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/>
              <p:cNvCxnSpPr/>
              <p:nvPr/>
            </p:nvCxnSpPr>
            <p:spPr>
              <a:xfrm flipH="1" flipV="1">
                <a:off x="4871812" y="4293875"/>
                <a:ext cx="644628" cy="701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flipH="1" flipV="1">
                <a:off x="4572000" y="4301920"/>
                <a:ext cx="792039" cy="7967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flipH="1" flipV="1">
                <a:off x="4163265" y="4301920"/>
                <a:ext cx="1246192" cy="9865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/>
              <p:cNvCxnSpPr/>
              <p:nvPr/>
            </p:nvCxnSpPr>
            <p:spPr>
              <a:xfrm flipH="1" flipV="1">
                <a:off x="4117847" y="4446013"/>
                <a:ext cx="1246192" cy="9865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 flipH="1" flipV="1">
                <a:off x="4106577" y="4610306"/>
                <a:ext cx="1246192" cy="9865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 flipH="1" flipV="1">
                <a:off x="2106729" y="3527980"/>
                <a:ext cx="665562" cy="4100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 flipH="1" flipV="1">
                <a:off x="2886085" y="4266718"/>
                <a:ext cx="667842" cy="7557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cteur droit 163"/>
              <p:cNvCxnSpPr/>
              <p:nvPr/>
            </p:nvCxnSpPr>
            <p:spPr>
              <a:xfrm flipH="1" flipV="1">
                <a:off x="3203848" y="4383321"/>
                <a:ext cx="1085775" cy="6298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/>
              <p:cNvCxnSpPr/>
              <p:nvPr/>
            </p:nvCxnSpPr>
            <p:spPr>
              <a:xfrm flipH="1" flipV="1">
                <a:off x="3540773" y="4780426"/>
                <a:ext cx="1200170" cy="5391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necteur droit 168"/>
              <p:cNvCxnSpPr/>
              <p:nvPr/>
            </p:nvCxnSpPr>
            <p:spPr>
              <a:xfrm flipH="1" flipV="1">
                <a:off x="3676224" y="5201475"/>
                <a:ext cx="1934045" cy="5845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171"/>
              <p:cNvCxnSpPr/>
              <p:nvPr/>
            </p:nvCxnSpPr>
            <p:spPr>
              <a:xfrm flipH="1" flipV="1">
                <a:off x="5051249" y="3527980"/>
                <a:ext cx="1934045" cy="5845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cteur droit 172"/>
              <p:cNvCxnSpPr/>
              <p:nvPr/>
            </p:nvCxnSpPr>
            <p:spPr>
              <a:xfrm flipH="1" flipV="1">
                <a:off x="5409060" y="3190257"/>
                <a:ext cx="1313290" cy="7485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/>
              <p:cNvCxnSpPr/>
              <p:nvPr/>
            </p:nvCxnSpPr>
            <p:spPr>
              <a:xfrm flipH="1" flipV="1">
                <a:off x="3654729" y="2767793"/>
                <a:ext cx="1313290" cy="7485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 flipH="1" flipV="1">
                <a:off x="4163265" y="2816003"/>
                <a:ext cx="1189504" cy="4150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178"/>
              <p:cNvCxnSpPr/>
              <p:nvPr/>
            </p:nvCxnSpPr>
            <p:spPr>
              <a:xfrm flipH="1" flipV="1">
                <a:off x="2309684" y="2366637"/>
                <a:ext cx="1303299" cy="3799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cteur droit 180"/>
              <p:cNvCxnSpPr/>
              <p:nvPr/>
            </p:nvCxnSpPr>
            <p:spPr>
              <a:xfrm flipH="1" flipV="1">
                <a:off x="2814084" y="2202336"/>
                <a:ext cx="1193376" cy="5591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183"/>
              <p:cNvCxnSpPr/>
              <p:nvPr/>
            </p:nvCxnSpPr>
            <p:spPr>
              <a:xfrm flipH="1">
                <a:off x="1015656" y="3231236"/>
                <a:ext cx="452064" cy="19219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cteur droit 186"/>
              <p:cNvCxnSpPr/>
              <p:nvPr/>
            </p:nvCxnSpPr>
            <p:spPr>
              <a:xfrm flipH="1">
                <a:off x="1524430" y="3383636"/>
                <a:ext cx="95690" cy="1396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cteur droit 188"/>
              <p:cNvCxnSpPr/>
              <p:nvPr/>
            </p:nvCxnSpPr>
            <p:spPr>
              <a:xfrm flipH="1" flipV="1">
                <a:off x="4968019" y="5961182"/>
                <a:ext cx="1198290" cy="1967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cteur droit 191"/>
              <p:cNvCxnSpPr/>
              <p:nvPr/>
            </p:nvCxnSpPr>
            <p:spPr>
              <a:xfrm flipH="1" flipV="1">
                <a:off x="3443441" y="1732858"/>
                <a:ext cx="1286232" cy="330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cteur droit 193"/>
              <p:cNvCxnSpPr/>
              <p:nvPr/>
            </p:nvCxnSpPr>
            <p:spPr>
              <a:xfrm>
                <a:off x="6875595" y="2917892"/>
                <a:ext cx="503241" cy="1196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cteur droit 195"/>
              <p:cNvCxnSpPr/>
              <p:nvPr/>
            </p:nvCxnSpPr>
            <p:spPr>
              <a:xfrm>
                <a:off x="6696183" y="2834809"/>
                <a:ext cx="503241" cy="1196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cteur droit 196"/>
              <p:cNvCxnSpPr/>
              <p:nvPr/>
            </p:nvCxnSpPr>
            <p:spPr>
              <a:xfrm>
                <a:off x="6417930" y="2545726"/>
                <a:ext cx="503241" cy="11968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1" name="Double flèche horizontale 230"/>
          <p:cNvSpPr/>
          <p:nvPr/>
        </p:nvSpPr>
        <p:spPr>
          <a:xfrm rot="5400000">
            <a:off x="1209378" y="3040806"/>
            <a:ext cx="775592" cy="331685"/>
          </a:xfrm>
          <a:prstGeom prst="left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ZoneTexte 121"/>
          <p:cNvSpPr txBox="1"/>
          <p:nvPr/>
        </p:nvSpPr>
        <p:spPr>
          <a:xfrm>
            <a:off x="7296604" y="1087677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PEDOT:OTf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 err="1">
                <a:solidFill>
                  <a:srgbClr val="FF0000"/>
                </a:solidFill>
              </a:rPr>
              <a:t>PEDOT:Sulf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PEDOT:OTf-NMP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dirty="0" err="1">
                <a:solidFill>
                  <a:srgbClr val="1B04C8"/>
                </a:solidFill>
              </a:rPr>
              <a:t>PEDOT:Sulf-NMP</a:t>
            </a:r>
            <a:endParaRPr lang="fr-FR" sz="1600" dirty="0">
              <a:solidFill>
                <a:srgbClr val="1B04C8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00791" y="3717032"/>
            <a:ext cx="2873158" cy="2730973"/>
            <a:chOff x="35496" y="3807623"/>
            <a:chExt cx="3073451" cy="3041828"/>
          </a:xfrm>
        </p:grpSpPr>
        <p:pic>
          <p:nvPicPr>
            <p:cNvPr id="126" name="Picture 5" descr="D:\Hanako\Projet\Gladiator\PEDOT_Alex\TEM_oct_2015\Image Of 18-x295k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836809"/>
              <a:ext cx="3001443" cy="3001443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43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e 17"/>
            <p:cNvGrpSpPr/>
            <p:nvPr/>
          </p:nvGrpSpPr>
          <p:grpSpPr>
            <a:xfrm>
              <a:off x="35496" y="3807623"/>
              <a:ext cx="3055087" cy="3041828"/>
              <a:chOff x="-52752" y="3807623"/>
              <a:chExt cx="3055087" cy="3041828"/>
            </a:xfrm>
          </p:grpSpPr>
          <p:sp>
            <p:nvSpPr>
              <p:cNvPr id="3" name="Forme libre 2"/>
              <p:cNvSpPr/>
              <p:nvPr/>
            </p:nvSpPr>
            <p:spPr>
              <a:xfrm>
                <a:off x="415901" y="4135029"/>
                <a:ext cx="1689981" cy="1762175"/>
              </a:xfrm>
              <a:custGeom>
                <a:avLst/>
                <a:gdLst>
                  <a:gd name="connsiteX0" fmla="*/ 876186 w 1689981"/>
                  <a:gd name="connsiteY0" fmla="*/ 1460701 h 1762175"/>
                  <a:gd name="connsiteX1" fmla="*/ 826490 w 1689981"/>
                  <a:gd name="connsiteY1" fmla="*/ 1748936 h 1762175"/>
                  <a:gd name="connsiteX2" fmla="*/ 597890 w 1689981"/>
                  <a:gd name="connsiteY2" fmla="*/ 1699241 h 1762175"/>
                  <a:gd name="connsiteX3" fmla="*/ 428925 w 1689981"/>
                  <a:gd name="connsiteY3" fmla="*/ 1570032 h 1762175"/>
                  <a:gd name="connsiteX4" fmla="*/ 269899 w 1689981"/>
                  <a:gd name="connsiteY4" fmla="*/ 1430884 h 1762175"/>
                  <a:gd name="connsiteX5" fmla="*/ 120812 w 1689981"/>
                  <a:gd name="connsiteY5" fmla="*/ 1212223 h 1762175"/>
                  <a:gd name="connsiteX6" fmla="*/ 11482 w 1689981"/>
                  <a:gd name="connsiteY6" fmla="*/ 1122771 h 1762175"/>
                  <a:gd name="connsiteX7" fmla="*/ 31360 w 1689981"/>
                  <a:gd name="connsiteY7" fmla="*/ 1033319 h 1762175"/>
                  <a:gd name="connsiteX8" fmla="*/ 259960 w 1689981"/>
                  <a:gd name="connsiteY8" fmla="*/ 1122771 h 1762175"/>
                  <a:gd name="connsiteX9" fmla="*/ 399108 w 1689981"/>
                  <a:gd name="connsiteY9" fmla="*/ 973684 h 1762175"/>
                  <a:gd name="connsiteX10" fmla="*/ 339473 w 1689981"/>
                  <a:gd name="connsiteY10" fmla="*/ 814658 h 1762175"/>
                  <a:gd name="connsiteX11" fmla="*/ 448803 w 1689981"/>
                  <a:gd name="connsiteY11" fmla="*/ 645693 h 1762175"/>
                  <a:gd name="connsiteX12" fmla="*/ 448803 w 1689981"/>
                  <a:gd name="connsiteY12" fmla="*/ 287884 h 1762175"/>
                  <a:gd name="connsiteX13" fmla="*/ 647586 w 1689981"/>
                  <a:gd name="connsiteY13" fmla="*/ 19528 h 1762175"/>
                  <a:gd name="connsiteX14" fmla="*/ 836429 w 1689981"/>
                  <a:gd name="connsiteY14" fmla="*/ 49345 h 1762175"/>
                  <a:gd name="connsiteX15" fmla="*/ 945760 w 1689981"/>
                  <a:gd name="connsiteY15" fmla="*/ 277945 h 1762175"/>
                  <a:gd name="connsiteX16" fmla="*/ 1025273 w 1689981"/>
                  <a:gd name="connsiteY16" fmla="*/ 168614 h 1762175"/>
                  <a:gd name="connsiteX17" fmla="*/ 1671316 w 1689981"/>
                  <a:gd name="connsiteY17" fmla="*/ 615875 h 1762175"/>
                  <a:gd name="connsiteX18" fmla="*/ 1472534 w 1689981"/>
                  <a:gd name="connsiteY18" fmla="*/ 1162528 h 1762175"/>
                  <a:gd name="connsiteX19" fmla="*/ 1025273 w 1689981"/>
                  <a:gd name="connsiteY19" fmla="*/ 1401067 h 1762175"/>
                  <a:gd name="connsiteX20" fmla="*/ 985516 w 1689981"/>
                  <a:gd name="connsiteY20" fmla="*/ 1401067 h 1762175"/>
                  <a:gd name="connsiteX21" fmla="*/ 876186 w 1689981"/>
                  <a:gd name="connsiteY21" fmla="*/ 1460701 h 176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89981" h="1762175">
                    <a:moveTo>
                      <a:pt x="876186" y="1460701"/>
                    </a:moveTo>
                    <a:cubicBezTo>
                      <a:pt x="849682" y="1518679"/>
                      <a:pt x="872873" y="1709179"/>
                      <a:pt x="826490" y="1748936"/>
                    </a:cubicBezTo>
                    <a:cubicBezTo>
                      <a:pt x="780107" y="1788693"/>
                      <a:pt x="664151" y="1729058"/>
                      <a:pt x="597890" y="1699241"/>
                    </a:cubicBezTo>
                    <a:cubicBezTo>
                      <a:pt x="531629" y="1669424"/>
                      <a:pt x="483590" y="1614758"/>
                      <a:pt x="428925" y="1570032"/>
                    </a:cubicBezTo>
                    <a:cubicBezTo>
                      <a:pt x="374260" y="1525306"/>
                      <a:pt x="321251" y="1490519"/>
                      <a:pt x="269899" y="1430884"/>
                    </a:cubicBezTo>
                    <a:cubicBezTo>
                      <a:pt x="218547" y="1371249"/>
                      <a:pt x="163881" y="1263575"/>
                      <a:pt x="120812" y="1212223"/>
                    </a:cubicBezTo>
                    <a:cubicBezTo>
                      <a:pt x="77743" y="1160871"/>
                      <a:pt x="26391" y="1152588"/>
                      <a:pt x="11482" y="1122771"/>
                    </a:cubicBezTo>
                    <a:cubicBezTo>
                      <a:pt x="-3427" y="1092954"/>
                      <a:pt x="-10053" y="1033319"/>
                      <a:pt x="31360" y="1033319"/>
                    </a:cubicBezTo>
                    <a:cubicBezTo>
                      <a:pt x="72773" y="1033319"/>
                      <a:pt x="198669" y="1132710"/>
                      <a:pt x="259960" y="1122771"/>
                    </a:cubicBezTo>
                    <a:cubicBezTo>
                      <a:pt x="321251" y="1112832"/>
                      <a:pt x="385856" y="1025036"/>
                      <a:pt x="399108" y="973684"/>
                    </a:cubicBezTo>
                    <a:cubicBezTo>
                      <a:pt x="412360" y="922332"/>
                      <a:pt x="331190" y="869323"/>
                      <a:pt x="339473" y="814658"/>
                    </a:cubicBezTo>
                    <a:cubicBezTo>
                      <a:pt x="347755" y="759993"/>
                      <a:pt x="430581" y="733489"/>
                      <a:pt x="448803" y="645693"/>
                    </a:cubicBezTo>
                    <a:cubicBezTo>
                      <a:pt x="467025" y="557897"/>
                      <a:pt x="415673" y="392245"/>
                      <a:pt x="448803" y="287884"/>
                    </a:cubicBezTo>
                    <a:cubicBezTo>
                      <a:pt x="481933" y="183523"/>
                      <a:pt x="582982" y="59284"/>
                      <a:pt x="647586" y="19528"/>
                    </a:cubicBezTo>
                    <a:cubicBezTo>
                      <a:pt x="712190" y="-20228"/>
                      <a:pt x="786733" y="6276"/>
                      <a:pt x="836429" y="49345"/>
                    </a:cubicBezTo>
                    <a:cubicBezTo>
                      <a:pt x="886125" y="92414"/>
                      <a:pt x="914286" y="258067"/>
                      <a:pt x="945760" y="277945"/>
                    </a:cubicBezTo>
                    <a:cubicBezTo>
                      <a:pt x="977234" y="297823"/>
                      <a:pt x="904347" y="112292"/>
                      <a:pt x="1025273" y="168614"/>
                    </a:cubicBezTo>
                    <a:cubicBezTo>
                      <a:pt x="1146199" y="224936"/>
                      <a:pt x="1596773" y="450223"/>
                      <a:pt x="1671316" y="615875"/>
                    </a:cubicBezTo>
                    <a:cubicBezTo>
                      <a:pt x="1745859" y="781527"/>
                      <a:pt x="1580208" y="1031663"/>
                      <a:pt x="1472534" y="1162528"/>
                    </a:cubicBezTo>
                    <a:cubicBezTo>
                      <a:pt x="1364860" y="1293393"/>
                      <a:pt x="1106443" y="1361310"/>
                      <a:pt x="1025273" y="1401067"/>
                    </a:cubicBezTo>
                    <a:cubicBezTo>
                      <a:pt x="944103" y="1440823"/>
                      <a:pt x="1010364" y="1396098"/>
                      <a:pt x="985516" y="1401067"/>
                    </a:cubicBezTo>
                    <a:cubicBezTo>
                      <a:pt x="960668" y="1406036"/>
                      <a:pt x="902690" y="1402723"/>
                      <a:pt x="876186" y="1460701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Forme libre 9"/>
              <p:cNvSpPr/>
              <p:nvPr/>
            </p:nvSpPr>
            <p:spPr>
              <a:xfrm>
                <a:off x="1935928" y="5377852"/>
                <a:ext cx="891501" cy="1201313"/>
              </a:xfrm>
              <a:custGeom>
                <a:avLst/>
                <a:gdLst>
                  <a:gd name="connsiteX0" fmla="*/ 386167 w 891501"/>
                  <a:gd name="connsiteY0" fmla="*/ 264 h 1201313"/>
                  <a:gd name="connsiteX1" fmla="*/ 133504 w 891501"/>
                  <a:gd name="connsiteY1" fmla="*/ 120580 h 1201313"/>
                  <a:gd name="connsiteX2" fmla="*/ 121472 w 891501"/>
                  <a:gd name="connsiteY2" fmla="*/ 457464 h 1201313"/>
                  <a:gd name="connsiteX3" fmla="*/ 1156 w 891501"/>
                  <a:gd name="connsiteY3" fmla="*/ 493559 h 1201313"/>
                  <a:gd name="connsiteX4" fmla="*/ 61314 w 891501"/>
                  <a:gd name="connsiteY4" fmla="*/ 842474 h 1201313"/>
                  <a:gd name="connsiteX5" fmla="*/ 73346 w 891501"/>
                  <a:gd name="connsiteY5" fmla="*/ 1047011 h 1201313"/>
                  <a:gd name="connsiteX6" fmla="*/ 398198 w 891501"/>
                  <a:gd name="connsiteY6" fmla="*/ 1131232 h 1201313"/>
                  <a:gd name="connsiteX7" fmla="*/ 482419 w 891501"/>
                  <a:gd name="connsiteY7" fmla="*/ 1191390 h 1201313"/>
                  <a:gd name="connsiteX8" fmla="*/ 831335 w 891501"/>
                  <a:gd name="connsiteY8" fmla="*/ 914664 h 1201313"/>
                  <a:gd name="connsiteX9" fmla="*/ 879461 w 891501"/>
                  <a:gd name="connsiteY9" fmla="*/ 674032 h 1201313"/>
                  <a:gd name="connsiteX10" fmla="*/ 698988 w 891501"/>
                  <a:gd name="connsiteY10" fmla="*/ 373243 h 1201313"/>
                  <a:gd name="connsiteX11" fmla="*/ 554609 w 891501"/>
                  <a:gd name="connsiteY11" fmla="*/ 96516 h 1201313"/>
                  <a:gd name="connsiteX12" fmla="*/ 386167 w 891501"/>
                  <a:gd name="connsiteY12" fmla="*/ 264 h 120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1501" h="1201313">
                    <a:moveTo>
                      <a:pt x="386167" y="264"/>
                    </a:moveTo>
                    <a:cubicBezTo>
                      <a:pt x="315983" y="4275"/>
                      <a:pt x="177620" y="44380"/>
                      <a:pt x="133504" y="120580"/>
                    </a:cubicBezTo>
                    <a:cubicBezTo>
                      <a:pt x="89388" y="196780"/>
                      <a:pt x="143530" y="395301"/>
                      <a:pt x="121472" y="457464"/>
                    </a:cubicBezTo>
                    <a:cubicBezTo>
                      <a:pt x="99414" y="519627"/>
                      <a:pt x="11182" y="429391"/>
                      <a:pt x="1156" y="493559"/>
                    </a:cubicBezTo>
                    <a:cubicBezTo>
                      <a:pt x="-8870" y="557727"/>
                      <a:pt x="49282" y="750232"/>
                      <a:pt x="61314" y="842474"/>
                    </a:cubicBezTo>
                    <a:cubicBezTo>
                      <a:pt x="73346" y="934716"/>
                      <a:pt x="17199" y="998885"/>
                      <a:pt x="73346" y="1047011"/>
                    </a:cubicBezTo>
                    <a:cubicBezTo>
                      <a:pt x="129493" y="1095137"/>
                      <a:pt x="330019" y="1107169"/>
                      <a:pt x="398198" y="1131232"/>
                    </a:cubicBezTo>
                    <a:cubicBezTo>
                      <a:pt x="466377" y="1155295"/>
                      <a:pt x="410230" y="1227485"/>
                      <a:pt x="482419" y="1191390"/>
                    </a:cubicBezTo>
                    <a:cubicBezTo>
                      <a:pt x="554609" y="1155295"/>
                      <a:pt x="765161" y="1000890"/>
                      <a:pt x="831335" y="914664"/>
                    </a:cubicBezTo>
                    <a:cubicBezTo>
                      <a:pt x="897509" y="828438"/>
                      <a:pt x="901519" y="764269"/>
                      <a:pt x="879461" y="674032"/>
                    </a:cubicBezTo>
                    <a:cubicBezTo>
                      <a:pt x="857403" y="583795"/>
                      <a:pt x="753130" y="469496"/>
                      <a:pt x="698988" y="373243"/>
                    </a:cubicBezTo>
                    <a:cubicBezTo>
                      <a:pt x="644846" y="276990"/>
                      <a:pt x="610756" y="154669"/>
                      <a:pt x="554609" y="96516"/>
                    </a:cubicBezTo>
                    <a:cubicBezTo>
                      <a:pt x="498462" y="38363"/>
                      <a:pt x="456351" y="-3747"/>
                      <a:pt x="386167" y="26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Forme libre 10"/>
              <p:cNvSpPr/>
              <p:nvPr/>
            </p:nvSpPr>
            <p:spPr>
              <a:xfrm>
                <a:off x="-52752" y="4472292"/>
                <a:ext cx="438839" cy="524864"/>
              </a:xfrm>
              <a:custGeom>
                <a:avLst/>
                <a:gdLst>
                  <a:gd name="connsiteX0" fmla="*/ 16657 w 438839"/>
                  <a:gd name="connsiteY0" fmla="*/ 99708 h 524864"/>
                  <a:gd name="connsiteX1" fmla="*/ 281352 w 438839"/>
                  <a:gd name="connsiteY1" fmla="*/ 3455 h 524864"/>
                  <a:gd name="connsiteX2" fmla="*/ 437763 w 438839"/>
                  <a:gd name="connsiteY2" fmla="*/ 183929 h 524864"/>
                  <a:gd name="connsiteX3" fmla="*/ 341510 w 438839"/>
                  <a:gd name="connsiteY3" fmla="*/ 340340 h 524864"/>
                  <a:gd name="connsiteX4" fmla="*/ 173068 w 438839"/>
                  <a:gd name="connsiteY4" fmla="*/ 472687 h 524864"/>
                  <a:gd name="connsiteX5" fmla="*/ 40720 w 438839"/>
                  <a:gd name="connsiteY5" fmla="*/ 496750 h 524864"/>
                  <a:gd name="connsiteX6" fmla="*/ 16657 w 438839"/>
                  <a:gd name="connsiteY6" fmla="*/ 99708 h 52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839" h="524864">
                    <a:moveTo>
                      <a:pt x="16657" y="99708"/>
                    </a:moveTo>
                    <a:cubicBezTo>
                      <a:pt x="56762" y="17492"/>
                      <a:pt x="211168" y="-10582"/>
                      <a:pt x="281352" y="3455"/>
                    </a:cubicBezTo>
                    <a:cubicBezTo>
                      <a:pt x="351536" y="17492"/>
                      <a:pt x="427737" y="127782"/>
                      <a:pt x="437763" y="183929"/>
                    </a:cubicBezTo>
                    <a:cubicBezTo>
                      <a:pt x="447789" y="240076"/>
                      <a:pt x="385626" y="292214"/>
                      <a:pt x="341510" y="340340"/>
                    </a:cubicBezTo>
                    <a:cubicBezTo>
                      <a:pt x="297394" y="388466"/>
                      <a:pt x="223200" y="446619"/>
                      <a:pt x="173068" y="472687"/>
                    </a:cubicBezTo>
                    <a:cubicBezTo>
                      <a:pt x="122936" y="498755"/>
                      <a:pt x="62778" y="560918"/>
                      <a:pt x="40720" y="496750"/>
                    </a:cubicBezTo>
                    <a:cubicBezTo>
                      <a:pt x="18662" y="432582"/>
                      <a:pt x="-23448" y="181924"/>
                      <a:pt x="16657" y="99708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Forme libre 14"/>
              <p:cNvSpPr/>
              <p:nvPr/>
            </p:nvSpPr>
            <p:spPr>
              <a:xfrm>
                <a:off x="-14274" y="6316579"/>
                <a:ext cx="1059684" cy="373168"/>
              </a:xfrm>
              <a:custGeom>
                <a:avLst/>
                <a:gdLst>
                  <a:gd name="connsiteX0" fmla="*/ 38337 w 1059684"/>
                  <a:gd name="connsiteY0" fmla="*/ 24063 h 373168"/>
                  <a:gd name="connsiteX1" fmla="*/ 567727 w 1059684"/>
                  <a:gd name="connsiteY1" fmla="*/ 12032 h 373168"/>
                  <a:gd name="connsiteX2" fmla="*/ 784295 w 1059684"/>
                  <a:gd name="connsiteY2" fmla="*/ 96253 h 373168"/>
                  <a:gd name="connsiteX3" fmla="*/ 856485 w 1059684"/>
                  <a:gd name="connsiteY3" fmla="*/ 192505 h 373168"/>
                  <a:gd name="connsiteX4" fmla="*/ 1024927 w 1059684"/>
                  <a:gd name="connsiteY4" fmla="*/ 204537 h 373168"/>
                  <a:gd name="connsiteX5" fmla="*/ 1048990 w 1059684"/>
                  <a:gd name="connsiteY5" fmla="*/ 264695 h 373168"/>
                  <a:gd name="connsiteX6" fmla="*/ 892579 w 1059684"/>
                  <a:gd name="connsiteY6" fmla="*/ 324853 h 373168"/>
                  <a:gd name="connsiteX7" fmla="*/ 603821 w 1059684"/>
                  <a:gd name="connsiteY7" fmla="*/ 324853 h 373168"/>
                  <a:gd name="connsiteX8" fmla="*/ 194748 w 1059684"/>
                  <a:gd name="connsiteY8" fmla="*/ 372979 h 373168"/>
                  <a:gd name="connsiteX9" fmla="*/ 14274 w 1059684"/>
                  <a:gd name="connsiteY9" fmla="*/ 336884 h 373168"/>
                  <a:gd name="connsiteX10" fmla="*/ 38337 w 1059684"/>
                  <a:gd name="connsiteY10" fmla="*/ 228600 h 373168"/>
                  <a:gd name="connsiteX11" fmla="*/ 38337 w 1059684"/>
                  <a:gd name="connsiteY11" fmla="*/ 24063 h 37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9684" h="373168">
                    <a:moveTo>
                      <a:pt x="38337" y="24063"/>
                    </a:moveTo>
                    <a:cubicBezTo>
                      <a:pt x="126569" y="-12032"/>
                      <a:pt x="443401" y="0"/>
                      <a:pt x="567727" y="12032"/>
                    </a:cubicBezTo>
                    <a:cubicBezTo>
                      <a:pt x="692053" y="24064"/>
                      <a:pt x="736169" y="66174"/>
                      <a:pt x="784295" y="96253"/>
                    </a:cubicBezTo>
                    <a:cubicBezTo>
                      <a:pt x="832421" y="126332"/>
                      <a:pt x="816380" y="174458"/>
                      <a:pt x="856485" y="192505"/>
                    </a:cubicBezTo>
                    <a:cubicBezTo>
                      <a:pt x="896590" y="210552"/>
                      <a:pt x="992843" y="192505"/>
                      <a:pt x="1024927" y="204537"/>
                    </a:cubicBezTo>
                    <a:cubicBezTo>
                      <a:pt x="1057011" y="216569"/>
                      <a:pt x="1071048" y="244642"/>
                      <a:pt x="1048990" y="264695"/>
                    </a:cubicBezTo>
                    <a:cubicBezTo>
                      <a:pt x="1026932" y="284748"/>
                      <a:pt x="966774" y="314827"/>
                      <a:pt x="892579" y="324853"/>
                    </a:cubicBezTo>
                    <a:cubicBezTo>
                      <a:pt x="818384" y="334879"/>
                      <a:pt x="720126" y="316832"/>
                      <a:pt x="603821" y="324853"/>
                    </a:cubicBezTo>
                    <a:cubicBezTo>
                      <a:pt x="487516" y="332874"/>
                      <a:pt x="293006" y="370974"/>
                      <a:pt x="194748" y="372979"/>
                    </a:cubicBezTo>
                    <a:cubicBezTo>
                      <a:pt x="96490" y="374984"/>
                      <a:pt x="40342" y="360947"/>
                      <a:pt x="14274" y="336884"/>
                    </a:cubicBezTo>
                    <a:cubicBezTo>
                      <a:pt x="-11794" y="312821"/>
                      <a:pt x="34326" y="272716"/>
                      <a:pt x="38337" y="228600"/>
                    </a:cubicBezTo>
                    <a:cubicBezTo>
                      <a:pt x="42348" y="184484"/>
                      <a:pt x="-49895" y="60158"/>
                      <a:pt x="38337" y="24063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Forme libre 15"/>
              <p:cNvSpPr/>
              <p:nvPr/>
            </p:nvSpPr>
            <p:spPr>
              <a:xfrm>
                <a:off x="-29041" y="3807623"/>
                <a:ext cx="3031376" cy="3041828"/>
              </a:xfrm>
              <a:custGeom>
                <a:avLst/>
                <a:gdLst>
                  <a:gd name="connsiteX0" fmla="*/ 53104 w 3031376"/>
                  <a:gd name="connsiteY0" fmla="*/ 692188 h 3041828"/>
                  <a:gd name="connsiteX1" fmla="*/ 53104 w 3031376"/>
                  <a:gd name="connsiteY1" fmla="*/ 319209 h 3041828"/>
                  <a:gd name="connsiteX2" fmla="*/ 53104 w 3031376"/>
                  <a:gd name="connsiteY2" fmla="*/ 102640 h 3041828"/>
                  <a:gd name="connsiteX3" fmla="*/ 53104 w 3031376"/>
                  <a:gd name="connsiteY3" fmla="*/ 66545 h 3041828"/>
                  <a:gd name="connsiteX4" fmla="*/ 269673 w 3031376"/>
                  <a:gd name="connsiteY4" fmla="*/ 66545 h 3041828"/>
                  <a:gd name="connsiteX5" fmla="*/ 630620 w 3031376"/>
                  <a:gd name="connsiteY5" fmla="*/ 42482 h 3041828"/>
                  <a:gd name="connsiteX6" fmla="*/ 1111883 w 3031376"/>
                  <a:gd name="connsiteY6" fmla="*/ 42482 h 3041828"/>
                  <a:gd name="connsiteX7" fmla="*/ 1725494 w 3031376"/>
                  <a:gd name="connsiteY7" fmla="*/ 66545 h 3041828"/>
                  <a:gd name="connsiteX8" fmla="*/ 2507546 w 3031376"/>
                  <a:gd name="connsiteY8" fmla="*/ 42482 h 3041828"/>
                  <a:gd name="connsiteX9" fmla="*/ 2928652 w 3031376"/>
                  <a:gd name="connsiteY9" fmla="*/ 42482 h 3041828"/>
                  <a:gd name="connsiteX10" fmla="*/ 3024904 w 3031376"/>
                  <a:gd name="connsiteY10" fmla="*/ 54514 h 3041828"/>
                  <a:gd name="connsiteX11" fmla="*/ 2976778 w 3031376"/>
                  <a:gd name="connsiteY11" fmla="*/ 740314 h 3041828"/>
                  <a:gd name="connsiteX12" fmla="*/ 3000841 w 3031376"/>
                  <a:gd name="connsiteY12" fmla="*/ 1125324 h 3041828"/>
                  <a:gd name="connsiteX13" fmla="*/ 2483483 w 3031376"/>
                  <a:gd name="connsiteY13" fmla="*/ 1125324 h 3041828"/>
                  <a:gd name="connsiteX14" fmla="*/ 2146599 w 3031376"/>
                  <a:gd name="connsiteY14" fmla="*/ 1017040 h 3041828"/>
                  <a:gd name="connsiteX15" fmla="*/ 1978157 w 3031376"/>
                  <a:gd name="connsiteY15" fmla="*/ 692188 h 3041828"/>
                  <a:gd name="connsiteX16" fmla="*/ 1496894 w 3031376"/>
                  <a:gd name="connsiteY16" fmla="*/ 463588 h 3041828"/>
                  <a:gd name="connsiteX17" fmla="*/ 1412673 w 3031376"/>
                  <a:gd name="connsiteY17" fmla="*/ 367335 h 3041828"/>
                  <a:gd name="connsiteX18" fmla="*/ 1087820 w 3031376"/>
                  <a:gd name="connsiteY18" fmla="*/ 307177 h 3041828"/>
                  <a:gd name="connsiteX19" fmla="*/ 931409 w 3031376"/>
                  <a:gd name="connsiteY19" fmla="*/ 499682 h 3041828"/>
                  <a:gd name="connsiteX20" fmla="*/ 823125 w 3031376"/>
                  <a:gd name="connsiteY20" fmla="*/ 884693 h 3041828"/>
                  <a:gd name="connsiteX21" fmla="*/ 823125 w 3031376"/>
                  <a:gd name="connsiteY21" fmla="*/ 1041103 h 3041828"/>
                  <a:gd name="connsiteX22" fmla="*/ 787030 w 3031376"/>
                  <a:gd name="connsiteY22" fmla="*/ 1293766 h 3041828"/>
                  <a:gd name="connsiteX23" fmla="*/ 678746 w 3031376"/>
                  <a:gd name="connsiteY23" fmla="*/ 1414082 h 3041828"/>
                  <a:gd name="connsiteX24" fmla="*/ 450146 w 3031376"/>
                  <a:gd name="connsiteY24" fmla="*/ 1305798 h 3041828"/>
                  <a:gd name="connsiteX25" fmla="*/ 426083 w 3031376"/>
                  <a:gd name="connsiteY25" fmla="*/ 1522366 h 3041828"/>
                  <a:gd name="connsiteX26" fmla="*/ 762967 w 3031376"/>
                  <a:gd name="connsiteY26" fmla="*/ 1919409 h 3041828"/>
                  <a:gd name="connsiteX27" fmla="*/ 738904 w 3031376"/>
                  <a:gd name="connsiteY27" fmla="*/ 1823156 h 3041828"/>
                  <a:gd name="connsiteX28" fmla="*/ 1123915 w 3031376"/>
                  <a:gd name="connsiteY28" fmla="*/ 2123945 h 3041828"/>
                  <a:gd name="connsiteX29" fmla="*/ 1340483 w 3031376"/>
                  <a:gd name="connsiteY29" fmla="*/ 2148009 h 3041828"/>
                  <a:gd name="connsiteX30" fmla="*/ 1316420 w 3031376"/>
                  <a:gd name="connsiteY30" fmla="*/ 1967535 h 3041828"/>
                  <a:gd name="connsiteX31" fmla="*/ 1364546 w 3031376"/>
                  <a:gd name="connsiteY31" fmla="*/ 1859251 h 3041828"/>
                  <a:gd name="connsiteX32" fmla="*/ 1641273 w 3031376"/>
                  <a:gd name="connsiteY32" fmla="*/ 1714872 h 3041828"/>
                  <a:gd name="connsiteX33" fmla="*/ 1966125 w 3031376"/>
                  <a:gd name="connsiteY33" fmla="*/ 1438145 h 3041828"/>
                  <a:gd name="connsiteX34" fmla="*/ 2098473 w 3031376"/>
                  <a:gd name="connsiteY34" fmla="*/ 1233609 h 3041828"/>
                  <a:gd name="connsiteX35" fmla="*/ 2134567 w 3031376"/>
                  <a:gd name="connsiteY35" fmla="*/ 1089230 h 3041828"/>
                  <a:gd name="connsiteX36" fmla="*/ 2411294 w 3031376"/>
                  <a:gd name="connsiteY36" fmla="*/ 1053135 h 3041828"/>
                  <a:gd name="connsiteX37" fmla="*/ 2832399 w 3031376"/>
                  <a:gd name="connsiteY37" fmla="*/ 1161419 h 3041828"/>
                  <a:gd name="connsiteX38" fmla="*/ 3012873 w 3031376"/>
                  <a:gd name="connsiteY38" fmla="*/ 1185482 h 3041828"/>
                  <a:gd name="connsiteX39" fmla="*/ 3000841 w 3031376"/>
                  <a:gd name="connsiteY39" fmla="*/ 2111914 h 3041828"/>
                  <a:gd name="connsiteX40" fmla="*/ 3000841 w 3031376"/>
                  <a:gd name="connsiteY40" fmla="*/ 2990219 h 3041828"/>
                  <a:gd name="connsiteX41" fmla="*/ 2832399 w 3031376"/>
                  <a:gd name="connsiteY41" fmla="*/ 2641303 h 3041828"/>
                  <a:gd name="connsiteX42" fmla="*/ 2820367 w 3031376"/>
                  <a:gd name="connsiteY42" fmla="*/ 2460830 h 3041828"/>
                  <a:gd name="connsiteX43" fmla="*/ 2880525 w 3031376"/>
                  <a:gd name="connsiteY43" fmla="*/ 2268324 h 3041828"/>
                  <a:gd name="connsiteX44" fmla="*/ 2760209 w 3031376"/>
                  <a:gd name="connsiteY44" fmla="*/ 2039724 h 3041828"/>
                  <a:gd name="connsiteX45" fmla="*/ 2519578 w 3031376"/>
                  <a:gd name="connsiteY45" fmla="*/ 1690809 h 3041828"/>
                  <a:gd name="connsiteX46" fmla="*/ 2399262 w 3031376"/>
                  <a:gd name="connsiteY46" fmla="*/ 1498303 h 3041828"/>
                  <a:gd name="connsiteX47" fmla="*/ 2122536 w 3031376"/>
                  <a:gd name="connsiteY47" fmla="*/ 1678777 h 3041828"/>
                  <a:gd name="connsiteX48" fmla="*/ 2038315 w 3031376"/>
                  <a:gd name="connsiteY48" fmla="*/ 1967535 h 3041828"/>
                  <a:gd name="connsiteX49" fmla="*/ 2014252 w 3031376"/>
                  <a:gd name="connsiteY49" fmla="*/ 2027693 h 3041828"/>
                  <a:gd name="connsiteX50" fmla="*/ 1942062 w 3031376"/>
                  <a:gd name="connsiteY50" fmla="*/ 2135977 h 3041828"/>
                  <a:gd name="connsiteX51" fmla="*/ 2014252 w 3031376"/>
                  <a:gd name="connsiteY51" fmla="*/ 2340514 h 3041828"/>
                  <a:gd name="connsiteX52" fmla="*/ 2002220 w 3031376"/>
                  <a:gd name="connsiteY52" fmla="*/ 2617240 h 3041828"/>
                  <a:gd name="connsiteX53" fmla="*/ 2170662 w 3031376"/>
                  <a:gd name="connsiteY53" fmla="*/ 2701461 h 3041828"/>
                  <a:gd name="connsiteX54" fmla="*/ 2327073 w 3031376"/>
                  <a:gd name="connsiteY54" fmla="*/ 2761619 h 3041828"/>
                  <a:gd name="connsiteX55" fmla="*/ 2507546 w 3031376"/>
                  <a:gd name="connsiteY55" fmla="*/ 2845840 h 3041828"/>
                  <a:gd name="connsiteX56" fmla="*/ 2736146 w 3031376"/>
                  <a:gd name="connsiteY56" fmla="*/ 2605209 h 3041828"/>
                  <a:gd name="connsiteX57" fmla="*/ 2844430 w 3031376"/>
                  <a:gd name="connsiteY57" fmla="*/ 2484893 h 3041828"/>
                  <a:gd name="connsiteX58" fmla="*/ 2964746 w 3031376"/>
                  <a:gd name="connsiteY58" fmla="*/ 2954124 h 3041828"/>
                  <a:gd name="connsiteX59" fmla="*/ 2736146 w 3031376"/>
                  <a:gd name="connsiteY59" fmla="*/ 2978188 h 3041828"/>
                  <a:gd name="connsiteX60" fmla="*/ 2158630 w 3031376"/>
                  <a:gd name="connsiteY60" fmla="*/ 3014282 h 3041828"/>
                  <a:gd name="connsiteX61" fmla="*/ 1448767 w 3031376"/>
                  <a:gd name="connsiteY61" fmla="*/ 3002251 h 3041828"/>
                  <a:gd name="connsiteX62" fmla="*/ 1087820 w 3031376"/>
                  <a:gd name="connsiteY62" fmla="*/ 2990219 h 3041828"/>
                  <a:gd name="connsiteX63" fmla="*/ 642652 w 3031376"/>
                  <a:gd name="connsiteY63" fmla="*/ 3002251 h 3041828"/>
                  <a:gd name="connsiteX64" fmla="*/ 29041 w 3031376"/>
                  <a:gd name="connsiteY64" fmla="*/ 3038345 h 3041828"/>
                  <a:gd name="connsiteX65" fmla="*/ 197483 w 3031376"/>
                  <a:gd name="connsiteY65" fmla="*/ 2905998 h 3041828"/>
                  <a:gd name="connsiteX66" fmla="*/ 1051725 w 3031376"/>
                  <a:gd name="connsiteY66" fmla="*/ 2905998 h 3041828"/>
                  <a:gd name="connsiteX67" fmla="*/ 1160009 w 3031376"/>
                  <a:gd name="connsiteY67" fmla="*/ 2749588 h 3041828"/>
                  <a:gd name="connsiteX68" fmla="*/ 919378 w 3031376"/>
                  <a:gd name="connsiteY68" fmla="*/ 2605209 h 3041828"/>
                  <a:gd name="connsiteX69" fmla="*/ 534367 w 3031376"/>
                  <a:gd name="connsiteY69" fmla="*/ 2472861 h 3041828"/>
                  <a:gd name="connsiteX70" fmla="*/ 197483 w 3031376"/>
                  <a:gd name="connsiteY70" fmla="*/ 2448798 h 3041828"/>
                  <a:gd name="connsiteX71" fmla="*/ 101230 w 3031376"/>
                  <a:gd name="connsiteY71" fmla="*/ 2520988 h 3041828"/>
                  <a:gd name="connsiteX72" fmla="*/ 53104 w 3031376"/>
                  <a:gd name="connsiteY72" fmla="*/ 1979566 h 3041828"/>
                  <a:gd name="connsiteX73" fmla="*/ 53104 w 3031376"/>
                  <a:gd name="connsiteY73" fmla="*/ 1762998 h 3041828"/>
                  <a:gd name="connsiteX74" fmla="*/ 77167 w 3031376"/>
                  <a:gd name="connsiteY74" fmla="*/ 1438145 h 3041828"/>
                  <a:gd name="connsiteX75" fmla="*/ 17009 w 3031376"/>
                  <a:gd name="connsiteY75" fmla="*/ 1245640 h 3041828"/>
                  <a:gd name="connsiteX76" fmla="*/ 377957 w 3031376"/>
                  <a:gd name="connsiteY76" fmla="*/ 1029072 h 3041828"/>
                  <a:gd name="connsiteX77" fmla="*/ 414052 w 3031376"/>
                  <a:gd name="connsiteY77" fmla="*/ 848598 h 3041828"/>
                  <a:gd name="connsiteX78" fmla="*/ 365925 w 3031376"/>
                  <a:gd name="connsiteY78" fmla="*/ 680156 h 3041828"/>
                  <a:gd name="connsiteX79" fmla="*/ 221546 w 3031376"/>
                  <a:gd name="connsiteY79" fmla="*/ 632030 h 3041828"/>
                  <a:gd name="connsiteX80" fmla="*/ 137325 w 3031376"/>
                  <a:gd name="connsiteY80" fmla="*/ 668124 h 3041828"/>
                  <a:gd name="connsiteX81" fmla="*/ 53104 w 3031376"/>
                  <a:gd name="connsiteY81" fmla="*/ 692188 h 304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31376" h="3041828">
                    <a:moveTo>
                      <a:pt x="53104" y="692188"/>
                    </a:moveTo>
                    <a:lnTo>
                      <a:pt x="53104" y="319209"/>
                    </a:lnTo>
                    <a:lnTo>
                      <a:pt x="53104" y="102640"/>
                    </a:lnTo>
                    <a:cubicBezTo>
                      <a:pt x="53104" y="60529"/>
                      <a:pt x="17009" y="72561"/>
                      <a:pt x="53104" y="66545"/>
                    </a:cubicBezTo>
                    <a:cubicBezTo>
                      <a:pt x="89199" y="60529"/>
                      <a:pt x="173420" y="70555"/>
                      <a:pt x="269673" y="66545"/>
                    </a:cubicBezTo>
                    <a:cubicBezTo>
                      <a:pt x="365926" y="62535"/>
                      <a:pt x="490252" y="46492"/>
                      <a:pt x="630620" y="42482"/>
                    </a:cubicBezTo>
                    <a:cubicBezTo>
                      <a:pt x="770988" y="38471"/>
                      <a:pt x="929404" y="38471"/>
                      <a:pt x="1111883" y="42482"/>
                    </a:cubicBezTo>
                    <a:cubicBezTo>
                      <a:pt x="1294362" y="46493"/>
                      <a:pt x="1492884" y="66545"/>
                      <a:pt x="1725494" y="66545"/>
                    </a:cubicBezTo>
                    <a:cubicBezTo>
                      <a:pt x="1958104" y="66545"/>
                      <a:pt x="2307020" y="46492"/>
                      <a:pt x="2507546" y="42482"/>
                    </a:cubicBezTo>
                    <a:cubicBezTo>
                      <a:pt x="2708072" y="38471"/>
                      <a:pt x="2842426" y="40477"/>
                      <a:pt x="2928652" y="42482"/>
                    </a:cubicBezTo>
                    <a:cubicBezTo>
                      <a:pt x="3014878" y="44487"/>
                      <a:pt x="3016883" y="-61791"/>
                      <a:pt x="3024904" y="54514"/>
                    </a:cubicBezTo>
                    <a:cubicBezTo>
                      <a:pt x="3032925" y="170819"/>
                      <a:pt x="2980789" y="561846"/>
                      <a:pt x="2976778" y="740314"/>
                    </a:cubicBezTo>
                    <a:cubicBezTo>
                      <a:pt x="2972768" y="918782"/>
                      <a:pt x="3083057" y="1061156"/>
                      <a:pt x="3000841" y="1125324"/>
                    </a:cubicBezTo>
                    <a:cubicBezTo>
                      <a:pt x="2918625" y="1189492"/>
                      <a:pt x="2625857" y="1143371"/>
                      <a:pt x="2483483" y="1125324"/>
                    </a:cubicBezTo>
                    <a:cubicBezTo>
                      <a:pt x="2341109" y="1107277"/>
                      <a:pt x="2230820" y="1089229"/>
                      <a:pt x="2146599" y="1017040"/>
                    </a:cubicBezTo>
                    <a:cubicBezTo>
                      <a:pt x="2062378" y="944851"/>
                      <a:pt x="2086441" y="784430"/>
                      <a:pt x="1978157" y="692188"/>
                    </a:cubicBezTo>
                    <a:cubicBezTo>
                      <a:pt x="1869873" y="599946"/>
                      <a:pt x="1591141" y="517730"/>
                      <a:pt x="1496894" y="463588"/>
                    </a:cubicBezTo>
                    <a:cubicBezTo>
                      <a:pt x="1402647" y="409446"/>
                      <a:pt x="1480852" y="393403"/>
                      <a:pt x="1412673" y="367335"/>
                    </a:cubicBezTo>
                    <a:cubicBezTo>
                      <a:pt x="1344494" y="341267"/>
                      <a:pt x="1168031" y="285119"/>
                      <a:pt x="1087820" y="307177"/>
                    </a:cubicBezTo>
                    <a:cubicBezTo>
                      <a:pt x="1007609" y="329235"/>
                      <a:pt x="975525" y="403429"/>
                      <a:pt x="931409" y="499682"/>
                    </a:cubicBezTo>
                    <a:cubicBezTo>
                      <a:pt x="887293" y="595935"/>
                      <a:pt x="841172" y="794456"/>
                      <a:pt x="823125" y="884693"/>
                    </a:cubicBezTo>
                    <a:cubicBezTo>
                      <a:pt x="805078" y="974930"/>
                      <a:pt x="829141" y="972924"/>
                      <a:pt x="823125" y="1041103"/>
                    </a:cubicBezTo>
                    <a:cubicBezTo>
                      <a:pt x="817109" y="1109282"/>
                      <a:pt x="811093" y="1231603"/>
                      <a:pt x="787030" y="1293766"/>
                    </a:cubicBezTo>
                    <a:cubicBezTo>
                      <a:pt x="762967" y="1355929"/>
                      <a:pt x="734893" y="1412077"/>
                      <a:pt x="678746" y="1414082"/>
                    </a:cubicBezTo>
                    <a:cubicBezTo>
                      <a:pt x="622599" y="1416087"/>
                      <a:pt x="492256" y="1287751"/>
                      <a:pt x="450146" y="1305798"/>
                    </a:cubicBezTo>
                    <a:cubicBezTo>
                      <a:pt x="408036" y="1323845"/>
                      <a:pt x="373946" y="1420098"/>
                      <a:pt x="426083" y="1522366"/>
                    </a:cubicBezTo>
                    <a:cubicBezTo>
                      <a:pt x="478220" y="1624635"/>
                      <a:pt x="710830" y="1869277"/>
                      <a:pt x="762967" y="1919409"/>
                    </a:cubicBezTo>
                    <a:cubicBezTo>
                      <a:pt x="815104" y="1969541"/>
                      <a:pt x="678746" y="1789067"/>
                      <a:pt x="738904" y="1823156"/>
                    </a:cubicBezTo>
                    <a:cubicBezTo>
                      <a:pt x="799062" y="1857245"/>
                      <a:pt x="1023652" y="2069803"/>
                      <a:pt x="1123915" y="2123945"/>
                    </a:cubicBezTo>
                    <a:cubicBezTo>
                      <a:pt x="1224178" y="2178087"/>
                      <a:pt x="1308399" y="2174077"/>
                      <a:pt x="1340483" y="2148009"/>
                    </a:cubicBezTo>
                    <a:cubicBezTo>
                      <a:pt x="1372567" y="2121941"/>
                      <a:pt x="1312410" y="2015661"/>
                      <a:pt x="1316420" y="1967535"/>
                    </a:cubicBezTo>
                    <a:cubicBezTo>
                      <a:pt x="1320430" y="1919409"/>
                      <a:pt x="1310404" y="1901362"/>
                      <a:pt x="1364546" y="1859251"/>
                    </a:cubicBezTo>
                    <a:cubicBezTo>
                      <a:pt x="1418688" y="1817141"/>
                      <a:pt x="1541010" y="1785056"/>
                      <a:pt x="1641273" y="1714872"/>
                    </a:cubicBezTo>
                    <a:cubicBezTo>
                      <a:pt x="1741536" y="1644688"/>
                      <a:pt x="1889925" y="1518355"/>
                      <a:pt x="1966125" y="1438145"/>
                    </a:cubicBezTo>
                    <a:cubicBezTo>
                      <a:pt x="2042325" y="1357935"/>
                      <a:pt x="2070399" y="1291761"/>
                      <a:pt x="2098473" y="1233609"/>
                    </a:cubicBezTo>
                    <a:cubicBezTo>
                      <a:pt x="2126547" y="1175457"/>
                      <a:pt x="2082430" y="1119309"/>
                      <a:pt x="2134567" y="1089230"/>
                    </a:cubicBezTo>
                    <a:cubicBezTo>
                      <a:pt x="2186704" y="1059151"/>
                      <a:pt x="2294989" y="1041104"/>
                      <a:pt x="2411294" y="1053135"/>
                    </a:cubicBezTo>
                    <a:cubicBezTo>
                      <a:pt x="2527599" y="1065167"/>
                      <a:pt x="2732136" y="1139361"/>
                      <a:pt x="2832399" y="1161419"/>
                    </a:cubicBezTo>
                    <a:cubicBezTo>
                      <a:pt x="2932662" y="1183477"/>
                      <a:pt x="2984799" y="1027066"/>
                      <a:pt x="3012873" y="1185482"/>
                    </a:cubicBezTo>
                    <a:cubicBezTo>
                      <a:pt x="3040947" y="1343898"/>
                      <a:pt x="3002846" y="1811125"/>
                      <a:pt x="3000841" y="2111914"/>
                    </a:cubicBezTo>
                    <a:cubicBezTo>
                      <a:pt x="2998836" y="2412703"/>
                      <a:pt x="3028915" y="2901988"/>
                      <a:pt x="3000841" y="2990219"/>
                    </a:cubicBezTo>
                    <a:cubicBezTo>
                      <a:pt x="2972767" y="3078450"/>
                      <a:pt x="2862478" y="2729534"/>
                      <a:pt x="2832399" y="2641303"/>
                    </a:cubicBezTo>
                    <a:cubicBezTo>
                      <a:pt x="2802320" y="2553072"/>
                      <a:pt x="2812346" y="2522993"/>
                      <a:pt x="2820367" y="2460830"/>
                    </a:cubicBezTo>
                    <a:cubicBezTo>
                      <a:pt x="2828388" y="2398667"/>
                      <a:pt x="2890551" y="2338508"/>
                      <a:pt x="2880525" y="2268324"/>
                    </a:cubicBezTo>
                    <a:cubicBezTo>
                      <a:pt x="2870499" y="2198140"/>
                      <a:pt x="2820367" y="2135977"/>
                      <a:pt x="2760209" y="2039724"/>
                    </a:cubicBezTo>
                    <a:cubicBezTo>
                      <a:pt x="2700051" y="1943472"/>
                      <a:pt x="2579736" y="1781046"/>
                      <a:pt x="2519578" y="1690809"/>
                    </a:cubicBezTo>
                    <a:cubicBezTo>
                      <a:pt x="2459420" y="1600572"/>
                      <a:pt x="2465436" y="1500308"/>
                      <a:pt x="2399262" y="1498303"/>
                    </a:cubicBezTo>
                    <a:cubicBezTo>
                      <a:pt x="2333088" y="1496298"/>
                      <a:pt x="2182694" y="1600572"/>
                      <a:pt x="2122536" y="1678777"/>
                    </a:cubicBezTo>
                    <a:cubicBezTo>
                      <a:pt x="2062378" y="1756982"/>
                      <a:pt x="2056362" y="1909382"/>
                      <a:pt x="2038315" y="1967535"/>
                    </a:cubicBezTo>
                    <a:cubicBezTo>
                      <a:pt x="2020268" y="2025688"/>
                      <a:pt x="2030294" y="1999619"/>
                      <a:pt x="2014252" y="2027693"/>
                    </a:cubicBezTo>
                    <a:cubicBezTo>
                      <a:pt x="1998210" y="2055767"/>
                      <a:pt x="1942062" y="2083840"/>
                      <a:pt x="1942062" y="2135977"/>
                    </a:cubicBezTo>
                    <a:cubicBezTo>
                      <a:pt x="1942062" y="2188114"/>
                      <a:pt x="2004226" y="2260304"/>
                      <a:pt x="2014252" y="2340514"/>
                    </a:cubicBezTo>
                    <a:cubicBezTo>
                      <a:pt x="2024278" y="2420724"/>
                      <a:pt x="1976152" y="2557082"/>
                      <a:pt x="2002220" y="2617240"/>
                    </a:cubicBezTo>
                    <a:cubicBezTo>
                      <a:pt x="2028288" y="2677398"/>
                      <a:pt x="2116520" y="2677398"/>
                      <a:pt x="2170662" y="2701461"/>
                    </a:cubicBezTo>
                    <a:cubicBezTo>
                      <a:pt x="2224804" y="2725524"/>
                      <a:pt x="2270926" y="2737556"/>
                      <a:pt x="2327073" y="2761619"/>
                    </a:cubicBezTo>
                    <a:cubicBezTo>
                      <a:pt x="2383220" y="2785682"/>
                      <a:pt x="2439367" y="2871908"/>
                      <a:pt x="2507546" y="2845840"/>
                    </a:cubicBezTo>
                    <a:cubicBezTo>
                      <a:pt x="2575725" y="2819772"/>
                      <a:pt x="2679999" y="2665367"/>
                      <a:pt x="2736146" y="2605209"/>
                    </a:cubicBezTo>
                    <a:cubicBezTo>
                      <a:pt x="2792293" y="2545051"/>
                      <a:pt x="2806330" y="2426740"/>
                      <a:pt x="2844430" y="2484893"/>
                    </a:cubicBezTo>
                    <a:cubicBezTo>
                      <a:pt x="2882530" y="2543046"/>
                      <a:pt x="2982793" y="2871908"/>
                      <a:pt x="2964746" y="2954124"/>
                    </a:cubicBezTo>
                    <a:cubicBezTo>
                      <a:pt x="2946699" y="3036340"/>
                      <a:pt x="2870499" y="2968162"/>
                      <a:pt x="2736146" y="2978188"/>
                    </a:cubicBezTo>
                    <a:cubicBezTo>
                      <a:pt x="2601793" y="2988214"/>
                      <a:pt x="2158630" y="3014282"/>
                      <a:pt x="2158630" y="3014282"/>
                    </a:cubicBezTo>
                    <a:lnTo>
                      <a:pt x="1448767" y="3002251"/>
                    </a:lnTo>
                    <a:cubicBezTo>
                      <a:pt x="1270299" y="2998241"/>
                      <a:pt x="1222172" y="2990219"/>
                      <a:pt x="1087820" y="2990219"/>
                    </a:cubicBezTo>
                    <a:cubicBezTo>
                      <a:pt x="953468" y="2990219"/>
                      <a:pt x="819115" y="2994230"/>
                      <a:pt x="642652" y="3002251"/>
                    </a:cubicBezTo>
                    <a:cubicBezTo>
                      <a:pt x="466189" y="3010272"/>
                      <a:pt x="103236" y="3054387"/>
                      <a:pt x="29041" y="3038345"/>
                    </a:cubicBezTo>
                    <a:cubicBezTo>
                      <a:pt x="-45154" y="3022303"/>
                      <a:pt x="27036" y="2928056"/>
                      <a:pt x="197483" y="2905998"/>
                    </a:cubicBezTo>
                    <a:cubicBezTo>
                      <a:pt x="367930" y="2883940"/>
                      <a:pt x="891304" y="2932066"/>
                      <a:pt x="1051725" y="2905998"/>
                    </a:cubicBezTo>
                    <a:cubicBezTo>
                      <a:pt x="1212146" y="2879930"/>
                      <a:pt x="1182067" y="2799719"/>
                      <a:pt x="1160009" y="2749588"/>
                    </a:cubicBezTo>
                    <a:cubicBezTo>
                      <a:pt x="1137951" y="2699457"/>
                      <a:pt x="1023652" y="2651330"/>
                      <a:pt x="919378" y="2605209"/>
                    </a:cubicBezTo>
                    <a:cubicBezTo>
                      <a:pt x="815104" y="2559088"/>
                      <a:pt x="654683" y="2498930"/>
                      <a:pt x="534367" y="2472861"/>
                    </a:cubicBezTo>
                    <a:cubicBezTo>
                      <a:pt x="414051" y="2446793"/>
                      <a:pt x="269673" y="2440777"/>
                      <a:pt x="197483" y="2448798"/>
                    </a:cubicBezTo>
                    <a:cubicBezTo>
                      <a:pt x="125294" y="2456819"/>
                      <a:pt x="125293" y="2599193"/>
                      <a:pt x="101230" y="2520988"/>
                    </a:cubicBezTo>
                    <a:cubicBezTo>
                      <a:pt x="77167" y="2442783"/>
                      <a:pt x="61125" y="2105898"/>
                      <a:pt x="53104" y="1979566"/>
                    </a:cubicBezTo>
                    <a:cubicBezTo>
                      <a:pt x="45083" y="1853234"/>
                      <a:pt x="49093" y="1853235"/>
                      <a:pt x="53104" y="1762998"/>
                    </a:cubicBezTo>
                    <a:cubicBezTo>
                      <a:pt x="57115" y="1672761"/>
                      <a:pt x="83183" y="1524371"/>
                      <a:pt x="77167" y="1438145"/>
                    </a:cubicBezTo>
                    <a:cubicBezTo>
                      <a:pt x="71151" y="1351919"/>
                      <a:pt x="-33123" y="1313819"/>
                      <a:pt x="17009" y="1245640"/>
                    </a:cubicBezTo>
                    <a:cubicBezTo>
                      <a:pt x="67141" y="1177461"/>
                      <a:pt x="311783" y="1095246"/>
                      <a:pt x="377957" y="1029072"/>
                    </a:cubicBezTo>
                    <a:cubicBezTo>
                      <a:pt x="444131" y="962898"/>
                      <a:pt x="416057" y="906751"/>
                      <a:pt x="414052" y="848598"/>
                    </a:cubicBezTo>
                    <a:cubicBezTo>
                      <a:pt x="412047" y="790445"/>
                      <a:pt x="398009" y="716251"/>
                      <a:pt x="365925" y="680156"/>
                    </a:cubicBezTo>
                    <a:cubicBezTo>
                      <a:pt x="333841" y="644061"/>
                      <a:pt x="259646" y="634035"/>
                      <a:pt x="221546" y="632030"/>
                    </a:cubicBezTo>
                    <a:cubicBezTo>
                      <a:pt x="183446" y="630025"/>
                      <a:pt x="165399" y="654087"/>
                      <a:pt x="137325" y="668124"/>
                    </a:cubicBezTo>
                    <a:cubicBezTo>
                      <a:pt x="109251" y="682161"/>
                      <a:pt x="81177" y="699206"/>
                      <a:pt x="53104" y="69218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340143" y="4472292"/>
                <a:ext cx="582228" cy="32486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Ellipse 130"/>
              <p:cNvSpPr/>
              <p:nvPr/>
            </p:nvSpPr>
            <p:spPr>
              <a:xfrm rot="17671152">
                <a:off x="1659635" y="5139308"/>
                <a:ext cx="586703" cy="51279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Ellipse 131"/>
              <p:cNvSpPr/>
              <p:nvPr/>
            </p:nvSpPr>
            <p:spPr>
              <a:xfrm rot="17671152">
                <a:off x="652679" y="5772860"/>
                <a:ext cx="664225" cy="7860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33" name="Groupe 132"/>
          <p:cNvGrpSpPr/>
          <p:nvPr/>
        </p:nvGrpSpPr>
        <p:grpSpPr>
          <a:xfrm>
            <a:off x="3492270" y="3848617"/>
            <a:ext cx="6254455" cy="2447287"/>
            <a:chOff x="1345097" y="3457455"/>
            <a:chExt cx="7878328" cy="2978008"/>
          </a:xfrm>
        </p:grpSpPr>
        <p:sp>
          <p:nvSpPr>
            <p:cNvPr id="135" name="Rectangle 134"/>
            <p:cNvSpPr/>
            <p:nvPr/>
          </p:nvSpPr>
          <p:spPr>
            <a:xfrm>
              <a:off x="1469607" y="3457455"/>
              <a:ext cx="7753818" cy="374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chemeClr val="bg2"/>
                  </a:solidFill>
                </a:rPr>
                <a:t>Quasi 1D </a:t>
              </a:r>
              <a:r>
                <a:rPr lang="fr-FR" sz="1400" dirty="0" err="1">
                  <a:solidFill>
                    <a:schemeClr val="bg2"/>
                  </a:solidFill>
                </a:rPr>
                <a:t>metal</a:t>
              </a:r>
              <a:r>
                <a:rPr lang="fr-FR" sz="1400" dirty="0">
                  <a:solidFill>
                    <a:schemeClr val="bg2"/>
                  </a:solidFill>
                </a:rPr>
                <a:t> 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 </a:t>
              </a:r>
              <a:r>
                <a:rPr lang="fr-FR" sz="1400" dirty="0">
                  <a:solidFill>
                    <a:schemeClr val="tx2"/>
                  </a:solidFill>
                </a:rPr>
                <a:t>Fluctuation </a:t>
              </a:r>
              <a:r>
                <a:rPr lang="fr-FR" sz="1400" dirty="0" err="1">
                  <a:solidFill>
                    <a:schemeClr val="tx2"/>
                  </a:solidFill>
                </a:rPr>
                <a:t>Induced</a:t>
              </a:r>
              <a:r>
                <a:rPr lang="fr-FR" sz="1400" dirty="0">
                  <a:solidFill>
                    <a:schemeClr val="tx2"/>
                  </a:solidFill>
                </a:rPr>
                <a:t> Tunneling 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// </a:t>
              </a:r>
              <a:r>
                <a:rPr lang="fr-FR" sz="1400" dirty="0" err="1">
                  <a:solidFill>
                    <a:schemeClr val="accent2"/>
                  </a:solidFill>
                </a:rPr>
                <a:t>Disordered</a:t>
              </a:r>
              <a:r>
                <a:rPr lang="fr-FR" sz="1400" dirty="0">
                  <a:solidFill>
                    <a:schemeClr val="accent2"/>
                  </a:solidFill>
                </a:rPr>
                <a:t> </a:t>
              </a:r>
              <a:r>
                <a:rPr lang="fr-FR" sz="1400" dirty="0" err="1">
                  <a:solidFill>
                    <a:schemeClr val="accent2"/>
                  </a:solidFill>
                </a:rPr>
                <a:t>metal</a:t>
              </a:r>
              <a:endParaRPr lang="fr-FR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136" name="Image 1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33038" y="4143119"/>
              <a:ext cx="1502793" cy="1575343"/>
            </a:xfrm>
            <a:prstGeom prst="rect">
              <a:avLst/>
            </a:prstGeom>
          </p:spPr>
        </p:pic>
        <p:pic>
          <p:nvPicPr>
            <p:cNvPr id="137" name="Image 1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6100" y="4136815"/>
              <a:ext cx="1507977" cy="1575343"/>
            </a:xfrm>
            <a:prstGeom prst="rect">
              <a:avLst/>
            </a:prstGeom>
          </p:spPr>
        </p:pic>
        <p:sp>
          <p:nvSpPr>
            <p:cNvPr id="138" name="ZoneTexte 137"/>
            <p:cNvSpPr txBox="1"/>
            <p:nvPr/>
          </p:nvSpPr>
          <p:spPr>
            <a:xfrm>
              <a:off x="3450564" y="5642666"/>
              <a:ext cx="2350751" cy="78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</a:t>
              </a:r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=2660 </a:t>
              </a:r>
              <a:r>
                <a:rPr lang="fr-F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 cm</a:t>
              </a:r>
              <a:r>
                <a:rPr lang="fr-FR" sz="120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-1</a:t>
              </a:r>
              <a:r>
                <a:rPr lang="fr-F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(+166%)</a:t>
              </a:r>
            </a:p>
            <a:p>
              <a:r>
                <a:rPr lang="el-GR" sz="1200" dirty="0">
                  <a:solidFill>
                    <a:srgbClr val="C00000"/>
                  </a:solidFill>
                </a:rPr>
                <a:t>σ </a:t>
              </a:r>
              <a:r>
                <a:rPr lang="fr-FR" sz="1200" dirty="0">
                  <a:solidFill>
                    <a:srgbClr val="C00000"/>
                  </a:solidFill>
                </a:rPr>
                <a:t>cristallites +140%</a:t>
              </a:r>
            </a:p>
            <a:p>
              <a:r>
                <a:rPr lang="el-GR" sz="1200" dirty="0">
                  <a:solidFill>
                    <a:srgbClr val="C00000"/>
                  </a:solidFill>
                </a:rPr>
                <a:t>σ</a:t>
              </a:r>
              <a:r>
                <a:rPr lang="fr-FR" sz="1200" dirty="0">
                  <a:solidFill>
                    <a:srgbClr val="C00000"/>
                  </a:solidFill>
                </a:rPr>
                <a:t> amorphe +167%</a:t>
              </a: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5808862" y="5648968"/>
              <a:ext cx="2243733" cy="78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</a:t>
              </a:r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=4500 </a:t>
              </a:r>
              <a:r>
                <a:rPr lang="fr-F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 cm</a:t>
              </a:r>
              <a:r>
                <a:rPr lang="fr-FR" sz="120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-1</a:t>
              </a:r>
              <a:r>
                <a:rPr lang="fr-F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(+69%)</a:t>
              </a:r>
            </a:p>
            <a:p>
              <a:r>
                <a:rPr lang="el-G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 </a:t>
              </a:r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cristallites -8%</a:t>
              </a:r>
            </a:p>
            <a:p>
              <a:r>
                <a:rPr lang="el-GR" sz="1200" dirty="0">
                  <a:solidFill>
                    <a:srgbClr val="C00000"/>
                  </a:solidFill>
                </a:rPr>
                <a:t>σ</a:t>
              </a:r>
              <a:r>
                <a:rPr lang="fr-FR" sz="1200" dirty="0">
                  <a:solidFill>
                    <a:srgbClr val="C00000"/>
                  </a:solidFill>
                </a:rPr>
                <a:t> amorphe +73%</a:t>
              </a:r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1345097" y="5712159"/>
              <a:ext cx="1561244" cy="337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</a:t>
              </a:r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=1000 </a:t>
              </a:r>
              <a:r>
                <a:rPr lang="fr-F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 cm</a:t>
              </a:r>
              <a:r>
                <a:rPr lang="fr-FR" sz="120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-1</a:t>
              </a:r>
              <a:endParaRPr lang="fr-FR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42" name="Image 1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97626" y="4136815"/>
              <a:ext cx="1507977" cy="1559797"/>
            </a:xfrm>
            <a:prstGeom prst="rect">
              <a:avLst/>
            </a:prstGeom>
          </p:spPr>
        </p:pic>
      </p:grpSp>
      <p:sp>
        <p:nvSpPr>
          <p:cNvPr id="129" name="ZoneTexte 128"/>
          <p:cNvSpPr txBox="1"/>
          <p:nvPr/>
        </p:nvSpPr>
        <p:spPr>
          <a:xfrm>
            <a:off x="0" y="6530223"/>
            <a:ext cx="470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M. Gueye,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</a:t>
            </a:r>
            <a:r>
              <a:rPr lang="fr-FR" sz="1200" i="1" dirty="0" err="1">
                <a:solidFill>
                  <a:srgbClr val="666666"/>
                </a:solidFill>
              </a:rPr>
              <a:t>Chemistry</a:t>
            </a:r>
            <a:r>
              <a:rPr lang="fr-FR" sz="1200" i="1" dirty="0">
                <a:solidFill>
                  <a:srgbClr val="666666"/>
                </a:solidFill>
              </a:rPr>
              <a:t> of </a:t>
            </a:r>
            <a:r>
              <a:rPr lang="fr-FR" sz="1200" i="1" dirty="0" err="1">
                <a:solidFill>
                  <a:srgbClr val="666666"/>
                </a:solidFill>
              </a:rPr>
              <a:t>Materials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28, 3462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Origin</a:t>
            </a:r>
            <a:r>
              <a:rPr lang="fr-FR" dirty="0" smtClean="0"/>
              <a:t> of the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el-GR" cap="none" dirty="0" smtClean="0"/>
              <a:t>σ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770406" y="979282"/>
            <a:ext cx="3097380" cy="1784573"/>
            <a:chOff x="-20275" y="3068960"/>
            <a:chExt cx="4232235" cy="215794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0" y="3253626"/>
              <a:ext cx="4102468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-20275" y="3068960"/>
              <a:ext cx="2664296" cy="3077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Cosolvent</a:t>
              </a:r>
              <a:r>
                <a:rPr lang="fr-FR" sz="1400" dirty="0" smtClean="0"/>
                <a:t> addition</a:t>
              </a:r>
              <a:endParaRPr lang="fr-FR" sz="1400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42898" y="3420914"/>
              <a:ext cx="4069062" cy="1805990"/>
              <a:chOff x="142898" y="3420914"/>
              <a:chExt cx="4069062" cy="1805990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142898" y="3420914"/>
                <a:ext cx="4069062" cy="1805990"/>
                <a:chOff x="2966518" y="3971616"/>
                <a:chExt cx="4069062" cy="1805990"/>
              </a:xfrm>
            </p:grpSpPr>
            <p:grpSp>
              <p:nvGrpSpPr>
                <p:cNvPr id="13" name="Groupe 12"/>
                <p:cNvGrpSpPr/>
                <p:nvPr/>
              </p:nvGrpSpPr>
              <p:grpSpPr>
                <a:xfrm>
                  <a:off x="3912914" y="3971616"/>
                  <a:ext cx="1095217" cy="1247735"/>
                  <a:chOff x="4500140" y="3743449"/>
                  <a:chExt cx="1095217" cy="1247735"/>
                </a:xfrm>
              </p:grpSpPr>
              <p:pic>
                <p:nvPicPr>
                  <p:cNvPr id="18" name="Picture 2" descr="http://www.whitemagic.com.au/images/products/bottlejars/clearglass-vial-blacklid-1dram.gi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00140" y="3743449"/>
                    <a:ext cx="1095217" cy="124773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" name="Rectangle 18"/>
                  <p:cNvSpPr/>
                  <p:nvPr/>
                </p:nvSpPr>
                <p:spPr>
                  <a:xfrm>
                    <a:off x="4838992" y="4432805"/>
                    <a:ext cx="354453" cy="37645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Oval 32"/>
                  <p:cNvSpPr/>
                  <p:nvPr/>
                </p:nvSpPr>
                <p:spPr>
                  <a:xfrm>
                    <a:off x="4838990" y="4753540"/>
                    <a:ext cx="354455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Oval 33"/>
                  <p:cNvSpPr/>
                  <p:nvPr/>
                </p:nvSpPr>
                <p:spPr>
                  <a:xfrm>
                    <a:off x="4838992" y="4366710"/>
                    <a:ext cx="354454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ZoneTexte 13"/>
                <p:cNvSpPr txBox="1"/>
                <p:nvPr/>
              </p:nvSpPr>
              <p:spPr>
                <a:xfrm>
                  <a:off x="3869801" y="5219351"/>
                  <a:ext cx="1597838" cy="558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Oxidative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solution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5467640" y="4434678"/>
                  <a:ext cx="1567940" cy="558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err="1" smtClean="0">
                      <a:solidFill>
                        <a:srgbClr val="FF0000"/>
                      </a:solidFill>
                    </a:rPr>
                    <a:t>PEDOT:OTf-NMP</a:t>
                  </a:r>
                  <a:r>
                    <a:rPr lang="fr-FR" sz="12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Flèche droite 15"/>
                <p:cNvSpPr/>
                <p:nvPr/>
              </p:nvSpPr>
              <p:spPr>
                <a:xfrm>
                  <a:off x="4682392" y="4594876"/>
                  <a:ext cx="785249" cy="189204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  <a:prstDash val="dashDot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2966518" y="4153664"/>
                  <a:ext cx="11033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NMP addition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12" name="Flèche courbée vers le haut 11"/>
              <p:cNvSpPr/>
              <p:nvPr/>
            </p:nvSpPr>
            <p:spPr>
              <a:xfrm>
                <a:off x="428956" y="4522455"/>
                <a:ext cx="963872" cy="292387"/>
              </a:xfrm>
              <a:prstGeom prst="curvedUpArrow">
                <a:avLst/>
              </a:prstGeom>
              <a:solidFill>
                <a:schemeClr val="bg2"/>
              </a:solidFill>
              <a:ln>
                <a:solidFill>
                  <a:srgbClr val="92D05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4920413" y="976757"/>
            <a:ext cx="3839678" cy="1785069"/>
            <a:chOff x="4102468" y="3068960"/>
            <a:chExt cx="5234050" cy="2135195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4211960" y="3253626"/>
              <a:ext cx="4896544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4102468" y="3068960"/>
              <a:ext cx="5234050" cy="2135195"/>
              <a:chOff x="4102468" y="3068960"/>
              <a:chExt cx="5234050" cy="2135195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4102468" y="3068960"/>
                <a:ext cx="2664296" cy="30777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Acid </a:t>
                </a:r>
                <a:r>
                  <a:rPr lang="fr-FR" sz="1400" dirty="0" err="1" smtClean="0"/>
                  <a:t>treatment</a:t>
                </a:r>
                <a:endParaRPr lang="fr-FR" sz="1400" dirty="0"/>
              </a:p>
            </p:txBody>
          </p:sp>
          <p:grpSp>
            <p:nvGrpSpPr>
              <p:cNvPr id="26" name="Groupe 25"/>
              <p:cNvGrpSpPr/>
              <p:nvPr/>
            </p:nvGrpSpPr>
            <p:grpSpPr>
              <a:xfrm>
                <a:off x="4211960" y="3438292"/>
                <a:ext cx="5124558" cy="1765863"/>
                <a:chOff x="3957336" y="3844145"/>
                <a:chExt cx="5124558" cy="176586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342553" y="4310454"/>
                  <a:ext cx="1080120" cy="924570"/>
                </a:xfrm>
                <a:prstGeom prst="rect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4083232" y="5276429"/>
                  <a:ext cx="2428908" cy="331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Substrate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(glass)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3957336" y="3858166"/>
                  <a:ext cx="18805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PEDOT:OTf-NMP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film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0" name="Flèche droite 29"/>
                <p:cNvSpPr/>
                <p:nvPr/>
              </p:nvSpPr>
              <p:spPr>
                <a:xfrm>
                  <a:off x="5807891" y="4709049"/>
                  <a:ext cx="1019219" cy="207400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ZoneTexte 30"/>
                    <p:cNvSpPr txBox="1"/>
                    <p:nvPr/>
                  </p:nvSpPr>
                  <p:spPr>
                    <a:xfrm>
                      <a:off x="5548519" y="4356473"/>
                      <a:ext cx="15121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2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2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𝑆𝑂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ZoneTexte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8519" y="4356473"/>
                      <a:ext cx="1512168" cy="276999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b="-131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" name="Rectangle 31"/>
                <p:cNvSpPr/>
                <p:nvPr/>
              </p:nvSpPr>
              <p:spPr>
                <a:xfrm>
                  <a:off x="7189747" y="4316024"/>
                  <a:ext cx="1080120" cy="924570"/>
                </a:xfrm>
                <a:prstGeom prst="rect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6930426" y="5278678"/>
                  <a:ext cx="2151468" cy="331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Substrate</a:t>
                  </a:r>
                  <a:r>
                    <a:rPr lang="fr-FR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(glass)</a:t>
                  </a:r>
                  <a:endPara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6827111" y="3844145"/>
                  <a:ext cx="202676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err="1" smtClean="0">
                      <a:solidFill>
                        <a:srgbClr val="FF0000"/>
                      </a:solidFill>
                    </a:rPr>
                    <a:t>PEDOT:Sulf-NMP</a:t>
                  </a:r>
                  <a:r>
                    <a:rPr lang="fr-FR" sz="12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36" name="Flèche droite 35"/>
          <p:cNvSpPr/>
          <p:nvPr/>
        </p:nvSpPr>
        <p:spPr>
          <a:xfrm rot="5400000">
            <a:off x="2154621" y="2875142"/>
            <a:ext cx="284808" cy="173925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92053" y="3164942"/>
            <a:ext cx="4392488" cy="5902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Polymerization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rate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slowed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4644008" y="3158026"/>
            <a:ext cx="4392488" cy="5902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Replacement of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triflate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ions by sulfate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ones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Redox state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92053" y="4115548"/>
            <a:ext cx="4392488" cy="8256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Bigger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crystallites</a:t>
            </a:r>
          </a:p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Longer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polymer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chains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stacking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4644008" y="4122277"/>
            <a:ext cx="4392488" cy="5308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stacking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0" y="6530223"/>
            <a:ext cx="470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M. Gueye,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</a:t>
            </a:r>
            <a:r>
              <a:rPr lang="fr-FR" sz="1200" i="1" dirty="0" err="1">
                <a:solidFill>
                  <a:srgbClr val="666666"/>
                </a:solidFill>
              </a:rPr>
              <a:t>Chemistry</a:t>
            </a:r>
            <a:r>
              <a:rPr lang="fr-FR" sz="1200" i="1" dirty="0">
                <a:solidFill>
                  <a:srgbClr val="666666"/>
                </a:solidFill>
              </a:rPr>
              <a:t> of </a:t>
            </a:r>
            <a:r>
              <a:rPr lang="fr-FR" sz="1200" i="1" dirty="0" err="1">
                <a:solidFill>
                  <a:srgbClr val="666666"/>
                </a:solidFill>
              </a:rPr>
              <a:t>Materials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28, 3462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46" name="Flèche droite 45"/>
          <p:cNvSpPr/>
          <p:nvPr/>
        </p:nvSpPr>
        <p:spPr>
          <a:xfrm rot="5400000">
            <a:off x="6732526" y="2871107"/>
            <a:ext cx="284808" cy="173925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droite 46"/>
          <p:cNvSpPr/>
          <p:nvPr/>
        </p:nvSpPr>
        <p:spPr>
          <a:xfrm rot="5400000">
            <a:off x="2155103" y="3845784"/>
            <a:ext cx="284808" cy="173925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droite 47"/>
          <p:cNvSpPr/>
          <p:nvPr/>
        </p:nvSpPr>
        <p:spPr>
          <a:xfrm rot="5400000">
            <a:off x="6733008" y="3841749"/>
            <a:ext cx="284808" cy="173925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/>
        </p:nvSpPr>
        <p:spPr>
          <a:xfrm rot="5400000">
            <a:off x="2154621" y="5048910"/>
            <a:ext cx="284808" cy="173925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droite 49"/>
          <p:cNvSpPr/>
          <p:nvPr/>
        </p:nvSpPr>
        <p:spPr>
          <a:xfrm rot="5400000">
            <a:off x="6732526" y="4764102"/>
            <a:ext cx="284808" cy="173925"/>
          </a:xfrm>
          <a:prstGeom prst="rightArrow">
            <a:avLst/>
          </a:prstGeom>
          <a:solidFill>
            <a:schemeClr val="bg2"/>
          </a:solidFill>
          <a:ln>
            <a:solidFill>
              <a:srgbClr val="92D050"/>
            </a:solidFill>
            <a:prstDash val="dashDot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90204" y="5329292"/>
            <a:ext cx="4392488" cy="8256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Quasi 1D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metallic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conduction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cristallites as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well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 in the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disordered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domains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4644008" y="5048993"/>
            <a:ext cx="4392488" cy="111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sulfuric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acid</a:t>
            </a:r>
            <a:r>
              <a:rPr lang="fr-FR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disordered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domains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oxidation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replacement of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triflate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counterions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6" grpId="0" animBg="1"/>
      <p:bldP spid="48" grpId="0" animBg="1"/>
      <p:bldP spid="50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5625" b="11639"/>
          <a:stretch/>
        </p:blipFill>
        <p:spPr>
          <a:xfrm>
            <a:off x="77977" y="1537536"/>
            <a:ext cx="2307084" cy="19562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5827" b="22576"/>
          <a:stretch/>
        </p:blipFill>
        <p:spPr>
          <a:xfrm>
            <a:off x="2393174" y="1755063"/>
            <a:ext cx="2684806" cy="16270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474065" y="889630"/>
            <a:ext cx="18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666666"/>
                </a:solidFill>
              </a:rPr>
              <a:t>PEDOT:OTf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</a:p>
        </p:txBody>
      </p:sp>
      <p:sp>
        <p:nvSpPr>
          <p:cNvPr id="17" name="ZoneTexte 20"/>
          <p:cNvSpPr txBox="1">
            <a:spLocks noChangeArrowheads="1"/>
          </p:cNvSpPr>
          <p:nvPr/>
        </p:nvSpPr>
        <p:spPr bwMode="auto">
          <a:xfrm>
            <a:off x="2474065" y="1283681"/>
            <a:ext cx="1648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fr-FR" sz="1600" dirty="0">
                <a:solidFill>
                  <a:srgbClr val="666666"/>
                </a:solidFill>
                <a:latin typeface="+mn-lt"/>
                <a:cs typeface="+mn-cs"/>
              </a:rPr>
              <a:t>σ</a:t>
            </a:r>
            <a:r>
              <a:rPr lang="fr-FR" altLang="fr-FR" sz="1600" dirty="0">
                <a:solidFill>
                  <a:srgbClr val="666666"/>
                </a:solidFill>
                <a:latin typeface="+mn-lt"/>
                <a:cs typeface="+mn-cs"/>
              </a:rPr>
              <a:t> = 1218 </a:t>
            </a:r>
            <a:r>
              <a:rPr lang="fr-FR" altLang="fr-FR" sz="1600" dirty="0" smtClean="0">
                <a:solidFill>
                  <a:srgbClr val="666666"/>
                </a:solidFill>
                <a:latin typeface="+mn-lt"/>
                <a:cs typeface="+mn-cs"/>
              </a:rPr>
              <a:t>S.cm</a:t>
            </a:r>
            <a:r>
              <a:rPr lang="fr-FR" altLang="fr-FR" sz="1600" baseline="30000" dirty="0" smtClean="0">
                <a:solidFill>
                  <a:srgbClr val="666666"/>
                </a:solidFill>
              </a:rPr>
              <a:t>-1</a:t>
            </a:r>
            <a:endParaRPr lang="fr-FR" altLang="fr-FR" sz="1600" dirty="0">
              <a:solidFill>
                <a:srgbClr val="666666"/>
              </a:solidFill>
              <a:latin typeface="+mn-lt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837924" y="88963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666666"/>
                </a:solidFill>
              </a:rPr>
              <a:t>PEDOT:OTf-NMP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19" name="ZoneTexte 20"/>
          <p:cNvSpPr txBox="1">
            <a:spLocks noChangeArrowheads="1"/>
          </p:cNvSpPr>
          <p:nvPr/>
        </p:nvSpPr>
        <p:spPr bwMode="auto">
          <a:xfrm>
            <a:off x="4805162" y="1283681"/>
            <a:ext cx="1648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fr-FR" sz="1600" dirty="0">
                <a:solidFill>
                  <a:srgbClr val="666666"/>
                </a:solidFill>
                <a:latin typeface="+mn-lt"/>
                <a:cs typeface="+mn-cs"/>
              </a:rPr>
              <a:t>σ</a:t>
            </a:r>
            <a:r>
              <a:rPr lang="fr-FR" altLang="fr-FR" sz="1600" dirty="0">
                <a:solidFill>
                  <a:srgbClr val="666666"/>
                </a:solidFill>
                <a:latin typeface="+mn-lt"/>
                <a:cs typeface="+mn-cs"/>
              </a:rPr>
              <a:t> = </a:t>
            </a:r>
            <a:r>
              <a:rPr lang="fr-FR" altLang="fr-FR" sz="1600" dirty="0" smtClean="0">
                <a:solidFill>
                  <a:srgbClr val="666666"/>
                </a:solidFill>
                <a:latin typeface="+mn-lt"/>
                <a:cs typeface="+mn-cs"/>
              </a:rPr>
              <a:t>3630 S.cm</a:t>
            </a:r>
            <a:r>
              <a:rPr lang="fr-FR" altLang="fr-FR" sz="1600" baseline="30000" dirty="0" smtClean="0">
                <a:solidFill>
                  <a:srgbClr val="666666"/>
                </a:solidFill>
              </a:rPr>
              <a:t>-1</a:t>
            </a:r>
            <a:endParaRPr lang="fr-FR" altLang="fr-FR" sz="1600" dirty="0">
              <a:solidFill>
                <a:srgbClr val="666666"/>
              </a:solidFill>
              <a:latin typeface="+mn-lt"/>
              <a:cs typeface="+mn-cs"/>
            </a:endParaRP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2838602" y="4671135"/>
            <a:ext cx="5483522" cy="1473278"/>
          </a:xfrm>
        </p:spPr>
        <p:txBody>
          <a:bodyPr/>
          <a:lstStyle/>
          <a:p>
            <a:pPr lvl="3"/>
            <a:r>
              <a:rPr lang="en-US" dirty="0" smtClean="0"/>
              <a:t>Increase of structural order</a:t>
            </a:r>
          </a:p>
          <a:p>
            <a:pPr lvl="3"/>
            <a:r>
              <a:rPr lang="en-US" dirty="0" smtClean="0"/>
              <a:t>Increase of grain size</a:t>
            </a:r>
          </a:p>
          <a:p>
            <a:pPr lvl="3"/>
            <a:r>
              <a:rPr lang="en-US" dirty="0" smtClean="0"/>
              <a:t>Increase of oxidation level (acid treatment)</a:t>
            </a:r>
          </a:p>
          <a:p>
            <a:pPr lvl="3"/>
            <a:r>
              <a:rPr lang="en-US" dirty="0" smtClean="0"/>
              <a:t>Increase conduction in amorphous PEDOT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Metallic </a:t>
            </a:r>
            <a:r>
              <a:rPr lang="en-US" dirty="0" err="1" smtClean="0">
                <a:solidFill>
                  <a:srgbClr val="FF0000"/>
                </a:solidFill>
              </a:rPr>
              <a:t>behaviour</a:t>
            </a:r>
            <a:r>
              <a:rPr lang="en-US" dirty="0" smtClean="0">
                <a:solidFill>
                  <a:srgbClr val="FF0000"/>
                </a:solidFill>
              </a:rPr>
              <a:t> + optimized disorder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245575" y="891576"/>
            <a:ext cx="205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666666"/>
                </a:solidFill>
              </a:rPr>
              <a:t>PEDOT:Sulf-NMP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23" name="ZoneTexte 20"/>
          <p:cNvSpPr txBox="1">
            <a:spLocks noChangeArrowheads="1"/>
          </p:cNvSpPr>
          <p:nvPr/>
        </p:nvSpPr>
        <p:spPr bwMode="auto">
          <a:xfrm>
            <a:off x="7245575" y="1283680"/>
            <a:ext cx="1648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fr-FR" sz="1600" dirty="0">
                <a:solidFill>
                  <a:srgbClr val="666666"/>
                </a:solidFill>
                <a:latin typeface="+mn-lt"/>
                <a:cs typeface="+mn-cs"/>
              </a:rPr>
              <a:t>σ</a:t>
            </a:r>
            <a:r>
              <a:rPr lang="fr-FR" altLang="fr-FR" sz="1600" dirty="0">
                <a:solidFill>
                  <a:srgbClr val="666666"/>
                </a:solidFill>
                <a:latin typeface="+mn-lt"/>
                <a:cs typeface="+mn-cs"/>
              </a:rPr>
              <a:t> = </a:t>
            </a:r>
            <a:r>
              <a:rPr lang="fr-FR" altLang="fr-FR" sz="1600" dirty="0" smtClean="0">
                <a:solidFill>
                  <a:srgbClr val="666666"/>
                </a:solidFill>
                <a:latin typeface="+mn-lt"/>
                <a:cs typeface="+mn-cs"/>
              </a:rPr>
              <a:t>5462 S.cm</a:t>
            </a:r>
            <a:r>
              <a:rPr lang="fr-FR" altLang="fr-FR" sz="1600" baseline="30000" dirty="0" smtClean="0">
                <a:solidFill>
                  <a:srgbClr val="666666"/>
                </a:solidFill>
              </a:rPr>
              <a:t>-1</a:t>
            </a:r>
            <a:endParaRPr lang="fr-FR" altLang="fr-FR" sz="1600" dirty="0">
              <a:solidFill>
                <a:srgbClr val="666666"/>
              </a:solidFill>
              <a:latin typeface="+mn-lt"/>
              <a:cs typeface="+mn-cs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305427" y="3335806"/>
            <a:ext cx="1939011" cy="914618"/>
            <a:chOff x="758826" y="2442374"/>
            <a:chExt cx="1939011" cy="914618"/>
          </a:xfrm>
        </p:grpSpPr>
        <p:sp>
          <p:nvSpPr>
            <p:cNvPr id="7" name="ZoneTexte 6"/>
            <p:cNvSpPr txBox="1"/>
            <p:nvPr/>
          </p:nvSpPr>
          <p:spPr>
            <a:xfrm>
              <a:off x="758826" y="3018438"/>
              <a:ext cx="1939011" cy="338554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666666"/>
                  </a:solidFill>
                </a:rPr>
                <a:t>Small </a:t>
              </a:r>
              <a:r>
                <a:rPr lang="fr-FR" sz="1600" dirty="0" err="1">
                  <a:solidFill>
                    <a:srgbClr val="666666"/>
                  </a:solidFill>
                </a:rPr>
                <a:t>counter</a:t>
              </a:r>
              <a:r>
                <a:rPr lang="fr-FR" sz="1600" dirty="0">
                  <a:solidFill>
                    <a:srgbClr val="666666"/>
                  </a:solidFill>
                </a:rPr>
                <a:t>-ions</a:t>
              </a:r>
            </a:p>
          </p:txBody>
        </p:sp>
        <p:sp>
          <p:nvSpPr>
            <p:cNvPr id="10" name="Flèche vers le haut 9"/>
            <p:cNvSpPr/>
            <p:nvPr/>
          </p:nvSpPr>
          <p:spPr>
            <a:xfrm>
              <a:off x="1512594" y="2442374"/>
              <a:ext cx="323389" cy="576064"/>
            </a:xfrm>
            <a:prstGeom prst="up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403331" y="3334363"/>
            <a:ext cx="2617192" cy="914618"/>
            <a:chOff x="3361612" y="2442374"/>
            <a:chExt cx="2617192" cy="914618"/>
          </a:xfrm>
        </p:grpSpPr>
        <p:sp>
          <p:nvSpPr>
            <p:cNvPr id="25" name="ZoneTexte 24"/>
            <p:cNvSpPr txBox="1"/>
            <p:nvPr/>
          </p:nvSpPr>
          <p:spPr>
            <a:xfrm>
              <a:off x="3361612" y="3018438"/>
              <a:ext cx="2617192" cy="338554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600">
                  <a:solidFill>
                    <a:srgbClr val="666666"/>
                  </a:solidFill>
                </a:defRPr>
              </a:lvl1pPr>
            </a:lstStyle>
            <a:p>
              <a:pPr algn="ctr"/>
              <a:r>
                <a:rPr lang="fr-FR" dirty="0" err="1"/>
                <a:t>Slower</a:t>
              </a:r>
              <a:r>
                <a:rPr lang="fr-FR" dirty="0"/>
                <a:t> </a:t>
              </a:r>
              <a:r>
                <a:rPr lang="fr-FR" dirty="0" err="1"/>
                <a:t>polymerization</a:t>
              </a:r>
              <a:r>
                <a:rPr lang="fr-FR" dirty="0"/>
                <a:t> rate</a:t>
              </a:r>
            </a:p>
          </p:txBody>
        </p:sp>
        <p:sp>
          <p:nvSpPr>
            <p:cNvPr id="27" name="Flèche vers le haut 26"/>
            <p:cNvSpPr/>
            <p:nvPr/>
          </p:nvSpPr>
          <p:spPr>
            <a:xfrm>
              <a:off x="4538644" y="2442374"/>
              <a:ext cx="323389" cy="576064"/>
            </a:xfrm>
            <a:prstGeom prst="up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129423" y="3334363"/>
            <a:ext cx="1944216" cy="1160839"/>
            <a:chOff x="6815369" y="2442374"/>
            <a:chExt cx="1944216" cy="1160839"/>
          </a:xfrm>
        </p:grpSpPr>
        <p:sp>
          <p:nvSpPr>
            <p:cNvPr id="26" name="ZoneTexte 25"/>
            <p:cNvSpPr txBox="1"/>
            <p:nvPr/>
          </p:nvSpPr>
          <p:spPr>
            <a:xfrm>
              <a:off x="6815369" y="3018438"/>
              <a:ext cx="1944216" cy="58477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600">
                  <a:solidFill>
                    <a:srgbClr val="666666"/>
                  </a:solidFill>
                </a:defRPr>
              </a:lvl1pPr>
            </a:lstStyle>
            <a:p>
              <a:pPr algn="ctr"/>
              <a:r>
                <a:rPr lang="fr-FR" dirty="0" err="1"/>
                <a:t>Triflate</a:t>
              </a:r>
              <a:r>
                <a:rPr lang="fr-FR" dirty="0"/>
                <a:t> </a:t>
              </a:r>
              <a:r>
                <a:rPr lang="fr-FR" dirty="0" smtClean="0"/>
                <a:t>substitution</a:t>
              </a:r>
            </a:p>
            <a:p>
              <a:pPr algn="ctr"/>
              <a:r>
                <a:rPr lang="fr-FR" dirty="0" err="1" smtClean="0"/>
                <a:t>Oxidation</a:t>
              </a:r>
              <a:r>
                <a:rPr lang="fr-FR" dirty="0" smtClean="0"/>
                <a:t> </a:t>
              </a:r>
              <a:r>
                <a:rPr lang="fr-FR" dirty="0" err="1" smtClean="0"/>
                <a:t>level</a:t>
              </a:r>
              <a:r>
                <a:rPr lang="fr-FR" dirty="0" smtClean="0"/>
                <a:t> ↑</a:t>
              </a:r>
              <a:endParaRPr lang="fr-FR" dirty="0"/>
            </a:p>
          </p:txBody>
        </p:sp>
        <p:sp>
          <p:nvSpPr>
            <p:cNvPr id="28" name="Flèche vers le haut 27"/>
            <p:cNvSpPr/>
            <p:nvPr/>
          </p:nvSpPr>
          <p:spPr>
            <a:xfrm>
              <a:off x="7607457" y="2442374"/>
              <a:ext cx="323389" cy="576064"/>
            </a:xfrm>
            <a:prstGeom prst="up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3274933" y="4248981"/>
            <a:ext cx="4826598" cy="422154"/>
            <a:chOff x="3331577" y="2590907"/>
            <a:chExt cx="4826598" cy="422154"/>
          </a:xfrm>
        </p:grpSpPr>
        <p:cxnSp>
          <p:nvCxnSpPr>
            <p:cNvPr id="31" name="Connecteur droit avec flèche 30"/>
            <p:cNvCxnSpPr>
              <a:stCxn id="7" idx="2"/>
              <a:endCxn id="21" idx="0"/>
            </p:cNvCxnSpPr>
            <p:nvPr/>
          </p:nvCxnSpPr>
          <p:spPr>
            <a:xfrm>
              <a:off x="3331577" y="2592350"/>
              <a:ext cx="2305430" cy="420711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5" idx="2"/>
              <a:endCxn id="21" idx="0"/>
            </p:cNvCxnSpPr>
            <p:nvPr/>
          </p:nvCxnSpPr>
          <p:spPr>
            <a:xfrm flipH="1">
              <a:off x="5637007" y="2590907"/>
              <a:ext cx="131564" cy="422154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26" idx="2"/>
              <a:endCxn id="21" idx="0"/>
            </p:cNvCxnSpPr>
            <p:nvPr/>
          </p:nvCxnSpPr>
          <p:spPr>
            <a:xfrm flipH="1">
              <a:off x="5637007" y="2837128"/>
              <a:ext cx="2521168" cy="175933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à coins arrondis 38"/>
          <p:cNvSpPr/>
          <p:nvPr/>
        </p:nvSpPr>
        <p:spPr>
          <a:xfrm>
            <a:off x="3016338" y="4654347"/>
            <a:ext cx="5112568" cy="129163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13388" y="889630"/>
            <a:ext cx="18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666666"/>
                </a:solidFill>
              </a:rPr>
              <a:t>PEDOT:PSS 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51" name="ZoneTexte 20"/>
          <p:cNvSpPr txBox="1">
            <a:spLocks noChangeArrowheads="1"/>
          </p:cNvSpPr>
          <p:nvPr/>
        </p:nvSpPr>
        <p:spPr bwMode="auto">
          <a:xfrm>
            <a:off x="124289" y="1239238"/>
            <a:ext cx="14782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fr-FR" sz="1600" dirty="0">
                <a:solidFill>
                  <a:srgbClr val="666666"/>
                </a:solidFill>
                <a:latin typeface="+mn-lt"/>
                <a:cs typeface="+mn-cs"/>
              </a:rPr>
              <a:t>σ</a:t>
            </a:r>
            <a:r>
              <a:rPr lang="fr-FR" altLang="fr-FR" sz="1600" dirty="0">
                <a:solidFill>
                  <a:srgbClr val="666666"/>
                </a:solidFill>
                <a:latin typeface="+mn-lt"/>
                <a:cs typeface="+mn-cs"/>
              </a:rPr>
              <a:t> = </a:t>
            </a:r>
            <a:r>
              <a:rPr lang="fr-FR" altLang="fr-FR" sz="1600" dirty="0" smtClean="0">
                <a:solidFill>
                  <a:srgbClr val="666666"/>
                </a:solidFill>
                <a:latin typeface="+mn-lt"/>
                <a:cs typeface="+mn-cs"/>
              </a:rPr>
              <a:t>0.1 S.cm</a:t>
            </a:r>
            <a:r>
              <a:rPr lang="fr-FR" altLang="fr-FR" sz="1600" baseline="30000" dirty="0" smtClean="0">
                <a:solidFill>
                  <a:srgbClr val="666666"/>
                </a:solidFill>
              </a:rPr>
              <a:t>-1</a:t>
            </a:r>
            <a:endParaRPr lang="fr-FR" altLang="fr-FR" sz="1600" dirty="0">
              <a:solidFill>
                <a:srgbClr val="666666"/>
              </a:solidFill>
              <a:latin typeface="+mn-lt"/>
              <a:cs typeface="+mn-cs"/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68128" y="3354310"/>
            <a:ext cx="1939011" cy="1653282"/>
            <a:chOff x="758826" y="2442374"/>
            <a:chExt cx="1939011" cy="1653282"/>
          </a:xfrm>
        </p:grpSpPr>
        <p:sp>
          <p:nvSpPr>
            <p:cNvPr id="53" name="ZoneTexte 52"/>
            <p:cNvSpPr txBox="1"/>
            <p:nvPr/>
          </p:nvSpPr>
          <p:spPr>
            <a:xfrm>
              <a:off x="758826" y="3018438"/>
              <a:ext cx="1939011" cy="1077218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rgbClr val="666666"/>
                  </a:solidFill>
                </a:rPr>
                <a:t>Big</a:t>
              </a:r>
              <a:r>
                <a:rPr lang="fr-FR" sz="1600" dirty="0" smtClean="0">
                  <a:solidFill>
                    <a:srgbClr val="666666"/>
                  </a:solidFill>
                </a:rPr>
                <a:t>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counter</a:t>
              </a:r>
              <a:r>
                <a:rPr lang="fr-FR" sz="1600" dirty="0" smtClean="0">
                  <a:solidFill>
                    <a:srgbClr val="666666"/>
                  </a:solidFill>
                </a:rPr>
                <a:t>-ions</a:t>
              </a:r>
            </a:p>
            <a:p>
              <a:pPr algn="ctr"/>
              <a:r>
                <a:rPr lang="fr-FR" sz="1600" dirty="0" err="1" smtClean="0">
                  <a:solidFill>
                    <a:srgbClr val="666666"/>
                  </a:solidFill>
                </a:rPr>
                <a:t>Excess</a:t>
              </a:r>
              <a:r>
                <a:rPr lang="fr-FR" sz="1600" dirty="0" smtClean="0">
                  <a:solidFill>
                    <a:srgbClr val="666666"/>
                  </a:solidFill>
                </a:rPr>
                <a:t>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counter</a:t>
              </a:r>
              <a:r>
                <a:rPr lang="fr-FR" sz="1600" dirty="0" smtClean="0">
                  <a:solidFill>
                    <a:srgbClr val="666666"/>
                  </a:solidFill>
                </a:rPr>
                <a:t>-ions</a:t>
              </a:r>
            </a:p>
            <a:p>
              <a:pPr algn="ctr"/>
              <a:r>
                <a:rPr lang="fr-FR" sz="1600" dirty="0" smtClean="0">
                  <a:solidFill>
                    <a:srgbClr val="666666"/>
                  </a:solidFill>
                </a:rPr>
                <a:t>Non </a:t>
              </a:r>
              <a:r>
                <a:rPr lang="fr-FR" sz="1600" dirty="0" err="1" smtClean="0">
                  <a:solidFill>
                    <a:srgbClr val="666666"/>
                  </a:solidFill>
                </a:rPr>
                <a:t>treated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  <p:sp>
          <p:nvSpPr>
            <p:cNvPr id="54" name="Flèche vers le haut 53"/>
            <p:cNvSpPr/>
            <p:nvPr/>
          </p:nvSpPr>
          <p:spPr>
            <a:xfrm>
              <a:off x="1512594" y="2442374"/>
              <a:ext cx="323389" cy="576064"/>
            </a:xfrm>
            <a:prstGeom prst="up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99" y="1824621"/>
            <a:ext cx="1195525" cy="11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ZoneTexte 140"/>
          <p:cNvSpPr txBox="1"/>
          <p:nvPr/>
        </p:nvSpPr>
        <p:spPr>
          <a:xfrm>
            <a:off x="0" y="6530223"/>
            <a:ext cx="470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M. Gueye,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</a:t>
            </a:r>
            <a:r>
              <a:rPr lang="fr-FR" sz="1200" i="1" dirty="0" err="1">
                <a:solidFill>
                  <a:srgbClr val="666666"/>
                </a:solidFill>
              </a:rPr>
              <a:t>Chemistry</a:t>
            </a:r>
            <a:r>
              <a:rPr lang="fr-FR" sz="1200" i="1" dirty="0">
                <a:solidFill>
                  <a:srgbClr val="666666"/>
                </a:solidFill>
              </a:rPr>
              <a:t> of </a:t>
            </a:r>
            <a:r>
              <a:rPr lang="fr-FR" sz="1200" i="1" dirty="0" err="1">
                <a:solidFill>
                  <a:srgbClr val="666666"/>
                </a:solidFill>
              </a:rPr>
              <a:t>Materials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28, 3462</a:t>
            </a:r>
            <a:endParaRPr lang="fr-FR" sz="1200" i="1" dirty="0">
              <a:solidFill>
                <a:srgbClr val="66666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t="8348" b="29770"/>
          <a:stretch/>
        </p:blipFill>
        <p:spPr>
          <a:xfrm>
            <a:off x="6540012" y="1798167"/>
            <a:ext cx="2574195" cy="12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571344" y="5798168"/>
            <a:ext cx="1897200" cy="943200"/>
          </a:xfrm>
        </p:spPr>
        <p:txBody>
          <a:bodyPr/>
          <a:lstStyle/>
          <a:p>
            <a:r>
              <a:rPr lang="fr-FR" sz="1100" dirty="0" smtClean="0"/>
              <a:t>Direction	</a:t>
            </a:r>
            <a:br>
              <a:rPr lang="fr-FR" sz="1100" dirty="0" smtClean="0"/>
            </a:br>
            <a:r>
              <a:rPr lang="fr-FR" sz="1100" dirty="0" smtClean="0"/>
              <a:t>Département</a:t>
            </a:r>
            <a:br>
              <a:rPr lang="fr-FR" sz="1100" dirty="0" smtClean="0"/>
            </a:br>
            <a:r>
              <a:rPr lang="fr-FR" sz="1100" dirty="0" smtClean="0"/>
              <a:t>Service</a:t>
            </a:r>
            <a:endParaRPr lang="fr-FR" sz="11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347864" y="5798168"/>
            <a:ext cx="4248471" cy="943200"/>
          </a:xfrm>
        </p:spPr>
        <p:txBody>
          <a:bodyPr/>
          <a:lstStyle/>
          <a:p>
            <a:r>
              <a:rPr lang="fr-FR" sz="1100" dirty="0" smtClean="0"/>
              <a:t>Commissariat à l’énergie atomique et aux énergies alternatives</a:t>
            </a:r>
          </a:p>
          <a:p>
            <a:r>
              <a:rPr lang="fr-FR" sz="1100" dirty="0" smtClean="0"/>
              <a:t>Centre de Grenoble</a:t>
            </a:r>
          </a:p>
          <a:p>
            <a:r>
              <a:rPr lang="fr-FR" sz="1100" dirty="0" smtClean="0"/>
              <a:t>DRT/</a:t>
            </a:r>
            <a:r>
              <a:rPr lang="fr-FR" sz="1100" dirty="0" err="1" smtClean="0"/>
              <a:t>Liten</a:t>
            </a:r>
            <a:r>
              <a:rPr lang="fr-FR" sz="1100" dirty="0" smtClean="0"/>
              <a:t>/DTNM/SEN/LSIN</a:t>
            </a:r>
          </a:p>
          <a:p>
            <a:endParaRPr lang="fr-FR" sz="1100" dirty="0"/>
          </a:p>
          <a:p>
            <a:r>
              <a:rPr lang="fr-FR" sz="1100" u="sng" dirty="0" smtClean="0"/>
              <a:t>Contacts</a:t>
            </a:r>
            <a:r>
              <a:rPr lang="fr-FR" sz="1100" dirty="0" smtClean="0"/>
              <a:t>:</a:t>
            </a:r>
          </a:p>
          <a:p>
            <a:r>
              <a:rPr lang="fr-FR" sz="1100" dirty="0" smtClean="0"/>
              <a:t>Alexandre.carella@cea.fr</a:t>
            </a:r>
          </a:p>
          <a:p>
            <a:r>
              <a:rPr lang="fr-FR" sz="1100" dirty="0" smtClean="0"/>
              <a:t>Magatte.gueye@cea.fr</a:t>
            </a:r>
            <a:endParaRPr lang="fr-FR" sz="1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9" name="Titre 19"/>
          <p:cNvSpPr txBox="1">
            <a:spLocks/>
          </p:cNvSpPr>
          <p:nvPr/>
        </p:nvSpPr>
        <p:spPr bwMode="gray">
          <a:xfrm>
            <a:off x="3591148" y="182764"/>
            <a:ext cx="5364496" cy="12961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1200"/>
              </a:lnSpc>
              <a:spcBef>
                <a:spcPct val="0"/>
              </a:spcBef>
              <a:buNone/>
              <a:defRPr sz="850" b="0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200" b="1" cap="all" dirty="0" err="1" smtClean="0">
                <a:solidFill>
                  <a:schemeClr val="bg1"/>
                </a:solidFill>
              </a:rPr>
              <a:t>Thank</a:t>
            </a:r>
            <a:r>
              <a:rPr lang="fr-FR" sz="2200" b="1" cap="all" dirty="0" smtClean="0">
                <a:solidFill>
                  <a:schemeClr val="bg1"/>
                </a:solidFill>
              </a:rPr>
              <a:t> </a:t>
            </a:r>
            <a:r>
              <a:rPr lang="fr-FR" sz="2200" b="1" cap="all" dirty="0" err="1" smtClean="0">
                <a:solidFill>
                  <a:schemeClr val="bg1"/>
                </a:solidFill>
              </a:rPr>
              <a:t>you</a:t>
            </a:r>
            <a:r>
              <a:rPr lang="fr-FR" sz="2200" b="1" cap="all" dirty="0" smtClean="0">
                <a:solidFill>
                  <a:schemeClr val="bg1"/>
                </a:solidFill>
              </a:rPr>
              <a:t> !</a:t>
            </a:r>
          </a:p>
          <a:p>
            <a:pPr algn="ctr"/>
            <a:endParaRPr lang="fr-FR" sz="2200" b="1" cap="all" dirty="0">
              <a:solidFill>
                <a:schemeClr val="bg1"/>
              </a:solidFill>
            </a:endParaRPr>
          </a:p>
          <a:p>
            <a:pPr algn="ctr"/>
            <a:endParaRPr lang="fr-FR" sz="2200" b="1" cap="all" dirty="0" smtClean="0">
              <a:solidFill>
                <a:schemeClr val="bg1"/>
              </a:solidFill>
            </a:endParaRPr>
          </a:p>
          <a:p>
            <a:pPr algn="ctr"/>
            <a:r>
              <a:rPr lang="fr-FR" sz="2200" b="1" cap="all" dirty="0" smtClean="0">
                <a:solidFill>
                  <a:schemeClr val="bg1"/>
                </a:solidFill>
              </a:rPr>
              <a:t>Questions / </a:t>
            </a:r>
            <a:r>
              <a:rPr lang="fr-FR" sz="2200" b="1" cap="all" dirty="0" err="1" smtClean="0">
                <a:solidFill>
                  <a:schemeClr val="bg1"/>
                </a:solidFill>
              </a:rPr>
              <a:t>comments</a:t>
            </a:r>
            <a:r>
              <a:rPr lang="fr-FR" sz="2200" b="1" cap="all" dirty="0" smtClean="0">
                <a:solidFill>
                  <a:schemeClr val="bg1"/>
                </a:solidFill>
              </a:rPr>
              <a:t> ?</a:t>
            </a:r>
            <a:endParaRPr lang="fr-FR" sz="2200" b="1" cap="all" dirty="0">
              <a:solidFill>
                <a:schemeClr val="bg1"/>
              </a:solidFill>
            </a:endParaRPr>
          </a:p>
        </p:txBody>
      </p:sp>
      <p:sp>
        <p:nvSpPr>
          <p:cNvPr id="5" name="AutoShape 2" descr="Résultat de recherche d'images pour &quot;lane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2" descr="Résultat de recherche d'images pour &quot;Université grenoble alp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Picture 2" descr="C:\Users\mg244438\Desktop\nano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74" y="1196751"/>
            <a:ext cx="4503243" cy="45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8" y="920069"/>
            <a:ext cx="1215988" cy="736962"/>
          </a:xfrm>
          <a:prstGeom prst="rect">
            <a:avLst/>
          </a:prstGeom>
        </p:spPr>
      </p:pic>
      <p:pic>
        <p:nvPicPr>
          <p:cNvPr id="13" name="Picture 7" descr="CEA_logo_quadri-sur-fond-rou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1"/>
            <a:ext cx="976067" cy="7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93" y="24243"/>
            <a:ext cx="806592" cy="80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 descr="logo-uga-trans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8" y="-113082"/>
            <a:ext cx="1950439" cy="1019106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42" y="1031386"/>
            <a:ext cx="1719265" cy="4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20" y="1678744"/>
            <a:ext cx="1490615" cy="11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3613" y="3041642"/>
            <a:ext cx="36306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Liten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Alexandre CARELLA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Etienne YVENOU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Amélie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Schultheiss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Nicolas MASSONNET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Sophie BRENET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Anass BENAYAD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Jean-Pierre SIMONATO</a:t>
            </a:r>
          </a:p>
          <a:p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INAC: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Jérôme FAURE-VINCENT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Stéphanie POUGET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François RIEUTORD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Hanako OKUNO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Renaud DEMADRILLE</a:t>
            </a:r>
          </a:p>
          <a:p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24289" y="6597352"/>
            <a:ext cx="2843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* </a:t>
            </a:r>
            <a:r>
              <a:rPr lang="fr-FR" sz="1200" i="1" dirty="0" smtClean="0">
                <a:solidFill>
                  <a:srgbClr val="666666"/>
                </a:solidFill>
              </a:rPr>
              <a:t>J. Coleman </a:t>
            </a:r>
            <a:r>
              <a:rPr lang="fr-FR" sz="1200" i="1" dirty="0">
                <a:solidFill>
                  <a:srgbClr val="666666"/>
                </a:solidFill>
              </a:rPr>
              <a:t>et al., ACS Nano, </a:t>
            </a:r>
            <a:r>
              <a:rPr lang="fr-FR" sz="1200" b="1" i="1" dirty="0" smtClean="0">
                <a:solidFill>
                  <a:srgbClr val="666666"/>
                </a:solidFill>
              </a:rPr>
              <a:t>2010</a:t>
            </a:r>
            <a:r>
              <a:rPr lang="fr-FR" sz="1200" i="1" dirty="0" smtClean="0">
                <a:solidFill>
                  <a:srgbClr val="666666"/>
                </a:solidFill>
              </a:rPr>
              <a:t>, 4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74065" y="889630"/>
            <a:ext cx="18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666666"/>
                </a:solidFill>
              </a:rPr>
              <a:t>PEDOT:OTf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</a:p>
        </p:txBody>
      </p:sp>
      <p:sp>
        <p:nvSpPr>
          <p:cNvPr id="18" name="ZoneTexte 20"/>
          <p:cNvSpPr txBox="1">
            <a:spLocks noChangeArrowheads="1"/>
          </p:cNvSpPr>
          <p:nvPr/>
        </p:nvSpPr>
        <p:spPr bwMode="auto">
          <a:xfrm>
            <a:off x="2474065" y="1283681"/>
            <a:ext cx="1648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fr-FR" sz="1600" dirty="0">
                <a:solidFill>
                  <a:srgbClr val="666666"/>
                </a:solidFill>
                <a:latin typeface="+mn-lt"/>
                <a:cs typeface="+mn-cs"/>
              </a:rPr>
              <a:t>σ</a:t>
            </a:r>
            <a:r>
              <a:rPr lang="fr-FR" altLang="fr-FR" sz="1600" dirty="0">
                <a:solidFill>
                  <a:srgbClr val="666666"/>
                </a:solidFill>
                <a:latin typeface="+mn-lt"/>
                <a:cs typeface="+mn-cs"/>
              </a:rPr>
              <a:t> = 1218 </a:t>
            </a:r>
            <a:r>
              <a:rPr lang="fr-FR" altLang="fr-FR" sz="1600" dirty="0" smtClean="0">
                <a:solidFill>
                  <a:srgbClr val="666666"/>
                </a:solidFill>
                <a:latin typeface="+mn-lt"/>
                <a:cs typeface="+mn-cs"/>
              </a:rPr>
              <a:t>S.cm</a:t>
            </a:r>
            <a:r>
              <a:rPr lang="fr-FR" altLang="fr-FR" sz="1600" baseline="30000" dirty="0" smtClean="0">
                <a:solidFill>
                  <a:srgbClr val="666666"/>
                </a:solidFill>
              </a:rPr>
              <a:t>-1</a:t>
            </a:r>
            <a:endParaRPr lang="fr-FR" altLang="fr-FR" sz="1600" dirty="0">
              <a:solidFill>
                <a:srgbClr val="666666"/>
              </a:solidFill>
              <a:latin typeface="+mn-lt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37924" y="88963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666666"/>
                </a:solidFill>
              </a:rPr>
              <a:t>PEDOT:OTf-NMP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20" name="ZoneTexte 20"/>
          <p:cNvSpPr txBox="1">
            <a:spLocks noChangeArrowheads="1"/>
          </p:cNvSpPr>
          <p:nvPr/>
        </p:nvSpPr>
        <p:spPr bwMode="auto">
          <a:xfrm>
            <a:off x="4805162" y="1283681"/>
            <a:ext cx="1648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fr-FR" sz="1600" dirty="0">
                <a:solidFill>
                  <a:srgbClr val="666666"/>
                </a:solidFill>
                <a:latin typeface="+mn-lt"/>
                <a:cs typeface="+mn-cs"/>
              </a:rPr>
              <a:t>σ</a:t>
            </a:r>
            <a:r>
              <a:rPr lang="fr-FR" altLang="fr-FR" sz="1600" dirty="0">
                <a:solidFill>
                  <a:srgbClr val="666666"/>
                </a:solidFill>
                <a:latin typeface="+mn-lt"/>
                <a:cs typeface="+mn-cs"/>
              </a:rPr>
              <a:t> = </a:t>
            </a:r>
            <a:r>
              <a:rPr lang="fr-FR" altLang="fr-FR" sz="1600" dirty="0" smtClean="0">
                <a:solidFill>
                  <a:srgbClr val="666666"/>
                </a:solidFill>
                <a:latin typeface="+mn-lt"/>
                <a:cs typeface="+mn-cs"/>
              </a:rPr>
              <a:t>3630 S.cm</a:t>
            </a:r>
            <a:r>
              <a:rPr lang="fr-FR" altLang="fr-FR" sz="1600" baseline="30000" dirty="0" smtClean="0">
                <a:solidFill>
                  <a:srgbClr val="666666"/>
                </a:solidFill>
              </a:rPr>
              <a:t>-1</a:t>
            </a:r>
            <a:endParaRPr lang="fr-FR" altLang="fr-FR" sz="1600" dirty="0">
              <a:solidFill>
                <a:srgbClr val="666666"/>
              </a:solidFill>
              <a:latin typeface="+mn-lt"/>
              <a:cs typeface="+mn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45575" y="891576"/>
            <a:ext cx="205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666666"/>
                </a:solidFill>
              </a:rPr>
              <a:t>PEDOT:Sulf-NMP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22" name="ZoneTexte 20"/>
          <p:cNvSpPr txBox="1">
            <a:spLocks noChangeArrowheads="1"/>
          </p:cNvSpPr>
          <p:nvPr/>
        </p:nvSpPr>
        <p:spPr bwMode="auto">
          <a:xfrm>
            <a:off x="7245575" y="1283680"/>
            <a:ext cx="1648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fr-FR" sz="1600" dirty="0">
                <a:solidFill>
                  <a:srgbClr val="666666"/>
                </a:solidFill>
                <a:latin typeface="+mn-lt"/>
                <a:cs typeface="+mn-cs"/>
              </a:rPr>
              <a:t>σ</a:t>
            </a:r>
            <a:r>
              <a:rPr lang="fr-FR" altLang="fr-FR" sz="1600" dirty="0">
                <a:solidFill>
                  <a:srgbClr val="666666"/>
                </a:solidFill>
                <a:latin typeface="+mn-lt"/>
                <a:cs typeface="+mn-cs"/>
              </a:rPr>
              <a:t> = </a:t>
            </a:r>
            <a:r>
              <a:rPr lang="fr-FR" altLang="fr-FR" sz="1600" dirty="0" smtClean="0">
                <a:solidFill>
                  <a:srgbClr val="666666"/>
                </a:solidFill>
                <a:latin typeface="+mn-lt"/>
                <a:cs typeface="+mn-cs"/>
              </a:rPr>
              <a:t>5462 S.cm</a:t>
            </a:r>
            <a:r>
              <a:rPr lang="fr-FR" altLang="fr-FR" sz="1600" baseline="30000" dirty="0" smtClean="0">
                <a:solidFill>
                  <a:srgbClr val="666666"/>
                </a:solidFill>
              </a:rPr>
              <a:t>-1</a:t>
            </a:r>
            <a:endParaRPr lang="fr-FR" altLang="fr-FR" sz="1600" dirty="0">
              <a:solidFill>
                <a:srgbClr val="666666"/>
              </a:solidFill>
              <a:latin typeface="+mn-lt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388" y="889630"/>
            <a:ext cx="18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666666"/>
                </a:solidFill>
              </a:rPr>
              <a:t>PEDOT:PSS 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24" name="ZoneTexte 20"/>
          <p:cNvSpPr txBox="1">
            <a:spLocks noChangeArrowheads="1"/>
          </p:cNvSpPr>
          <p:nvPr/>
        </p:nvSpPr>
        <p:spPr bwMode="auto">
          <a:xfrm>
            <a:off x="124289" y="1239238"/>
            <a:ext cx="14782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fr-FR" sz="1600" dirty="0">
                <a:solidFill>
                  <a:srgbClr val="666666"/>
                </a:solidFill>
                <a:latin typeface="+mn-lt"/>
                <a:cs typeface="+mn-cs"/>
              </a:rPr>
              <a:t>σ</a:t>
            </a:r>
            <a:r>
              <a:rPr lang="fr-FR" altLang="fr-FR" sz="1600" dirty="0">
                <a:solidFill>
                  <a:srgbClr val="666666"/>
                </a:solidFill>
                <a:latin typeface="+mn-lt"/>
                <a:cs typeface="+mn-cs"/>
              </a:rPr>
              <a:t> = </a:t>
            </a:r>
            <a:r>
              <a:rPr lang="fr-FR" altLang="fr-FR" sz="1600" dirty="0" smtClean="0">
                <a:solidFill>
                  <a:srgbClr val="666666"/>
                </a:solidFill>
                <a:latin typeface="+mn-lt"/>
                <a:cs typeface="+mn-cs"/>
              </a:rPr>
              <a:t>0.1 S.cm</a:t>
            </a:r>
            <a:r>
              <a:rPr lang="fr-FR" altLang="fr-FR" sz="1600" baseline="30000" dirty="0" smtClean="0">
                <a:solidFill>
                  <a:srgbClr val="666666"/>
                </a:solidFill>
              </a:rPr>
              <a:t>-1</a:t>
            </a:r>
            <a:endParaRPr lang="fr-FR" altLang="fr-FR" sz="1600" dirty="0">
              <a:solidFill>
                <a:srgbClr val="666666"/>
              </a:solidFill>
              <a:latin typeface="+mn-lt"/>
              <a:cs typeface="+mn-cs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797312" y="2016109"/>
            <a:ext cx="3346688" cy="4238590"/>
            <a:chOff x="5797312" y="2016109"/>
            <a:chExt cx="3346688" cy="423859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797312" y="5318595"/>
              <a:ext cx="3346688" cy="93610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rgbClr val="666666"/>
                  </a:solidFill>
                </a:rPr>
                <a:t>187 </a:t>
              </a:r>
              <a:r>
                <a:rPr lang="el-GR" sz="1600" dirty="0" smtClean="0">
                  <a:solidFill>
                    <a:srgbClr val="666666"/>
                  </a:solidFill>
                </a:rPr>
                <a:t>Ω</a:t>
              </a:r>
              <a:r>
                <a:rPr lang="fr-FR" sz="1600" dirty="0" smtClean="0">
                  <a:solidFill>
                    <a:srgbClr val="666666"/>
                  </a:solidFill>
                </a:rPr>
                <a:t>/□ @ 96.9 %, FOM* = 63.5</a:t>
              </a:r>
              <a:endParaRPr lang="fr-FR" sz="1600" dirty="0">
                <a:solidFill>
                  <a:srgbClr val="666666"/>
                </a:solidFill>
              </a:endParaRPr>
            </a:p>
            <a:p>
              <a:pPr algn="ctr"/>
              <a:r>
                <a:rPr lang="fr-FR" sz="1600" dirty="0" smtClean="0">
                  <a:solidFill>
                    <a:srgbClr val="666666"/>
                  </a:solidFill>
                </a:rPr>
                <a:t>85 </a:t>
              </a:r>
              <a:r>
                <a:rPr lang="el-GR" sz="1600" dirty="0" smtClean="0">
                  <a:solidFill>
                    <a:srgbClr val="666666"/>
                  </a:solidFill>
                </a:rPr>
                <a:t>Ω</a:t>
              </a:r>
              <a:r>
                <a:rPr lang="fr-FR" sz="1600" dirty="0" smtClean="0">
                  <a:solidFill>
                    <a:srgbClr val="666666"/>
                  </a:solidFill>
                </a:rPr>
                <a:t>/</a:t>
              </a:r>
              <a:r>
                <a:rPr lang="el-GR" sz="1600" dirty="0" smtClean="0">
                  <a:solidFill>
                    <a:srgbClr val="666666"/>
                  </a:solidFill>
                </a:rPr>
                <a:t>□</a:t>
              </a:r>
              <a:r>
                <a:rPr lang="fr-FR" sz="1600" dirty="0" smtClean="0">
                  <a:solidFill>
                    <a:srgbClr val="666666"/>
                  </a:solidFill>
                </a:rPr>
                <a:t> @ 91.7 %, FOM = 50</a:t>
              </a:r>
            </a:p>
            <a:p>
              <a:pPr algn="ctr"/>
              <a:r>
                <a:rPr lang="fr-FR" sz="1600" dirty="0" smtClean="0">
                  <a:solidFill>
                    <a:srgbClr val="666666"/>
                  </a:solidFill>
                </a:rPr>
                <a:t>50 </a:t>
              </a:r>
              <a:r>
                <a:rPr lang="el-GR" sz="1600" dirty="0" smtClean="0">
                  <a:solidFill>
                    <a:srgbClr val="666666"/>
                  </a:solidFill>
                </a:rPr>
                <a:t>Ω</a:t>
              </a:r>
              <a:r>
                <a:rPr lang="fr-FR" sz="1600" dirty="0" smtClean="0">
                  <a:solidFill>
                    <a:srgbClr val="666666"/>
                  </a:solidFill>
                </a:rPr>
                <a:t>/</a:t>
              </a:r>
              <a:r>
                <a:rPr lang="el-GR" sz="1600" dirty="0" smtClean="0">
                  <a:solidFill>
                    <a:srgbClr val="666666"/>
                  </a:solidFill>
                </a:rPr>
                <a:t>□</a:t>
              </a:r>
              <a:r>
                <a:rPr lang="fr-FR" sz="1600" dirty="0" smtClean="0">
                  <a:solidFill>
                    <a:srgbClr val="666666"/>
                  </a:solidFill>
                </a:rPr>
                <a:t> @ 84.9 %, FOM = 44</a:t>
              </a:r>
              <a:endParaRPr lang="fr-FR" sz="1600" dirty="0">
                <a:solidFill>
                  <a:srgbClr val="666666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333" y="2725591"/>
              <a:ext cx="3227667" cy="242075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3526" y="4123552"/>
              <a:ext cx="1360474" cy="1020355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6255907" y="2016109"/>
              <a:ext cx="2548518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/>
                <a:t>Transparent </a:t>
              </a:r>
              <a:r>
                <a:rPr lang="fr-FR" dirty="0" err="1"/>
                <a:t>electrodes</a:t>
              </a:r>
              <a:endParaRPr lang="fr-FR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68379" y="2016109"/>
            <a:ext cx="2736647" cy="4238590"/>
            <a:chOff x="68379" y="2016109"/>
            <a:chExt cx="2736647" cy="423859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86944" y="5318595"/>
              <a:ext cx="2428472" cy="93610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Power Factor</a:t>
              </a:r>
            </a:p>
            <a:p>
              <a:pPr algn="ctr"/>
              <a:r>
                <a:rPr lang="fr-FR" altLang="fr-FR" sz="1600" dirty="0" smtClean="0">
                  <a:solidFill>
                    <a:srgbClr val="666666"/>
                  </a:solidFill>
                </a:rPr>
                <a:t>177 µW.m</a:t>
              </a:r>
              <a:r>
                <a:rPr lang="fr-FR" altLang="fr-FR" sz="1600" baseline="30000" dirty="0" smtClean="0">
                  <a:solidFill>
                    <a:srgbClr val="666666"/>
                  </a:solidFill>
                </a:rPr>
                <a:t>-1</a:t>
              </a:r>
              <a:r>
                <a:rPr lang="fr-FR" altLang="fr-FR" sz="1600" dirty="0" smtClean="0">
                  <a:solidFill>
                    <a:srgbClr val="666666"/>
                  </a:solidFill>
                </a:rPr>
                <a:t>.K</a:t>
              </a:r>
              <a:r>
                <a:rPr lang="fr-FR" altLang="fr-FR" sz="1600" baseline="30000" dirty="0" smtClean="0">
                  <a:solidFill>
                    <a:srgbClr val="666666"/>
                  </a:solidFill>
                </a:rPr>
                <a:t>-2</a:t>
              </a:r>
              <a:endParaRPr lang="fr-FR" altLang="fr-FR" sz="1600" baseline="30000" dirty="0">
                <a:solidFill>
                  <a:srgbClr val="666666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8379" y="2016109"/>
              <a:ext cx="2736647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 err="1"/>
                <a:t>Organic</a:t>
              </a:r>
              <a:r>
                <a:rPr lang="fr-FR" dirty="0"/>
                <a:t> </a:t>
              </a:r>
              <a:r>
                <a:rPr lang="fr-FR" dirty="0" err="1"/>
                <a:t>thermoelectricity</a:t>
              </a:r>
              <a:endParaRPr lang="fr-FR" dirty="0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4"/>
            <a:srcRect l="19094" t="14212" r="21253" b="14285"/>
            <a:stretch/>
          </p:blipFill>
          <p:spPr>
            <a:xfrm>
              <a:off x="94219" y="2501882"/>
              <a:ext cx="2550299" cy="2295269"/>
            </a:xfrm>
            <a:prstGeom prst="rect">
              <a:avLst/>
            </a:prstGeom>
          </p:spPr>
        </p:pic>
      </p:grpSp>
      <p:grpSp>
        <p:nvGrpSpPr>
          <p:cNvPr id="33" name="Groupe 32"/>
          <p:cNvGrpSpPr/>
          <p:nvPr/>
        </p:nvGrpSpPr>
        <p:grpSpPr>
          <a:xfrm>
            <a:off x="2627784" y="2016109"/>
            <a:ext cx="3090418" cy="4238590"/>
            <a:chOff x="2627784" y="2016109"/>
            <a:chExt cx="3090418" cy="4238590"/>
          </a:xfrm>
        </p:grpSpPr>
        <p:grpSp>
          <p:nvGrpSpPr>
            <p:cNvPr id="30" name="Groupe 29"/>
            <p:cNvGrpSpPr/>
            <p:nvPr/>
          </p:nvGrpSpPr>
          <p:grpSpPr>
            <a:xfrm>
              <a:off x="2627784" y="2016109"/>
              <a:ext cx="3090418" cy="4238590"/>
              <a:chOff x="2627784" y="2016109"/>
              <a:chExt cx="3090418" cy="4238590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2627784" y="5318595"/>
                <a:ext cx="3090418" cy="936104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smtClean="0">
                    <a:solidFill>
                      <a:srgbClr val="666666"/>
                    </a:solidFill>
                  </a:rPr>
                  <a:t>BH </a:t>
                </a:r>
                <a:r>
                  <a:rPr lang="fr-FR" sz="1600" dirty="0" err="1" smtClean="0">
                    <a:solidFill>
                      <a:srgbClr val="666666"/>
                    </a:solidFill>
                  </a:rPr>
                  <a:t>solar</a:t>
                </a:r>
                <a:r>
                  <a:rPr lang="fr-FR" sz="1600" dirty="0" smtClean="0">
                    <a:solidFill>
                      <a:srgbClr val="666666"/>
                    </a:solidFill>
                  </a:rPr>
                  <a:t> </a:t>
                </a:r>
                <a:r>
                  <a:rPr lang="fr-FR" sz="1600" dirty="0" err="1" smtClean="0">
                    <a:solidFill>
                      <a:srgbClr val="666666"/>
                    </a:solidFill>
                  </a:rPr>
                  <a:t>cells</a:t>
                </a:r>
                <a:endParaRPr lang="fr-FR" sz="1600" dirty="0" smtClean="0">
                  <a:solidFill>
                    <a:srgbClr val="666666"/>
                  </a:solidFill>
                </a:endParaRPr>
              </a:p>
              <a:p>
                <a:pPr algn="ctr"/>
                <a:r>
                  <a:rPr lang="fr-FR" sz="1600" dirty="0">
                    <a:solidFill>
                      <a:srgbClr val="666666"/>
                    </a:solidFill>
                  </a:rPr>
                  <a:t>PCE : 0.59%, V</a:t>
                </a:r>
                <a:r>
                  <a:rPr lang="fr-FR" sz="1600" baseline="-25000" dirty="0">
                    <a:solidFill>
                      <a:srgbClr val="666666"/>
                    </a:solidFill>
                  </a:rPr>
                  <a:t>OC</a:t>
                </a:r>
                <a:r>
                  <a:rPr lang="fr-FR" sz="1600" dirty="0">
                    <a:solidFill>
                      <a:srgbClr val="666666"/>
                    </a:solidFill>
                  </a:rPr>
                  <a:t> : 0.54 V, J</a:t>
                </a:r>
                <a:r>
                  <a:rPr lang="fr-FR" sz="1600" baseline="-25000" dirty="0">
                    <a:solidFill>
                      <a:srgbClr val="666666"/>
                    </a:solidFill>
                  </a:rPr>
                  <a:t>SC</a:t>
                </a:r>
                <a:r>
                  <a:rPr lang="fr-FR" sz="1600" dirty="0">
                    <a:solidFill>
                      <a:srgbClr val="666666"/>
                    </a:solidFill>
                  </a:rPr>
                  <a:t> : 4.03 mA.cm</a:t>
                </a:r>
                <a:r>
                  <a:rPr lang="fr-FR" sz="1600" baseline="30000" dirty="0">
                    <a:solidFill>
                      <a:srgbClr val="666666"/>
                    </a:solidFill>
                  </a:rPr>
                  <a:t>-2</a:t>
                </a:r>
                <a:r>
                  <a:rPr lang="fr-FR" sz="1600" dirty="0">
                    <a:solidFill>
                      <a:srgbClr val="666666"/>
                    </a:solidFill>
                  </a:rPr>
                  <a:t> , FF 0.27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3099471" y="2016109"/>
                <a:ext cx="2403222" cy="3693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fr-FR" dirty="0" err="1"/>
                  <a:t>Organic</a:t>
                </a:r>
                <a:r>
                  <a:rPr lang="fr-FR" dirty="0"/>
                  <a:t> </a:t>
                </a:r>
                <a:r>
                  <a:rPr lang="fr-FR" dirty="0" err="1"/>
                  <a:t>photovoltaics</a:t>
                </a:r>
                <a:endParaRPr lang="fr-FR" dirty="0"/>
              </a:p>
            </p:txBody>
          </p:sp>
        </p:grp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6164" y="2929995"/>
              <a:ext cx="2688523" cy="1690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5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Need</a:t>
            </a:r>
            <a:r>
              <a:rPr lang="fr-FR" dirty="0" smtClean="0"/>
              <a:t> of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conductive</a:t>
            </a:r>
            <a:r>
              <a:rPr lang="fr-FR" dirty="0" smtClean="0"/>
              <a:t> PEDOT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9"/>
          <a:stretch>
            <a:fillRect/>
          </a:stretch>
        </p:blipFill>
        <p:spPr bwMode="auto">
          <a:xfrm>
            <a:off x="41532" y="1053672"/>
            <a:ext cx="3695700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" y="2207785"/>
            <a:ext cx="369570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62" y="3212393"/>
            <a:ext cx="2858442" cy="269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contenu 10"/>
          <p:cNvSpPr txBox="1">
            <a:spLocks/>
          </p:cNvSpPr>
          <p:nvPr/>
        </p:nvSpPr>
        <p:spPr bwMode="gray">
          <a:xfrm>
            <a:off x="208086" y="3863418"/>
            <a:ext cx="4725350" cy="1407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7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err="1" smtClean="0"/>
              <a:t>Commonly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electronics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Dispersible</a:t>
            </a:r>
            <a:r>
              <a:rPr lang="fr-FR" dirty="0" smtClean="0"/>
              <a:t> in water &amp; commercial</a:t>
            </a:r>
          </a:p>
          <a:p>
            <a:pPr lvl="1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/>
          <a:srcRect l="19094" t="14212" r="21253" b="14285"/>
          <a:stretch/>
        </p:blipFill>
        <p:spPr>
          <a:xfrm>
            <a:off x="2115169" y="4868150"/>
            <a:ext cx="1884164" cy="1695747"/>
          </a:xfrm>
          <a:prstGeom prst="rect">
            <a:avLst/>
          </a:prstGeom>
        </p:spPr>
      </p:pic>
      <p:pic>
        <p:nvPicPr>
          <p:cNvPr id="21506" name="Picture 2" descr="Abstract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33" y="1048731"/>
            <a:ext cx="3396271" cy="15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pubs.rsc.org/services/images/RSCpubs.ePlatform.Service.FreeContent.ImageService.svc/ImageService/Articleimage/2014/TC/c4tc01458h/c4tc01458h-f3_hi-re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8" y="981634"/>
            <a:ext cx="1767154" cy="22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97914" y="6607491"/>
            <a:ext cx="28376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smtClean="0">
                <a:solidFill>
                  <a:srgbClr val="666666"/>
                </a:solidFill>
              </a:rPr>
              <a:t>X. Crispin et al, Nature </a:t>
            </a:r>
            <a:r>
              <a:rPr lang="fr-FR" sz="1100" i="1" dirty="0" err="1" smtClean="0">
                <a:solidFill>
                  <a:srgbClr val="666666"/>
                </a:solidFill>
              </a:rPr>
              <a:t>Materials</a:t>
            </a:r>
            <a:r>
              <a:rPr lang="fr-FR" sz="1100" i="1" dirty="0" smtClean="0">
                <a:solidFill>
                  <a:srgbClr val="666666"/>
                </a:solidFill>
              </a:rPr>
              <a:t>, </a:t>
            </a:r>
            <a:r>
              <a:rPr lang="fr-FR" sz="1100" b="1" i="1" dirty="0" smtClean="0">
                <a:solidFill>
                  <a:srgbClr val="666666"/>
                </a:solidFill>
              </a:rPr>
              <a:t>2011</a:t>
            </a:r>
            <a:r>
              <a:rPr lang="fr-FR" sz="1100" i="1" dirty="0" smtClean="0">
                <a:solidFill>
                  <a:srgbClr val="666666"/>
                </a:solidFill>
              </a:rPr>
              <a:t>,</a:t>
            </a:r>
            <a:r>
              <a:rPr lang="fr-FR" sz="1100" i="1" dirty="0">
                <a:solidFill>
                  <a:srgbClr val="666666"/>
                </a:solidFill>
              </a:rPr>
              <a:t> </a:t>
            </a:r>
            <a:r>
              <a:rPr lang="fr-FR" sz="1100" i="1" dirty="0" smtClean="0">
                <a:solidFill>
                  <a:srgbClr val="666666"/>
                </a:solidFill>
              </a:rPr>
              <a:t>10</a:t>
            </a:r>
            <a:endParaRPr lang="fr-FR" sz="1100" i="1" dirty="0">
              <a:solidFill>
                <a:srgbClr val="6666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1283" y="2532077"/>
            <a:ext cx="24849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smtClean="0">
                <a:solidFill>
                  <a:srgbClr val="666666"/>
                </a:solidFill>
              </a:rPr>
              <a:t>L. De Arco et al., </a:t>
            </a:r>
            <a:r>
              <a:rPr lang="fr-FR" sz="1100" i="1" dirty="0">
                <a:solidFill>
                  <a:srgbClr val="666666"/>
                </a:solidFill>
              </a:rPr>
              <a:t>ACS Nano, </a:t>
            </a:r>
            <a:r>
              <a:rPr lang="fr-FR" sz="1100" b="1" i="1" dirty="0" smtClean="0">
                <a:solidFill>
                  <a:srgbClr val="666666"/>
                </a:solidFill>
              </a:rPr>
              <a:t>2010</a:t>
            </a:r>
            <a:r>
              <a:rPr lang="fr-FR" sz="1100" i="1" dirty="0" smtClean="0">
                <a:solidFill>
                  <a:srgbClr val="666666"/>
                </a:solidFill>
              </a:rPr>
              <a:t>, 4</a:t>
            </a:r>
            <a:endParaRPr lang="fr-FR" sz="1100" i="1" dirty="0">
              <a:solidFill>
                <a:srgbClr val="6666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4132" y="5954327"/>
            <a:ext cx="31742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smtClean="0">
                <a:solidFill>
                  <a:srgbClr val="666666"/>
                </a:solidFill>
              </a:rPr>
              <a:t>H. Kang et al., Nature Communications, </a:t>
            </a:r>
            <a:r>
              <a:rPr lang="fr-FR" sz="1100" b="1" i="1" dirty="0" smtClean="0">
                <a:solidFill>
                  <a:srgbClr val="666666"/>
                </a:solidFill>
              </a:rPr>
              <a:t>2015</a:t>
            </a:r>
            <a:r>
              <a:rPr lang="fr-FR" sz="1100" i="1" dirty="0" smtClean="0">
                <a:solidFill>
                  <a:srgbClr val="666666"/>
                </a:solidFill>
              </a:rPr>
              <a:t>, 6</a:t>
            </a:r>
            <a:endParaRPr lang="fr-FR" sz="1100" i="1" dirty="0">
              <a:solidFill>
                <a:srgbClr val="666666"/>
              </a:solidFill>
            </a:endParaRPr>
          </a:p>
        </p:txBody>
      </p:sp>
      <p:pic>
        <p:nvPicPr>
          <p:cNvPr id="21510" name="Picture 6" descr="See original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79070"/>
            <a:ext cx="1897577" cy="281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759662" y="3272150"/>
            <a:ext cx="21242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smtClean="0">
                <a:solidFill>
                  <a:srgbClr val="666666"/>
                </a:solidFill>
              </a:rPr>
              <a:t>Ö. </a:t>
            </a:r>
            <a:r>
              <a:rPr lang="fr-FR" sz="1100" i="1" dirty="0" err="1" smtClean="0">
                <a:solidFill>
                  <a:srgbClr val="666666"/>
                </a:solidFill>
              </a:rPr>
              <a:t>Usluer</a:t>
            </a:r>
            <a:r>
              <a:rPr lang="fr-FR" sz="1100" i="1" dirty="0">
                <a:solidFill>
                  <a:srgbClr val="666666"/>
                </a:solidFill>
              </a:rPr>
              <a:t>, </a:t>
            </a:r>
            <a:r>
              <a:rPr lang="fr-FR" sz="1100" i="1" dirty="0" smtClean="0">
                <a:solidFill>
                  <a:srgbClr val="666666"/>
                </a:solidFill>
              </a:rPr>
              <a:t>Journal of </a:t>
            </a:r>
            <a:r>
              <a:rPr lang="fr-FR" sz="1100" i="1" dirty="0" err="1" smtClean="0">
                <a:solidFill>
                  <a:srgbClr val="666666"/>
                </a:solidFill>
              </a:rPr>
              <a:t>Materials</a:t>
            </a:r>
            <a:r>
              <a:rPr lang="fr-FR" sz="1100" i="1" dirty="0" smtClean="0">
                <a:solidFill>
                  <a:srgbClr val="666666"/>
                </a:solidFill>
              </a:rPr>
              <a:t> </a:t>
            </a:r>
          </a:p>
          <a:p>
            <a:r>
              <a:rPr lang="fr-FR" sz="1100" i="1" dirty="0" err="1" smtClean="0">
                <a:solidFill>
                  <a:srgbClr val="666666"/>
                </a:solidFill>
              </a:rPr>
              <a:t>Chemistry</a:t>
            </a:r>
            <a:r>
              <a:rPr lang="fr-FR" sz="1100" i="1" dirty="0" smtClean="0">
                <a:solidFill>
                  <a:srgbClr val="666666"/>
                </a:solidFill>
              </a:rPr>
              <a:t> </a:t>
            </a:r>
            <a:r>
              <a:rPr lang="fr-FR" sz="1100" i="1" dirty="0">
                <a:solidFill>
                  <a:srgbClr val="666666"/>
                </a:solidFill>
              </a:rPr>
              <a:t>C, </a:t>
            </a:r>
            <a:r>
              <a:rPr lang="fr-FR" sz="1100" b="1" i="1" dirty="0">
                <a:solidFill>
                  <a:srgbClr val="666666"/>
                </a:solidFill>
              </a:rPr>
              <a:t>2014</a:t>
            </a:r>
            <a:r>
              <a:rPr lang="fr-FR" sz="1100" i="1" dirty="0">
                <a:solidFill>
                  <a:srgbClr val="666666"/>
                </a:solidFill>
              </a:rPr>
              <a:t>, </a:t>
            </a:r>
            <a:r>
              <a:rPr lang="fr-FR" sz="1100" i="1" dirty="0" smtClean="0">
                <a:solidFill>
                  <a:srgbClr val="666666"/>
                </a:solidFill>
              </a:rPr>
              <a:t>2</a:t>
            </a:r>
            <a:endParaRPr lang="fr-FR" sz="11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7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acid</a:t>
            </a:r>
            <a:r>
              <a:rPr lang="fr-FR" dirty="0"/>
              <a:t> </a:t>
            </a:r>
            <a:r>
              <a:rPr lang="fr-FR" dirty="0" err="1" smtClean="0"/>
              <a:t>treatment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/>
          </p:nvPr>
        </p:nvGraphicFramePr>
        <p:xfrm>
          <a:off x="179512" y="1700808"/>
          <a:ext cx="5122029" cy="3573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7" name="Graph" r:id="rId3" imgW="4131720" imgH="2879640" progId="Origin50.Graph">
                  <p:embed/>
                </p:oleObj>
              </mc:Choice>
              <mc:Fallback>
                <p:oleObj name="Graph" r:id="rId3" imgW="4131720" imgH="28796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0808"/>
                        <a:ext cx="5122029" cy="3573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Espace réservé du contenu 11"/>
          <p:cNvSpPr>
            <a:spLocks noGrp="1"/>
          </p:cNvSpPr>
          <p:nvPr>
            <p:ph idx="1"/>
          </p:nvPr>
        </p:nvSpPr>
        <p:spPr>
          <a:xfrm>
            <a:off x="4860032" y="2145777"/>
            <a:ext cx="4140016" cy="1440160"/>
          </a:xfrm>
          <a:ln>
            <a:solidFill>
              <a:schemeClr val="bg2"/>
            </a:solidFill>
            <a:prstDash val="dash"/>
          </a:ln>
        </p:spPr>
        <p:txBody>
          <a:bodyPr/>
          <a:lstStyle/>
          <a:p>
            <a:pPr lvl="1"/>
            <a:r>
              <a:rPr lang="en-US" dirty="0" smtClean="0"/>
              <a:t>Increase of </a:t>
            </a:r>
            <a:r>
              <a:rPr lang="en-US" dirty="0" err="1" smtClean="0"/>
              <a:t>bipolaronic</a:t>
            </a:r>
            <a:r>
              <a:rPr lang="en-US" dirty="0" smtClean="0"/>
              <a:t> charge carriers</a:t>
            </a:r>
          </a:p>
          <a:p>
            <a:pPr lvl="3"/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increase</a:t>
            </a:r>
            <a:r>
              <a:rPr lang="fr-FR" dirty="0" smtClean="0">
                <a:sym typeface="Wingdings" panose="05000000000000000000" pitchFamily="2" charset="2"/>
              </a:rPr>
              <a:t> of a </a:t>
            </a:r>
            <a:r>
              <a:rPr lang="fr-FR" dirty="0" err="1" smtClean="0">
                <a:sym typeface="Wingdings" panose="05000000000000000000" pitchFamily="2" charset="2"/>
              </a:rPr>
              <a:t>semi-metallic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behavior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sz="1200" i="1" dirty="0" smtClean="0"/>
              <a:t>Crispin </a:t>
            </a:r>
            <a:r>
              <a:rPr lang="en-US" sz="1200" i="1" dirty="0"/>
              <a:t>et al., </a:t>
            </a:r>
            <a:r>
              <a:rPr lang="en-US" sz="1200" i="1" dirty="0" smtClean="0"/>
              <a:t>Nat. </a:t>
            </a:r>
            <a:r>
              <a:rPr lang="en-US" sz="1200" i="1" dirty="0"/>
              <a:t>Mater. </a:t>
            </a:r>
            <a:r>
              <a:rPr lang="en-US" sz="1200" b="1" i="1" dirty="0" smtClean="0"/>
              <a:t>2013</a:t>
            </a:r>
            <a:r>
              <a:rPr lang="en-US" sz="1200" i="1" dirty="0" smtClean="0"/>
              <a:t>, 13, 190-194</a:t>
            </a:r>
            <a:endParaRPr lang="en-US" sz="1200" i="1" dirty="0"/>
          </a:p>
          <a:p>
            <a:pPr lvl="1"/>
            <a:endParaRPr lang="en-US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32" y="3753927"/>
            <a:ext cx="4096519" cy="23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1556792"/>
            <a:ext cx="493361" cy="2880320"/>
          </a:xfrm>
          <a:prstGeom prst="rect">
            <a:avLst/>
          </a:pr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680986" y="1556792"/>
            <a:ext cx="955182" cy="2880320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36168" y="1556792"/>
            <a:ext cx="2007840" cy="2880320"/>
          </a:xfrm>
          <a:prstGeom prst="rect">
            <a:avLst/>
          </a:prstGeom>
          <a:solidFill>
            <a:schemeClr val="accent4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27584" y="972017"/>
            <a:ext cx="95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Neutral</a:t>
            </a:r>
            <a:r>
              <a:rPr lang="fr-FR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chains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47664" y="1095127"/>
            <a:ext cx="109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Polarons</a:t>
            </a:r>
            <a:endParaRPr lang="fr-FR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82748" y="1081757"/>
            <a:ext cx="1285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Bipolarons</a:t>
            </a:r>
            <a:endParaRPr lang="fr-FR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25070"/>
              </p:ext>
            </p:extLst>
          </p:nvPr>
        </p:nvGraphicFramePr>
        <p:xfrm>
          <a:off x="55466" y="5249812"/>
          <a:ext cx="440852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246"/>
                <a:gridCol w="1152128"/>
                <a:gridCol w="1332147"/>
              </a:tblGrid>
              <a:tr h="370840">
                <a:tc>
                  <a:txBody>
                    <a:bodyPr/>
                    <a:lstStyle/>
                    <a:p>
                      <a:endParaRPr lang="fr-FR" sz="1600" kern="1200" dirty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D(020) - Å</a:t>
                      </a:r>
                      <a:endParaRPr lang="fr-FR" sz="16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FF0000"/>
                          </a:solidFill>
                        </a:rPr>
                        <a:t>D(100) - Å</a:t>
                      </a:r>
                      <a:endParaRPr lang="fr-FR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kern="1200" dirty="0" err="1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PEDOT:OTf</a:t>
                      </a:r>
                      <a:endParaRPr lang="fr-FR" sz="1600" kern="1200" dirty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fr-FR" sz="16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fr-FR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kern="1200" dirty="0" err="1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PEDOT:OTf-NMP</a:t>
                      </a:r>
                      <a:endParaRPr lang="fr-FR" sz="1600" kern="1200" dirty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fr-FR" sz="16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fr-FR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kern="1200" dirty="0" err="1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</a:rPr>
                        <a:t>PEDOT:Sulf-NMP</a:t>
                      </a:r>
                      <a:endParaRPr lang="fr-FR" sz="1600" kern="1200" dirty="0">
                        <a:solidFill>
                          <a:srgbClr val="66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fr-FR" sz="160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fr-FR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558233" y="6125234"/>
            <a:ext cx="210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Film </a:t>
            </a:r>
            <a:r>
              <a:rPr lang="fr-FR" sz="2000" dirty="0" err="1">
                <a:solidFill>
                  <a:srgbClr val="C00000"/>
                </a:solidFill>
              </a:rPr>
              <a:t>thickness</a:t>
            </a:r>
            <a:r>
              <a:rPr lang="fr-FR" sz="2000" dirty="0">
                <a:solidFill>
                  <a:srgbClr val="C00000"/>
                </a:solidFill>
              </a:rPr>
              <a:t> 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565924" y="1244032"/>
                <a:ext cx="2874313" cy="679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𝐹𝑂𝑀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𝑂𝑃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24" y="1244032"/>
                <a:ext cx="2874313" cy="6792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7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  <p:bldP spid="3" grpId="0" animBg="1"/>
      <p:bldP spid="10" grpId="0" animBg="1"/>
      <p:bldP spid="11" grpId="0" animBg="1"/>
      <p:bldP spid="7" grpId="0"/>
      <p:bldP spid="13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thermoelectricity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0" y="1448967"/>
            <a:ext cx="1806575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infrarouge-carmin.com/images/thermographie/maintenance/mecanique/thermographie-moteur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25" y="1448967"/>
            <a:ext cx="16716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r="18672"/>
          <a:stretch/>
        </p:blipFill>
        <p:spPr bwMode="auto">
          <a:xfrm>
            <a:off x="3585488" y="1448966"/>
            <a:ext cx="1080120" cy="125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09650" y="4192372"/>
            <a:ext cx="8172464" cy="2491578"/>
          </a:xfrm>
        </p:spPr>
        <p:txBody>
          <a:bodyPr/>
          <a:lstStyle/>
          <a:p>
            <a:pPr lvl="1"/>
            <a:r>
              <a:rPr lang="en-US" dirty="0" smtClean="0"/>
              <a:t>Three thermoelectric effects</a:t>
            </a:r>
            <a:endParaRPr lang="en-US" dirty="0"/>
          </a:p>
          <a:p>
            <a:pPr lvl="3"/>
            <a:r>
              <a:rPr lang="en-US" dirty="0" err="1" smtClean="0"/>
              <a:t>Seebeck</a:t>
            </a:r>
            <a:r>
              <a:rPr lang="en-US" dirty="0" smtClean="0"/>
              <a:t> (converting a temperature gradient into a voltage gradient), 1821 Thomas Johann </a:t>
            </a:r>
            <a:r>
              <a:rPr lang="en-US" dirty="0" err="1" smtClean="0"/>
              <a:t>Seebeck</a:t>
            </a:r>
            <a:endParaRPr lang="en-US" dirty="0" smtClean="0"/>
          </a:p>
          <a:p>
            <a:pPr lvl="3"/>
            <a:endParaRPr lang="en-US" dirty="0"/>
          </a:p>
          <a:p>
            <a:pPr lvl="3"/>
            <a:r>
              <a:rPr lang="en-US" dirty="0" err="1" smtClean="0"/>
              <a:t>Peltier</a:t>
            </a:r>
            <a:r>
              <a:rPr lang="en-US" dirty="0" smtClean="0"/>
              <a:t> (converting a voltage gradient into a temperature gradient), 1834, Jean Charles </a:t>
            </a:r>
            <a:r>
              <a:rPr lang="en-US" dirty="0" err="1" smtClean="0"/>
              <a:t>Athanase</a:t>
            </a:r>
            <a:r>
              <a:rPr lang="en-US" dirty="0" smtClean="0"/>
              <a:t> </a:t>
            </a:r>
            <a:r>
              <a:rPr lang="en-US" dirty="0" err="1" smtClean="0"/>
              <a:t>Peltier</a:t>
            </a:r>
            <a:endParaRPr lang="en-US" dirty="0" smtClean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Thomson (conductor heating / cooling), 1851, Lord Kelvin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4" descr="http://www.thermoelectrics.caltech.edu/graphics/thermoelectrics/seebeck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" y="4474576"/>
            <a:ext cx="501844" cy="7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elti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0" y="5266664"/>
            <a:ext cx="527760" cy="7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Lord Kelvin photograp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1" y="6009604"/>
            <a:ext cx="583290" cy="7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547664" y="301611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C00000"/>
                </a:solidFill>
              </a:rPr>
              <a:t>Energy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harvesting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377305" y="3161984"/>
            <a:ext cx="1152128" cy="169277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4249827" y="980728"/>
            <a:ext cx="4849526" cy="3132476"/>
            <a:chOff x="4249827" y="980728"/>
            <a:chExt cx="4849526" cy="3132476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480" y="980728"/>
              <a:ext cx="4343400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Espace réservé du contenu 11"/>
            <p:cNvSpPr txBox="1">
              <a:spLocks/>
            </p:cNvSpPr>
            <p:nvPr/>
          </p:nvSpPr>
          <p:spPr bwMode="gray">
            <a:xfrm>
              <a:off x="4249827" y="3789040"/>
              <a:ext cx="4849526" cy="324164"/>
            </a:xfrm>
            <a:prstGeom prst="rect">
              <a:avLst/>
            </a:prstGeom>
            <a:ln>
              <a:solidFill>
                <a:schemeClr val="bg2"/>
              </a:solidFill>
              <a:prstDash val="dash"/>
            </a:ln>
          </p:spPr>
          <p:txBody>
            <a:bodyPr vert="horz" lIns="0" tIns="0" rIns="0" bIns="0" rtlCol="0">
              <a:noAutofit/>
            </a:bodyPr>
            <a:lstStyle>
              <a:lvl1pPr marL="9239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itchFamily="34" charset="0"/>
                <a:buNone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90000"/>
                <a:buFontTx/>
                <a:buBlip>
                  <a:blip r:embed="rId9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36195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36000"/>
                <a:buFont typeface="Arial" pitchFamily="34" charset="0"/>
                <a:buNone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009650" indent="-238125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SzPct val="36000"/>
                <a:buFontTx/>
                <a:buBlip>
                  <a:blip r:embed="rId10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1133475" indent="-1143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Font typeface="Arial" pitchFamily="34" charset="0"/>
                <a:buChar char="-"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US" sz="1200" i="1" dirty="0" smtClean="0"/>
                <a:t>Clemens Forman </a:t>
              </a:r>
              <a:r>
                <a:rPr lang="en-US" sz="1200" i="1" dirty="0"/>
                <a:t>et al., </a:t>
              </a:r>
              <a:r>
                <a:rPr lang="de-DE" sz="1200" i="1" dirty="0" err="1" smtClean="0"/>
                <a:t>Renew</a:t>
              </a:r>
              <a:r>
                <a:rPr lang="de-DE" sz="1200" i="1" dirty="0" smtClean="0"/>
                <a:t>. Sust. </a:t>
              </a:r>
              <a:r>
                <a:rPr lang="de-DE" sz="1200" i="1" dirty="0" err="1" smtClean="0"/>
                <a:t>Energ</a:t>
              </a:r>
              <a:r>
                <a:rPr lang="de-DE" sz="1200" i="1" dirty="0" smtClean="0"/>
                <a:t>. </a:t>
              </a:r>
              <a:r>
                <a:rPr lang="de-DE" sz="1200" i="1" dirty="0" err="1" smtClean="0"/>
                <a:t>Rev</a:t>
              </a:r>
              <a:r>
                <a:rPr lang="de-DE" sz="1200" i="1" dirty="0" smtClean="0"/>
                <a:t>., </a:t>
              </a:r>
              <a:r>
                <a:rPr lang="de-DE" sz="1200" b="1" i="1" dirty="0" smtClean="0"/>
                <a:t>2016</a:t>
              </a:r>
              <a:r>
                <a:rPr lang="de-DE" sz="1200" i="1" dirty="0" smtClean="0"/>
                <a:t>, 57, 1568-1579</a:t>
              </a:r>
              <a:endParaRPr lang="en-US" sz="1200" i="1" dirty="0"/>
            </a:p>
            <a:p>
              <a:pPr lvl="1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7630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Mostly</a:t>
            </a:r>
            <a:r>
              <a:rPr lang="fr-FR" dirty="0" smtClean="0"/>
              <a:t> at t </a:t>
            </a:r>
            <a:r>
              <a:rPr lang="fr-FR" dirty="0" err="1" smtClean="0"/>
              <a:t>below</a:t>
            </a:r>
            <a:r>
              <a:rPr lang="fr-FR" dirty="0" smtClean="0"/>
              <a:t> 100 °c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632" r="6650"/>
          <a:stretch/>
        </p:blipFill>
        <p:spPr>
          <a:xfrm>
            <a:off x="1326479" y="966137"/>
            <a:ext cx="6264697" cy="30922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03906" y="4333754"/>
            <a:ext cx="581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60 % of </a:t>
            </a:r>
            <a:r>
              <a:rPr lang="fr-FR" b="1" dirty="0" err="1" smtClean="0">
                <a:solidFill>
                  <a:schemeClr val="tx2"/>
                </a:solidFill>
              </a:rPr>
              <a:t>heat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losses</a:t>
            </a:r>
            <a:r>
              <a:rPr lang="fr-FR" b="1" dirty="0" smtClean="0">
                <a:solidFill>
                  <a:schemeClr val="tx2"/>
                </a:solidFill>
              </a:rPr>
              <a:t> are at </a:t>
            </a:r>
            <a:r>
              <a:rPr lang="fr-FR" b="1" dirty="0" err="1" smtClean="0">
                <a:solidFill>
                  <a:schemeClr val="tx2"/>
                </a:solidFill>
              </a:rPr>
              <a:t>temperature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below</a:t>
            </a:r>
            <a:r>
              <a:rPr lang="fr-FR" b="1" dirty="0" smtClean="0">
                <a:solidFill>
                  <a:schemeClr val="tx2"/>
                </a:solidFill>
              </a:rPr>
              <a:t> 100°C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3906" y="4023845"/>
            <a:ext cx="4884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C. </a:t>
            </a:r>
            <a:r>
              <a:rPr lang="fr-FR" sz="1200" i="1" dirty="0" smtClean="0">
                <a:solidFill>
                  <a:srgbClr val="666666"/>
                </a:solidFill>
              </a:rPr>
              <a:t>Forman et al., </a:t>
            </a:r>
            <a:r>
              <a:rPr lang="fr-FR" sz="1200" i="1" dirty="0" err="1" smtClean="0">
                <a:solidFill>
                  <a:srgbClr val="666666"/>
                </a:solidFill>
              </a:rPr>
              <a:t>Renew</a:t>
            </a:r>
            <a:r>
              <a:rPr lang="fr-FR" sz="1200" i="1" dirty="0" smtClean="0">
                <a:solidFill>
                  <a:srgbClr val="666666"/>
                </a:solidFill>
              </a:rPr>
              <a:t>. </a:t>
            </a:r>
            <a:r>
              <a:rPr lang="fr-FR" sz="1200" i="1" dirty="0" err="1" smtClean="0">
                <a:solidFill>
                  <a:srgbClr val="666666"/>
                </a:solidFill>
              </a:rPr>
              <a:t>Sust</a:t>
            </a:r>
            <a:r>
              <a:rPr lang="fr-FR" sz="1200" i="1" dirty="0" smtClean="0">
                <a:solidFill>
                  <a:srgbClr val="666666"/>
                </a:solidFill>
              </a:rPr>
              <a:t>. </a:t>
            </a:r>
            <a:r>
              <a:rPr lang="fr-FR" sz="1200" i="1" dirty="0" err="1" smtClean="0">
                <a:solidFill>
                  <a:srgbClr val="666666"/>
                </a:solidFill>
              </a:rPr>
              <a:t>Energ</a:t>
            </a:r>
            <a:r>
              <a:rPr lang="fr-FR" sz="1200" i="1" dirty="0" smtClean="0">
                <a:solidFill>
                  <a:srgbClr val="666666"/>
                </a:solidFill>
              </a:rPr>
              <a:t>. </a:t>
            </a:r>
            <a:r>
              <a:rPr lang="fr-FR" sz="1200" i="1" dirty="0" err="1" smtClean="0">
                <a:solidFill>
                  <a:srgbClr val="666666"/>
                </a:solidFill>
              </a:rPr>
              <a:t>Rev</a:t>
            </a:r>
            <a:r>
              <a:rPr lang="fr-FR" sz="1200" i="1" dirty="0" smtClean="0">
                <a:solidFill>
                  <a:srgbClr val="666666"/>
                </a:solidFill>
              </a:rPr>
              <a:t>., </a:t>
            </a:r>
            <a:r>
              <a:rPr lang="fr-FR" sz="1200" b="1" i="1" dirty="0" smtClean="0">
                <a:solidFill>
                  <a:srgbClr val="666666"/>
                </a:solidFill>
              </a:rPr>
              <a:t>2016</a:t>
            </a:r>
            <a:r>
              <a:rPr lang="fr-FR" sz="1200" i="1" dirty="0" smtClean="0">
                <a:solidFill>
                  <a:srgbClr val="666666"/>
                </a:solidFill>
              </a:rPr>
              <a:t>, 57, 1568-1579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652120" y="2668211"/>
            <a:ext cx="1368152" cy="108022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532" name="Picture 4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4852805"/>
            <a:ext cx="3477033" cy="19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Se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47" y="4840351"/>
            <a:ext cx="2672737" cy="20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www.icpe.ro/files/9/Vizibil_IR_electric_3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82" y="4852805"/>
            <a:ext cx="2647814" cy="19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259632" y="2204864"/>
            <a:ext cx="7046103" cy="2088232"/>
            <a:chOff x="1259632" y="2204864"/>
            <a:chExt cx="7046103" cy="2088232"/>
          </a:xfrm>
        </p:grpSpPr>
        <p:grpSp>
          <p:nvGrpSpPr>
            <p:cNvPr id="12" name="Groupe 11"/>
            <p:cNvGrpSpPr/>
            <p:nvPr/>
          </p:nvGrpSpPr>
          <p:grpSpPr>
            <a:xfrm>
              <a:off x="1259632" y="2204864"/>
              <a:ext cx="2088232" cy="2088232"/>
              <a:chOff x="1259632" y="2204864"/>
              <a:chExt cx="2088232" cy="208823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259632" y="2204864"/>
                <a:ext cx="2088232" cy="20882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1691680" y="2492896"/>
                <a:ext cx="64807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 rot="1949128">
                <a:off x="2338837" y="2936035"/>
                <a:ext cx="783704" cy="42366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/>
              <p:cNvSpPr/>
              <p:nvPr/>
            </p:nvSpPr>
            <p:spPr>
              <a:xfrm rot="19912177">
                <a:off x="2337946" y="3756239"/>
                <a:ext cx="713587" cy="2962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 rot="2476219">
                <a:off x="1371299" y="3312216"/>
                <a:ext cx="783704" cy="42366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3767426" y="2204864"/>
              <a:ext cx="2088232" cy="2088232"/>
              <a:chOff x="1259632" y="2204864"/>
              <a:chExt cx="2088232" cy="208823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259632" y="2204864"/>
                <a:ext cx="2088232" cy="20882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 rot="20045310">
                <a:off x="1473474" y="2469370"/>
                <a:ext cx="1011924" cy="51517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 rot="3856875">
                <a:off x="2290478" y="2933074"/>
                <a:ext cx="1138284" cy="6318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 rot="1770863">
                <a:off x="1543676" y="3265907"/>
                <a:ext cx="905100" cy="63894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" name="Groupe 18"/>
            <p:cNvGrpSpPr/>
            <p:nvPr/>
          </p:nvGrpSpPr>
          <p:grpSpPr>
            <a:xfrm>
              <a:off x="6217503" y="2204864"/>
              <a:ext cx="2088232" cy="2088232"/>
              <a:chOff x="1259632" y="2204864"/>
              <a:chExt cx="2088232" cy="20882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259632" y="2204864"/>
                <a:ext cx="2088232" cy="20882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/>
              <p:cNvSpPr/>
              <p:nvPr/>
            </p:nvSpPr>
            <p:spPr>
              <a:xfrm rot="20045310">
                <a:off x="1473474" y="2469370"/>
                <a:ext cx="1011924" cy="51517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/>
              <p:cNvSpPr/>
              <p:nvPr/>
            </p:nvSpPr>
            <p:spPr>
              <a:xfrm rot="3856875">
                <a:off x="2290478" y="2933074"/>
                <a:ext cx="1138284" cy="6318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/>
              <p:cNvSpPr/>
              <p:nvPr/>
            </p:nvSpPr>
            <p:spPr>
              <a:xfrm rot="1770863">
                <a:off x="1543676" y="3265907"/>
                <a:ext cx="905100" cy="63894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2016</a:t>
            </a:r>
          </a:p>
        </p:txBody>
      </p:sp>
      <p:pic>
        <p:nvPicPr>
          <p:cNvPr id="7" name="Picture 4" descr="See original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34" y="976277"/>
            <a:ext cx="6625166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Conjugated</a:t>
            </a:r>
            <a:r>
              <a:rPr lang="fr-FR" dirty="0" smtClean="0"/>
              <a:t> </a:t>
            </a:r>
            <a:r>
              <a:rPr lang="fr-FR" dirty="0" err="1" smtClean="0"/>
              <a:t>polymers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space réservé du contenu 10"/>
              <p:cNvSpPr>
                <a:spLocks noGrp="1"/>
              </p:cNvSpPr>
              <p:nvPr>
                <p:ph idx="1"/>
              </p:nvPr>
            </p:nvSpPr>
            <p:spPr>
              <a:xfrm>
                <a:off x="275899" y="1484784"/>
                <a:ext cx="5160197" cy="2448272"/>
              </a:xfrm>
            </p:spPr>
            <p:txBody>
              <a:bodyPr/>
              <a:lstStyle/>
              <a:p>
                <a:pPr lvl="1"/>
                <a:r>
                  <a:rPr lang="fr-FR" dirty="0" smtClean="0">
                    <a:solidFill>
                      <a:schemeClr val="bg2">
                        <a:lumMod val="50000"/>
                      </a:schemeClr>
                    </a:solidFill>
                  </a:rPr>
                  <a:t>Intrinsically </a:t>
                </a:r>
                <a:r>
                  <a:rPr lang="fr-FR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low</a:t>
                </a:r>
                <a:r>
                  <a:rPr lang="fr-FR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l-GR" dirty="0" smtClean="0">
                    <a:solidFill>
                      <a:schemeClr val="bg2">
                        <a:lumMod val="50000"/>
                      </a:schemeClr>
                    </a:solidFill>
                  </a:rPr>
                  <a:t>λ</a:t>
                </a:r>
                <a:r>
                  <a:rPr lang="fr-FR" dirty="0" smtClean="0">
                    <a:solidFill>
                      <a:schemeClr val="bg2">
                        <a:lumMod val="50000"/>
                      </a:schemeClr>
                    </a:solidFill>
                  </a:rPr>
                  <a:t> (0.1 ~ 0.5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𝑊</m:t>
                    </m:r>
                    <m:r>
                      <a:rPr lang="fr-FR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fr-FR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fr-FR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</a:p>
              <a:p>
                <a:pPr lvl="1"/>
                <a:endParaRPr lang="fr-FR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1"/>
                <a:r>
                  <a:rPr lang="fr-FR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Tunable</a:t>
                </a:r>
                <a:r>
                  <a:rPr lang="fr-FR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fr-FR" dirty="0">
                    <a:solidFill>
                      <a:schemeClr val="bg2">
                        <a:lumMod val="50000"/>
                      </a:schemeClr>
                    </a:solidFill>
                  </a:rPr>
                  <a:t>S:</a:t>
                </a:r>
              </a:p>
              <a:p>
                <a:pPr lvl="3"/>
                <a:r>
                  <a:rPr lang="fr-FR" dirty="0" smtClean="0"/>
                  <a:t>Doping</a:t>
                </a:r>
                <a:r>
                  <a:rPr lang="fr-FR" dirty="0"/>
                  <a:t>: insertion of charges</a:t>
                </a:r>
              </a:p>
              <a:p>
                <a:pPr lvl="1"/>
                <a:endParaRPr lang="fr-FR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1"/>
                <a:r>
                  <a:rPr lang="fr-FR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Tunable</a:t>
                </a:r>
                <a:r>
                  <a:rPr lang="fr-FR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l-GR" dirty="0" smtClean="0">
                    <a:solidFill>
                      <a:schemeClr val="bg2">
                        <a:lumMod val="50000"/>
                      </a:schemeClr>
                    </a:solidFill>
                  </a:rPr>
                  <a:t>σ</a:t>
                </a:r>
                <a:r>
                  <a:rPr lang="fr-FR" dirty="0" smtClean="0">
                    <a:solidFill>
                      <a:schemeClr val="bg2">
                        <a:lumMod val="50000"/>
                      </a:schemeClr>
                    </a:solidFill>
                  </a:rPr>
                  <a:t>: </a:t>
                </a:r>
                <a:endParaRPr lang="fr-FR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3"/>
                <a:r>
                  <a:rPr lang="fr-FR" dirty="0"/>
                  <a:t>D</a:t>
                </a:r>
                <a:r>
                  <a:rPr lang="fr-FR" dirty="0" smtClean="0"/>
                  <a:t>oping: insertion of charges</a:t>
                </a:r>
              </a:p>
              <a:p>
                <a:pPr lvl="3"/>
                <a:r>
                  <a:rPr lang="fr-FR" dirty="0" err="1" smtClean="0"/>
                  <a:t>Improvement</a:t>
                </a:r>
                <a:r>
                  <a:rPr lang="fr-FR" dirty="0" smtClean="0"/>
                  <a:t> of carrier </a:t>
                </a:r>
                <a:r>
                  <a:rPr lang="fr-FR" dirty="0" err="1" smtClean="0"/>
                  <a:t>mobility</a:t>
                </a:r>
                <a:endParaRPr lang="fr-FR" dirty="0" smtClean="0"/>
              </a:p>
              <a:p>
                <a:pPr lvl="3"/>
                <a:endParaRPr lang="fr-FR" dirty="0" smtClean="0"/>
              </a:p>
              <a:p>
                <a:pPr marL="0" lvl="1" indent="0">
                  <a:buNone/>
                </a:pPr>
                <a:endParaRPr lang="fr-FR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Espace réservé du contenu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899" y="1484784"/>
                <a:ext cx="5160197" cy="2448272"/>
              </a:xfrm>
              <a:blipFill rotWithShape="1">
                <a:blip r:embed="rId3"/>
                <a:stretch>
                  <a:fillRect t="-29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0"/>
              <p:cNvSpPr txBox="1"/>
              <p:nvPr/>
            </p:nvSpPr>
            <p:spPr>
              <a:xfrm>
                <a:off x="5336544" y="980728"/>
                <a:ext cx="3807456" cy="92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itchFamily="18" charset="0"/>
                    <a:cs typeface="Arial" charset="0"/>
                  </a:rPr>
                  <a:t>Figure of merit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itchFamily="18" charset="0"/>
                    <a:cs typeface="Arial" charset="0"/>
                  </a:rPr>
                  <a:t>&amp; </a:t>
                </a:r>
                <a:r>
                  <a:rPr lang="en-US" dirty="0">
                    <a:solidFill>
                      <a:srgbClr val="C00000"/>
                    </a:solidFill>
                    <a:latin typeface="Times" pitchFamily="18" charset="0"/>
                    <a:cs typeface="Arial" charset="0"/>
                  </a:rPr>
                  <a:t>Power 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cs typeface="Arial" charset="0"/>
                        </a:rPr>
                        <m:t>𝑍𝑇</m:t>
                      </m:r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l-G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  <m:t>λ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cs typeface="Arial" charset="0"/>
                        </a:rPr>
                        <m:t>T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44" y="980728"/>
                <a:ext cx="3807456" cy="925190"/>
              </a:xfrm>
              <a:prstGeom prst="rect">
                <a:avLst/>
              </a:prstGeom>
              <a:blipFill rotWithShape="1">
                <a:blip r:embed="rId4"/>
                <a:stretch>
                  <a:fillRect l="-1280" t="-3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\includegraphics[width=10cm]{figures/materials/Z.eps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62" y="1988840"/>
            <a:ext cx="2057015" cy="20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86837" y="4031798"/>
            <a:ext cx="47525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666666"/>
                </a:solidFill>
              </a:rPr>
              <a:t>P-type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 err="1" smtClean="0">
                <a:solidFill>
                  <a:srgbClr val="666666"/>
                </a:solidFill>
              </a:rPr>
              <a:t>Toshima</a:t>
            </a:r>
            <a:r>
              <a:rPr lang="fr-FR" sz="1100" i="1" dirty="0" smtClean="0">
                <a:solidFill>
                  <a:srgbClr val="666666"/>
                </a:solidFill>
              </a:rPr>
              <a:t>, </a:t>
            </a:r>
            <a:r>
              <a:rPr lang="fr-FR" sz="1100" i="1" dirty="0" err="1" smtClean="0">
                <a:solidFill>
                  <a:srgbClr val="666666"/>
                </a:solidFill>
              </a:rPr>
              <a:t>Synthetic</a:t>
            </a:r>
            <a:r>
              <a:rPr lang="fr-FR" sz="1100" i="1" dirty="0" smtClean="0">
                <a:solidFill>
                  <a:srgbClr val="666666"/>
                </a:solidFill>
              </a:rPr>
              <a:t> </a:t>
            </a:r>
            <a:r>
              <a:rPr lang="fr-FR" sz="1100" i="1" dirty="0" err="1" smtClean="0">
                <a:solidFill>
                  <a:srgbClr val="666666"/>
                </a:solidFill>
              </a:rPr>
              <a:t>Metals</a:t>
            </a:r>
            <a:r>
              <a:rPr lang="fr-FR" sz="1100" i="1" dirty="0" smtClean="0">
                <a:solidFill>
                  <a:srgbClr val="666666"/>
                </a:solidFill>
              </a:rPr>
              <a:t>, </a:t>
            </a:r>
            <a:r>
              <a:rPr lang="fr-FR" sz="1100" b="1" i="1" dirty="0" smtClean="0">
                <a:solidFill>
                  <a:srgbClr val="666666"/>
                </a:solidFill>
              </a:rPr>
              <a:t>2007</a:t>
            </a:r>
            <a:r>
              <a:rPr lang="fr-FR" sz="1100" i="1" dirty="0" smtClean="0">
                <a:solidFill>
                  <a:srgbClr val="666666"/>
                </a:solidFill>
              </a:rPr>
              <a:t>, 157, 467-474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 err="1" smtClean="0">
                <a:solidFill>
                  <a:srgbClr val="666666"/>
                </a:solidFill>
              </a:rPr>
              <a:t>Poudel</a:t>
            </a:r>
            <a:r>
              <a:rPr lang="fr-FR" sz="1100" i="1" dirty="0">
                <a:solidFill>
                  <a:srgbClr val="666666"/>
                </a:solidFill>
              </a:rPr>
              <a:t>, Science, </a:t>
            </a:r>
            <a:r>
              <a:rPr lang="fr-FR" sz="1100" b="1" i="1" dirty="0">
                <a:solidFill>
                  <a:srgbClr val="666666"/>
                </a:solidFill>
              </a:rPr>
              <a:t>2008</a:t>
            </a:r>
            <a:r>
              <a:rPr lang="fr-FR" sz="1100" i="1" dirty="0">
                <a:solidFill>
                  <a:srgbClr val="666666"/>
                </a:solidFill>
              </a:rPr>
              <a:t>, 320, 634-638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 err="1">
                <a:solidFill>
                  <a:srgbClr val="666666"/>
                </a:solidFill>
              </a:rPr>
              <a:t>Segalman</a:t>
            </a:r>
            <a:r>
              <a:rPr lang="fr-FR" sz="1100" i="1" dirty="0">
                <a:solidFill>
                  <a:srgbClr val="666666"/>
                </a:solidFill>
              </a:rPr>
              <a:t>, </a:t>
            </a:r>
            <a:r>
              <a:rPr lang="fr-FR" sz="1100" i="1" dirty="0" err="1">
                <a:solidFill>
                  <a:srgbClr val="666666"/>
                </a:solidFill>
              </a:rPr>
              <a:t>Nanoletters</a:t>
            </a:r>
            <a:r>
              <a:rPr lang="fr-FR" sz="1100" i="1" dirty="0">
                <a:solidFill>
                  <a:srgbClr val="666666"/>
                </a:solidFill>
              </a:rPr>
              <a:t>, </a:t>
            </a:r>
            <a:r>
              <a:rPr lang="fr-FR" sz="1100" b="1" i="1" dirty="0">
                <a:solidFill>
                  <a:srgbClr val="666666"/>
                </a:solidFill>
              </a:rPr>
              <a:t>2010</a:t>
            </a:r>
            <a:r>
              <a:rPr lang="fr-FR" sz="1100" i="1" dirty="0">
                <a:solidFill>
                  <a:srgbClr val="666666"/>
                </a:solidFill>
              </a:rPr>
              <a:t>, 10,4664-4667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>
                <a:solidFill>
                  <a:srgbClr val="666666"/>
                </a:solidFill>
              </a:rPr>
              <a:t>Crispin, Nature </a:t>
            </a:r>
            <a:r>
              <a:rPr lang="fr-FR" sz="1100" i="1" dirty="0" err="1">
                <a:solidFill>
                  <a:srgbClr val="666666"/>
                </a:solidFill>
              </a:rPr>
              <a:t>Materials</a:t>
            </a:r>
            <a:r>
              <a:rPr lang="fr-FR" sz="1100" i="1" dirty="0">
                <a:solidFill>
                  <a:srgbClr val="666666"/>
                </a:solidFill>
              </a:rPr>
              <a:t>, </a:t>
            </a:r>
            <a:r>
              <a:rPr lang="fr-FR" sz="1100" b="1" i="1" dirty="0">
                <a:solidFill>
                  <a:srgbClr val="666666"/>
                </a:solidFill>
              </a:rPr>
              <a:t>2011</a:t>
            </a:r>
            <a:r>
              <a:rPr lang="fr-FR" sz="1100" i="1" dirty="0">
                <a:solidFill>
                  <a:srgbClr val="666666"/>
                </a:solidFill>
              </a:rPr>
              <a:t>, 10, 429-433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>
                <a:solidFill>
                  <a:srgbClr val="666666"/>
                </a:solidFill>
              </a:rPr>
              <a:t>Sun, Advanced </a:t>
            </a:r>
            <a:r>
              <a:rPr lang="fr-FR" sz="1100" i="1" dirty="0" err="1">
                <a:solidFill>
                  <a:srgbClr val="666666"/>
                </a:solidFill>
              </a:rPr>
              <a:t>Materials</a:t>
            </a:r>
            <a:r>
              <a:rPr lang="fr-FR" sz="1100" i="1" dirty="0">
                <a:solidFill>
                  <a:srgbClr val="666666"/>
                </a:solidFill>
              </a:rPr>
              <a:t>, </a:t>
            </a:r>
            <a:r>
              <a:rPr lang="fr-FR" sz="1100" b="1" i="1" dirty="0">
                <a:solidFill>
                  <a:srgbClr val="666666"/>
                </a:solidFill>
              </a:rPr>
              <a:t>2012</a:t>
            </a:r>
            <a:r>
              <a:rPr lang="fr-FR" sz="1100" i="1" dirty="0">
                <a:solidFill>
                  <a:srgbClr val="666666"/>
                </a:solidFill>
              </a:rPr>
              <a:t>, 24, 932-937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>
                <a:solidFill>
                  <a:srgbClr val="666666"/>
                </a:solidFill>
              </a:rPr>
              <a:t>Kim, </a:t>
            </a:r>
            <a:r>
              <a:rPr lang="fr-FR" sz="1100" i="1" dirty="0" err="1">
                <a:solidFill>
                  <a:srgbClr val="666666"/>
                </a:solidFill>
              </a:rPr>
              <a:t>Energy</a:t>
            </a:r>
            <a:r>
              <a:rPr lang="fr-FR" sz="1100" i="1" dirty="0">
                <a:solidFill>
                  <a:srgbClr val="666666"/>
                </a:solidFill>
              </a:rPr>
              <a:t> </a:t>
            </a:r>
            <a:r>
              <a:rPr lang="fr-FR" sz="1100" i="1" dirty="0" smtClean="0">
                <a:solidFill>
                  <a:srgbClr val="666666"/>
                </a:solidFill>
              </a:rPr>
              <a:t>and </a:t>
            </a:r>
            <a:r>
              <a:rPr lang="fr-FR" sz="1100" i="1" dirty="0" err="1" smtClean="0">
                <a:solidFill>
                  <a:srgbClr val="666666"/>
                </a:solidFill>
              </a:rPr>
              <a:t>Environmental</a:t>
            </a:r>
            <a:r>
              <a:rPr lang="fr-FR" sz="1100" i="1" dirty="0" smtClean="0">
                <a:solidFill>
                  <a:srgbClr val="666666"/>
                </a:solidFill>
              </a:rPr>
              <a:t> Science, </a:t>
            </a:r>
            <a:r>
              <a:rPr lang="fr-FR" sz="1100" b="1" i="1" dirty="0">
                <a:solidFill>
                  <a:srgbClr val="666666"/>
                </a:solidFill>
              </a:rPr>
              <a:t>2013</a:t>
            </a:r>
            <a:r>
              <a:rPr lang="fr-FR" sz="1100" i="1" dirty="0">
                <a:solidFill>
                  <a:srgbClr val="666666"/>
                </a:solidFill>
              </a:rPr>
              <a:t>, 6, 788-792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>
                <a:solidFill>
                  <a:srgbClr val="666666"/>
                </a:solidFill>
              </a:rPr>
              <a:t>Pipe, </a:t>
            </a:r>
            <a:r>
              <a:rPr lang="fr-FR" sz="1100" i="1" dirty="0" smtClean="0">
                <a:solidFill>
                  <a:srgbClr val="666666"/>
                </a:solidFill>
              </a:rPr>
              <a:t>Nature </a:t>
            </a:r>
            <a:r>
              <a:rPr lang="fr-FR" sz="1100" i="1" dirty="0" err="1">
                <a:solidFill>
                  <a:srgbClr val="666666"/>
                </a:solidFill>
              </a:rPr>
              <a:t>M</a:t>
            </a:r>
            <a:r>
              <a:rPr lang="fr-FR" sz="1100" i="1" dirty="0" err="1" smtClean="0">
                <a:solidFill>
                  <a:srgbClr val="666666"/>
                </a:solidFill>
              </a:rPr>
              <a:t>aterials</a:t>
            </a:r>
            <a:r>
              <a:rPr lang="fr-FR" sz="1100" i="1" dirty="0">
                <a:solidFill>
                  <a:srgbClr val="666666"/>
                </a:solidFill>
              </a:rPr>
              <a:t>, </a:t>
            </a:r>
            <a:r>
              <a:rPr lang="fr-FR" sz="1100" b="1" i="1" dirty="0">
                <a:solidFill>
                  <a:srgbClr val="666666"/>
                </a:solidFill>
              </a:rPr>
              <a:t>2013</a:t>
            </a:r>
            <a:r>
              <a:rPr lang="fr-FR" sz="1100" i="1" dirty="0">
                <a:solidFill>
                  <a:srgbClr val="666666"/>
                </a:solidFill>
              </a:rPr>
              <a:t>, 12, </a:t>
            </a:r>
            <a:r>
              <a:rPr lang="fr-FR" sz="1100" i="1" dirty="0" smtClean="0">
                <a:solidFill>
                  <a:srgbClr val="666666"/>
                </a:solidFill>
              </a:rPr>
              <a:t>719-723</a:t>
            </a:r>
            <a:endParaRPr lang="fr-FR" sz="1100" i="1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 err="1">
                <a:solidFill>
                  <a:srgbClr val="666666"/>
                </a:solidFill>
              </a:rPr>
              <a:t>Grunlan</a:t>
            </a:r>
            <a:r>
              <a:rPr lang="fr-FR" sz="1100" i="1" dirty="0">
                <a:solidFill>
                  <a:srgbClr val="666666"/>
                </a:solidFill>
              </a:rPr>
              <a:t>, </a:t>
            </a:r>
            <a:r>
              <a:rPr lang="fr-FR" sz="1100" i="1" dirty="0" smtClean="0">
                <a:solidFill>
                  <a:srgbClr val="666666"/>
                </a:solidFill>
              </a:rPr>
              <a:t>Advanced </a:t>
            </a:r>
            <a:r>
              <a:rPr lang="fr-FR" sz="1100" i="1" dirty="0" err="1" smtClean="0">
                <a:solidFill>
                  <a:srgbClr val="666666"/>
                </a:solidFill>
              </a:rPr>
              <a:t>Materials</a:t>
            </a:r>
            <a:r>
              <a:rPr lang="fr-FR" sz="1100" i="1" dirty="0" smtClean="0">
                <a:solidFill>
                  <a:srgbClr val="666666"/>
                </a:solidFill>
              </a:rPr>
              <a:t>, </a:t>
            </a:r>
            <a:r>
              <a:rPr lang="fr-FR" sz="1100" b="1" i="1" dirty="0" smtClean="0">
                <a:solidFill>
                  <a:srgbClr val="666666"/>
                </a:solidFill>
              </a:rPr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 err="1" smtClean="0">
                <a:solidFill>
                  <a:srgbClr val="666666"/>
                </a:solidFill>
              </a:rPr>
              <a:t>Grunlan</a:t>
            </a:r>
            <a:r>
              <a:rPr lang="fr-FR" sz="1100" i="1" dirty="0" smtClean="0">
                <a:solidFill>
                  <a:srgbClr val="666666"/>
                </a:solidFill>
              </a:rPr>
              <a:t>, Advanced </a:t>
            </a:r>
            <a:r>
              <a:rPr lang="fr-FR" sz="1100" i="1" dirty="0" err="1" smtClean="0">
                <a:solidFill>
                  <a:srgbClr val="666666"/>
                </a:solidFill>
              </a:rPr>
              <a:t>Energy</a:t>
            </a:r>
            <a:r>
              <a:rPr lang="fr-FR" sz="1100" i="1" dirty="0" smtClean="0">
                <a:solidFill>
                  <a:srgbClr val="666666"/>
                </a:solidFill>
              </a:rPr>
              <a:t> </a:t>
            </a:r>
            <a:r>
              <a:rPr lang="fr-FR" sz="1100" i="1" dirty="0" err="1" smtClean="0">
                <a:solidFill>
                  <a:srgbClr val="666666"/>
                </a:solidFill>
              </a:rPr>
              <a:t>Materials</a:t>
            </a:r>
            <a:r>
              <a:rPr lang="fr-FR" sz="1100" i="1" dirty="0" smtClean="0">
                <a:solidFill>
                  <a:srgbClr val="666666"/>
                </a:solidFill>
              </a:rPr>
              <a:t>, </a:t>
            </a:r>
            <a:r>
              <a:rPr lang="fr-FR" sz="1100" b="1" i="1" dirty="0" smtClean="0">
                <a:solidFill>
                  <a:srgbClr val="666666"/>
                </a:solidFill>
              </a:rPr>
              <a:t>2016</a:t>
            </a:r>
            <a:endParaRPr lang="fr-FR" sz="1100" i="1" dirty="0">
              <a:solidFill>
                <a:srgbClr val="666666"/>
              </a:solidFill>
            </a:endParaRPr>
          </a:p>
          <a:p>
            <a:r>
              <a:rPr lang="fr-FR" sz="1100" b="1" dirty="0">
                <a:solidFill>
                  <a:srgbClr val="666666"/>
                </a:solidFill>
              </a:rPr>
              <a:t>N-type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>
                <a:solidFill>
                  <a:srgbClr val="666666"/>
                </a:solidFill>
              </a:rPr>
              <a:t>Sun, Advanced </a:t>
            </a:r>
            <a:r>
              <a:rPr lang="fr-FR" sz="1100" i="1" dirty="0" err="1">
                <a:solidFill>
                  <a:srgbClr val="666666"/>
                </a:solidFill>
              </a:rPr>
              <a:t>Materials</a:t>
            </a:r>
            <a:r>
              <a:rPr lang="fr-FR" sz="1100" i="1" dirty="0">
                <a:solidFill>
                  <a:srgbClr val="666666"/>
                </a:solidFill>
              </a:rPr>
              <a:t>, </a:t>
            </a:r>
            <a:r>
              <a:rPr lang="fr-FR" sz="1100" b="1" i="1" dirty="0">
                <a:solidFill>
                  <a:srgbClr val="666666"/>
                </a:solidFill>
              </a:rPr>
              <a:t>2012</a:t>
            </a:r>
            <a:r>
              <a:rPr lang="fr-FR" sz="1100" i="1" dirty="0">
                <a:solidFill>
                  <a:srgbClr val="666666"/>
                </a:solidFill>
              </a:rPr>
              <a:t>, 24, 932-937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 err="1" smtClean="0">
                <a:solidFill>
                  <a:srgbClr val="666666"/>
                </a:solidFill>
              </a:rPr>
              <a:t>Yu</a:t>
            </a:r>
            <a:r>
              <a:rPr lang="fr-FR" sz="1100" i="1" dirty="0">
                <a:solidFill>
                  <a:srgbClr val="666666"/>
                </a:solidFill>
              </a:rPr>
              <a:t>, </a:t>
            </a:r>
            <a:r>
              <a:rPr lang="fr-FR" sz="1100" i="1" dirty="0" smtClean="0">
                <a:solidFill>
                  <a:srgbClr val="666666"/>
                </a:solidFill>
              </a:rPr>
              <a:t>Advanced </a:t>
            </a:r>
            <a:r>
              <a:rPr lang="fr-FR" sz="1100" i="1" dirty="0" err="1" smtClean="0">
                <a:solidFill>
                  <a:srgbClr val="666666"/>
                </a:solidFill>
              </a:rPr>
              <a:t>Materials</a:t>
            </a:r>
            <a:r>
              <a:rPr lang="fr-FR" sz="1100" i="1" dirty="0" smtClean="0">
                <a:solidFill>
                  <a:srgbClr val="666666"/>
                </a:solidFill>
              </a:rPr>
              <a:t>, </a:t>
            </a:r>
            <a:r>
              <a:rPr lang="fr-FR" sz="1100" b="1" i="1" dirty="0" smtClean="0">
                <a:solidFill>
                  <a:srgbClr val="666666"/>
                </a:solidFill>
              </a:rPr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 dirty="0" err="1" smtClean="0">
                <a:solidFill>
                  <a:srgbClr val="666666"/>
                </a:solidFill>
              </a:rPr>
              <a:t>Koumoto</a:t>
            </a:r>
            <a:r>
              <a:rPr lang="fr-FR" sz="1100" i="1" dirty="0" smtClean="0">
                <a:solidFill>
                  <a:srgbClr val="666666"/>
                </a:solidFill>
              </a:rPr>
              <a:t>, Nature </a:t>
            </a:r>
            <a:r>
              <a:rPr lang="fr-FR" sz="1100" i="1" dirty="0" err="1" smtClean="0">
                <a:solidFill>
                  <a:srgbClr val="666666"/>
                </a:solidFill>
              </a:rPr>
              <a:t>Materials</a:t>
            </a:r>
            <a:r>
              <a:rPr lang="fr-FR" sz="1100" i="1" dirty="0" smtClean="0">
                <a:solidFill>
                  <a:srgbClr val="666666"/>
                </a:solidFill>
              </a:rPr>
              <a:t>, </a:t>
            </a:r>
            <a:r>
              <a:rPr lang="fr-FR" sz="1100" b="1" i="1" dirty="0" smtClean="0">
                <a:solidFill>
                  <a:srgbClr val="666666"/>
                </a:solidFill>
              </a:rPr>
              <a:t>2015</a:t>
            </a:r>
            <a:r>
              <a:rPr lang="fr-FR" sz="1100" i="1" dirty="0" smtClean="0">
                <a:solidFill>
                  <a:srgbClr val="666666"/>
                </a:solidFill>
              </a:rPr>
              <a:t>, 14</a:t>
            </a:r>
            <a:endParaRPr lang="fr-FR" sz="1100" i="1" dirty="0">
              <a:solidFill>
                <a:srgbClr val="666666"/>
              </a:solidFill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494172"/>
              </p:ext>
            </p:extLst>
          </p:nvPr>
        </p:nvGraphicFramePr>
        <p:xfrm>
          <a:off x="323528" y="3823041"/>
          <a:ext cx="41322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" name="Graph" r:id="rId6" imgW="4131720" imgH="2879640" progId="Origin50.Graph">
                  <p:embed/>
                </p:oleObj>
              </mc:Choice>
              <mc:Fallback>
                <p:oleObj name="Graph" r:id="rId6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3823041"/>
                        <a:ext cx="4132263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4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co-solvent</a:t>
            </a:r>
            <a:r>
              <a:rPr lang="fr-FR" dirty="0" smtClean="0"/>
              <a:t> addition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7020272" y="159091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C00000"/>
                </a:solidFill>
              </a:rPr>
              <a:t>Optimum </a:t>
            </a:r>
            <a:r>
              <a:rPr lang="fr-FR" sz="2000" dirty="0" err="1" smtClean="0">
                <a:solidFill>
                  <a:srgbClr val="C00000"/>
                </a:solidFill>
              </a:rPr>
              <a:t>co-solvent</a:t>
            </a:r>
            <a:r>
              <a:rPr lang="fr-FR" sz="2000" dirty="0" smtClean="0">
                <a:solidFill>
                  <a:srgbClr val="C00000"/>
                </a:solidFill>
              </a:rPr>
              <a:t> concentration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190002"/>
              </p:ext>
            </p:extLst>
          </p:nvPr>
        </p:nvGraphicFramePr>
        <p:xfrm>
          <a:off x="-324544" y="3789040"/>
          <a:ext cx="41322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" name="Graph" r:id="rId3" imgW="4131720" imgH="2879640" progId="Origin50.Graph">
                  <p:embed/>
                </p:oleObj>
              </mc:Choice>
              <mc:Fallback>
                <p:oleObj name="Graph" r:id="rId3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4544" y="3789040"/>
                        <a:ext cx="4132263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00276"/>
              </p:ext>
            </p:extLst>
          </p:nvPr>
        </p:nvGraphicFramePr>
        <p:xfrm>
          <a:off x="3176041" y="3789635"/>
          <a:ext cx="41322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0" name="Graph" r:id="rId5" imgW="4131720" imgH="2879640" progId="Origin50.Graph">
                  <p:embed/>
                </p:oleObj>
              </mc:Choice>
              <mc:Fallback>
                <p:oleObj name="Graph" r:id="rId5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6041" y="3789635"/>
                        <a:ext cx="4132263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ZoneTexte 48"/>
          <p:cNvSpPr txBox="1"/>
          <p:nvPr/>
        </p:nvSpPr>
        <p:spPr>
          <a:xfrm>
            <a:off x="994152" y="3645024"/>
            <a:ext cx="141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Without</a:t>
            </a:r>
            <a:r>
              <a:rPr lang="fr-F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NMP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450536" y="3645024"/>
            <a:ext cx="141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fr-F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NMP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876256" y="450912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olidFill>
                  <a:srgbClr val="C00000"/>
                </a:solidFill>
              </a:rPr>
              <a:t>Polymerization</a:t>
            </a:r>
            <a:r>
              <a:rPr lang="fr-FR" sz="2000" dirty="0" smtClean="0">
                <a:solidFill>
                  <a:srgbClr val="C00000"/>
                </a:solidFill>
              </a:rPr>
              <a:t> rate </a:t>
            </a:r>
            <a:r>
              <a:rPr lang="fr-FR" sz="2000" dirty="0" err="1" smtClean="0">
                <a:solidFill>
                  <a:srgbClr val="C00000"/>
                </a:solidFill>
              </a:rPr>
              <a:t>slowed</a:t>
            </a:r>
            <a:r>
              <a:rPr lang="fr-FR" sz="2000" dirty="0" smtClean="0">
                <a:solidFill>
                  <a:srgbClr val="C00000"/>
                </a:solidFill>
              </a:rPr>
              <a:t> down</a:t>
            </a:r>
            <a:endParaRPr lang="fr-FR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436878"/>
              </p:ext>
            </p:extLst>
          </p:nvPr>
        </p:nvGraphicFramePr>
        <p:xfrm>
          <a:off x="179512" y="970105"/>
          <a:ext cx="3528393" cy="245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1" name="Graph" r:id="rId7" imgW="4131720" imgH="2879640" progId="Origin50.Graph">
                  <p:embed/>
                </p:oleObj>
              </mc:Choice>
              <mc:Fallback>
                <p:oleObj name="Graph" r:id="rId7" imgW="4131720" imgH="2879640" progId="Origin50.Graph">
                  <p:embed/>
                  <p:pic>
                    <p:nvPicPr>
                      <p:cNvPr id="0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70105"/>
                        <a:ext cx="3528393" cy="2458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01588"/>
              </p:ext>
            </p:extLst>
          </p:nvPr>
        </p:nvGraphicFramePr>
        <p:xfrm>
          <a:off x="3635896" y="865510"/>
          <a:ext cx="3528392" cy="245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Graph" r:id="rId9" imgW="4131720" imgH="2879640" progId="Origin50.Graph">
                  <p:embed/>
                </p:oleObj>
              </mc:Choice>
              <mc:Fallback>
                <p:oleObj name="Graph" r:id="rId9" imgW="4131720" imgH="2879640" progId="Origin50.Graph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865510"/>
                        <a:ext cx="3528392" cy="2458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9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0" grpId="0"/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Improving</a:t>
            </a:r>
            <a:r>
              <a:rPr lang="fr-FR" dirty="0" smtClean="0"/>
              <a:t> the </a:t>
            </a:r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3839515" y="1162746"/>
            <a:ext cx="5253992" cy="1093862"/>
          </a:xfrm>
          <a:prstGeom prst="rect">
            <a:avLst/>
          </a:prstGeom>
          <a:ln>
            <a:solidFill>
              <a:schemeClr val="bg2"/>
            </a:solidFill>
            <a:prstDash val="dash"/>
          </a:ln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 smtClean="0"/>
              <a:t>PEDOT:OTf</a:t>
            </a:r>
            <a:r>
              <a:rPr lang="en-US" dirty="0" smtClean="0"/>
              <a:t> </a:t>
            </a:r>
          </a:p>
          <a:p>
            <a:pPr lvl="3"/>
            <a:r>
              <a:rPr lang="el-GR" dirty="0" smtClean="0"/>
              <a:t>σ</a:t>
            </a:r>
            <a:r>
              <a:rPr lang="fr-FR" dirty="0" smtClean="0"/>
              <a:t> =</a:t>
            </a:r>
            <a:r>
              <a:rPr lang="en-US" dirty="0"/>
              <a:t> 1218 S.cm</a:t>
            </a:r>
            <a:r>
              <a:rPr lang="en-US" baseline="30000" dirty="0"/>
              <a:t>-1</a:t>
            </a:r>
          </a:p>
          <a:p>
            <a:pPr marL="0" lvl="1" indent="0">
              <a:buNone/>
            </a:pPr>
            <a:r>
              <a:rPr lang="en-US" i="1" dirty="0" smtClean="0"/>
              <a:t>	</a:t>
            </a:r>
            <a:r>
              <a:rPr lang="en-US" sz="1200" i="1" dirty="0" smtClean="0"/>
              <a:t>N. Massonnet, A. </a:t>
            </a:r>
            <a:r>
              <a:rPr lang="en-US" sz="1200" i="1" dirty="0" err="1" smtClean="0"/>
              <a:t>Carella</a:t>
            </a:r>
            <a:r>
              <a:rPr lang="en-US" sz="1200" i="1" dirty="0" smtClean="0"/>
              <a:t> </a:t>
            </a:r>
            <a:r>
              <a:rPr lang="en-US" sz="1200" i="1" dirty="0"/>
              <a:t>et al., </a:t>
            </a:r>
            <a:r>
              <a:rPr lang="de-DE" sz="1200" i="1" dirty="0" smtClean="0"/>
              <a:t>Chemical Science, </a:t>
            </a:r>
            <a:r>
              <a:rPr lang="de-DE" sz="1200" b="1" i="1" dirty="0"/>
              <a:t>2015</a:t>
            </a:r>
            <a:r>
              <a:rPr lang="de-DE" sz="1200" i="1" dirty="0"/>
              <a:t>, </a:t>
            </a:r>
            <a:r>
              <a:rPr lang="de-DE" sz="1200" i="1" dirty="0" smtClean="0"/>
              <a:t>6</a:t>
            </a:r>
            <a:endParaRPr lang="en-US" dirty="0" smtClean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9"/>
          <a:stretch>
            <a:fillRect/>
          </a:stretch>
        </p:blipFill>
        <p:spPr bwMode="auto">
          <a:xfrm>
            <a:off x="219674" y="1033016"/>
            <a:ext cx="3695700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9"/>
          <a:stretch>
            <a:fillRect/>
          </a:stretch>
        </p:blipFill>
        <p:spPr bwMode="auto">
          <a:xfrm>
            <a:off x="219674" y="1033016"/>
            <a:ext cx="3695700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4" y="2187129"/>
            <a:ext cx="369570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596345" y="1249040"/>
            <a:ext cx="814189" cy="958106"/>
            <a:chOff x="3707904" y="4980141"/>
            <a:chExt cx="814189" cy="958106"/>
          </a:xfrm>
        </p:grpSpPr>
        <p:cxnSp>
          <p:nvCxnSpPr>
            <p:cNvPr id="15" name="Connecteur droit 14"/>
            <p:cNvCxnSpPr>
              <a:endCxn id="21" idx="0"/>
            </p:cNvCxnSpPr>
            <p:nvPr/>
          </p:nvCxnSpPr>
          <p:spPr>
            <a:xfrm>
              <a:off x="4139952" y="5229200"/>
              <a:ext cx="4856" cy="43204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3911538" y="5314419"/>
              <a:ext cx="228414" cy="13080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>
              <a:endCxn id="18" idx="1"/>
            </p:cNvCxnSpPr>
            <p:nvPr/>
          </p:nvCxnSpPr>
          <p:spPr>
            <a:xfrm flipV="1">
              <a:off x="4139952" y="5299278"/>
              <a:ext cx="238125" cy="14595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4378077" y="5168473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707904" y="5183614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025745" y="4980141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911538" y="5661248"/>
              <a:ext cx="466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SO</a:t>
              </a:r>
              <a:r>
                <a:rPr lang="fr-FR" sz="700" b="1" dirty="0"/>
                <a:t>3</a:t>
              </a:r>
              <a:endParaRPr lang="fr-FR" sz="1200" b="1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797352" y="1269628"/>
            <a:ext cx="814189" cy="958106"/>
            <a:chOff x="3707904" y="4980141"/>
            <a:chExt cx="814189" cy="958106"/>
          </a:xfrm>
        </p:grpSpPr>
        <p:cxnSp>
          <p:nvCxnSpPr>
            <p:cNvPr id="23" name="Connecteur droit 22"/>
            <p:cNvCxnSpPr>
              <a:endCxn id="29" idx="0"/>
            </p:cNvCxnSpPr>
            <p:nvPr/>
          </p:nvCxnSpPr>
          <p:spPr>
            <a:xfrm>
              <a:off x="4139952" y="5229200"/>
              <a:ext cx="4856" cy="43204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3911538" y="5314419"/>
              <a:ext cx="228414" cy="13080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endCxn id="26" idx="1"/>
            </p:cNvCxnSpPr>
            <p:nvPr/>
          </p:nvCxnSpPr>
          <p:spPr>
            <a:xfrm flipV="1">
              <a:off x="4139952" y="5299278"/>
              <a:ext cx="238125" cy="14595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4378077" y="5168473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707904" y="5183614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025745" y="4980141"/>
              <a:ext cx="144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F</a:t>
              </a:r>
              <a:endParaRPr lang="fr-FR" sz="1100" b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911538" y="5661248"/>
              <a:ext cx="466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SO</a:t>
              </a:r>
              <a:r>
                <a:rPr lang="fr-FR" sz="700" b="1" dirty="0" smtClean="0"/>
                <a:t>3</a:t>
              </a:r>
              <a:endParaRPr lang="fr-FR" sz="1200" b="1" dirty="0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91" y="1851109"/>
            <a:ext cx="247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76" y="1860337"/>
            <a:ext cx="247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97" r="1503" b="1079"/>
          <a:stretch/>
        </p:blipFill>
        <p:spPr bwMode="auto">
          <a:xfrm>
            <a:off x="386982" y="3708510"/>
            <a:ext cx="3456384" cy="261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214191" y="6352061"/>
            <a:ext cx="4349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rgbClr val="666666"/>
                </a:solidFill>
              </a:rPr>
              <a:t>J. </a:t>
            </a:r>
            <a:r>
              <a:rPr lang="fr-FR" sz="1200" i="1" dirty="0">
                <a:solidFill>
                  <a:srgbClr val="666666"/>
                </a:solidFill>
              </a:rPr>
              <a:t>Xu et. Al, </a:t>
            </a:r>
            <a:r>
              <a:rPr lang="fr-FR" sz="1200" i="1" dirty="0" smtClean="0">
                <a:solidFill>
                  <a:srgbClr val="666666"/>
                </a:solidFill>
              </a:rPr>
              <a:t>Advanced </a:t>
            </a:r>
            <a:r>
              <a:rPr lang="fr-FR" sz="1200" i="1" dirty="0" err="1" smtClean="0">
                <a:solidFill>
                  <a:srgbClr val="666666"/>
                </a:solidFill>
              </a:rPr>
              <a:t>Electronic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Materials</a:t>
            </a:r>
            <a:r>
              <a:rPr lang="fr-FR" sz="1200" i="1" dirty="0" smtClean="0">
                <a:solidFill>
                  <a:srgbClr val="666666"/>
                </a:solidFill>
              </a:rPr>
              <a:t>, </a:t>
            </a:r>
            <a:r>
              <a:rPr lang="fr-FR" sz="1200" b="1" i="1" dirty="0">
                <a:solidFill>
                  <a:srgbClr val="666666"/>
                </a:solidFill>
              </a:rPr>
              <a:t>2015</a:t>
            </a:r>
            <a:r>
              <a:rPr lang="fr-FR" sz="1200" i="1" dirty="0">
                <a:solidFill>
                  <a:srgbClr val="666666"/>
                </a:solidFill>
              </a:rPr>
              <a:t>, </a:t>
            </a:r>
            <a:r>
              <a:rPr lang="fr-FR" sz="1200" i="1" dirty="0" smtClean="0">
                <a:solidFill>
                  <a:srgbClr val="666666"/>
                </a:solidFill>
              </a:rPr>
              <a:t>1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35" name="Flèche vers le haut 34"/>
          <p:cNvSpPr/>
          <p:nvPr/>
        </p:nvSpPr>
        <p:spPr>
          <a:xfrm rot="11730074">
            <a:off x="5759219" y="2261205"/>
            <a:ext cx="276417" cy="1187664"/>
          </a:xfrm>
          <a:prstGeom prst="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haut 35"/>
          <p:cNvSpPr/>
          <p:nvPr/>
        </p:nvSpPr>
        <p:spPr>
          <a:xfrm rot="4668838">
            <a:off x="4175877" y="4147852"/>
            <a:ext cx="269078" cy="897528"/>
          </a:xfrm>
          <a:prstGeom prst="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8963000">
            <a:off x="4656993" y="3703466"/>
            <a:ext cx="1140985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b="1" dirty="0" err="1"/>
              <a:t>Strategy</a:t>
            </a:r>
            <a:endParaRPr lang="fr-FR" b="1" dirty="0"/>
          </a:p>
        </p:txBody>
      </p:sp>
      <p:sp>
        <p:nvSpPr>
          <p:cNvPr id="39" name="Espace réservé du contenu 10"/>
          <p:cNvSpPr txBox="1">
            <a:spLocks/>
          </p:cNvSpPr>
          <p:nvPr/>
        </p:nvSpPr>
        <p:spPr bwMode="gray">
          <a:xfrm>
            <a:off x="5436096" y="4100991"/>
            <a:ext cx="3949500" cy="1407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err="1" smtClean="0"/>
              <a:t>Improving</a:t>
            </a:r>
            <a:r>
              <a:rPr lang="fr-FR" dirty="0" smtClean="0"/>
              <a:t> the </a:t>
            </a:r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conductivity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:</a:t>
            </a:r>
          </a:p>
          <a:p>
            <a:pPr marL="647700" lvl="2" indent="-285750">
              <a:buFont typeface="Courier New" panose="02070309020205020404" pitchFamily="49" charset="0"/>
              <a:buChar char="o"/>
            </a:pPr>
            <a:r>
              <a:rPr lang="fr-FR" dirty="0" err="1" smtClean="0"/>
              <a:t>Solvent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endParaRPr lang="fr-FR" dirty="0" smtClean="0"/>
          </a:p>
          <a:p>
            <a:pPr marL="647700" lvl="2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Acid </a:t>
            </a:r>
            <a:r>
              <a:rPr lang="fr-FR" dirty="0" err="1" smtClean="0"/>
              <a:t>treatment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characterization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514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1753 -0.0472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/>
      <p:bldP spid="35" grpId="0" animBg="1"/>
      <p:bldP spid="36" grpId="0" animBg="1"/>
      <p:bldP spid="8" grpId="0" animBg="1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Experiments</a:t>
            </a:r>
            <a:r>
              <a:rPr lang="fr-FR" dirty="0" smtClean="0"/>
              <a:t> &amp; </a:t>
            </a:r>
            <a:r>
              <a:rPr lang="fr-FR" dirty="0" err="1" smtClean="0"/>
              <a:t>characterizatio</a:t>
            </a:r>
            <a:r>
              <a:rPr lang="fr-FR" dirty="0" err="1"/>
              <a:t>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 err="1" smtClean="0"/>
              <a:t>December</a:t>
            </a:r>
            <a:r>
              <a:rPr lang="fr-FR" dirty="0" smtClean="0"/>
              <a:t> 4., 2017</a:t>
            </a:r>
            <a:endParaRPr lang="fr-FR" dirty="0"/>
          </a:p>
        </p:txBody>
      </p:sp>
      <p:grpSp>
        <p:nvGrpSpPr>
          <p:cNvPr id="69" name="Groupe 68"/>
          <p:cNvGrpSpPr/>
          <p:nvPr/>
        </p:nvGrpSpPr>
        <p:grpSpPr>
          <a:xfrm>
            <a:off x="-20275" y="3068960"/>
            <a:ext cx="4232235" cy="2184464"/>
            <a:chOff x="-20275" y="3068960"/>
            <a:chExt cx="4232235" cy="2184464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0" y="3253626"/>
              <a:ext cx="4102468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-20275" y="3068960"/>
              <a:ext cx="2664296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err="1" smtClean="0"/>
                <a:t>Cosolvent</a:t>
              </a:r>
              <a:r>
                <a:rPr lang="fr-FR" dirty="0" smtClean="0"/>
                <a:t> addition</a:t>
              </a:r>
              <a:endParaRPr lang="fr-FR" dirty="0"/>
            </a:p>
          </p:txBody>
        </p:sp>
        <p:grpSp>
          <p:nvGrpSpPr>
            <p:cNvPr id="52" name="Groupe 51"/>
            <p:cNvGrpSpPr/>
            <p:nvPr/>
          </p:nvGrpSpPr>
          <p:grpSpPr>
            <a:xfrm>
              <a:off x="142898" y="3420914"/>
              <a:ext cx="4069062" cy="1832510"/>
              <a:chOff x="142898" y="3420914"/>
              <a:chExt cx="4069062" cy="1832510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142898" y="3420914"/>
                <a:ext cx="4069062" cy="1832510"/>
                <a:chOff x="2966518" y="3971616"/>
                <a:chExt cx="4069062" cy="1832510"/>
              </a:xfrm>
            </p:grpSpPr>
            <p:grpSp>
              <p:nvGrpSpPr>
                <p:cNvPr id="41" name="Groupe 40"/>
                <p:cNvGrpSpPr/>
                <p:nvPr/>
              </p:nvGrpSpPr>
              <p:grpSpPr>
                <a:xfrm>
                  <a:off x="3912914" y="3971616"/>
                  <a:ext cx="1095217" cy="1247735"/>
                  <a:chOff x="4500140" y="3743449"/>
                  <a:chExt cx="1095217" cy="1247735"/>
                </a:xfrm>
              </p:grpSpPr>
              <p:pic>
                <p:nvPicPr>
                  <p:cNvPr id="47" name="Picture 2" descr="http://www.whitemagic.com.au/images/products/bottlejars/clearglass-vial-blacklid-1dram.gi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00140" y="3743449"/>
                    <a:ext cx="1095217" cy="124773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8" name="Rectangle 47"/>
                  <p:cNvSpPr/>
                  <p:nvPr/>
                </p:nvSpPr>
                <p:spPr>
                  <a:xfrm>
                    <a:off x="4838992" y="4432805"/>
                    <a:ext cx="354453" cy="37645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Oval 32"/>
                  <p:cNvSpPr/>
                  <p:nvPr/>
                </p:nvSpPr>
                <p:spPr>
                  <a:xfrm>
                    <a:off x="4838990" y="4753540"/>
                    <a:ext cx="354455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Oval 33"/>
                  <p:cNvSpPr/>
                  <p:nvPr/>
                </p:nvSpPr>
                <p:spPr>
                  <a:xfrm>
                    <a:off x="4838992" y="4366710"/>
                    <a:ext cx="354454" cy="132188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ckwell" panose="020606030202050204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2" name="ZoneTexte 41"/>
                <p:cNvSpPr txBox="1"/>
                <p:nvPr/>
              </p:nvSpPr>
              <p:spPr>
                <a:xfrm>
                  <a:off x="3869803" y="5219351"/>
                  <a:ext cx="110332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Oxidative</a:t>
                  </a:r>
                  <a:r>
                    <a:rPr lang="fr-F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solution</a:t>
                  </a:r>
                  <a:endPara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5712874" y="4434677"/>
                  <a:ext cx="13227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err="1" smtClean="0">
                      <a:solidFill>
                        <a:srgbClr val="FF0000"/>
                      </a:solidFill>
                    </a:rPr>
                    <a:t>PEDOT:OTf</a:t>
                  </a:r>
                  <a:r>
                    <a:rPr lang="fr-FR" sz="16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4" name="Flèche droite 43"/>
                <p:cNvSpPr/>
                <p:nvPr/>
              </p:nvSpPr>
              <p:spPr>
                <a:xfrm>
                  <a:off x="4682391" y="4556194"/>
                  <a:ext cx="1057045" cy="227888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  <a:prstDash val="dashDot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2966518" y="4153664"/>
                  <a:ext cx="110332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NMP addition</a:t>
                  </a:r>
                  <a:endPara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51" name="Flèche courbée vers le haut 50"/>
              <p:cNvSpPr/>
              <p:nvPr/>
            </p:nvSpPr>
            <p:spPr>
              <a:xfrm>
                <a:off x="551600" y="4563193"/>
                <a:ext cx="963872" cy="292387"/>
              </a:xfrm>
              <a:prstGeom prst="curvedUpArrow">
                <a:avLst/>
              </a:prstGeom>
              <a:solidFill>
                <a:schemeClr val="bg2"/>
              </a:solidFill>
              <a:ln>
                <a:solidFill>
                  <a:srgbClr val="92D05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2" name="Groupe 71"/>
          <p:cNvGrpSpPr/>
          <p:nvPr/>
        </p:nvGrpSpPr>
        <p:grpSpPr>
          <a:xfrm>
            <a:off x="4102468" y="3068960"/>
            <a:ext cx="5006036" cy="2140170"/>
            <a:chOff x="4102468" y="3068960"/>
            <a:chExt cx="5006036" cy="2140170"/>
          </a:xfrm>
        </p:grpSpPr>
        <p:sp>
          <p:nvSpPr>
            <p:cNvPr id="64" name="Rectangle à coins arrondis 63"/>
            <p:cNvSpPr/>
            <p:nvPr/>
          </p:nvSpPr>
          <p:spPr>
            <a:xfrm>
              <a:off x="4211960" y="3253626"/>
              <a:ext cx="4896544" cy="1949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4102468" y="3068960"/>
              <a:ext cx="5006036" cy="2140170"/>
              <a:chOff x="4102468" y="3068960"/>
              <a:chExt cx="5006036" cy="2140170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4102468" y="3068960"/>
                <a:ext cx="2664296" cy="3693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Acid </a:t>
                </a:r>
                <a:r>
                  <a:rPr lang="fr-FR" dirty="0" err="1" smtClean="0"/>
                  <a:t>treatment</a:t>
                </a:r>
                <a:endParaRPr lang="fr-FR" dirty="0"/>
              </a:p>
            </p:txBody>
          </p:sp>
          <p:grpSp>
            <p:nvGrpSpPr>
              <p:cNvPr id="61" name="Groupe 60"/>
              <p:cNvGrpSpPr/>
              <p:nvPr/>
            </p:nvGrpSpPr>
            <p:grpSpPr>
              <a:xfrm>
                <a:off x="4211960" y="3438292"/>
                <a:ext cx="4896544" cy="1770838"/>
                <a:chOff x="3957336" y="3844145"/>
                <a:chExt cx="4896544" cy="1770838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4342553" y="4310454"/>
                  <a:ext cx="1080120" cy="924570"/>
                </a:xfrm>
                <a:prstGeom prst="rect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>
                <a:xfrm>
                  <a:off x="4083232" y="5270859"/>
                  <a:ext cx="17463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Substrate</a:t>
                  </a:r>
                  <a:r>
                    <a:rPr lang="fr-F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(glass)</a:t>
                  </a:r>
                  <a:endPara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5" name="ZoneTexte 54"/>
                <p:cNvSpPr txBox="1"/>
                <p:nvPr/>
              </p:nvSpPr>
              <p:spPr>
                <a:xfrm>
                  <a:off x="3957336" y="3858166"/>
                  <a:ext cx="1880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PEDOT:OTf-NMP</a:t>
                  </a:r>
                  <a:r>
                    <a:rPr lang="fr-F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film</a:t>
                  </a:r>
                  <a:endPara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6" name="Flèche droite 55"/>
                <p:cNvSpPr/>
                <p:nvPr/>
              </p:nvSpPr>
              <p:spPr>
                <a:xfrm>
                  <a:off x="5692535" y="4721111"/>
                  <a:ext cx="1224136" cy="195338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rgbClr val="92D050"/>
                  </a:solidFill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ZoneTexte 56"/>
                    <p:cNvSpPr txBox="1"/>
                    <p:nvPr/>
                  </p:nvSpPr>
                  <p:spPr>
                    <a:xfrm>
                      <a:off x="5459920" y="4405739"/>
                      <a:ext cx="181620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a:rPr lang="fr-FR" sz="16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F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𝑡𝐶𝑙</m:t>
                          </m:r>
                          <m:r>
                            <a:rPr lang="fr-FR" sz="1600" b="0" i="1" baseline="-2500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a14:m>
                      <a:r>
                        <a:rPr lang="fr-FR" sz="16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 CH</a:t>
                      </a:r>
                      <a:r>
                        <a:rPr lang="fr-FR" sz="16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r>
                        <a:rPr lang="fr-F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  <a:r>
                        <a:rPr lang="fr-FR" sz="16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fr-FR" sz="1600" baseline="-25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ZoneTexte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59920" y="4405739"/>
                      <a:ext cx="1816207" cy="338554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t="-5357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8" name="Rectangle 57"/>
                <p:cNvSpPr/>
                <p:nvPr/>
              </p:nvSpPr>
              <p:spPr>
                <a:xfrm>
                  <a:off x="7189747" y="4316024"/>
                  <a:ext cx="1080120" cy="924570"/>
                </a:xfrm>
                <a:prstGeom prst="rect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" name="ZoneTexte 58"/>
                <p:cNvSpPr txBox="1"/>
                <p:nvPr/>
              </p:nvSpPr>
              <p:spPr>
                <a:xfrm>
                  <a:off x="6930426" y="5276429"/>
                  <a:ext cx="17794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Substrate</a:t>
                  </a:r>
                  <a:r>
                    <a:rPr lang="fr-F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(glass)</a:t>
                  </a:r>
                  <a:endPara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0" name="ZoneTexte 59"/>
                <p:cNvSpPr txBox="1"/>
                <p:nvPr/>
              </p:nvSpPr>
              <p:spPr>
                <a:xfrm>
                  <a:off x="6827111" y="3844145"/>
                  <a:ext cx="20267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err="1" smtClean="0">
                      <a:solidFill>
                        <a:srgbClr val="FF0000"/>
                      </a:solidFill>
                    </a:rPr>
                    <a:t>PEDOT:OTf-Ox</a:t>
                  </a:r>
                  <a:r>
                    <a:rPr lang="fr-FR" sz="1600" dirty="0" smtClean="0">
                      <a:solidFill>
                        <a:srgbClr val="FF0000"/>
                      </a:solidFill>
                    </a:rPr>
                    <a:t> film</a:t>
                  </a:r>
                  <a:endParaRPr lang="fr-FR" sz="16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71" name="Groupe 70"/>
          <p:cNvGrpSpPr/>
          <p:nvPr/>
        </p:nvGrpSpPr>
        <p:grpSpPr>
          <a:xfrm>
            <a:off x="-20275" y="5250000"/>
            <a:ext cx="9344803" cy="1563376"/>
            <a:chOff x="-20275" y="5250000"/>
            <a:chExt cx="9344803" cy="1563376"/>
          </a:xfrm>
        </p:grpSpPr>
        <p:sp>
          <p:nvSpPr>
            <p:cNvPr id="67" name="Rectangle à coins arrondis 66"/>
            <p:cNvSpPr/>
            <p:nvPr/>
          </p:nvSpPr>
          <p:spPr>
            <a:xfrm>
              <a:off x="0" y="5441110"/>
              <a:ext cx="9108504" cy="13722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-20275" y="5250000"/>
              <a:ext cx="2664296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Proportions</a:t>
              </a:r>
              <a:endParaRPr lang="en-US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35582" y="5607801"/>
              <a:ext cx="91889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Oxidative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solution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without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NMP: PEG-PPG-PEG +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EtOH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(20 + 80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wt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%) + FeOTf</a:t>
              </a:r>
              <a:r>
                <a:rPr lang="fr-FR" sz="1600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(126mg/ml) </a:t>
              </a:r>
              <a:endPara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fr-F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Oxidative</a:t>
              </a: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solution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with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NMP: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x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wt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% NMP (</a:t>
              </a:r>
              <a:r>
                <a:rPr lang="fr-F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x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= 7.75, 8 or 8.5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depending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on the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humidity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level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</a:p>
            <a:p>
              <a:pPr marL="285750" indent="-285750">
                <a:buFontTx/>
                <a:buChar char="-"/>
              </a:pP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PtCl4 : 2.5 M in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nitromethane</a:t>
              </a:r>
              <a:r>
                <a:rPr lang="fr-F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fr-F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filtered</a:t>
              </a:r>
              <a:endPara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-63386" y="801442"/>
            <a:ext cx="9315905" cy="2175084"/>
            <a:chOff x="-63386" y="801442"/>
            <a:chExt cx="9315905" cy="2175084"/>
          </a:xfrm>
        </p:grpSpPr>
        <p:pic>
          <p:nvPicPr>
            <p:cNvPr id="23554" name="Picture 2" descr="See original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89" y="2430971"/>
              <a:ext cx="1031315" cy="51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-63386" y="801442"/>
              <a:ext cx="9315905" cy="2175084"/>
              <a:chOff x="-63386" y="801442"/>
              <a:chExt cx="9315905" cy="2175084"/>
            </a:xfrm>
          </p:grpSpPr>
          <p:grpSp>
            <p:nvGrpSpPr>
              <p:cNvPr id="68" name="Groupe 67"/>
              <p:cNvGrpSpPr/>
              <p:nvPr/>
            </p:nvGrpSpPr>
            <p:grpSpPr>
              <a:xfrm>
                <a:off x="-63386" y="801442"/>
                <a:ext cx="9315905" cy="2175084"/>
                <a:chOff x="-63386" y="801442"/>
                <a:chExt cx="9315905" cy="2175084"/>
              </a:xfrm>
            </p:grpSpPr>
            <p:sp>
              <p:nvSpPr>
                <p:cNvPr id="62" name="Rectangle à coins arrondis 61"/>
                <p:cNvSpPr/>
                <p:nvPr/>
              </p:nvSpPr>
              <p:spPr>
                <a:xfrm>
                  <a:off x="0" y="908720"/>
                  <a:ext cx="9143999" cy="2067806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" name="ZoneTexte 6"/>
                <p:cNvSpPr txBox="1"/>
                <p:nvPr/>
              </p:nvSpPr>
              <p:spPr>
                <a:xfrm>
                  <a:off x="0" y="801442"/>
                  <a:ext cx="2664296" cy="36933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Film </a:t>
                  </a:r>
                  <a:r>
                    <a:rPr lang="fr-FR" dirty="0" err="1" smtClean="0"/>
                    <a:t>deposition</a:t>
                  </a:r>
                  <a:endParaRPr lang="fr-FR" dirty="0"/>
                </a:p>
              </p:txBody>
            </p:sp>
            <p:grpSp>
              <p:nvGrpSpPr>
                <p:cNvPr id="15" name="Groupe 14"/>
                <p:cNvGrpSpPr/>
                <p:nvPr/>
              </p:nvGrpSpPr>
              <p:grpSpPr>
                <a:xfrm>
                  <a:off x="-63386" y="908720"/>
                  <a:ext cx="9315905" cy="2067806"/>
                  <a:chOff x="-109642" y="1296227"/>
                  <a:chExt cx="9315905" cy="2067806"/>
                </a:xfrm>
              </p:grpSpPr>
              <p:grpSp>
                <p:nvGrpSpPr>
                  <p:cNvPr id="16" name="Groupe 15"/>
                  <p:cNvGrpSpPr/>
                  <p:nvPr/>
                </p:nvGrpSpPr>
                <p:grpSpPr>
                  <a:xfrm>
                    <a:off x="-66531" y="1531523"/>
                    <a:ext cx="1095217" cy="1247735"/>
                    <a:chOff x="566951" y="1718036"/>
                    <a:chExt cx="1095217" cy="1247735"/>
                  </a:xfrm>
                </p:grpSpPr>
                <p:pic>
                  <p:nvPicPr>
                    <p:cNvPr id="36" name="Picture 2" descr="http://www.whitemagic.com.au/images/products/bottlejars/clearglass-vial-blacklid-1dram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66951" y="1718036"/>
                      <a:ext cx="1095217" cy="124773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905803" y="2407392"/>
                      <a:ext cx="354453" cy="376458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" name="Oval 32"/>
                    <p:cNvSpPr/>
                    <p:nvPr/>
                  </p:nvSpPr>
                  <p:spPr>
                    <a:xfrm>
                      <a:off x="905801" y="2728127"/>
                      <a:ext cx="354455" cy="132188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" name="Oval 33"/>
                    <p:cNvSpPr/>
                    <p:nvPr/>
                  </p:nvSpPr>
                  <p:spPr>
                    <a:xfrm>
                      <a:off x="905803" y="2341297"/>
                      <a:ext cx="354454" cy="132188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" name="Groupe 16"/>
                  <p:cNvGrpSpPr/>
                  <p:nvPr/>
                </p:nvGrpSpPr>
                <p:grpSpPr>
                  <a:xfrm>
                    <a:off x="2153518" y="1657196"/>
                    <a:ext cx="979282" cy="1061114"/>
                    <a:chOff x="3419872" y="1785978"/>
                    <a:chExt cx="979282" cy="1061114"/>
                  </a:xfrm>
                </p:grpSpPr>
                <p:pic>
                  <p:nvPicPr>
                    <p:cNvPr id="32" name="Picture 20" descr="http://taitec.net/images/products/NR1-2-3_P56_ZU1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0689" r="53660"/>
                    <a:stretch/>
                  </p:blipFill>
                  <p:spPr bwMode="auto">
                    <a:xfrm>
                      <a:off x="3419872" y="1785978"/>
                      <a:ext cx="979282" cy="105145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3" name="Rectangle 32"/>
                    <p:cNvSpPr/>
                    <p:nvPr/>
                  </p:nvSpPr>
                  <p:spPr>
                    <a:xfrm rot="2265947">
                      <a:off x="3580667" y="2194162"/>
                      <a:ext cx="290186" cy="581490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Freeform 23"/>
                    <p:cNvSpPr/>
                    <p:nvPr/>
                  </p:nvSpPr>
                  <p:spPr>
                    <a:xfrm>
                      <a:off x="3419872" y="2632025"/>
                      <a:ext cx="294469" cy="215067"/>
                    </a:xfrm>
                    <a:custGeom>
                      <a:avLst/>
                      <a:gdLst>
                        <a:gd name="connsiteX0" fmla="*/ 25698 w 424325"/>
                        <a:gd name="connsiteY0" fmla="*/ 152 h 374080"/>
                        <a:gd name="connsiteX1" fmla="*/ 35426 w 424325"/>
                        <a:gd name="connsiteY1" fmla="*/ 253071 h 374080"/>
                        <a:gd name="connsiteX2" fmla="*/ 45154 w 424325"/>
                        <a:gd name="connsiteY2" fmla="*/ 340620 h 374080"/>
                        <a:gd name="connsiteX3" fmla="*/ 84064 w 424325"/>
                        <a:gd name="connsiteY3" fmla="*/ 369803 h 374080"/>
                        <a:gd name="connsiteX4" fmla="*/ 142430 w 424325"/>
                        <a:gd name="connsiteY4" fmla="*/ 369803 h 374080"/>
                        <a:gd name="connsiteX5" fmla="*/ 288345 w 424325"/>
                        <a:gd name="connsiteY5" fmla="*/ 330893 h 374080"/>
                        <a:gd name="connsiteX6" fmla="*/ 366166 w 424325"/>
                        <a:gd name="connsiteY6" fmla="*/ 291982 h 374080"/>
                        <a:gd name="connsiteX7" fmla="*/ 405077 w 424325"/>
                        <a:gd name="connsiteY7" fmla="*/ 291982 h 374080"/>
                        <a:gd name="connsiteX8" fmla="*/ 25698 w 424325"/>
                        <a:gd name="connsiteY8" fmla="*/ 152 h 374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4325" h="374080">
                          <a:moveTo>
                            <a:pt x="25698" y="152"/>
                          </a:moveTo>
                          <a:cubicBezTo>
                            <a:pt x="-35910" y="-6333"/>
                            <a:pt x="32183" y="196326"/>
                            <a:pt x="35426" y="253071"/>
                          </a:cubicBezTo>
                          <a:cubicBezTo>
                            <a:pt x="38669" y="309816"/>
                            <a:pt x="37048" y="321165"/>
                            <a:pt x="45154" y="340620"/>
                          </a:cubicBezTo>
                          <a:cubicBezTo>
                            <a:pt x="53260" y="360075"/>
                            <a:pt x="67851" y="364939"/>
                            <a:pt x="84064" y="369803"/>
                          </a:cubicBezTo>
                          <a:cubicBezTo>
                            <a:pt x="100277" y="374667"/>
                            <a:pt x="108383" y="376288"/>
                            <a:pt x="142430" y="369803"/>
                          </a:cubicBezTo>
                          <a:cubicBezTo>
                            <a:pt x="176477" y="363318"/>
                            <a:pt x="251056" y="343863"/>
                            <a:pt x="288345" y="330893"/>
                          </a:cubicBezTo>
                          <a:cubicBezTo>
                            <a:pt x="325634" y="317923"/>
                            <a:pt x="346711" y="298467"/>
                            <a:pt x="366166" y="291982"/>
                          </a:cubicBezTo>
                          <a:cubicBezTo>
                            <a:pt x="385621" y="285497"/>
                            <a:pt x="458579" y="337378"/>
                            <a:pt x="405077" y="291982"/>
                          </a:cubicBezTo>
                          <a:cubicBezTo>
                            <a:pt x="351575" y="246586"/>
                            <a:pt x="87306" y="6637"/>
                            <a:pt x="25698" y="152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Oval 24"/>
                    <p:cNvSpPr/>
                    <p:nvPr/>
                  </p:nvSpPr>
                  <p:spPr>
                    <a:xfrm>
                      <a:off x="3635575" y="2278147"/>
                      <a:ext cx="382948" cy="139333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-109642" y="2779258"/>
                    <a:ext cx="110332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Oxidative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solution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9" name="ZoneTexte 18"/>
                  <p:cNvSpPr txBox="1"/>
                  <p:nvPr/>
                </p:nvSpPr>
                <p:spPr>
                  <a:xfrm>
                    <a:off x="880542" y="1547843"/>
                    <a:ext cx="122413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Addition of EDOT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0" name="Flèche droite 19"/>
                  <p:cNvSpPr/>
                  <p:nvPr/>
                </p:nvSpPr>
                <p:spPr>
                  <a:xfrm>
                    <a:off x="3135851" y="2116155"/>
                    <a:ext cx="1224136" cy="195338"/>
                  </a:xfrm>
                  <a:prstGeom prst="rightArrow">
                    <a:avLst/>
                  </a:prstGeom>
                  <a:solidFill>
                    <a:schemeClr val="bg2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" name="ZoneTexte 20"/>
                  <p:cNvSpPr txBox="1"/>
                  <p:nvPr/>
                </p:nvSpPr>
                <p:spPr>
                  <a:xfrm>
                    <a:off x="2901661" y="1670953"/>
                    <a:ext cx="17281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Spin </a:t>
                    </a:r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coating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4848300" y="1751539"/>
                    <a:ext cx="1080120" cy="924570"/>
                  </a:xfrm>
                  <a:prstGeom prst="rect">
                    <a:avLst/>
                  </a:prstGeom>
                  <a:ln w="34925">
                    <a:solidFill>
                      <a:srgbClr val="FFFFFF"/>
                    </a:solidFill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4596271" y="2708920"/>
                    <a:ext cx="191669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Substrate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(glass)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4" name="Flèche droite 23"/>
                  <p:cNvSpPr/>
                  <p:nvPr/>
                </p:nvSpPr>
                <p:spPr>
                  <a:xfrm>
                    <a:off x="885700" y="2118955"/>
                    <a:ext cx="1224136" cy="195338"/>
                  </a:xfrm>
                  <a:prstGeom prst="rightArrow">
                    <a:avLst/>
                  </a:prstGeom>
                  <a:solidFill>
                    <a:schemeClr val="bg2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4414267" y="1296227"/>
                    <a:ext cx="183718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Non </a:t>
                    </a:r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fully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oxidized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deposited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film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7753114" y="1748515"/>
                    <a:ext cx="1080120" cy="924570"/>
                  </a:xfrm>
                  <a:prstGeom prst="rect">
                    <a:avLst/>
                  </a:prstGeom>
                  <a:ln w="34925">
                    <a:solidFill>
                      <a:srgbClr val="FFFFFF"/>
                    </a:solidFill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7398114" y="2708920"/>
                    <a:ext cx="180814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Substrate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(glass)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ZoneTexte 27"/>
                  <p:cNvSpPr txBox="1"/>
                  <p:nvPr/>
                </p:nvSpPr>
                <p:spPr>
                  <a:xfrm>
                    <a:off x="7573094" y="1296227"/>
                    <a:ext cx="151216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err="1" smtClean="0">
                        <a:solidFill>
                          <a:srgbClr val="FF0000"/>
                        </a:solidFill>
                      </a:rPr>
                      <a:t>PEDOT:OTf</a:t>
                    </a:r>
                    <a:r>
                      <a:rPr lang="fr-FR" sz="1600" dirty="0" smtClean="0">
                        <a:solidFill>
                          <a:srgbClr val="FF0000"/>
                        </a:solidFill>
                      </a:rPr>
                      <a:t> film</a:t>
                    </a:r>
                    <a:endParaRPr lang="fr-FR" sz="16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1835696" y="2779258"/>
                    <a:ext cx="122458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EDOT formulation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0" name="Flèche droite 29"/>
                  <p:cNvSpPr/>
                  <p:nvPr/>
                </p:nvSpPr>
                <p:spPr>
                  <a:xfrm>
                    <a:off x="6228184" y="2170886"/>
                    <a:ext cx="1224136" cy="195338"/>
                  </a:xfrm>
                  <a:prstGeom prst="rightArrow">
                    <a:avLst/>
                  </a:prstGeom>
                  <a:solidFill>
                    <a:schemeClr val="bg2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5943167" y="1698870"/>
                    <a:ext cx="172819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Heating</a:t>
                    </a:r>
                    <a:r>
                      <a:rPr lang="fr-F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@ 70°C</a:t>
                    </a:r>
                    <a:endParaRPr lang="fr-F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11" name="Forme libre 10"/>
              <p:cNvSpPr/>
              <p:nvPr/>
            </p:nvSpPr>
            <p:spPr>
              <a:xfrm>
                <a:off x="2457450" y="1647825"/>
                <a:ext cx="266700" cy="133350"/>
              </a:xfrm>
              <a:custGeom>
                <a:avLst/>
                <a:gdLst>
                  <a:gd name="connsiteX0" fmla="*/ 0 w 266700"/>
                  <a:gd name="connsiteY0" fmla="*/ 133350 h 133350"/>
                  <a:gd name="connsiteX1" fmla="*/ 114300 w 266700"/>
                  <a:gd name="connsiteY1" fmla="*/ 0 h 133350"/>
                  <a:gd name="connsiteX2" fmla="*/ 266700 w 266700"/>
                  <a:gd name="connsiteY2" fmla="*/ 114300 h 133350"/>
                  <a:gd name="connsiteX3" fmla="*/ 152400 w 266700"/>
                  <a:gd name="connsiteY3" fmla="*/ 104775 h 133350"/>
                  <a:gd name="connsiteX4" fmla="*/ 0 w 266700"/>
                  <a:gd name="connsiteY4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133350">
                    <a:moveTo>
                      <a:pt x="0" y="133350"/>
                    </a:moveTo>
                    <a:lnTo>
                      <a:pt x="114300" y="0"/>
                    </a:lnTo>
                    <a:lnTo>
                      <a:pt x="266700" y="114300"/>
                    </a:lnTo>
                    <a:lnTo>
                      <a:pt x="152400" y="104775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2530" name="Picture 2" descr="See original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613" y="2122940"/>
              <a:ext cx="380700" cy="54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532" name="Picture 4" descr="See original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7" y="4138155"/>
            <a:ext cx="610405" cy="6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5802559" y="451805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Heating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@ 70°C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pic>
        <p:nvPicPr>
          <p:cNvPr id="7" name="Picture 4" descr="Microsoft on the Top 10 Most Innovative Internet of Things IoT companies according to rank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60" y="1743995"/>
            <a:ext cx="2559559" cy="22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52" y="1672104"/>
            <a:ext cx="3356616" cy="25184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123" y="5134485"/>
            <a:ext cx="2859192" cy="16214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840" y="7300662"/>
            <a:ext cx="2266950" cy="2019300"/>
          </a:xfrm>
          <a:prstGeom prst="rect">
            <a:avLst/>
          </a:prstGeom>
        </p:spPr>
      </p:pic>
      <p:pic>
        <p:nvPicPr>
          <p:cNvPr id="22532" name="Picture 4" descr="See original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90" y="5134485"/>
            <a:ext cx="2961547" cy="170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80968" y="1116733"/>
            <a:ext cx="7285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chemeClr val="tx2"/>
                </a:solidFill>
              </a:rPr>
              <a:t>Why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err="1">
                <a:solidFill>
                  <a:schemeClr val="tx2"/>
                </a:solidFill>
              </a:rPr>
              <a:t>is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err="1">
                <a:solidFill>
                  <a:schemeClr val="tx2"/>
                </a:solidFill>
              </a:rPr>
              <a:t>it</a:t>
            </a:r>
            <a:r>
              <a:rPr lang="fr-FR" sz="2000" b="1" dirty="0">
                <a:solidFill>
                  <a:schemeClr val="tx2"/>
                </a:solidFill>
              </a:rPr>
              <a:t> important to </a:t>
            </a:r>
            <a:r>
              <a:rPr lang="fr-FR" sz="2000" b="1" dirty="0" err="1">
                <a:solidFill>
                  <a:schemeClr val="tx2"/>
                </a:solidFill>
              </a:rPr>
              <a:t>harvest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err="1">
                <a:solidFill>
                  <a:schemeClr val="tx2"/>
                </a:solidFill>
              </a:rPr>
              <a:t>such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err="1">
                <a:solidFill>
                  <a:schemeClr val="tx2"/>
                </a:solidFill>
              </a:rPr>
              <a:t>energy</a:t>
            </a:r>
            <a:r>
              <a:rPr lang="fr-FR" sz="2000" b="1" dirty="0">
                <a:solidFill>
                  <a:schemeClr val="tx2"/>
                </a:solidFill>
              </a:rPr>
              <a:t> (</a:t>
            </a:r>
            <a:r>
              <a:rPr lang="fr-FR" sz="2000" b="1" dirty="0" err="1">
                <a:solidFill>
                  <a:schemeClr val="tx2"/>
                </a:solidFill>
              </a:rPr>
              <a:t>lost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err="1">
                <a:solidFill>
                  <a:schemeClr val="tx2"/>
                </a:solidFill>
              </a:rPr>
              <a:t>anyway</a:t>
            </a:r>
            <a:r>
              <a:rPr lang="fr-FR" sz="2000" b="1" dirty="0">
                <a:solidFill>
                  <a:schemeClr val="tx2"/>
                </a:solidFill>
              </a:rPr>
              <a:t>)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98281" y="4633401"/>
            <a:ext cx="3477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666666"/>
                </a:solidFill>
              </a:rPr>
              <a:t>Possible </a:t>
            </a:r>
            <a:r>
              <a:rPr lang="fr-FR" sz="1600" dirty="0" err="1">
                <a:solidFill>
                  <a:srgbClr val="666666"/>
                </a:solidFill>
              </a:rPr>
              <a:t>with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err="1">
                <a:solidFill>
                  <a:srgbClr val="666666"/>
                </a:solidFill>
              </a:rPr>
              <a:t>thermoelectric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err="1">
                <a:solidFill>
                  <a:srgbClr val="666666"/>
                </a:solidFill>
              </a:rPr>
              <a:t>devices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1691680" y="4701511"/>
            <a:ext cx="974809" cy="203080"/>
          </a:xfrm>
          <a:prstGeom prst="rightArrow">
            <a:avLst>
              <a:gd name="adj1" fmla="val 50000"/>
              <a:gd name="adj2" fmla="val 79804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Thermoelectric</a:t>
            </a:r>
            <a:r>
              <a:rPr lang="fr-FR" dirty="0"/>
              <a:t> </a:t>
            </a:r>
            <a:r>
              <a:rPr lang="fr-FR" dirty="0" err="1"/>
              <a:t>devices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32" y="1306660"/>
            <a:ext cx="8280920" cy="86409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092" y="1306660"/>
            <a:ext cx="8280920" cy="86409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809" y="1306660"/>
            <a:ext cx="8280920" cy="86409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D02F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2028141" y="1407903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868441" y="1792006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7149055" y="1755816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380371" y="1415475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1306312" y="1768781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4450260" y="1775207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25048" y="1658249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696654" y="1407903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7953038" y="1415475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117245" y="1411689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796440" y="1772050"/>
            <a:ext cx="288032" cy="2880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81032" y="2306952"/>
            <a:ext cx="8352928" cy="0"/>
          </a:xfrm>
          <a:prstGeom prst="straightConnector1">
            <a:avLst/>
          </a:prstGeom>
          <a:ln>
            <a:gradFill flip="none" rotWithShape="1">
              <a:gsLst>
                <a:gs pos="0">
                  <a:srgbClr val="FF0000"/>
                </a:gs>
                <a:gs pos="100000">
                  <a:srgbClr val="003399"/>
                </a:gs>
              </a:gsLst>
              <a:lin ang="0" scaled="1"/>
              <a:tileRect/>
            </a:gra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4195369" y="2288184"/>
                <a:ext cx="596895" cy="40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1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𝛻</m:t>
                          </m:r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acc>
                      <m:r>
                        <a:rPr lang="fr-FR" sz="1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369" y="2288184"/>
                <a:ext cx="596895" cy="404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Ellipse 41"/>
              <p:cNvSpPr/>
              <p:nvPr/>
            </p:nvSpPr>
            <p:spPr>
              <a:xfrm>
                <a:off x="3890199" y="881697"/>
                <a:ext cx="1408154" cy="31505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Ellips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99" y="881697"/>
                <a:ext cx="1408154" cy="315055"/>
              </a:xfrm>
              <a:prstGeom prst="ellipse">
                <a:avLst/>
              </a:prstGeom>
              <a:blipFill rotWithShape="1">
                <a:blip r:embed="rId3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avec flèche 42"/>
          <p:cNvCxnSpPr/>
          <p:nvPr/>
        </p:nvCxnSpPr>
        <p:spPr>
          <a:xfrm>
            <a:off x="381032" y="1173211"/>
            <a:ext cx="83529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Ellipse 43"/>
              <p:cNvSpPr/>
              <p:nvPr/>
            </p:nvSpPr>
            <p:spPr>
              <a:xfrm>
                <a:off x="3887403" y="881696"/>
                <a:ext cx="1408154" cy="31505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Ellips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403" y="881696"/>
                <a:ext cx="1408154" cy="315055"/>
              </a:xfrm>
              <a:prstGeom prst="ellipse">
                <a:avLst/>
              </a:prstGeom>
              <a:blipFill rotWithShape="1">
                <a:blip r:embed="rId4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11"/>
          <p:cNvPicPr>
            <a:picLocks noChangeAspect="1"/>
          </p:cNvPicPr>
          <p:nvPr/>
        </p:nvPicPr>
        <p:blipFill rotWithShape="1">
          <a:blip r:embed="rId5"/>
          <a:srcRect t="6949" r="4533"/>
          <a:stretch/>
        </p:blipFill>
        <p:spPr>
          <a:xfrm>
            <a:off x="221851" y="3226092"/>
            <a:ext cx="3463444" cy="2131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0"/>
              <p:cNvSpPr txBox="1"/>
              <p:nvPr/>
            </p:nvSpPr>
            <p:spPr>
              <a:xfrm>
                <a:off x="5808727" y="4305971"/>
                <a:ext cx="2093768" cy="92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itchFamily="18" charset="0"/>
                    <a:cs typeface="Arial" charset="0"/>
                  </a:rPr>
                  <a:t>Figure of merit</a:t>
                </a:r>
                <a:endParaRPr lang="en-US" dirty="0">
                  <a:solidFill>
                    <a:srgbClr val="C00000"/>
                  </a:solidFill>
                  <a:latin typeface="Times" pitchFamily="18" charset="0"/>
                  <a:cs typeface="Arial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cs typeface="Arial" charset="0"/>
                        </a:rPr>
                        <m:t>𝑍𝑇</m:t>
                      </m:r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mtClean="0">
                              <a:solidFill>
                                <a:srgbClr val="666666"/>
                              </a:solidFill>
                              <a:latin typeface="Cambria Math"/>
                              <a:cs typeface="Arial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l-GR" i="1" smtClean="0">
                                  <a:solidFill>
                                    <a:srgbClr val="666666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666666"/>
                                  </a:solidFill>
                                  <a:latin typeface="Cambria Math"/>
                                  <a:cs typeface="Arial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666666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  <m:t>λ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cs typeface="Arial" charset="0"/>
                        </a:rPr>
                        <m:t>T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8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727" y="4305971"/>
                <a:ext cx="2093768" cy="925190"/>
              </a:xfrm>
              <a:prstGeom prst="rect">
                <a:avLst/>
              </a:prstGeom>
              <a:blipFill rotWithShape="0">
                <a:blip r:embed="rId6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Espace réservé du contenu 2"/>
          <p:cNvSpPr>
            <a:spLocks noGrp="1"/>
          </p:cNvSpPr>
          <p:nvPr>
            <p:ph idx="1"/>
          </p:nvPr>
        </p:nvSpPr>
        <p:spPr>
          <a:xfrm>
            <a:off x="5971" y="5403080"/>
            <a:ext cx="5095750" cy="1454920"/>
          </a:xfrm>
        </p:spPr>
        <p:txBody>
          <a:bodyPr/>
          <a:lstStyle/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 smtClean="0"/>
              <a:t>Requirements for a good efficiency</a:t>
            </a:r>
          </a:p>
          <a:p>
            <a:pPr lvl="3"/>
            <a:r>
              <a:rPr lang="en-US" dirty="0" smtClean="0"/>
              <a:t>A high </a:t>
            </a:r>
            <a:r>
              <a:rPr lang="en-US" dirty="0" err="1" smtClean="0"/>
              <a:t>Seebeck</a:t>
            </a:r>
            <a:r>
              <a:rPr lang="en-US" dirty="0" smtClean="0"/>
              <a:t> coefficient S</a:t>
            </a:r>
          </a:p>
          <a:p>
            <a:pPr lvl="3"/>
            <a:r>
              <a:rPr lang="en-US" dirty="0" smtClean="0"/>
              <a:t>A high electrical conductivity </a:t>
            </a:r>
            <a:r>
              <a:rPr lang="el-GR" dirty="0" smtClean="0"/>
              <a:t>σ</a:t>
            </a:r>
            <a:endParaRPr lang="en-US" dirty="0" smtClean="0"/>
          </a:p>
          <a:p>
            <a:pPr lvl="3"/>
            <a:r>
              <a:rPr lang="en-US" dirty="0" smtClean="0"/>
              <a:t>A low thermal conductivity </a:t>
            </a:r>
            <a:r>
              <a:rPr lang="el-GR" dirty="0" smtClean="0"/>
              <a:t>λ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101721" y="3009827"/>
                <a:ext cx="3288593" cy="1259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  <m:t>η</m:t>
                          </m:r>
                        </m:e>
                        <m:sub>
                          <m:r>
                            <a:rPr lang="fr-FR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  <m:t>𝑡h</m:t>
                          </m:r>
                        </m:sub>
                      </m:sSub>
                      <m:r>
                        <a:rPr lang="fr-F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fr-FR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fr-FR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  <m:t>𝑐𝑎𝑟𝑛𝑜𝑡</m:t>
                              </m:r>
                            </m:sub>
                          </m:sSub>
                        </m:den>
                      </m:f>
                      <m:r>
                        <a:rPr lang="fr-F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𝑝𝑛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rad>
                          <m:r>
                            <a:rPr lang="fr-FR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𝑝𝑛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rad>
                          <m:r>
                            <a:rPr lang="fr-FR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cs typeface="Arial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fr-F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den>
                      </m:f>
                    </m:oMath>
                  </m:oMathPara>
                </a14:m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721" y="3009827"/>
                <a:ext cx="3288593" cy="12595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space réservé du contenu 2"/>
          <p:cNvSpPr txBox="1">
            <a:spLocks/>
          </p:cNvSpPr>
          <p:nvPr/>
        </p:nvSpPr>
        <p:spPr bwMode="gray">
          <a:xfrm>
            <a:off x="4678875" y="5386091"/>
            <a:ext cx="4170429" cy="1454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8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9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 smtClean="0"/>
              <a:t>S = </a:t>
            </a:r>
            <a:r>
              <a:rPr lang="en-US" dirty="0" err="1" smtClean="0"/>
              <a:t>Seebeck</a:t>
            </a:r>
            <a:r>
              <a:rPr lang="en-US" dirty="0" smtClean="0"/>
              <a:t> coefficient (</a:t>
            </a:r>
            <a:r>
              <a:rPr lang="el-GR" dirty="0" smtClean="0"/>
              <a:t>Δ</a:t>
            </a:r>
            <a:r>
              <a:rPr lang="fr-FR" dirty="0" smtClean="0"/>
              <a:t>V/</a:t>
            </a:r>
            <a:r>
              <a:rPr lang="el-GR" dirty="0" smtClean="0"/>
              <a:t>Δ</a:t>
            </a:r>
            <a:r>
              <a:rPr lang="fr-FR" dirty="0" smtClean="0"/>
              <a:t>T</a:t>
            </a:r>
            <a:r>
              <a:rPr lang="en-US" dirty="0" smtClean="0"/>
              <a:t>) </a:t>
            </a:r>
          </a:p>
          <a:p>
            <a:pPr lvl="3"/>
            <a:r>
              <a:rPr lang="el-GR" dirty="0" smtClean="0"/>
              <a:t>σ</a:t>
            </a:r>
            <a:r>
              <a:rPr lang="fr-FR" dirty="0" smtClean="0"/>
              <a:t> = </a:t>
            </a:r>
            <a:r>
              <a:rPr lang="en-US" dirty="0" smtClean="0"/>
              <a:t>electrical </a:t>
            </a:r>
            <a:r>
              <a:rPr lang="en-US" dirty="0"/>
              <a:t>conductivity </a:t>
            </a:r>
            <a:endParaRPr lang="en-US" dirty="0" smtClean="0"/>
          </a:p>
          <a:p>
            <a:pPr lvl="3"/>
            <a:r>
              <a:rPr lang="el-GR" dirty="0" smtClean="0"/>
              <a:t>λ</a:t>
            </a:r>
            <a:r>
              <a:rPr lang="fr-FR" dirty="0" smtClean="0"/>
              <a:t> = </a:t>
            </a:r>
            <a:r>
              <a:rPr lang="en-US" dirty="0" smtClean="0"/>
              <a:t>thermal conductivity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388921" y="2632877"/>
            <a:ext cx="5935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666666"/>
                </a:solidFill>
              </a:rPr>
              <a:t>Δ</a:t>
            </a:r>
            <a:r>
              <a:rPr lang="fr-FR" sz="1600" dirty="0">
                <a:solidFill>
                  <a:srgbClr val="666666"/>
                </a:solidFill>
              </a:rPr>
              <a:t>V = S </a:t>
            </a:r>
            <a:r>
              <a:rPr lang="el-GR" sz="1600" dirty="0">
                <a:solidFill>
                  <a:srgbClr val="666666"/>
                </a:solidFill>
              </a:rPr>
              <a:t>Δ</a:t>
            </a:r>
            <a:r>
              <a:rPr lang="fr-FR" sz="1600" dirty="0">
                <a:solidFill>
                  <a:srgbClr val="666666"/>
                </a:solidFill>
              </a:rPr>
              <a:t>T </a:t>
            </a:r>
            <a:r>
              <a:rPr lang="fr-FR" sz="1600" dirty="0">
                <a:solidFill>
                  <a:schemeClr val="bg2"/>
                </a:solidFill>
              </a:rPr>
              <a:t>&gt; 0 for a p-type</a:t>
            </a:r>
            <a:r>
              <a:rPr lang="fr-FR" sz="1600" dirty="0">
                <a:solidFill>
                  <a:srgbClr val="666666"/>
                </a:solidFill>
              </a:rPr>
              <a:t> and 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 0 for an n-type </a:t>
            </a:r>
            <a:r>
              <a:rPr lang="fr-FR" sz="1600" dirty="0" err="1">
                <a:solidFill>
                  <a:srgbClr val="666666"/>
                </a:solidFill>
              </a:rPr>
              <a:t>semiconductor</a:t>
            </a:r>
            <a:endParaRPr lang="fr-FR" sz="16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39579E-6 C 0.0073 -0.00301 0.01372 -0.00925 0.02136 -0.01134 C 0.02449 -0.01226 0.03074 -0.01365 0.03074 -0.01365 C 0.0389 -0.01319 0.04706 -0.01365 0.05504 -0.01249 C 0.05643 -0.01226 0.0599 -0.00694 0.06077 -0.00625 C 0.06355 -0.00393 0.0698 -0.00139 0.07292 -3.39579E-6 C 0.08351 0.00439 0.09462 0.00555 0.10556 0.00879 C 0.13143 0.00717 0.12258 0.01064 0.13542 0.00254 C 0.13768 -0.00162 0.1415 -0.01018 0.1448 -0.01365 C 0.14706 -0.01619 0.15313 -0.01735 0.15313 -0.01735 C 0.15695 -0.01689 0.16077 -0.01758 0.16442 -0.01619 C 0.16702 -0.01527 0.16685 -0.00139 0.16997 0.00254 C 0.17344 0.00694 0.18421 0.01226 0.18872 0.01365 C 0.19723 0.01318 0.20626 0.01318 0.21476 0.01249 C 0.21893 0.01203 0.22049 0.00555 0.22327 0.00254 C 0.22952 -0.00463 0.23976 -0.01296 0.24758 -0.01619 C 0.27032 -0.01527 0.26702 -0.01642 0.28021 -0.01249 C 0.28351 -0.00972 0.28959 -0.0037 0.28959 -0.0037 C 0.2941 0.00509 0.30035 0.00902 0.30747 0.01365 C 0.31216 0.01665 0.31442 0.02151 0.31858 0.02498 C 0.32188 0.02776 0.32622 0.02891 0.32987 0.031 C 0.33369 0.03053 0.33751 0.03123 0.34115 0.02984 C 0.34341 0.02891 0.34393 0.02082 0.3448 0.01874 C 0.34584 0.01619 0.35469 -0.00278 0.35782 -0.0037 C 0.3599 -0.0044 0.36216 -0.0037 0.36442 -0.0037 " pathEditMode="relative" ptsTypes="ffffffffffffffffffffffff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3 C 0.00069 -0.00139 0.00208 -0.00093 0.0026 -0.00209 C 0.00278 -0.00232 0.00451 -0.01157 0.00538 -0.01342 C 0.00642 -0.01596 0.00781 -0.01828 0.00903 -0.02082 C 0.01024 -0.02337 0.01476 -0.02591 0.01476 -0.02591 C 0.01684 -0.02545 0.01927 -0.02614 0.02118 -0.02452 C 0.02309 -0.0229 0.025 -0.01712 0.025 -0.01712 C 0.02795 -0.0044 0.02882 0.00162 0.03906 0.00532 C 0.04306 0.00485 0.04722 0.00462 0.05121 0.00393 C 0.05712 0.003 0.05851 -0.01134 0.06146 -0.01712 C 0.06302 -0.02846 0.06545 -0.03586 0.07083 -0.04465 C 0.07153 -0.0458 0.0717 -0.04766 0.07257 -0.04835 C 0.07396 -0.04951 0.07569 -0.04904 0.07726 -0.04951 C 0.08524 -0.04835 0.08733 -0.0465 0.0941 -0.04326 C 0.0974 -0.03678 0.09983 -0.03493 0.10538 -0.03331 C 0.1151 -0.03378 0.12483 -0.03331 0.13437 -0.03447 C 0.1375 -0.03493 0.14878 -0.04719 0.15017 -0.04835 C 0.15608 -0.05321 0.16042 -0.05668 0.16701 -0.05945 C 0.18038 -0.05853 0.17934 -0.05853 0.18854 -0.0546 C 0.19288 -0.05043 0.19722 -0.04604 0.2026 -0.04465 C 0.20885 -0.04025 0.21615 -0.04048 0.22309 -0.03956 C 0.2309 -0.04002 0.23871 -0.04002 0.24653 -0.04072 C 0.25451 -0.04141 0.26285 -0.0458 0.27083 -0.04696 C 0.28038 -0.05182 0.2875 -0.04904 0.29878 -0.04835 C 0.3059 -0.04627 0.31319 -0.04349 0.32031 -0.0421 C 0.33281 -0.03586 0.35035 -0.04326 0.36424 -0.04326 " pathEditMode="relative" ptsTypes="fffffffffffffffffffffffff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7 C 0.00261 0.0037 0.00591 0.00832 0.00955 0.01179 C 0.01181 0.01596 0.01337 0.01758 0.01702 0.0192 C 0.02379 0.02521 0.0316 0.03215 0.03941 0.03539 C 0.04219 0.03793 0.04497 0.03909 0.04792 0.04163 C 0.05452 0.05551 0.06702 0.05829 0.07865 0.06037 C 0.09184 0.05921 0.09445 0.05852 0.10486 0.05413 C 0.11059 0.04904 0.11927 0.03793 0.12535 0.03539 C 0.12917 0.02822 0.13229 0.02128 0.13577 0.01411 C 0.1382 3.20611E-6 0.13837 -0.00902 0.1283 -0.01319 C 0.12136 -0.01203 0.11979 -0.01064 0.11511 -0.0044 C 0.10851 0.02336 0.1408 0.03308 0.15538 0.03423 C 0.1632 0.03493 0.17084 0.03493 0.17865 0.03539 C 0.22952 0.03469 0.27639 0.03308 0.32639 0.03169 C 0.34375 0.03007 0.36025 0.02752 0.37778 0.0266 C 0.38316 0.02567 0.38594 0.02498 0.3908 0.0229 C 0.3941 0.01989 0.39618 0.02058 0.3974 0.0155 C 0.3967 0.01295 0.39688 0.00971 0.39549 0.00786 C 0.3941 0.00601 0.38993 0.00555 0.38993 0.00555 C 0.38368 0.01758 0.38386 0.01411 0.38802 0.03539 C 0.3882 0.03631 0.39566 0.03886 0.39653 0.03909 C 0.41615 0.03863 0.43577 0.03863 0.45538 0.03793 C 0.46407 0.0377 0.47205 0.03423 0.48056 0.03284 C 0.49427 0.03076 0.50799 0.02984 0.5217 0.02799 C 0.54688 0.02845 0.57222 0.02845 0.5974 0.02914 C 0.60747 0.02937 0.61702 0.03284 0.62726 0.03284 " pathEditMode="relative" ptsTypes="fffffffffffffffffffffffff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0539E-6 C 0.00938 0.00185 0.01893 0.00185 0.0283 -0.00116 C 0.03229 -0.00463 0.03681 -0.00602 0.04028 -0.00926 C 0.04132 -0.01018 0.04202 -0.0118 0.04288 -0.01273 C 0.04375 -0.01365 0.04479 -0.01434 0.04566 -0.01527 C 0.04775 -0.01897 0.04931 -0.0229 0.05139 -0.02684 C 0.05243 -0.03216 0.05434 -0.03771 0.05139 -0.04303 C 0.05035 -0.04511 0.04757 -0.04257 0.04566 -0.0421 C 0.04288 -0.02614 0.05278 -0.02059 0.0632 -0.01874 C 0.07848 -0.01249 0.07049 -0.0162 0.10261 -0.01758 C 0.10643 -0.02128 0.10643 -0.0236 0.1099 -0.02799 C 0.11146 -0.03331 0.11198 -0.03886 0.10712 -0.04072 C 0.1033 -0.03933 0.10209 -0.03609 0.1007 -0.03146 C 0.10261 -0.01481 0.10695 -0.01041 0.11997 -0.00833 C 0.12691 -0.00856 0.13403 -0.00856 0.14098 -0.00926 C 0.14445 -0.00949 0.14792 -0.01226 0.15104 -0.01411 C 0.16736 -0.02313 0.1691 -0.03146 0.17674 -0.04997 C 0.17587 -0.05529 0.17622 -0.05783 0.17205 -0.05945 C 0.16684 -0.05714 0.16424 -0.05251 0.16216 -0.0465 C 0.16354 -0.03748 0.16302 -0.03378 0.16754 -0.02799 C 0.17153 -0.01504 0.18733 -0.01504 0.19601 -0.01411 C 0.21302 -0.01481 0.21841 -0.01434 0.23177 -0.01758 C 0.23525 -0.02221 0.23976 -0.02267 0.24358 -0.02684 C 0.24827 -0.03169 0.25209 -0.03794 0.2566 -0.04303 C 0.25903 -0.0502 0.26025 -0.04997 0.2592 -0.0583 C 0.25712 -0.05783 0.25469 -0.05876 0.25278 -0.05714 C 0.25087 -0.05575 0.24913 -0.04997 0.24913 -0.04974 C 0.24618 -0.0384 0.25139 -0.03077 0.2592 -0.02684 C 0.26337 -0.02499 0.27205 -0.02337 0.27205 -0.02313 C 0.28698 -0.0162 0.31059 -0.02152 0.32709 -0.02799 C 0.33438 -0.03447 0.32327 -0.02522 0.33542 -0.03262 C 0.34219 -0.03701 0.34792 -0.04349 0.35538 -0.0465 C 0.36354 -0.05459 0.36979 -0.05506 0.37917 -0.0583 C 0.38299 -0.05968 0.38802 -0.06292 0.39202 -0.06315 C 0.39896 -0.06338 0.40608 -0.06315 0.4132 -0.06315 " pathEditMode="relative" rAng="0" ptsTypes="ffffffffffffffffffffffffffffffffff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30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3599E-6 C 0.01076 0.00394 0.01771 0.00555 0.03038 0.00717 C 0.0507 0.00648 0.06354 0.00648 0.0816 0.00324 C 0.08715 0.00324 0.10521 0.00255 0.11198 0.00648 C 0.1224 0.0118 0.12639 0.01967 0.14219 0.02221 C 0.15052 0.02522 0.15903 0.02614 0.16892 0.02753 C 0.20451 0.02614 0.20139 0.02753 0.22396 0.02059 C 0.22674 0.01735 0.23802 0.01111 0.24479 0.00949 C 0.2507 0.00787 0.25729 0.00787 0.26372 0.00717 C 0.30642 0.00787 0.2934 0.00648 0.31649 0.0118 C 0.32535 0.02522 0.35938 0.02684 0.38108 0.02915 C 0.4125 0.02846 0.41875 0.03007 0.4382 0.01897 C 0.44132 0.01434 0.45191 0.01342 0.45729 0.00787 C 0.45868 0.00717 0.45955 0.00555 0.46111 0.00394 C 0.46354 0.00255 0.4684 -0.00139 0.4684 -0.00069 C 0.47101 -0.00532 0.46875 -0.00532 0.47431 -0.003 " pathEditMode="relative" rAng="0" ptsTypes="fffffffffffffff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12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35832E-6 C 0.00712 -0.00047 0.01442 -0.00069 0.02153 -0.00138 C 0.0257 -0.00184 0.02969 -0.00717 0.03369 -0.00878 C 0.03664 -0.01156 0.03976 -0.01295 0.04306 -0.01503 C 0.04497 -0.01457 0.04688 -0.0148 0.04862 -0.01387 C 0.04983 -0.01318 0.05035 -0.0111 0.05139 -0.00994 C 0.05452 -0.00624 0.05782 -0.00416 0.06181 -0.00254 C 0.06928 0.00417 0.07865 0.00093 0.08698 -0.00254 C 0.08907 -0.00462 0.09584 -0.01249 0.09914 -0.01387 C 0.10105 -0.01457 0.10469 -0.01619 0.10469 -0.01619 C 0.10782 -0.01572 0.11112 -0.01619 0.11407 -0.01503 C 0.11615 -0.0141 0.11737 -0.01063 0.11962 -0.00994 C 0.12431 -0.00855 0.12223 -0.00925 0.12622 -0.00763 C 0.13785 -0.00878 0.14254 -0.01156 0.1533 -0.01503 C 0.16077 -0.02197 0.17049 -0.01387 0.17848 -0.01133 C 0.18455 -0.00624 0.18924 -0.00878 0.19636 -0.00878 " pathEditMode="relative" ptsTypes="fffffffffffffff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2084E-6 C 0.00938 -0.00046 0.01875 -0.00046 0.02813 -0.00116 C 0.03229 -0.00139 0.04028 -0.00486 0.04028 -0.00486 C 0.04584 -0.0044 0.05156 -0.00463 0.05712 -0.0037 C 0.06493 -0.00231 0.0665 0.00763 0.07205 0.01249 C 0.07761 0.01735 0.08525 0.01851 0.09167 0.01989 C 0.1066 0.0192 0.11788 0.01758 0.13177 0.01504 C 0.14879 0.01642 0.14427 0.01665 0.15608 0.02128 C 0.16198 0.02082 0.16806 0.02151 0.17379 0.01989 C 0.17604 0.0192 0.175 0.01365 0.17674 0.01133 C 0.1783 0.00925 0.18056 0.00902 0.18229 0.0074 C 0.19184 0.00856 0.19913 0.01018 0.20851 0.00879 C 0.21198 0.00717 0.21285 0.00393 0.21597 0.00139 C 0.21788 -0.00301 0.21684 -0.00162 0.21875 -0.0037 " pathEditMode="relative" ptsTypes="fffffffffffff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7 C -0.00069 -0.00509 -0.00121 -0.0067 -0.00572 -0.00809 C -0.01388 -0.00647 -0.01441 -0.00555 -0.0217 0.00185 C -0.02291 0.00301 -0.02447 0.00394 -0.02534 0.00556 C -0.02638 0.00764 -0.02968 0.01481 -0.03194 0.01689 C -0.03489 0.01967 -0.04132 0.02059 -0.04496 0.02175 C -0.05 0.01943 -0.05329 0.0162 -0.05816 0.01435 C -0.06024 0.01365 -0.06458 0.0118 -0.06458 0.0118 C -0.07118 0.0162 -0.07725 0.02244 -0.08333 0.02799 C -0.09166 0.03563 -0.08333 0.03146 -0.08993 0.03424 C -0.09357 0.03771 -0.09704 0.03863 -0.10017 0.04303 C -0.11145 0.04164 -0.11649 0.04072 -0.12812 0.04164 C -0.13402 0.04326 -0.14045 0.04095 -0.14409 0.04789 C -0.14479 0.05113 -0.14496 0.05529 -0.14687 0.05783 " pathEditMode="relative" ptsTypes="fffffffffffff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54106E-7 C -0.00937 -0.0007 -0.01667 0.00324 -0.02153 -0.00625 C -0.02257 -0.01088 -0.02431 -0.01388 -0.02517 -0.01874 C -0.02413 -0.04095 -0.02656 -0.04395 -0.01215 -0.05113 C -0.00712 -0.05066 -0.00226 -0.05043 0.00278 -0.04974 C 0.00608 -0.04927 0.01128 -0.04349 0.01128 -0.04349 C 0.01302 -0.0384 0.01563 -0.03748 0.01684 -0.03239 C 0.01753 -0.02475 0.0184 -0.02152 0.01684 -0.01365 C 0.01493 -0.00463 0.0033 -7.54106E-7 -0.00278 0.00254 C -0.00712 0.00208 -0.01163 0.00231 -0.01597 0.00138 C -0.01962 0.00046 -0.02431 -0.00879 -0.02431 -0.00879 C -0.02535 -0.01319 -0.02656 -0.01689 -0.02795 -0.02105 C -0.0276 -0.02637 -0.02778 -0.03193 -0.02708 -0.03725 C -0.02622 -0.04395 -0.01233 -0.0465 -0.00833 -0.04719 C -0.00035 -0.05089 0.00451 -0.05113 0.01302 -0.04974 C 0.01615 -0.04858 0.02153 -0.04349 0.02153 -0.04349 C 0.02569 -0.03493 0.02448 -0.03887 0.02622 -0.03239 C 0.02587 -0.02406 0.02813 -0.01411 0.02431 -0.00741 C 0.02135 -0.00232 0.01285 0.00069 0.00833 0.00254 C 0.00174 0.00856 -0.01215 0.00809 -0.01962 0.00879 C -0.02361 0.00925 -0.02778 0.00948 -0.03177 0.00994 C -0.03524 0.01041 -0.04201 0.01133 -0.04201 0.01133 " pathEditMode="relative" ptsTypes="fffffffffffffffffffff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6253E-6 C 0.00191 0.0081 0.00469 0.01943 -0.00104 0.02614 C -0.00313 0.02868 -0.00903 0.03447 -0.01215 0.03609 C -0.01493 0.03747 -0.02066 0.03979 -0.02066 0.03979 C -0.03993 0.03863 -0.03663 0.04141 -0.04774 0.03123 C -0.04896 0.02614 -0.05104 0.02059 -0.0533 0.01619 C -0.05191 0.00162 -0.05 0.00509 -0.03837 0.00625 C -0.0375 0.00786 -0.03455 0.01318 -0.03455 0.01504 C -0.0342 0.02244 -0.03385 0.03609 -0.04028 0.03863 C -0.0467 0.04441 -0.04375 0.04279 -0.04861 0.04488 C -0.05451 0.05043 -0.06163 0.04765 -0.06823 0.04488 C -0.07379 0.03956 -0.07118 0.04279 -0.07569 0.03377 C -0.07639 0.03238 -0.0776 0.02984 -0.0776 0.02984 C -0.08281 0.00786 -0.07257 0.01665 -0.05799 0.01758 C -0.05122 0.02036 -0.05434 0.0192 -0.04861 0.02128 C -0.04045 0.02799 -0.02969 0.02776 -0.02066 0.03123 C -0.01389 0.03701 -0.01719 0.03516 -0.01129 0.03747 C -0.00382 0.04372 0.00243 0.05112 0.01111 0.05482 C 0.02014 0.06292 0.02066 0.06107 0.03368 0.06107 " pathEditMode="relative" ptsTypes="ffffffffffffffffff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23 C -0.00382 0.00162 -0.00625 0.0037 -0.00921 0.00532 C -0.01303 0.0074 -0.01737 0.00856 -0.02136 0.01018 C -0.02605 0.00971 -0.03091 0.0111 -0.03525 0.00902 C -0.03733 0.00786 -0.03907 0.00139 -0.03907 0.00139 C -0.04219 -0.01157 -0.04011 -0.02683 -0.0316 -0.0347 C -0.02969 -0.0428 -0.03247 -0.0347 -0.02778 -0.03956 C -0.02691 -0.04048 -0.02691 -0.04233 -0.02605 -0.04326 C -0.02309 -0.0465 -0.01806 -0.04788 -0.01476 -0.05089 C 0.00416 -0.04997 0.01128 -0.05853 0.01614 -0.04094 C 0.01475 -0.0273 0.01493 -0.02799 0.00486 -0.02961 C 0.00173 -0.03377 0.00086 -0.03632 0.00017 -0.0421 C -0.00035 -0.04673 0.00052 -0.05228 -0.00261 -0.05575 C -0.004 -0.05714 -0.00573 -0.05737 -0.0073 -0.05829 " pathEditMode="relative" ptsTypes="fffffffffffff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4" grpId="0"/>
      <p:bldP spid="48" grpId="0"/>
      <p:bldP spid="49" grpId="0" build="p"/>
      <p:bldP spid="50" grpId="0"/>
      <p:bldP spid="45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Thermoelectric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sp>
        <p:nvSpPr>
          <p:cNvPr id="32" name="Espace réservé du contenu 2"/>
          <p:cNvSpPr>
            <a:spLocks noGrp="1"/>
          </p:cNvSpPr>
          <p:nvPr>
            <p:ph idx="1"/>
          </p:nvPr>
        </p:nvSpPr>
        <p:spPr>
          <a:xfrm>
            <a:off x="61608" y="992610"/>
            <a:ext cx="5095750" cy="2939220"/>
          </a:xfrm>
        </p:spPr>
        <p:txBody>
          <a:bodyPr/>
          <a:lstStyle/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 smtClean="0"/>
              <a:t>Intrinsic thermoelectric properties </a:t>
            </a:r>
            <a:r>
              <a:rPr lang="en-US" dirty="0" smtClean="0">
                <a:sym typeface="Wingdings" panose="05000000000000000000" pitchFamily="2" charset="2"/>
              </a:rPr>
              <a:t> specific temperature range of utilization</a:t>
            </a:r>
            <a:endParaRPr lang="en-US" dirty="0" smtClean="0"/>
          </a:p>
          <a:p>
            <a:pPr lvl="3"/>
            <a:endParaRPr lang="en-US" dirty="0"/>
          </a:p>
          <a:p>
            <a:pPr lvl="1"/>
            <a:r>
              <a:rPr lang="en-US" dirty="0" smtClean="0"/>
              <a:t>RT performant thermoelectric materials: </a:t>
            </a:r>
            <a:r>
              <a:rPr lang="en-US" dirty="0" err="1" smtClean="0"/>
              <a:t>Te</a:t>
            </a:r>
            <a:r>
              <a:rPr lang="en-US" dirty="0" smtClean="0"/>
              <a:t> based</a:t>
            </a:r>
            <a:endParaRPr lang="en-US" dirty="0"/>
          </a:p>
          <a:p>
            <a:pPr lvl="3"/>
            <a:r>
              <a:rPr lang="en-US" dirty="0" smtClean="0"/>
              <a:t>Scarce</a:t>
            </a:r>
          </a:p>
          <a:p>
            <a:pPr lvl="3"/>
            <a:r>
              <a:rPr lang="en-US" dirty="0" smtClean="0"/>
              <a:t>Toxic</a:t>
            </a:r>
          </a:p>
          <a:p>
            <a:pPr lvl="3"/>
            <a:r>
              <a:rPr lang="en-US" dirty="0" smtClean="0"/>
              <a:t>Expensive (material &amp; process)</a:t>
            </a:r>
            <a:endParaRPr lang="en-US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 bwMode="gray">
          <a:xfrm>
            <a:off x="5148064" y="1484784"/>
            <a:ext cx="3488606" cy="629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Tx/>
              <a:buNone/>
            </a:pPr>
            <a:r>
              <a:rPr lang="fr-FR" sz="2400" dirty="0" err="1" smtClean="0">
                <a:solidFill>
                  <a:srgbClr val="C00000"/>
                </a:solidFill>
              </a:rPr>
              <a:t>Need</a:t>
            </a:r>
            <a:r>
              <a:rPr lang="fr-FR" sz="2400" dirty="0" smtClean="0">
                <a:solidFill>
                  <a:srgbClr val="C00000"/>
                </a:solidFill>
              </a:rPr>
              <a:t> of new alternatives</a:t>
            </a:r>
          </a:p>
          <a:p>
            <a:pPr marL="0" lvl="1" indent="0" algn="ctr">
              <a:buFontTx/>
              <a:buNone/>
            </a:pPr>
            <a:endParaRPr lang="fr-FR" sz="2400" dirty="0">
              <a:solidFill>
                <a:srgbClr val="C00000"/>
              </a:solidFill>
            </a:endParaRPr>
          </a:p>
          <a:p>
            <a:pPr marL="0" lvl="1" indent="0" algn="ctr">
              <a:buFontTx/>
              <a:buNone/>
            </a:pPr>
            <a:r>
              <a:rPr lang="fr-FR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Organic</a:t>
            </a:r>
            <a:r>
              <a:rPr lang="fr-FR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materials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 </a:t>
            </a: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6" r="10776" b="2896"/>
          <a:stretch/>
        </p:blipFill>
        <p:spPr bwMode="auto">
          <a:xfrm>
            <a:off x="20401" y="3361164"/>
            <a:ext cx="4038039" cy="28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4058440" y="3212976"/>
            <a:ext cx="3693936" cy="3024336"/>
            <a:chOff x="4058440" y="3140968"/>
            <a:chExt cx="3693936" cy="3144292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440" y="3140968"/>
              <a:ext cx="3693936" cy="3144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3359078"/>
              <a:ext cx="432048" cy="2859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691680" y="303854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n-type</a:t>
            </a:r>
            <a:endParaRPr lang="fr-FR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80112" y="303920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p-type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3422764"/>
            <a:ext cx="648072" cy="23617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499992" y="3356992"/>
            <a:ext cx="648072" cy="24275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semiconductors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7865" y="3456388"/>
            <a:ext cx="2725738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2400" u="sng" dirty="0">
                <a:solidFill>
                  <a:srgbClr val="666666"/>
                </a:solidFill>
              </a:rPr>
              <a:t>Main 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0933" y="3238307"/>
            <a:ext cx="2179637" cy="6001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1600" dirty="0">
                <a:solidFill>
                  <a:srgbClr val="666666"/>
                </a:solidFill>
              </a:rPr>
              <a:t>Organic Light Emitted Diode (OLED)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7865" y="5928991"/>
            <a:ext cx="2520280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600" dirty="0">
                <a:solidFill>
                  <a:srgbClr val="666666"/>
                </a:solidFill>
              </a:rPr>
              <a:t>Organic Photovoltaics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600" dirty="0">
                <a:solidFill>
                  <a:srgbClr val="666666"/>
                </a:solidFill>
              </a:rPr>
              <a:t>(OPV)</a:t>
            </a:r>
          </a:p>
        </p:txBody>
      </p:sp>
      <p:pic>
        <p:nvPicPr>
          <p:cNvPr id="10" name="Picture 2" descr="http://www.tridonic.com/com/de/img/press/pr_LB2014_flexible_O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62758"/>
            <a:ext cx="2096158" cy="14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intechopen.com/source/html/32590/media/image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94" y="4443091"/>
            <a:ext cx="22415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s://tse2.mm.bing.net/th?id=OIP.M1881f216cbf253b5123cc2221a3f84a6o0&amp;pid=A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844997"/>
            <a:ext cx="25257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92484" y="3129999"/>
            <a:ext cx="2179638" cy="6001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600" dirty="0">
                <a:solidFill>
                  <a:srgbClr val="666666"/>
                </a:solidFill>
              </a:rPr>
              <a:t>Organic Thin Film Transistor (OTFT)</a:t>
            </a:r>
          </a:p>
        </p:txBody>
      </p:sp>
    </p:spTree>
    <p:extLst>
      <p:ext uri="{BB962C8B-B14F-4D97-AF65-F5344CB8AC3E}">
        <p14:creationId xmlns:p14="http://schemas.microsoft.com/office/powerpoint/2010/main" val="32593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63629" y="3038762"/>
            <a:ext cx="4162557" cy="33855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Moderate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electrical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conductivity</a:t>
            </a:r>
            <a:r>
              <a:rPr lang="fr-FR" sz="1600" b="1" dirty="0" smtClean="0">
                <a:solidFill>
                  <a:srgbClr val="FF0000"/>
                </a:solidFill>
              </a:rPr>
              <a:t>         </a:t>
            </a:r>
            <a:endParaRPr lang="fr-FR" sz="1600" b="1" dirty="0" smtClean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55209" y="3284984"/>
            <a:ext cx="2838669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B050"/>
                </a:solidFill>
              </a:rPr>
              <a:t>Low</a:t>
            </a:r>
            <a:r>
              <a:rPr lang="fr-FR" sz="1600" b="1" dirty="0" smtClean="0">
                <a:solidFill>
                  <a:srgbClr val="00B050"/>
                </a:solidFill>
              </a:rPr>
              <a:t> thermal </a:t>
            </a:r>
            <a:r>
              <a:rPr lang="fr-FR" sz="1600" b="1" dirty="0" err="1" smtClean="0">
                <a:solidFill>
                  <a:srgbClr val="00B050"/>
                </a:solidFill>
              </a:rPr>
              <a:t>conductivity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  <a:r>
              <a:rPr lang="fr-FR" sz="1600" b="1" dirty="0">
                <a:solidFill>
                  <a:srgbClr val="00B050"/>
                </a:solidFill>
              </a:rPr>
              <a:t/>
            </a:r>
            <a:br>
              <a:rPr lang="fr-FR" sz="1600" b="1" dirty="0">
                <a:solidFill>
                  <a:srgbClr val="00B050"/>
                </a:solidFill>
              </a:rPr>
            </a:br>
            <a:r>
              <a:rPr lang="fr-FR" sz="1600" b="1" dirty="0" smtClean="0">
                <a:solidFill>
                  <a:srgbClr val="00B050"/>
                </a:solidFill>
              </a:rPr>
              <a:t>(0.2 – 0.5 W.m</a:t>
            </a:r>
            <a:r>
              <a:rPr lang="fr-FR" sz="1600" b="1" baseline="30000" dirty="0" smtClean="0">
                <a:solidFill>
                  <a:srgbClr val="00B050"/>
                </a:solidFill>
              </a:rPr>
              <a:t>-1</a:t>
            </a:r>
            <a:r>
              <a:rPr lang="fr-FR" sz="1600" b="1" dirty="0" smtClean="0">
                <a:solidFill>
                  <a:srgbClr val="00B050"/>
                </a:solidFill>
              </a:rPr>
              <a:t>.K</a:t>
            </a:r>
            <a:r>
              <a:rPr lang="fr-FR" sz="1600" b="1" baseline="30000" dirty="0" smtClean="0">
                <a:solidFill>
                  <a:srgbClr val="00B050"/>
                </a:solidFill>
              </a:rPr>
              <a:t>-1</a:t>
            </a:r>
            <a:r>
              <a:rPr lang="fr-FR" sz="1600" b="1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952225" y="984293"/>
            <a:ext cx="2963129" cy="5847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Limited </a:t>
            </a:r>
            <a:r>
              <a:rPr lang="fr-FR" sz="1600" b="1" dirty="0" err="1" smtClean="0">
                <a:solidFill>
                  <a:srgbClr val="FF0000"/>
                </a:solidFill>
              </a:rPr>
              <a:t>temperature</a:t>
            </a:r>
            <a:r>
              <a:rPr lang="fr-FR" sz="1600" b="1" dirty="0" smtClean="0">
                <a:solidFill>
                  <a:srgbClr val="FF0000"/>
                </a:solidFill>
              </a:rPr>
              <a:t> range 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(&lt;200 °C)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3632" y="984293"/>
            <a:ext cx="4734330" cy="58477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B050"/>
                </a:solidFill>
              </a:rPr>
              <a:t>Widely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  <a:r>
              <a:rPr lang="fr-FR" sz="1600" b="1" dirty="0" err="1" smtClean="0">
                <a:solidFill>
                  <a:srgbClr val="00B050"/>
                </a:solidFill>
              </a:rPr>
              <a:t>tunable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  <a:r>
              <a:rPr lang="fr-FR" sz="1600" b="1" dirty="0" err="1" smtClean="0">
                <a:solidFill>
                  <a:srgbClr val="00B050"/>
                </a:solidFill>
              </a:rPr>
              <a:t>thermopower</a:t>
            </a:r>
            <a:endParaRPr lang="fr-FR" sz="1600" b="1" dirty="0" smtClean="0">
              <a:solidFill>
                <a:srgbClr val="00B050"/>
              </a:solidFill>
            </a:endParaRPr>
          </a:p>
          <a:p>
            <a:r>
              <a:rPr lang="fr-FR" sz="1600" b="1" dirty="0" err="1" smtClean="0">
                <a:solidFill>
                  <a:srgbClr val="00B050"/>
                </a:solidFill>
              </a:rPr>
              <a:t>Possibility</a:t>
            </a:r>
            <a:r>
              <a:rPr lang="fr-FR" sz="1600" b="1" dirty="0" smtClean="0">
                <a:solidFill>
                  <a:srgbClr val="00B050"/>
                </a:solidFill>
              </a:rPr>
              <a:t> of </a:t>
            </a:r>
            <a:r>
              <a:rPr lang="fr-FR" sz="1600" b="1" dirty="0" err="1" smtClean="0">
                <a:solidFill>
                  <a:srgbClr val="00B050"/>
                </a:solidFill>
              </a:rPr>
              <a:t>adding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  <a:r>
              <a:rPr lang="fr-FR" sz="1600" b="1" dirty="0" err="1" smtClean="0">
                <a:solidFill>
                  <a:srgbClr val="00B050"/>
                </a:solidFill>
              </a:rPr>
              <a:t>thermoelectric</a:t>
            </a:r>
            <a:r>
              <a:rPr lang="fr-FR" sz="1600" b="1" dirty="0" smtClean="0">
                <a:solidFill>
                  <a:srgbClr val="00B050"/>
                </a:solidFill>
              </a:rPr>
              <a:t> inclusions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26187" y="1965007"/>
            <a:ext cx="496709" cy="46011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56495" y="2606396"/>
            <a:ext cx="363681" cy="5260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97962" y="1887287"/>
            <a:ext cx="399085" cy="518224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36201" y="1797673"/>
            <a:ext cx="432048" cy="60783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15"/>
          <p:cNvCxnSpPr>
            <a:stCxn id="14" idx="0"/>
            <a:endCxn id="9" idx="2"/>
          </p:cNvCxnSpPr>
          <p:nvPr/>
        </p:nvCxnSpPr>
        <p:spPr>
          <a:xfrm flipV="1">
            <a:off x="5952225" y="1569068"/>
            <a:ext cx="1481565" cy="228605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0" idx="2"/>
            <a:endCxn id="13" idx="0"/>
          </p:cNvCxnSpPr>
          <p:nvPr/>
        </p:nvCxnSpPr>
        <p:spPr>
          <a:xfrm>
            <a:off x="2630797" y="1569068"/>
            <a:ext cx="2566708" cy="31821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7" idx="0"/>
            <a:endCxn id="11" idx="2"/>
          </p:cNvCxnSpPr>
          <p:nvPr/>
        </p:nvCxnSpPr>
        <p:spPr>
          <a:xfrm flipV="1">
            <a:off x="2344908" y="2425122"/>
            <a:ext cx="2329634" cy="61364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8" idx="0"/>
            <a:endCxn id="12" idx="2"/>
          </p:cNvCxnSpPr>
          <p:nvPr/>
        </p:nvCxnSpPr>
        <p:spPr>
          <a:xfrm flipH="1" flipV="1">
            <a:off x="5338336" y="3132466"/>
            <a:ext cx="2136208" cy="152518"/>
          </a:xfrm>
          <a:prstGeom prst="line">
            <a:avLst/>
          </a:prstGeom>
          <a:ln w="127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92792" y="1772590"/>
                <a:ext cx="3229602" cy="1327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4000" i="1">
                              <a:latin typeface="Cambria Math"/>
                            </a:rPr>
                            <m:t>𝑍𝑇</m:t>
                          </m:r>
                        </m:e>
                      </m:acc>
                      <m:r>
                        <a:rPr lang="fr-FR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4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4000" i="1" smtClean="0">
                                  <a:latin typeface="Cambria Math"/>
                                </a:rPr>
                                <m:t>σ</m:t>
                              </m:r>
                              <m:r>
                                <a:rPr lang="fr-FR" sz="40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fr-FR" sz="4000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fr-FR" sz="40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fr-FR" sz="4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fr-FR" sz="4000" b="0" i="1" smtClean="0"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fr-FR" sz="4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4000" i="1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num>
                        <m:den>
                          <m:r>
                            <a:rPr lang="fr-FR" sz="4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92" y="1772590"/>
                <a:ext cx="3229602" cy="1327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6728279" cy="61656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Organic and Hybrid Materials as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ThErmoelectric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Materials</a:t>
            </a:r>
            <a:endParaRPr lang="fr-FR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Espace réservé de la date 3"/>
          <p:cNvSpPr>
            <a:spLocks noGrp="1"/>
          </p:cNvSpPr>
          <p:nvPr/>
        </p:nvSpPr>
        <p:spPr bwMode="gray">
          <a:xfrm>
            <a:off x="252472" y="6431186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30" name="Espace réservé du numéro de diapositive 4"/>
          <p:cNvSpPr>
            <a:spLocks noGrp="1"/>
          </p:cNvSpPr>
          <p:nvPr/>
        </p:nvSpPr>
        <p:spPr bwMode="gray">
          <a:xfrm>
            <a:off x="7701776" y="6429592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1" name="Espace réservé du pied de page 5"/>
          <p:cNvSpPr>
            <a:spLocks noGrp="1"/>
          </p:cNvSpPr>
          <p:nvPr/>
        </p:nvSpPr>
        <p:spPr bwMode="gray">
          <a:xfrm>
            <a:off x="1732464" y="6452469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357749" y="4475796"/>
            <a:ext cx="3360849" cy="15047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 21"/>
          <p:cNvSpPr/>
          <p:nvPr/>
        </p:nvSpPr>
        <p:spPr>
          <a:xfrm>
            <a:off x="2357749" y="4928440"/>
            <a:ext cx="3366346" cy="960240"/>
          </a:xfrm>
          <a:custGeom>
            <a:avLst/>
            <a:gdLst>
              <a:gd name="connsiteX0" fmla="*/ 0 w 4994021"/>
              <a:gd name="connsiteY0" fmla="*/ 1291514 h 1424529"/>
              <a:gd name="connsiteX1" fmla="*/ 400050 w 4994021"/>
              <a:gd name="connsiteY1" fmla="*/ 1247064 h 1424529"/>
              <a:gd name="connsiteX2" fmla="*/ 1143000 w 4994021"/>
              <a:gd name="connsiteY2" fmla="*/ 1031164 h 1424529"/>
              <a:gd name="connsiteX3" fmla="*/ 1905000 w 4994021"/>
              <a:gd name="connsiteY3" fmla="*/ 650164 h 1424529"/>
              <a:gd name="connsiteX4" fmla="*/ 2470150 w 4994021"/>
              <a:gd name="connsiteY4" fmla="*/ 332664 h 1424529"/>
              <a:gd name="connsiteX5" fmla="*/ 2832100 w 4994021"/>
              <a:gd name="connsiteY5" fmla="*/ 142164 h 1424529"/>
              <a:gd name="connsiteX6" fmla="*/ 3149600 w 4994021"/>
              <a:gd name="connsiteY6" fmla="*/ 27864 h 1424529"/>
              <a:gd name="connsiteX7" fmla="*/ 3403600 w 4994021"/>
              <a:gd name="connsiteY7" fmla="*/ 2464 h 1424529"/>
              <a:gd name="connsiteX8" fmla="*/ 3702050 w 4994021"/>
              <a:gd name="connsiteY8" fmla="*/ 72314 h 1424529"/>
              <a:gd name="connsiteX9" fmla="*/ 3994150 w 4994021"/>
              <a:gd name="connsiteY9" fmla="*/ 231064 h 1424529"/>
              <a:gd name="connsiteX10" fmla="*/ 4292600 w 4994021"/>
              <a:gd name="connsiteY10" fmla="*/ 491414 h 1424529"/>
              <a:gd name="connsiteX11" fmla="*/ 4527550 w 4994021"/>
              <a:gd name="connsiteY11" fmla="*/ 745414 h 1424529"/>
              <a:gd name="connsiteX12" fmla="*/ 4699000 w 4994021"/>
              <a:gd name="connsiteY12" fmla="*/ 974014 h 1424529"/>
              <a:gd name="connsiteX13" fmla="*/ 4870450 w 4994021"/>
              <a:gd name="connsiteY13" fmla="*/ 1234364 h 1424529"/>
              <a:gd name="connsiteX14" fmla="*/ 4978400 w 4994021"/>
              <a:gd name="connsiteY14" fmla="*/ 1405814 h 1424529"/>
              <a:gd name="connsiteX15" fmla="*/ 4991100 w 4994021"/>
              <a:gd name="connsiteY15" fmla="*/ 1412164 h 142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94021" h="1424529">
                <a:moveTo>
                  <a:pt x="0" y="1291514"/>
                </a:moveTo>
                <a:cubicBezTo>
                  <a:pt x="104775" y="1290985"/>
                  <a:pt x="209550" y="1290456"/>
                  <a:pt x="400050" y="1247064"/>
                </a:cubicBezTo>
                <a:cubicBezTo>
                  <a:pt x="590550" y="1203672"/>
                  <a:pt x="892175" y="1130647"/>
                  <a:pt x="1143000" y="1031164"/>
                </a:cubicBezTo>
                <a:cubicBezTo>
                  <a:pt x="1393825" y="931681"/>
                  <a:pt x="1683808" y="766581"/>
                  <a:pt x="1905000" y="650164"/>
                </a:cubicBezTo>
                <a:cubicBezTo>
                  <a:pt x="2126192" y="533747"/>
                  <a:pt x="2315633" y="417331"/>
                  <a:pt x="2470150" y="332664"/>
                </a:cubicBezTo>
                <a:cubicBezTo>
                  <a:pt x="2624667" y="247997"/>
                  <a:pt x="2718858" y="192964"/>
                  <a:pt x="2832100" y="142164"/>
                </a:cubicBezTo>
                <a:cubicBezTo>
                  <a:pt x="2945342" y="91364"/>
                  <a:pt x="3054350" y="51147"/>
                  <a:pt x="3149600" y="27864"/>
                </a:cubicBezTo>
                <a:cubicBezTo>
                  <a:pt x="3244850" y="4581"/>
                  <a:pt x="3311525" y="-4944"/>
                  <a:pt x="3403600" y="2464"/>
                </a:cubicBezTo>
                <a:cubicBezTo>
                  <a:pt x="3495675" y="9872"/>
                  <a:pt x="3603625" y="34214"/>
                  <a:pt x="3702050" y="72314"/>
                </a:cubicBezTo>
                <a:cubicBezTo>
                  <a:pt x="3800475" y="110414"/>
                  <a:pt x="3895725" y="161214"/>
                  <a:pt x="3994150" y="231064"/>
                </a:cubicBezTo>
                <a:cubicBezTo>
                  <a:pt x="4092575" y="300914"/>
                  <a:pt x="4203700" y="405689"/>
                  <a:pt x="4292600" y="491414"/>
                </a:cubicBezTo>
                <a:cubicBezTo>
                  <a:pt x="4381500" y="577139"/>
                  <a:pt x="4459817" y="664981"/>
                  <a:pt x="4527550" y="745414"/>
                </a:cubicBezTo>
                <a:cubicBezTo>
                  <a:pt x="4595283" y="825847"/>
                  <a:pt x="4641850" y="892522"/>
                  <a:pt x="4699000" y="974014"/>
                </a:cubicBezTo>
                <a:cubicBezTo>
                  <a:pt x="4756150" y="1055506"/>
                  <a:pt x="4823883" y="1162397"/>
                  <a:pt x="4870450" y="1234364"/>
                </a:cubicBezTo>
                <a:cubicBezTo>
                  <a:pt x="4917017" y="1306331"/>
                  <a:pt x="4958292" y="1376181"/>
                  <a:pt x="4978400" y="1405814"/>
                </a:cubicBezTo>
                <a:cubicBezTo>
                  <a:pt x="4998508" y="1435447"/>
                  <a:pt x="4994804" y="1423805"/>
                  <a:pt x="4991100" y="141216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rme libre 23"/>
          <p:cNvSpPr/>
          <p:nvPr/>
        </p:nvSpPr>
        <p:spPr>
          <a:xfrm>
            <a:off x="2344908" y="4442138"/>
            <a:ext cx="3214564" cy="1446767"/>
          </a:xfrm>
          <a:custGeom>
            <a:avLst/>
            <a:gdLst>
              <a:gd name="connsiteX0" fmla="*/ 0 w 4768850"/>
              <a:gd name="connsiteY0" fmla="*/ 2146300 h 2146300"/>
              <a:gd name="connsiteX1" fmla="*/ 488950 w 4768850"/>
              <a:gd name="connsiteY1" fmla="*/ 2139950 h 2146300"/>
              <a:gd name="connsiteX2" fmla="*/ 1098550 w 4768850"/>
              <a:gd name="connsiteY2" fmla="*/ 2101850 h 2146300"/>
              <a:gd name="connsiteX3" fmla="*/ 1847850 w 4768850"/>
              <a:gd name="connsiteY3" fmla="*/ 2025650 h 2146300"/>
              <a:gd name="connsiteX4" fmla="*/ 2432050 w 4768850"/>
              <a:gd name="connsiteY4" fmla="*/ 1905000 h 2146300"/>
              <a:gd name="connsiteX5" fmla="*/ 2825750 w 4768850"/>
              <a:gd name="connsiteY5" fmla="*/ 1790700 h 2146300"/>
              <a:gd name="connsiteX6" fmla="*/ 3086100 w 4768850"/>
              <a:gd name="connsiteY6" fmla="*/ 1695450 h 2146300"/>
              <a:gd name="connsiteX7" fmla="*/ 3352800 w 4768850"/>
              <a:gd name="connsiteY7" fmla="*/ 1562100 h 2146300"/>
              <a:gd name="connsiteX8" fmla="*/ 3676650 w 4768850"/>
              <a:gd name="connsiteY8" fmla="*/ 1352550 h 2146300"/>
              <a:gd name="connsiteX9" fmla="*/ 3975100 w 4768850"/>
              <a:gd name="connsiteY9" fmla="*/ 1085850 h 2146300"/>
              <a:gd name="connsiteX10" fmla="*/ 4210050 w 4768850"/>
              <a:gd name="connsiteY10" fmla="*/ 825500 h 2146300"/>
              <a:gd name="connsiteX11" fmla="*/ 4464050 w 4768850"/>
              <a:gd name="connsiteY11" fmla="*/ 488950 h 2146300"/>
              <a:gd name="connsiteX12" fmla="*/ 4641850 w 4768850"/>
              <a:gd name="connsiteY12" fmla="*/ 209550 h 2146300"/>
              <a:gd name="connsiteX13" fmla="*/ 4768850 w 4768850"/>
              <a:gd name="connsiteY13" fmla="*/ 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8850" h="2146300">
                <a:moveTo>
                  <a:pt x="0" y="2146300"/>
                </a:moveTo>
                <a:lnTo>
                  <a:pt x="488950" y="2139950"/>
                </a:lnTo>
                <a:cubicBezTo>
                  <a:pt x="672042" y="2132542"/>
                  <a:pt x="872067" y="2120900"/>
                  <a:pt x="1098550" y="2101850"/>
                </a:cubicBezTo>
                <a:cubicBezTo>
                  <a:pt x="1325033" y="2082800"/>
                  <a:pt x="1625600" y="2058458"/>
                  <a:pt x="1847850" y="2025650"/>
                </a:cubicBezTo>
                <a:cubicBezTo>
                  <a:pt x="2070100" y="1992842"/>
                  <a:pt x="2269067" y="1944158"/>
                  <a:pt x="2432050" y="1905000"/>
                </a:cubicBezTo>
                <a:cubicBezTo>
                  <a:pt x="2595033" y="1865842"/>
                  <a:pt x="2716742" y="1825625"/>
                  <a:pt x="2825750" y="1790700"/>
                </a:cubicBezTo>
                <a:cubicBezTo>
                  <a:pt x="2934758" y="1755775"/>
                  <a:pt x="2998258" y="1733550"/>
                  <a:pt x="3086100" y="1695450"/>
                </a:cubicBezTo>
                <a:cubicBezTo>
                  <a:pt x="3173942" y="1657350"/>
                  <a:pt x="3254375" y="1619250"/>
                  <a:pt x="3352800" y="1562100"/>
                </a:cubicBezTo>
                <a:cubicBezTo>
                  <a:pt x="3451225" y="1504950"/>
                  <a:pt x="3572933" y="1431925"/>
                  <a:pt x="3676650" y="1352550"/>
                </a:cubicBezTo>
                <a:cubicBezTo>
                  <a:pt x="3780367" y="1273175"/>
                  <a:pt x="3886200" y="1173692"/>
                  <a:pt x="3975100" y="1085850"/>
                </a:cubicBezTo>
                <a:cubicBezTo>
                  <a:pt x="4064000" y="998008"/>
                  <a:pt x="4128558" y="924983"/>
                  <a:pt x="4210050" y="825500"/>
                </a:cubicBezTo>
                <a:cubicBezTo>
                  <a:pt x="4291542" y="726017"/>
                  <a:pt x="4392083" y="591608"/>
                  <a:pt x="4464050" y="488950"/>
                </a:cubicBezTo>
                <a:cubicBezTo>
                  <a:pt x="4536017" y="386292"/>
                  <a:pt x="4591050" y="291042"/>
                  <a:pt x="4641850" y="209550"/>
                </a:cubicBezTo>
                <a:cubicBezTo>
                  <a:pt x="4692650" y="128058"/>
                  <a:pt x="4730750" y="64029"/>
                  <a:pt x="4768850" y="0"/>
                </a:cubicBezTo>
              </a:path>
            </a:pathLst>
          </a:custGeom>
          <a:noFill/>
          <a:ln w="57150">
            <a:solidFill>
              <a:srgbClr val="0D0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e 24"/>
          <p:cNvGrpSpPr/>
          <p:nvPr/>
        </p:nvGrpSpPr>
        <p:grpSpPr>
          <a:xfrm>
            <a:off x="2344908" y="3941869"/>
            <a:ext cx="3799809" cy="2302726"/>
            <a:chOff x="4987953" y="1166132"/>
            <a:chExt cx="3799809" cy="2302726"/>
          </a:xfrm>
        </p:grpSpPr>
        <p:cxnSp>
          <p:nvCxnSpPr>
            <p:cNvPr id="26" name="Connecteur droit avec flèche 25"/>
            <p:cNvCxnSpPr/>
            <p:nvPr/>
          </p:nvCxnSpPr>
          <p:spPr>
            <a:xfrm flipV="1">
              <a:off x="5000795" y="1166132"/>
              <a:ext cx="0" cy="23027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4987953" y="3468858"/>
              <a:ext cx="379980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2002274" y="4030093"/>
            <a:ext cx="4954791" cy="2756934"/>
            <a:chOff x="4611764" y="1271770"/>
            <a:chExt cx="4954791" cy="2756934"/>
          </a:xfrm>
        </p:grpSpPr>
        <p:sp>
          <p:nvSpPr>
            <p:cNvPr id="32" name="Rectangle 31"/>
            <p:cNvSpPr/>
            <p:nvPr/>
          </p:nvSpPr>
          <p:spPr>
            <a:xfrm>
              <a:off x="4996515" y="1271770"/>
              <a:ext cx="3749159" cy="2201368"/>
            </a:xfrm>
            <a:prstGeom prst="rect">
              <a:avLst/>
            </a:prstGeom>
            <a:gradFill flip="none" rotWithShape="1">
              <a:gsLst>
                <a:gs pos="69000">
                  <a:srgbClr val="00B050">
                    <a:alpha val="25000"/>
                  </a:srgbClr>
                </a:gs>
                <a:gs pos="29000">
                  <a:srgbClr val="00B050">
                    <a:alpha val="25000"/>
                  </a:srgbClr>
                </a:gs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necteur droit 32"/>
            <p:cNvCxnSpPr/>
            <p:nvPr/>
          </p:nvCxnSpPr>
          <p:spPr>
            <a:xfrm flipV="1">
              <a:off x="5926142" y="1271770"/>
              <a:ext cx="0" cy="21928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7766336" y="1271770"/>
              <a:ext cx="0" cy="2198542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5453838" y="1643823"/>
              <a:ext cx="228211" cy="248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Helvetica" pitchFamily="34" charset="0"/>
                </a:rPr>
                <a:t>S</a:t>
              </a:r>
              <a:endParaRPr lang="en-US" dirty="0">
                <a:latin typeface="Helvetica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002557" y="1841241"/>
              <a:ext cx="376246" cy="248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Helvetica" pitchFamily="34" charset="0"/>
                </a:rPr>
                <a:t>S²</a:t>
              </a:r>
              <a:r>
                <a:rPr lang="el-GR" dirty="0" smtClean="0">
                  <a:latin typeface="Helvetica" pitchFamily="34" charset="0"/>
                </a:rPr>
                <a:t>σ</a:t>
              </a:r>
              <a:endParaRPr lang="en-US" dirty="0">
                <a:latin typeface="Helvetic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23193" y="1596718"/>
              <a:ext cx="220648" cy="248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latin typeface="Helvetica" pitchFamily="34" charset="0"/>
                </a:rPr>
                <a:t>σ</a:t>
              </a:r>
              <a:endParaRPr lang="en-US" dirty="0">
                <a:latin typeface="Helvetica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818309" y="3534811"/>
              <a:ext cx="39212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Helvetica" pitchFamily="34" charset="0"/>
                </a:rPr>
                <a:t>10</a:t>
              </a:r>
              <a:r>
                <a:rPr lang="fr-FR" sz="1200" baseline="30000" dirty="0" smtClean="0">
                  <a:latin typeface="Helvetica" pitchFamily="34" charset="0"/>
                </a:rPr>
                <a:t>14</a:t>
              </a:r>
              <a:r>
                <a:rPr lang="fr-FR" sz="1200" dirty="0" smtClean="0">
                  <a:latin typeface="Helvetica" pitchFamily="34" charset="0"/>
                </a:rPr>
                <a:t>   10</a:t>
              </a:r>
              <a:r>
                <a:rPr lang="fr-FR" sz="1200" baseline="30000" dirty="0" smtClean="0">
                  <a:latin typeface="Helvetica" pitchFamily="34" charset="0"/>
                </a:rPr>
                <a:t>15</a:t>
              </a:r>
              <a:r>
                <a:rPr lang="fr-FR" sz="1200" dirty="0" smtClean="0">
                  <a:latin typeface="Helvetica" pitchFamily="34" charset="0"/>
                </a:rPr>
                <a:t>   10</a:t>
              </a:r>
              <a:r>
                <a:rPr lang="fr-FR" sz="1200" baseline="30000" dirty="0" smtClean="0">
                  <a:latin typeface="Helvetica" pitchFamily="34" charset="0"/>
                </a:rPr>
                <a:t>16</a:t>
              </a:r>
              <a:r>
                <a:rPr lang="fr-FR" sz="1200" dirty="0" smtClean="0">
                  <a:latin typeface="Helvetica" pitchFamily="34" charset="0"/>
                </a:rPr>
                <a:t>   10</a:t>
              </a:r>
              <a:r>
                <a:rPr lang="fr-FR" sz="1200" baseline="30000" dirty="0" smtClean="0">
                  <a:latin typeface="Helvetica" pitchFamily="34" charset="0"/>
                </a:rPr>
                <a:t>17</a:t>
              </a:r>
              <a:r>
                <a:rPr lang="fr-FR" sz="1200" dirty="0" smtClean="0">
                  <a:latin typeface="Helvetica" pitchFamily="34" charset="0"/>
                </a:rPr>
                <a:t>   10</a:t>
              </a:r>
              <a:r>
                <a:rPr lang="fr-FR" sz="1200" baseline="30000" dirty="0" smtClean="0">
                  <a:latin typeface="Helvetica" pitchFamily="34" charset="0"/>
                </a:rPr>
                <a:t>18</a:t>
              </a:r>
              <a:r>
                <a:rPr lang="fr-FR" sz="1200" dirty="0" smtClean="0">
                  <a:latin typeface="Helvetica" pitchFamily="34" charset="0"/>
                </a:rPr>
                <a:t>   10</a:t>
              </a:r>
              <a:r>
                <a:rPr lang="fr-FR" sz="1200" baseline="30000" dirty="0" smtClean="0">
                  <a:latin typeface="Helvetica" pitchFamily="34" charset="0"/>
                </a:rPr>
                <a:t>19</a:t>
              </a:r>
              <a:r>
                <a:rPr lang="fr-FR" sz="1200" dirty="0" smtClean="0">
                  <a:latin typeface="Helvetica" pitchFamily="34" charset="0"/>
                </a:rPr>
                <a:t>   10</a:t>
              </a:r>
              <a:r>
                <a:rPr lang="fr-FR" sz="1200" baseline="30000" dirty="0" smtClean="0">
                  <a:latin typeface="Helvetica" pitchFamily="34" charset="0"/>
                </a:rPr>
                <a:t>20</a:t>
              </a:r>
              <a:r>
                <a:rPr lang="fr-FR" sz="1200" dirty="0" smtClean="0">
                  <a:latin typeface="Helvetica" pitchFamily="34" charset="0"/>
                </a:rPr>
                <a:t>   10</a:t>
              </a:r>
              <a:r>
                <a:rPr lang="fr-FR" sz="1200" baseline="30000" dirty="0" smtClean="0">
                  <a:latin typeface="Helvetica" pitchFamily="34" charset="0"/>
                </a:rPr>
                <a:t>21</a:t>
              </a:r>
              <a:r>
                <a:rPr lang="fr-FR" sz="1200" dirty="0" smtClean="0">
                  <a:latin typeface="Helvetica" pitchFamily="34" charset="0"/>
                </a:rPr>
                <a:t>   10</a:t>
              </a:r>
              <a:r>
                <a:rPr lang="fr-FR" sz="1200" baseline="30000" dirty="0" smtClean="0">
                  <a:latin typeface="Helvetica" pitchFamily="34" charset="0"/>
                </a:rPr>
                <a:t>22</a:t>
              </a:r>
              <a:r>
                <a:rPr lang="fr-FR" sz="1200" dirty="0" smtClean="0">
                  <a:latin typeface="Helvetica" pitchFamily="34" charset="0"/>
                </a:rPr>
                <a:t>   </a:t>
              </a:r>
              <a:endParaRPr lang="en-US" sz="1200" dirty="0">
                <a:latin typeface="Helvetica" pitchFamily="34" charset="0"/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5011295" y="3455732"/>
              <a:ext cx="0" cy="97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5400776" y="3466032"/>
              <a:ext cx="0" cy="97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5793367" y="3464577"/>
              <a:ext cx="0" cy="97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6201624" y="3470312"/>
              <a:ext cx="0" cy="97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614246" y="3464577"/>
              <a:ext cx="0" cy="97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7028239" y="3461752"/>
              <a:ext cx="0" cy="97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7439406" y="3466032"/>
              <a:ext cx="0" cy="97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863414" y="3456016"/>
              <a:ext cx="0" cy="97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8267391" y="3460297"/>
              <a:ext cx="0" cy="97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5255159" y="3690150"/>
              <a:ext cx="33746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Helvetica" pitchFamily="34" charset="0"/>
                </a:rPr>
                <a:t>Charge carrier concentration (cm</a:t>
              </a:r>
              <a:r>
                <a:rPr lang="fr-FR" sz="1600" baseline="30000" dirty="0" smtClean="0">
                  <a:latin typeface="Helvetica" pitchFamily="34" charset="0"/>
                </a:rPr>
                <a:t>-3</a:t>
              </a:r>
              <a:r>
                <a:rPr lang="fr-FR" sz="1600" dirty="0" smtClean="0">
                  <a:latin typeface="Helvetica" pitchFamily="34" charset="0"/>
                </a:rPr>
                <a:t>)</a:t>
              </a: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 rot="16200000">
              <a:off x="4275934" y="2096030"/>
              <a:ext cx="10102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00B050"/>
                  </a:solidFill>
                  <a:latin typeface="Helvetica" pitchFamily="34" charset="0"/>
                </a:rPr>
                <a:t>S</a:t>
              </a:r>
              <a:r>
                <a:rPr lang="fr-FR" sz="1600" dirty="0" smtClean="0">
                  <a:latin typeface="Helvetica" pitchFamily="34" charset="0"/>
                </a:rPr>
                <a:t>, </a:t>
              </a:r>
              <a:r>
                <a:rPr lang="el-GR" sz="1600" dirty="0" smtClean="0">
                  <a:solidFill>
                    <a:srgbClr val="0B02BE"/>
                  </a:solidFill>
                  <a:latin typeface="Helvetica" pitchFamily="34" charset="0"/>
                </a:rPr>
                <a:t>σ</a:t>
              </a:r>
              <a:r>
                <a:rPr lang="fr-FR" sz="1600" dirty="0" smtClean="0">
                  <a:latin typeface="Helvetica" pitchFamily="34" charset="0"/>
                </a:rPr>
                <a:t>, </a:t>
              </a:r>
              <a:r>
                <a:rPr lang="fr-FR" sz="1600" dirty="0">
                  <a:solidFill>
                    <a:srgbClr val="FF0000"/>
                  </a:solidFill>
                  <a:latin typeface="Helvetica" pitchFamily="34" charset="0"/>
                </a:rPr>
                <a:t>S²</a:t>
              </a:r>
              <a:r>
                <a:rPr lang="el-GR" sz="1600" dirty="0" smtClean="0">
                  <a:solidFill>
                    <a:srgbClr val="FF0000"/>
                  </a:solidFill>
                  <a:latin typeface="Helvetica" pitchFamily="34" charset="0"/>
                </a:rPr>
                <a:t>σ</a:t>
              </a:r>
              <a:endParaRPr lang="en-US" sz="1600" dirty="0">
                <a:solidFill>
                  <a:srgbClr val="FF0000"/>
                </a:solidFill>
                <a:latin typeface="Helvetica" pitchFamily="34" charset="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926043" y="1302547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latin typeface="Helvetica" pitchFamily="34" charset="0"/>
                </a:rPr>
                <a:t>Insulators</a:t>
              </a:r>
              <a:endParaRPr lang="en-US" sz="1400" b="1" dirty="0">
                <a:latin typeface="Helvetica" pitchFamily="34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007258" y="1302547"/>
              <a:ext cx="1648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latin typeface="Helvetica" pitchFamily="34" charset="0"/>
                </a:rPr>
                <a:t>Semiconductors</a:t>
              </a:r>
              <a:endParaRPr lang="en-US" sz="1400" b="1" dirty="0">
                <a:latin typeface="Helvetica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7917674" y="1302547"/>
              <a:ext cx="1648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>
                  <a:latin typeface="Helvetica" pitchFamily="34" charset="0"/>
                </a:rPr>
                <a:t>Metals</a:t>
              </a:r>
              <a:endParaRPr lang="en-US" sz="1400" b="1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8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3195616928"/>
              </p:ext>
            </p:extLst>
          </p:nvPr>
        </p:nvGraphicFramePr>
        <p:xfrm>
          <a:off x="1763688" y="3354955"/>
          <a:ext cx="3104407" cy="238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zt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4 décembre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</a:t>
            </a:r>
            <a:r>
              <a:rPr lang="fr-FR" dirty="0"/>
              <a:t>| </a:t>
            </a:r>
            <a:r>
              <a:rPr lang="fr-FR" dirty="0" err="1" smtClean="0"/>
              <a:t>December</a:t>
            </a:r>
            <a:r>
              <a:rPr lang="fr-FR" dirty="0" smtClean="0"/>
              <a:t> 4., </a:t>
            </a:r>
            <a:r>
              <a:rPr lang="fr-FR" dirty="0"/>
              <a:t>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31840" y="1052736"/>
                <a:ext cx="2318392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800" i="1">
                              <a:latin typeface="Cambria Math"/>
                            </a:rPr>
                            <m:t>𝑍𝑇</m:t>
                          </m:r>
                        </m:e>
                      </m:acc>
                      <m:r>
                        <a:rPr lang="fr-F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/>
                                </a:rPr>
                                <m:t>σ</m:t>
                              </m:r>
                              <m:r>
                                <a:rPr lang="fr-FR" sz="28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fr-FR" sz="2800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fr-FR" sz="28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fr-FR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fr-FR" sz="2800" b="0" i="1" smtClean="0"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num>
                        <m:den>
                          <m:r>
                            <a:rPr lang="fr-FR" sz="28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052736"/>
                <a:ext cx="2318392" cy="9569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134058" y="1988840"/>
            <a:ext cx="2755883" cy="830997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666666"/>
                </a:solidFill>
              </a:rPr>
              <a:t>Intrinsically low </a:t>
            </a:r>
            <a:r>
              <a:rPr lang="el-GR" sz="1600" dirty="0" smtClean="0">
                <a:solidFill>
                  <a:srgbClr val="666666"/>
                </a:solidFill>
              </a:rPr>
              <a:t>λ</a:t>
            </a:r>
            <a:endParaRPr lang="fr-FR" sz="1600" dirty="0" smtClean="0">
              <a:solidFill>
                <a:srgbClr val="66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 smtClean="0">
              <a:solidFill>
                <a:srgbClr val="666666"/>
              </a:solidFill>
            </a:endParaRP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666666"/>
                </a:solidFill>
              </a:rPr>
              <a:t>Given temperature </a:t>
            </a:r>
            <a:r>
              <a:rPr lang="en-US" sz="1600" dirty="0" smtClean="0">
                <a:solidFill>
                  <a:srgbClr val="666666"/>
                </a:solidFill>
              </a:rPr>
              <a:t>range</a:t>
            </a:r>
            <a:endParaRPr lang="fr-FR" sz="1600" dirty="0" smtClean="0">
              <a:solidFill>
                <a:srgbClr val="66666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067944" y="2235062"/>
            <a:ext cx="4680520" cy="33855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en-US" sz="1600" dirty="0" smtClean="0">
                <a:solidFill>
                  <a:srgbClr val="666666"/>
                </a:solidFill>
              </a:rPr>
              <a:t>Improving</a:t>
            </a:r>
            <a:r>
              <a:rPr lang="fr-FR" sz="1600" dirty="0" smtClean="0">
                <a:solidFill>
                  <a:srgbClr val="666666"/>
                </a:solidFill>
              </a:rPr>
              <a:t> the power factor PF = </a:t>
            </a:r>
            <a:r>
              <a:rPr lang="el-GR" sz="1600" dirty="0" smtClean="0">
                <a:solidFill>
                  <a:srgbClr val="666666"/>
                </a:solidFill>
              </a:rPr>
              <a:t>σ</a:t>
            </a:r>
            <a:r>
              <a:rPr lang="fr-FR" sz="1600" dirty="0" smtClean="0">
                <a:solidFill>
                  <a:srgbClr val="666666"/>
                </a:solidFill>
              </a:rPr>
              <a:t>S²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78097" y="3041250"/>
            <a:ext cx="5760640" cy="33855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l-GR" sz="1600" dirty="0" smtClean="0">
                <a:solidFill>
                  <a:srgbClr val="666666"/>
                </a:solidFill>
              </a:rPr>
              <a:t>σ</a:t>
            </a:r>
            <a:r>
              <a:rPr lang="fr-FR" sz="1600" dirty="0" smtClean="0">
                <a:solidFill>
                  <a:srgbClr val="666666"/>
                </a:solidFill>
              </a:rPr>
              <a:t> and S </a:t>
            </a:r>
            <a:r>
              <a:rPr lang="fr-FR" sz="1600" dirty="0" err="1" smtClean="0">
                <a:solidFill>
                  <a:srgbClr val="666666"/>
                </a:solidFill>
              </a:rPr>
              <a:t>linked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through</a:t>
            </a:r>
            <a:r>
              <a:rPr lang="fr-FR" sz="1600" dirty="0" smtClean="0">
                <a:solidFill>
                  <a:srgbClr val="666666"/>
                </a:solidFill>
              </a:rPr>
              <a:t> the charge carrier concentration 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2974886" y="2317855"/>
            <a:ext cx="1008112" cy="216024"/>
          </a:xfrm>
          <a:prstGeom prst="rightArrow">
            <a:avLst/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5400000">
            <a:off x="6156524" y="2715146"/>
            <a:ext cx="371629" cy="184574"/>
          </a:xfrm>
          <a:prstGeom prst="rightArrow">
            <a:avLst/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2910838772"/>
              </p:ext>
            </p:extLst>
          </p:nvPr>
        </p:nvGraphicFramePr>
        <p:xfrm>
          <a:off x="6732240" y="3495895"/>
          <a:ext cx="3104407" cy="238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4932040" y="4467664"/>
            <a:ext cx="248877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dirty="0" err="1" smtClean="0"/>
              <a:t>Improving</a:t>
            </a:r>
            <a:r>
              <a:rPr lang="fr-FR" dirty="0" smtClean="0"/>
              <a:t> the </a:t>
            </a:r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conductivity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 rot="10800000">
            <a:off x="4291036" y="4686803"/>
            <a:ext cx="571508" cy="219104"/>
          </a:xfrm>
          <a:prstGeom prst="rightArrow">
            <a:avLst/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38501" y="4467663"/>
            <a:ext cx="227770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dirty="0" err="1" smtClean="0"/>
              <a:t>Improving</a:t>
            </a:r>
            <a:r>
              <a:rPr lang="fr-FR" dirty="0" smtClean="0"/>
              <a:t> the Seebeck coefficient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385443" y="5164140"/>
            <a:ext cx="3438931" cy="584775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sz="1600" dirty="0" err="1" smtClean="0">
                <a:solidFill>
                  <a:srgbClr val="666666"/>
                </a:solidFill>
              </a:rPr>
              <a:t>Better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ordered</a:t>
            </a:r>
            <a:r>
              <a:rPr lang="fr-FR" sz="1600" dirty="0" smtClean="0">
                <a:solidFill>
                  <a:srgbClr val="666666"/>
                </a:solidFill>
              </a:rPr>
              <a:t> structure (</a:t>
            </a:r>
            <a:r>
              <a:rPr lang="fr-FR" sz="1600" dirty="0" err="1" smtClean="0">
                <a:solidFill>
                  <a:srgbClr val="666666"/>
                </a:solidFill>
              </a:rPr>
              <a:t>mobility</a:t>
            </a:r>
            <a:r>
              <a:rPr lang="fr-FR" sz="1600" dirty="0" smtClean="0">
                <a:solidFill>
                  <a:srgbClr val="666666"/>
                </a:solidFill>
              </a:rPr>
              <a:t>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38501" y="5302717"/>
            <a:ext cx="2959465" cy="33855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fr-FR" sz="1600" dirty="0" err="1" smtClean="0">
                <a:solidFill>
                  <a:srgbClr val="666666"/>
                </a:solidFill>
              </a:rPr>
              <a:t>Reduction</a:t>
            </a:r>
            <a:r>
              <a:rPr lang="fr-FR" sz="1600" dirty="0" smtClean="0">
                <a:solidFill>
                  <a:srgbClr val="666666"/>
                </a:solidFill>
              </a:rPr>
              <a:t> (charge carriers)</a:t>
            </a:r>
          </a:p>
        </p:txBody>
      </p:sp>
      <p:sp>
        <p:nvSpPr>
          <p:cNvPr id="28" name="Flèche droite 27"/>
          <p:cNvSpPr/>
          <p:nvPr/>
        </p:nvSpPr>
        <p:spPr>
          <a:xfrm rot="5400000">
            <a:off x="8190915" y="3508529"/>
            <a:ext cx="371629" cy="184574"/>
          </a:xfrm>
          <a:prstGeom prst="rightArrow">
            <a:avLst/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0651" y="6608385"/>
            <a:ext cx="4660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66666"/>
                </a:solidFill>
              </a:rPr>
              <a:t>N. Massonnet, A. </a:t>
            </a:r>
            <a:r>
              <a:rPr lang="fr-FR" sz="1200" i="1" dirty="0" err="1">
                <a:solidFill>
                  <a:srgbClr val="666666"/>
                </a:solidFill>
              </a:rPr>
              <a:t>Carella</a:t>
            </a:r>
            <a:r>
              <a:rPr lang="fr-FR" sz="1200" i="1" dirty="0">
                <a:solidFill>
                  <a:srgbClr val="666666"/>
                </a:solidFill>
              </a:rPr>
              <a:t> et al., J. Mater. </a:t>
            </a:r>
            <a:r>
              <a:rPr lang="fr-FR" sz="1200" i="1" dirty="0" err="1">
                <a:solidFill>
                  <a:srgbClr val="666666"/>
                </a:solidFill>
              </a:rPr>
              <a:t>Chem</a:t>
            </a:r>
            <a:r>
              <a:rPr lang="fr-FR" sz="1200" i="1" dirty="0">
                <a:solidFill>
                  <a:srgbClr val="666666"/>
                </a:solidFill>
              </a:rPr>
              <a:t>. C, </a:t>
            </a:r>
            <a:r>
              <a:rPr lang="fr-FR" sz="1200" b="1" i="1" dirty="0" smtClean="0">
                <a:solidFill>
                  <a:srgbClr val="666666"/>
                </a:solidFill>
              </a:rPr>
              <a:t>2014</a:t>
            </a:r>
            <a:r>
              <a:rPr lang="fr-FR" sz="1200" i="1" dirty="0" smtClean="0">
                <a:solidFill>
                  <a:srgbClr val="666666"/>
                </a:solidFill>
              </a:rPr>
              <a:t>, 2, 1278 </a:t>
            </a:r>
            <a:endParaRPr lang="fr-FR" sz="1200" i="1" dirty="0">
              <a:solidFill>
                <a:srgbClr val="666666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80147" y="3470972"/>
            <a:ext cx="4534297" cy="3135819"/>
            <a:chOff x="80147" y="3470972"/>
            <a:chExt cx="4534297" cy="3135819"/>
          </a:xfrm>
        </p:grpSpPr>
        <p:sp>
          <p:nvSpPr>
            <p:cNvPr id="31" name="Rectangle 30"/>
            <p:cNvSpPr/>
            <p:nvPr/>
          </p:nvSpPr>
          <p:spPr>
            <a:xfrm>
              <a:off x="80147" y="3530175"/>
              <a:ext cx="4199379" cy="3076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0750" y="3470972"/>
              <a:ext cx="3543902" cy="2832626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179512" y="6320353"/>
              <a:ext cx="4434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>
                  <a:solidFill>
                    <a:srgbClr val="666666"/>
                  </a:solidFill>
                </a:rPr>
                <a:t>S. Patel, M. </a:t>
              </a:r>
              <a:r>
                <a:rPr lang="fr-FR" sz="1200" i="1" dirty="0" err="1" smtClean="0">
                  <a:solidFill>
                    <a:srgbClr val="666666"/>
                  </a:solidFill>
                </a:rPr>
                <a:t>Chabinyc</a:t>
              </a:r>
              <a:r>
                <a:rPr lang="fr-FR" sz="1200" i="1" dirty="0" smtClean="0">
                  <a:solidFill>
                    <a:srgbClr val="666666"/>
                  </a:solidFill>
                </a:rPr>
                <a:t>,  </a:t>
              </a:r>
              <a:r>
                <a:rPr lang="fr-FR" sz="1200" i="1" dirty="0">
                  <a:solidFill>
                    <a:srgbClr val="666666"/>
                  </a:solidFill>
                </a:rPr>
                <a:t>J. </a:t>
              </a:r>
              <a:r>
                <a:rPr lang="fr-FR" sz="1200" i="1" dirty="0" err="1" smtClean="0">
                  <a:solidFill>
                    <a:srgbClr val="666666"/>
                  </a:solidFill>
                </a:rPr>
                <a:t>Appl</a:t>
              </a:r>
              <a:r>
                <a:rPr lang="fr-FR" sz="1200" i="1" dirty="0" smtClean="0">
                  <a:solidFill>
                    <a:srgbClr val="666666"/>
                  </a:solidFill>
                </a:rPr>
                <a:t>  </a:t>
              </a:r>
              <a:r>
                <a:rPr lang="fr-FR" sz="1200" i="1" dirty="0" err="1" smtClean="0">
                  <a:solidFill>
                    <a:srgbClr val="666666"/>
                  </a:solidFill>
                </a:rPr>
                <a:t>Polym</a:t>
              </a:r>
              <a:r>
                <a:rPr lang="fr-FR" sz="1200" i="1" dirty="0" smtClean="0">
                  <a:solidFill>
                    <a:srgbClr val="666666"/>
                  </a:solidFill>
                </a:rPr>
                <a:t>. </a:t>
              </a:r>
              <a:r>
                <a:rPr lang="fr-FR" sz="1200" i="1" dirty="0" err="1" smtClean="0">
                  <a:solidFill>
                    <a:srgbClr val="666666"/>
                  </a:solidFill>
                </a:rPr>
                <a:t>Sci</a:t>
              </a:r>
              <a:r>
                <a:rPr lang="fr-FR" sz="1200" i="1" dirty="0" smtClean="0">
                  <a:solidFill>
                    <a:srgbClr val="666666"/>
                  </a:solidFill>
                </a:rPr>
                <a:t>., </a:t>
              </a:r>
              <a:r>
                <a:rPr lang="fr-FR" sz="1200" b="1" i="1" dirty="0" smtClean="0">
                  <a:solidFill>
                    <a:srgbClr val="666666"/>
                  </a:solidFill>
                </a:rPr>
                <a:t>2017</a:t>
              </a:r>
              <a:r>
                <a:rPr lang="fr-FR" sz="1200" i="1" dirty="0" smtClean="0">
                  <a:solidFill>
                    <a:srgbClr val="666666"/>
                  </a:solidFill>
                </a:rPr>
                <a:t>, 134, 44403 </a:t>
              </a:r>
              <a:endParaRPr lang="fr-FR" sz="1200" i="1" dirty="0">
                <a:solidFill>
                  <a:srgbClr val="6666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2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14" grpId="0" animBg="1"/>
      <p:bldP spid="16" grpId="0" animBg="1"/>
      <p:bldP spid="17" grpId="0" animBg="1"/>
      <p:bldP spid="18" grpId="0" animBg="1"/>
      <p:bldGraphic spid="20" grpId="0">
        <p:bldAsOne/>
      </p:bldGraphic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A">
    <a:dk1>
      <a:sysClr val="windowText" lastClr="000000"/>
    </a:dk1>
    <a:lt1>
      <a:sysClr val="window" lastClr="FFFFFF"/>
    </a:lt1>
    <a:dk2>
      <a:srgbClr val="DC0528"/>
    </a:dk2>
    <a:lt2>
      <a:srgbClr val="96C31E"/>
    </a:lt2>
    <a:accent1>
      <a:srgbClr val="781469"/>
    </a:accent1>
    <a:accent2>
      <a:srgbClr val="F08728"/>
    </a:accent2>
    <a:accent3>
      <a:srgbClr val="FAB45F"/>
    </a:accent3>
    <a:accent4>
      <a:srgbClr val="0091C3"/>
    </a:accent4>
    <a:accent5>
      <a:srgbClr val="006937"/>
    </a:accent5>
    <a:accent6>
      <a:srgbClr val="87000A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38115</TotalTime>
  <Words>2631</Words>
  <Application>Microsoft Office PowerPoint</Application>
  <PresentationFormat>Affichage à l'écran (4:3)</PresentationFormat>
  <Paragraphs>600</Paragraphs>
  <Slides>35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Masque principal</vt:lpstr>
      <vt:lpstr>Graph</vt:lpstr>
      <vt:lpstr>Structure and dopant engineering in PEDOT thin films for thermoelectric applications</vt:lpstr>
      <vt:lpstr>Plenty of energy is wasted…</vt:lpstr>
      <vt:lpstr>Mostly at t below 100 °c</vt:lpstr>
      <vt:lpstr>motivation</vt:lpstr>
      <vt:lpstr>Thermoelectric devices</vt:lpstr>
      <vt:lpstr>Thermoelectric materials</vt:lpstr>
      <vt:lpstr>Organic semiconductors</vt:lpstr>
      <vt:lpstr>Organic and Hybrid Materials as ThErmoelectric Materials</vt:lpstr>
      <vt:lpstr>Strategy to improve zt</vt:lpstr>
      <vt:lpstr>Starting material: PEDOT:PSS as TE material</vt:lpstr>
      <vt:lpstr>Improving the electrical properties</vt:lpstr>
      <vt:lpstr>Experiments &amp; characterization</vt:lpstr>
      <vt:lpstr>Effect of co-solvent addition</vt:lpstr>
      <vt:lpstr>Origin of the increase in σ</vt:lpstr>
      <vt:lpstr>Effect of acid treatment</vt:lpstr>
      <vt:lpstr>Origin of the increase in σ</vt:lpstr>
      <vt:lpstr>Structure – X rays (ESRF BM 32 – Rigaku)</vt:lpstr>
      <vt:lpstr>Structure - HRTEM</vt:lpstr>
      <vt:lpstr>Origin of the increase in σ</vt:lpstr>
      <vt:lpstr>Transport properties – σ = f(t)</vt:lpstr>
      <vt:lpstr>Transport properties – σ = f(t)</vt:lpstr>
      <vt:lpstr>Transport properties – σ = f(t)</vt:lpstr>
      <vt:lpstr>Origin of the increase in σ</vt:lpstr>
      <vt:lpstr>Conclusion</vt:lpstr>
      <vt:lpstr>Direction  Département Service</vt:lpstr>
      <vt:lpstr>Perspectives</vt:lpstr>
      <vt:lpstr>Need of highly conductive PEDOT</vt:lpstr>
      <vt:lpstr>Effect of acid treatment</vt:lpstr>
      <vt:lpstr>thermoelectricity</vt:lpstr>
      <vt:lpstr>Présentation PowerPoint</vt:lpstr>
      <vt:lpstr>Présentation PowerPoint</vt:lpstr>
      <vt:lpstr>Conjugated polymers</vt:lpstr>
      <vt:lpstr>Effect of co-solvent addition</vt:lpstr>
      <vt:lpstr>Improving the electrical properties</vt:lpstr>
      <vt:lpstr>Experiments &amp; characterization</vt:lpstr>
    </vt:vector>
  </TitlesOfParts>
  <Company>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</dc:creator>
  <cp:lastModifiedBy>Magatte</cp:lastModifiedBy>
  <cp:revision>473</cp:revision>
  <dcterms:created xsi:type="dcterms:W3CDTF">2012-05-16T13:45:41Z</dcterms:created>
  <dcterms:modified xsi:type="dcterms:W3CDTF">2017-12-04T07:13:34Z</dcterms:modified>
</cp:coreProperties>
</file>